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2"/>
  </p:sldMasterIdLst>
  <p:notesMasterIdLst>
    <p:notesMasterId r:id="rId25"/>
  </p:notesMasterIdLst>
  <p:sldIdLst>
    <p:sldId id="311" r:id="rId3"/>
    <p:sldId id="423" r:id="rId4"/>
    <p:sldId id="459" r:id="rId5"/>
    <p:sldId id="469" r:id="rId6"/>
    <p:sldId id="460" r:id="rId7"/>
    <p:sldId id="461" r:id="rId8"/>
    <p:sldId id="462" r:id="rId9"/>
    <p:sldId id="463" r:id="rId10"/>
    <p:sldId id="464" r:id="rId11"/>
    <p:sldId id="465" r:id="rId12"/>
    <p:sldId id="470" r:id="rId13"/>
    <p:sldId id="466" r:id="rId14"/>
    <p:sldId id="467" r:id="rId15"/>
    <p:sldId id="468" r:id="rId16"/>
    <p:sldId id="473" r:id="rId17"/>
    <p:sldId id="471" r:id="rId18"/>
    <p:sldId id="472" r:id="rId19"/>
    <p:sldId id="476" r:id="rId20"/>
    <p:sldId id="480" r:id="rId21"/>
    <p:sldId id="477" r:id="rId22"/>
    <p:sldId id="479" r:id="rId23"/>
    <p:sldId id="481" r:id="rId24"/>
  </p:sldIdLst>
  <p:sldSz cx="9144000" cy="6858000" type="screen4x3"/>
  <p:notesSz cx="6858000" cy="9144000"/>
  <p:custDataLst>
    <p:tags r:id="rId26"/>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65" autoAdjust="0"/>
    <p:restoredTop sz="94660"/>
  </p:normalViewPr>
  <p:slideViewPr>
    <p:cSldViewPr>
      <p:cViewPr varScale="1">
        <p:scale>
          <a:sx n="70" d="100"/>
          <a:sy n="70" d="100"/>
        </p:scale>
        <p:origin x="354" y="54"/>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E226D-C6C4-4801-B874-97967BB1E195}" type="datetimeFigureOut">
              <a:rPr lang="el-GR" smtClean="0"/>
              <a:t>19/12/2016</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060848"/>
            <a:ext cx="7772400" cy="1080120"/>
          </a:xfrm>
        </p:spPr>
        <p:txBody>
          <a:bodyPr>
            <a:normAutofit/>
          </a:bodyPr>
          <a:lstStyle/>
          <a:p>
            <a:r>
              <a:rPr lang="el-GR" sz="4000" b="1" dirty="0" smtClean="0"/>
              <a:t>Τηλεπικοινωνιακά Συστήματα Ι</a:t>
            </a:r>
            <a:endParaRPr lang="el-GR" sz="4000" b="1" dirty="0"/>
          </a:p>
        </p:txBody>
      </p:sp>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3: Ο Θόρυβος </a:t>
            </a:r>
            <a:br>
              <a:rPr lang="el-GR" sz="2800" b="1" dirty="0" smtClean="0"/>
            </a:br>
            <a:r>
              <a:rPr lang="el-GR" sz="2800" b="1" dirty="0" smtClean="0"/>
              <a:t>στα Τηλεπικοινωνιακά Συστήματα</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pic>
        <p:nvPicPr>
          <p:cNvPr id="9" name="Picture 2" descr="C:\Users\User\Dropbox\1_ΤΕΙ_ΔΕ\CIED_LOGO\CIED_LOGO_Simple\CIED_LOGO_FOR_WEB\GR\WEB_USE\CIED_LOGO_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8982"/>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67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Λευκός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pPr algn="l">
                  <a:lnSpc>
                    <a:spcPct val="110000"/>
                  </a:lnSpc>
                  <a:spcBef>
                    <a:spcPts val="600"/>
                  </a:spcBef>
                  <a:spcAft>
                    <a:spcPts val="600"/>
                  </a:spcAft>
                </a:pPr>
                <a:r>
                  <a:rPr lang="el-GR" sz="1800" dirty="0" smtClean="0"/>
                  <a:t>Από την προηγούμενη διαφάνεια προκύπτει </a:t>
                </a:r>
                <a:r>
                  <a:rPr lang="el-GR" sz="1800" dirty="0"/>
                  <a:t>ότι ο θερμικός θόρυβος έχει </a:t>
                </a:r>
                <a:r>
                  <a:rPr lang="el-GR" sz="1800" b="1" dirty="0"/>
                  <a:t>επίπεδο </a:t>
                </a:r>
                <a:r>
                  <a:rPr lang="el-GR" sz="1800" b="1" dirty="0" smtClean="0"/>
                  <a:t>φάσμα </a:t>
                </a:r>
                <a:r>
                  <a:rPr lang="el-GR" sz="1800" dirty="0" smtClean="0"/>
                  <a:t>(σταθερή </a:t>
                </a:r>
                <a:r>
                  <a:rPr lang="el-GR" sz="1800" dirty="0"/>
                  <a:t>τιμή </a:t>
                </a:r>
                <a:r>
                  <a:rPr lang="el-GR" sz="1800" dirty="0" smtClean="0"/>
                  <a:t>φασματικής πυκνότητας ισχύος σε </a:t>
                </a:r>
                <a:r>
                  <a:rPr lang="el-GR" sz="1800" dirty="0"/>
                  <a:t>μία πολύ μεγάλη περιοχή </a:t>
                </a:r>
                <a:r>
                  <a:rPr lang="el-GR" sz="1800" dirty="0" smtClean="0"/>
                  <a:t>συχνοτήτων). </a:t>
                </a:r>
                <a:endParaRPr lang="en-US" sz="1800" dirty="0" smtClean="0"/>
              </a:p>
              <a:p>
                <a:pPr algn="l">
                  <a:lnSpc>
                    <a:spcPct val="110000"/>
                  </a:lnSpc>
                  <a:spcBef>
                    <a:spcPts val="600"/>
                  </a:spcBef>
                  <a:spcAft>
                    <a:spcPts val="600"/>
                  </a:spcAft>
                </a:pPr>
                <a:r>
                  <a:rPr lang="el-GR" sz="1800" dirty="0" smtClean="0"/>
                  <a:t>Το ίδιο </a:t>
                </a:r>
                <a:r>
                  <a:rPr lang="el-GR" sz="1800" dirty="0"/>
                  <a:t>συμβαίνει και για άλλα είδη θορύβου, όπως ο θόρυβος; </a:t>
                </a:r>
                <a:r>
                  <a:rPr lang="el-GR" sz="1800" dirty="0" err="1"/>
                  <a:t>Schottky</a:t>
                </a:r>
                <a:r>
                  <a:rPr lang="el-GR" sz="1800" dirty="0"/>
                  <a:t> που εμφανίζει στα ολοκληρωμένα κυκλώματα.</a:t>
                </a:r>
              </a:p>
              <a:p>
                <a:pPr algn="l">
                  <a:lnSpc>
                    <a:spcPct val="110000"/>
                  </a:lnSpc>
                  <a:spcBef>
                    <a:spcPts val="600"/>
                  </a:spcBef>
                  <a:spcAft>
                    <a:spcPts val="600"/>
                  </a:spcAft>
                </a:pPr>
                <a:r>
                  <a:rPr lang="el-GR" sz="1800" dirty="0" smtClean="0"/>
                  <a:t>Ο </a:t>
                </a:r>
                <a:r>
                  <a:rPr lang="el-GR" sz="1800" dirty="0"/>
                  <a:t>θόρυβος ο οποίος παρουσιάζει την ιδιότητα του επίπεδου φάσματος </a:t>
                </a:r>
                <a:r>
                  <a:rPr lang="el-GR" sz="1800" dirty="0" smtClean="0"/>
                  <a:t>ονομάζεται </a:t>
                </a:r>
                <a:r>
                  <a:rPr lang="el-GR" sz="1800" b="1" dirty="0"/>
                  <a:t>λευκός θόρυβος </a:t>
                </a:r>
                <a:r>
                  <a:rPr lang="el-GR" sz="1800" dirty="0"/>
                  <a:t>(</a:t>
                </a:r>
                <a:r>
                  <a:rPr lang="el-GR" sz="1800" dirty="0" err="1"/>
                  <a:t>white</a:t>
                </a:r>
                <a:r>
                  <a:rPr lang="el-GR" sz="1800" dirty="0"/>
                  <a:t> </a:t>
                </a:r>
                <a:r>
                  <a:rPr lang="el-GR" sz="1800" dirty="0" err="1"/>
                  <a:t>noise</a:t>
                </a:r>
                <a:r>
                  <a:rPr lang="el-GR" sz="1800" dirty="0"/>
                  <a:t>), σε αντιστοιχία με το λευκό φως το </a:t>
                </a:r>
                <a:r>
                  <a:rPr lang="el-GR" sz="1800" dirty="0" smtClean="0"/>
                  <a:t>οποίο σε </a:t>
                </a:r>
                <a:r>
                  <a:rPr lang="el-GR" sz="1800" dirty="0"/>
                  <a:t>κάθε περιοχή </a:t>
                </a:r>
                <a:r>
                  <a:rPr lang="el-GR" sz="1800" i="1" dirty="0" smtClean="0"/>
                  <a:t>Δ</a:t>
                </a:r>
                <a:r>
                  <a:rPr lang="en-US" sz="1800" i="1" dirty="0" smtClean="0"/>
                  <a:t>f</a:t>
                </a:r>
                <a:r>
                  <a:rPr lang="el-GR" sz="1800" dirty="0" smtClean="0"/>
                  <a:t> </a:t>
                </a:r>
                <a:r>
                  <a:rPr lang="el-GR" sz="1800" dirty="0"/>
                  <a:t>του φάσματος παρουσιάζει την ίδια ενέργεια</a:t>
                </a:r>
                <a:r>
                  <a:rPr lang="el-GR" sz="1800" dirty="0" smtClean="0"/>
                  <a:t>.</a:t>
                </a:r>
              </a:p>
              <a:p>
                <a:pPr algn="l">
                  <a:lnSpc>
                    <a:spcPct val="110000"/>
                  </a:lnSpc>
                  <a:spcBef>
                    <a:spcPts val="600"/>
                  </a:spcBef>
                  <a:spcAft>
                    <a:spcPts val="600"/>
                  </a:spcAft>
                </a:pPr>
                <a:r>
                  <a:rPr lang="el-GR" sz="1800" dirty="0" smtClean="0"/>
                  <a:t>Η </a:t>
                </a:r>
                <a:r>
                  <a:rPr lang="el-GR" sz="1800" b="1" dirty="0" smtClean="0"/>
                  <a:t>φασματική πυκνότητα ισχύος </a:t>
                </a:r>
                <a:r>
                  <a:rPr lang="el-GR" sz="1800" dirty="0"/>
                  <a:t>του λευκού </a:t>
                </a:r>
                <a:r>
                  <a:rPr lang="el-GR" sz="1800" dirty="0" smtClean="0"/>
                  <a:t>θορύβου δίνεται </a:t>
                </a:r>
                <a:r>
                  <a:rPr lang="el-GR" sz="1800" dirty="0"/>
                  <a:t>από τη </a:t>
                </a:r>
                <a:r>
                  <a:rPr lang="el-GR" sz="1800" dirty="0" smtClean="0"/>
                  <a:t>σχέση:</a:t>
                </a:r>
                <a:endParaRPr lang="el-GR" sz="1800" dirty="0"/>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panose="02040503050406030204" pitchFamily="18" charset="0"/>
                            </a:rPr>
                          </m:ctrlPr>
                        </m:sSubPr>
                        <m:e>
                          <m:r>
                            <a:rPr lang="en-US" sz="1800" i="1">
                              <a:latin typeface="Cambria Math"/>
                            </a:rPr>
                            <m:t>𝑆</m:t>
                          </m:r>
                        </m:e>
                        <m:sub>
                          <m:r>
                            <m:rPr>
                              <m:sty m:val="p"/>
                            </m:rPr>
                            <a:rPr lang="el-GR" sz="1800" b="0" i="0" smtClean="0">
                              <a:latin typeface="Cambria Math"/>
                            </a:rPr>
                            <m:t>Ν</m:t>
                          </m:r>
                        </m:sub>
                      </m:sSub>
                      <m:d>
                        <m:dPr>
                          <m:ctrlPr>
                            <a:rPr lang="el-GR" sz="1800" i="1">
                              <a:latin typeface="Cambria Math" panose="02040503050406030204" pitchFamily="18" charset="0"/>
                            </a:rPr>
                          </m:ctrlPr>
                        </m:dPr>
                        <m:e>
                          <m:r>
                            <a:rPr lang="en-US" sz="1800" b="0" i="1" smtClean="0">
                              <a:latin typeface="Cambria Math"/>
                            </a:rPr>
                            <m:t>𝑓</m:t>
                          </m:r>
                        </m:e>
                      </m:d>
                      <m:r>
                        <a:rPr lang="en-US" sz="1800" i="1">
                          <a:latin typeface="Cambria Math"/>
                        </a:rPr>
                        <m:t>=</m:t>
                      </m:r>
                      <m:f>
                        <m:fPr>
                          <m:ctrlPr>
                            <a:rPr lang="en-US" sz="1800" i="1">
                              <a:latin typeface="Cambria Math" panose="02040503050406030204" pitchFamily="18" charset="0"/>
                            </a:rPr>
                          </m:ctrlPr>
                        </m:fPr>
                        <m:num>
                          <m:r>
                            <a:rPr lang="en-US" sz="1800" b="0" i="1" smtClean="0">
                              <a:latin typeface="Cambria Math"/>
                            </a:rPr>
                            <m:t>𝑘𝑇</m:t>
                          </m:r>
                        </m:num>
                        <m:den>
                          <m:r>
                            <a:rPr lang="en-US" sz="1800" i="1">
                              <a:latin typeface="Cambria Math"/>
                            </a:rPr>
                            <m:t>2</m:t>
                          </m:r>
                        </m:den>
                      </m:f>
                      <m:r>
                        <a:rPr lang="en-US" sz="1800" i="1">
                          <a:latin typeface="Cambria Math"/>
                        </a:rPr>
                        <m:t>=</m:t>
                      </m:r>
                      <m:f>
                        <m:fPr>
                          <m:ctrlPr>
                            <a:rPr lang="en-US" sz="1800" i="1">
                              <a:latin typeface="Cambria Math" panose="02040503050406030204" pitchFamily="18" charset="0"/>
                            </a:rPr>
                          </m:ctrlPr>
                        </m:fPr>
                        <m:num>
                          <m:sSub>
                            <m:sSubPr>
                              <m:ctrlPr>
                                <a:rPr lang="en-US" sz="1800" i="1" smtClean="0">
                                  <a:latin typeface="Cambria Math" panose="02040503050406030204" pitchFamily="18" charset="0"/>
                                </a:rPr>
                              </m:ctrlPr>
                            </m:sSubPr>
                            <m:e>
                              <m:r>
                                <a:rPr lang="en-US" sz="1800" b="0" i="1" smtClean="0">
                                  <a:latin typeface="Cambria Math"/>
                                </a:rPr>
                                <m:t>𝑁</m:t>
                              </m:r>
                            </m:e>
                            <m:sub>
                              <m:r>
                                <a:rPr lang="en-US" sz="1800" b="0" i="1" smtClean="0">
                                  <a:latin typeface="Cambria Math"/>
                                </a:rPr>
                                <m:t>0</m:t>
                              </m:r>
                            </m:sub>
                          </m:sSub>
                        </m:num>
                        <m:den>
                          <m:r>
                            <a:rPr lang="en-US" sz="1800" b="0" i="1" smtClean="0">
                              <a:latin typeface="Cambria Math"/>
                            </a:rPr>
                            <m:t>2</m:t>
                          </m:r>
                        </m:den>
                      </m:f>
                      <m:r>
                        <a:rPr lang="en-US" sz="1800" i="1">
                          <a:latin typeface="Cambria Math"/>
                        </a:rPr>
                        <m:t>, </m:t>
                      </m:r>
                      <m:r>
                        <a:rPr lang="en-US" sz="1800" i="1">
                          <a:latin typeface="Cambria Math"/>
                        </a:rPr>
                        <m:t>𝑓</m:t>
                      </m:r>
                      <m:r>
                        <a:rPr lang="en-US" sz="1800" i="1">
                          <a:latin typeface="Cambria Math"/>
                        </a:rPr>
                        <m:t>∈(−∞,+∞) </m:t>
                      </m:r>
                    </m:oMath>
                  </m:oMathPara>
                </a14:m>
                <a:endParaRPr lang="en-US" sz="1800" dirty="0" smtClean="0"/>
              </a:p>
              <a:p>
                <a:pPr marL="400050" lvl="1" indent="0" algn="l">
                  <a:lnSpc>
                    <a:spcPct val="110000"/>
                  </a:lnSpc>
                  <a:spcBef>
                    <a:spcPts val="600"/>
                  </a:spcBef>
                  <a:spcAft>
                    <a:spcPts val="600"/>
                  </a:spcAft>
                  <a:buNone/>
                </a:pPr>
                <a:r>
                  <a:rPr lang="el-GR" sz="1800" dirty="0" smtClean="0"/>
                  <a:t>όπου </a:t>
                </a:r>
                <a14:m>
                  <m:oMath xmlns:m="http://schemas.openxmlformats.org/officeDocument/2006/math">
                    <m:sSub>
                      <m:sSubPr>
                        <m:ctrlPr>
                          <a:rPr lang="en-US" sz="1800" i="1">
                            <a:latin typeface="Cambria Math" panose="02040503050406030204" pitchFamily="18" charset="0"/>
                          </a:rPr>
                        </m:ctrlPr>
                      </m:sSubPr>
                      <m:e>
                        <m:r>
                          <a:rPr lang="en-US" sz="1800" i="1">
                            <a:latin typeface="Cambria Math"/>
                          </a:rPr>
                          <m:t>𝑁</m:t>
                        </m:r>
                      </m:e>
                      <m:sub>
                        <m:r>
                          <a:rPr lang="en-US" sz="1800" i="1">
                            <a:latin typeface="Cambria Math"/>
                          </a:rPr>
                          <m:t>0</m:t>
                        </m:r>
                      </m:sub>
                    </m:sSub>
                    <m:r>
                      <a:rPr lang="en-US" sz="1800" i="1">
                        <a:latin typeface="Cambria Math"/>
                      </a:rPr>
                      <m:t>=</m:t>
                    </m:r>
                    <m:sSup>
                      <m:sSupPr>
                        <m:ctrlPr>
                          <a:rPr lang="en-US" sz="1800" i="1">
                            <a:latin typeface="Cambria Math" panose="02040503050406030204" pitchFamily="18" charset="0"/>
                          </a:rPr>
                        </m:ctrlPr>
                      </m:sSupPr>
                      <m:e>
                        <m:r>
                          <a:rPr lang="en-US" sz="1800" i="1">
                            <a:latin typeface="Cambria Math"/>
                          </a:rPr>
                          <m:t>10</m:t>
                        </m:r>
                      </m:e>
                      <m:sup>
                        <m:r>
                          <a:rPr lang="en-US" sz="1800" i="1">
                            <a:latin typeface="Cambria Math"/>
                          </a:rPr>
                          <m:t>−21</m:t>
                        </m:r>
                      </m:sup>
                    </m:sSup>
                    <m:f>
                      <m:fPr>
                        <m:ctrlPr>
                          <a:rPr lang="en-US" sz="1800" i="1">
                            <a:latin typeface="Cambria Math" panose="02040503050406030204" pitchFamily="18" charset="0"/>
                          </a:rPr>
                        </m:ctrlPr>
                      </m:fPr>
                      <m:num>
                        <m:r>
                          <a:rPr lang="en-US" sz="1800" i="1">
                            <a:latin typeface="Cambria Math"/>
                          </a:rPr>
                          <m:t>𝑊</m:t>
                        </m:r>
                      </m:num>
                      <m:den>
                        <m:r>
                          <a:rPr lang="en-US" sz="1800" i="1">
                            <a:latin typeface="Cambria Math"/>
                          </a:rPr>
                          <m:t>𝐻𝑧</m:t>
                        </m:r>
                      </m:den>
                    </m:f>
                  </m:oMath>
                </a14:m>
                <a:r>
                  <a:rPr lang="en-US" sz="1800" dirty="0"/>
                  <a:t> , </a:t>
                </a:r>
                <a:r>
                  <a:rPr lang="el-GR" sz="1800" dirty="0"/>
                  <a:t>σε θερμοκρασία </a:t>
                </a:r>
                <a:r>
                  <a:rPr lang="el-GR" sz="1800" dirty="0" smtClean="0"/>
                  <a:t>δωματίου.</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2114121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Ιδιότητες Λευκού Θορύβου</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algn="l">
                  <a:spcBef>
                    <a:spcPts val="600"/>
                  </a:spcBef>
                  <a:spcAft>
                    <a:spcPts val="600"/>
                  </a:spcAft>
                </a:pPr>
                <a:r>
                  <a:rPr lang="el-GR" sz="1800" dirty="0" smtClean="0"/>
                  <a:t>Ο </a:t>
                </a:r>
                <a:r>
                  <a:rPr lang="el-GR" sz="1800" dirty="0"/>
                  <a:t>λευκός θόρυβος, ανεξάρτητα αν ακολουθεί ή όχι </a:t>
                </a:r>
                <a:r>
                  <a:rPr lang="el-GR" sz="1800" dirty="0" err="1"/>
                  <a:t>Gaussian</a:t>
                </a:r>
                <a:r>
                  <a:rPr lang="el-GR" sz="1800" dirty="0"/>
                  <a:t> </a:t>
                </a:r>
                <a:r>
                  <a:rPr lang="el-GR" sz="1800" dirty="0" smtClean="0"/>
                  <a:t>κατανομή, </a:t>
                </a:r>
                <a:r>
                  <a:rPr lang="el-GR" sz="1800" dirty="0"/>
                  <a:t>αποτελεί μία ιδανική περίπτωση </a:t>
                </a:r>
                <a:r>
                  <a:rPr lang="el-GR" sz="1800" b="1" dirty="0"/>
                  <a:t>τυχαίας διαδικασίας </a:t>
                </a:r>
                <a:r>
                  <a:rPr lang="el-GR" sz="1800" dirty="0"/>
                  <a:t>αφού η ισχύς του είναι άπειρη. </a:t>
                </a:r>
                <a:endParaRPr lang="en-US" sz="1800" dirty="0" smtClean="0"/>
              </a:p>
              <a:p>
                <a:pPr lvl="1" algn="l">
                  <a:spcBef>
                    <a:spcPts val="600"/>
                  </a:spcBef>
                  <a:spcAft>
                    <a:spcPts val="600"/>
                  </a:spcAft>
                </a:pPr>
                <a:r>
                  <a:rPr lang="en-US" sz="1800" dirty="0" smtClean="0"/>
                  <a:t>H</a:t>
                </a:r>
                <a:r>
                  <a:rPr lang="el-GR" sz="1800" dirty="0" smtClean="0"/>
                  <a:t> </a:t>
                </a:r>
                <a:r>
                  <a:rPr lang="el-GR" sz="1800" dirty="0"/>
                  <a:t>χρησιμότητά του οφείλεται στο γεγονός ότι αν ο θόρυβος αυτός διέλθει μέσα από ένα γραμμικό φίλτρο με απόκριση συχνότητας </a:t>
                </a:r>
                <a14:m>
                  <m:oMath xmlns:m="http://schemas.openxmlformats.org/officeDocument/2006/math">
                    <m:r>
                      <m:rPr>
                        <m:sty m:val="p"/>
                      </m:rPr>
                      <a:rPr lang="el-GR" sz="1800" b="0" i="0" smtClean="0">
                        <a:latin typeface="Cambria Math"/>
                      </a:rPr>
                      <m:t>Η</m:t>
                    </m:r>
                    <m:d>
                      <m:dPr>
                        <m:ctrlPr>
                          <a:rPr lang="el-GR" sz="1800" i="1">
                            <a:latin typeface="Cambria Math" panose="02040503050406030204" pitchFamily="18" charset="0"/>
                          </a:rPr>
                        </m:ctrlPr>
                      </m:dPr>
                      <m:e>
                        <m:r>
                          <a:rPr lang="en-US" sz="1800" i="1">
                            <a:latin typeface="Cambria Math"/>
                          </a:rPr>
                          <m:t>𝑓</m:t>
                        </m:r>
                      </m:e>
                    </m:d>
                  </m:oMath>
                </a14:m>
                <a:r>
                  <a:rPr lang="el-GR" sz="1800" dirty="0" smtClean="0"/>
                  <a:t>, για </a:t>
                </a:r>
                <a:r>
                  <a:rPr lang="el-GR" sz="1800" dirty="0"/>
                  <a:t>το οποίο </a:t>
                </a:r>
                <a:r>
                  <a:rPr lang="el-GR" sz="1800" dirty="0" smtClean="0"/>
                  <a:t>ισχύει </a:t>
                </a:r>
                <a14:m>
                  <m:oMath xmlns:m="http://schemas.openxmlformats.org/officeDocument/2006/math">
                    <m:nary>
                      <m:naryPr>
                        <m:limLoc m:val="undOvr"/>
                        <m:ctrlPr>
                          <a:rPr lang="el-GR" sz="1800" i="1" smtClean="0">
                            <a:latin typeface="Cambria Math" panose="02040503050406030204" pitchFamily="18" charset="0"/>
                          </a:rPr>
                        </m:ctrlPr>
                      </m:naryPr>
                      <m:sub>
                        <m:r>
                          <m:rPr>
                            <m:brk m:alnAt="24"/>
                          </m:rPr>
                          <a:rPr lang="el-GR" sz="1800" b="0" i="1" smtClean="0">
                            <a:latin typeface="Cambria Math"/>
                          </a:rPr>
                          <m:t>−</m:t>
                        </m:r>
                        <m:r>
                          <a:rPr lang="en-US" sz="1800" i="1">
                            <a:latin typeface="Cambria Math"/>
                          </a:rPr>
                          <m:t>∞</m:t>
                        </m:r>
                      </m:sub>
                      <m:sup>
                        <m:r>
                          <a:rPr lang="en-US" sz="1800" i="1">
                            <a:latin typeface="Cambria Math"/>
                          </a:rPr>
                          <m:t>∞</m:t>
                        </m:r>
                      </m:sup>
                      <m:e>
                        <m:sSup>
                          <m:sSupPr>
                            <m:ctrlPr>
                              <a:rPr lang="el-GR" sz="1800" i="1" smtClean="0">
                                <a:latin typeface="Cambria Math" panose="02040503050406030204" pitchFamily="18" charset="0"/>
                              </a:rPr>
                            </m:ctrlPr>
                          </m:sSupPr>
                          <m:e>
                            <m:d>
                              <m:dPr>
                                <m:begChr m:val="|"/>
                                <m:endChr m:val="|"/>
                                <m:ctrlPr>
                                  <a:rPr lang="el-GR" sz="1800" i="1">
                                    <a:latin typeface="Cambria Math" panose="02040503050406030204" pitchFamily="18" charset="0"/>
                                  </a:rPr>
                                </m:ctrlPr>
                              </m:dPr>
                              <m:e>
                                <m:r>
                                  <m:rPr>
                                    <m:sty m:val="p"/>
                                  </m:rPr>
                                  <a:rPr lang="en-US" sz="1800">
                                    <a:latin typeface="Cambria Math"/>
                                  </a:rPr>
                                  <m:t>H</m:t>
                                </m:r>
                                <m:r>
                                  <a:rPr lang="en-US" sz="1800">
                                    <a:latin typeface="Cambria Math"/>
                                  </a:rPr>
                                  <m:t>(</m:t>
                                </m:r>
                                <m:r>
                                  <m:rPr>
                                    <m:sty m:val="p"/>
                                  </m:rPr>
                                  <a:rPr lang="en-US" sz="1800">
                                    <a:latin typeface="Cambria Math"/>
                                  </a:rPr>
                                  <m:t>f</m:t>
                                </m:r>
                                <m:r>
                                  <a:rPr lang="en-US" sz="1800">
                                    <a:latin typeface="Cambria Math"/>
                                  </a:rPr>
                                  <m:t>)</m:t>
                                </m:r>
                              </m:e>
                            </m:d>
                          </m:e>
                          <m:sup>
                            <m:r>
                              <a:rPr lang="en-US" sz="1800" b="0" i="1" smtClean="0">
                                <a:latin typeface="Cambria Math"/>
                              </a:rPr>
                              <m:t>2</m:t>
                            </m:r>
                          </m:sup>
                        </m:sSup>
                        <m:r>
                          <a:rPr lang="en-US" sz="1800" b="0" i="1" smtClean="0">
                            <a:latin typeface="Cambria Math"/>
                          </a:rPr>
                          <m:t>𝑑𝑓</m:t>
                        </m:r>
                        <m:r>
                          <a:rPr lang="en-US" sz="1800" b="0" i="1" smtClean="0">
                            <a:latin typeface="Cambria Math"/>
                          </a:rPr>
                          <m:t>&lt;</m:t>
                        </m:r>
                      </m:e>
                    </m:nary>
                    <m:r>
                      <a:rPr lang="en-US" sz="1800" i="1">
                        <a:latin typeface="Cambria Math"/>
                      </a:rPr>
                      <m:t>∞</m:t>
                    </m:r>
                  </m:oMath>
                </a14:m>
                <a:r>
                  <a:rPr lang="en-US" sz="1800" dirty="0" smtClean="0"/>
                  <a:t>, </a:t>
                </a:r>
                <a:r>
                  <a:rPr lang="el-GR" sz="1800" dirty="0" smtClean="0"/>
                  <a:t>τότε η έξοδος του φίλτρου είναι μία στάσιμη διαδικασία </a:t>
                </a:r>
                <a:r>
                  <a:rPr lang="el-GR" sz="1800" dirty="0"/>
                  <a:t>θορύβου </a:t>
                </a:r>
                <a14:m>
                  <m:oMath xmlns:m="http://schemas.openxmlformats.org/officeDocument/2006/math">
                    <m:r>
                      <m:rPr>
                        <m:sty m:val="p"/>
                      </m:rPr>
                      <a:rPr lang="en-US" sz="1800" b="0" i="0" smtClean="0">
                        <a:latin typeface="Cambria Math"/>
                      </a:rPr>
                      <m:t>N</m:t>
                    </m:r>
                    <m:d>
                      <m:dPr>
                        <m:ctrlPr>
                          <a:rPr lang="el-GR" sz="1800" i="1">
                            <a:latin typeface="Cambria Math" panose="02040503050406030204" pitchFamily="18" charset="0"/>
                          </a:rPr>
                        </m:ctrlPr>
                      </m:dPr>
                      <m:e>
                        <m:r>
                          <a:rPr lang="en-US" sz="1800" b="0" i="1" smtClean="0">
                            <a:latin typeface="Cambria Math"/>
                          </a:rPr>
                          <m:t>𝑡</m:t>
                        </m:r>
                      </m:e>
                    </m:d>
                  </m:oMath>
                </a14:m>
                <a:r>
                  <a:rPr lang="el-GR" sz="1800" dirty="0"/>
                  <a:t> με μηδενική μέση </a:t>
                </a:r>
                <a:r>
                  <a:rPr lang="el-GR" sz="1800" dirty="0" smtClean="0"/>
                  <a:t>τιμή.</a:t>
                </a:r>
                <a:r>
                  <a:rPr lang="en-US" sz="1800" dirty="0" smtClean="0"/>
                  <a:t> </a:t>
                </a:r>
              </a:p>
              <a:p>
                <a:pPr lvl="1" algn="l">
                  <a:spcBef>
                    <a:spcPts val="600"/>
                  </a:spcBef>
                  <a:spcAft>
                    <a:spcPts val="600"/>
                  </a:spcAft>
                </a:pPr>
                <a:r>
                  <a:rPr lang="el-GR" sz="1800" dirty="0" smtClean="0"/>
                  <a:t>Η </a:t>
                </a:r>
                <a:r>
                  <a:rPr lang="el-GR" sz="1800" dirty="0"/>
                  <a:t>ιδιότητα αυτή είναι ιδιαίτερα σημαντική για τη μελέτη των </a:t>
                </a:r>
                <a:r>
                  <a:rPr lang="el-GR" sz="1800" dirty="0" err="1" smtClean="0"/>
                  <a:t>τηλεπι</a:t>
                </a:r>
                <a:r>
                  <a:rPr lang="el-GR" sz="1800" dirty="0" smtClean="0"/>
                  <a:t>-</a:t>
                </a:r>
                <a:r>
                  <a:rPr lang="el-GR" sz="1800" dirty="0" err="1" smtClean="0"/>
                  <a:t>κοινωνιακών</a:t>
                </a:r>
                <a:r>
                  <a:rPr lang="el-GR" sz="1800" dirty="0" smtClean="0"/>
                  <a:t> </a:t>
                </a:r>
                <a:r>
                  <a:rPr lang="el-GR" sz="1800" dirty="0"/>
                  <a:t>συστημάτων, αφού στην πράξη τα περισσότερα είναι ζωνοπερατά και η τιμή της </a:t>
                </a:r>
                <a14:m>
                  <m:oMath xmlns:m="http://schemas.openxmlformats.org/officeDocument/2006/math">
                    <m:d>
                      <m:dPr>
                        <m:begChr m:val="|"/>
                        <m:endChr m:val="|"/>
                        <m:ctrlPr>
                          <a:rPr lang="el-GR" sz="1800" i="1">
                            <a:latin typeface="Cambria Math" panose="02040503050406030204" pitchFamily="18" charset="0"/>
                          </a:rPr>
                        </m:ctrlPr>
                      </m:dPr>
                      <m:e>
                        <m:r>
                          <m:rPr>
                            <m:sty m:val="p"/>
                          </m:rPr>
                          <a:rPr lang="en-US" sz="1800">
                            <a:latin typeface="Cambria Math"/>
                          </a:rPr>
                          <m:t>H</m:t>
                        </m:r>
                        <m:r>
                          <a:rPr lang="en-US" sz="1800">
                            <a:latin typeface="Cambria Math"/>
                          </a:rPr>
                          <m:t>(</m:t>
                        </m:r>
                        <m:r>
                          <m:rPr>
                            <m:sty m:val="p"/>
                          </m:rPr>
                          <a:rPr lang="en-US" sz="1800">
                            <a:latin typeface="Cambria Math"/>
                          </a:rPr>
                          <m:t>f</m:t>
                        </m:r>
                        <m:r>
                          <a:rPr lang="en-US" sz="1800">
                            <a:latin typeface="Cambria Math"/>
                          </a:rPr>
                          <m:t>)</m:t>
                        </m:r>
                      </m:e>
                    </m:d>
                  </m:oMath>
                </a14:m>
                <a:r>
                  <a:rPr lang="en-US" sz="1800" dirty="0" smtClean="0"/>
                  <a:t> </a:t>
                </a:r>
                <a:r>
                  <a:rPr lang="el-GR" sz="1800" dirty="0"/>
                  <a:t>είναι πεπερασμένη. Έτσι αν ο θόρυβος παρουσιάζει </a:t>
                </a:r>
                <a:r>
                  <a:rPr lang="el-GR" sz="1800" dirty="0" smtClean="0"/>
                  <a:t>επίπεδο </a:t>
                </a:r>
                <a:r>
                  <a:rPr lang="el-GR" sz="1800" dirty="0"/>
                  <a:t>φάσμα στην περιοχή συχνοτήτων λειτουργίας του συστήματος μπορεί να θεωρηθεί ως λευκή </a:t>
                </a:r>
                <a:r>
                  <a:rPr lang="el-GR" sz="1800" dirty="0" smtClean="0"/>
                  <a:t>διαδικασία, </a:t>
                </a:r>
                <a:r>
                  <a:rPr lang="el-GR" sz="1800" dirty="0"/>
                  <a:t>προκειμένου να απλοποιηθεί η ανάλυση.</a:t>
                </a:r>
              </a:p>
              <a:p>
                <a:pPr algn="l">
                  <a:spcBef>
                    <a:spcPts val="600"/>
                  </a:spcBef>
                  <a:spcAft>
                    <a:spcPts val="600"/>
                  </a:spcAft>
                </a:pPr>
                <a:r>
                  <a:rPr lang="en-US" sz="1800" dirty="0" smtClean="0"/>
                  <a:t>H</a:t>
                </a:r>
                <a:r>
                  <a:rPr lang="el-GR" sz="1800" dirty="0" smtClean="0"/>
                  <a:t> </a:t>
                </a:r>
                <a:r>
                  <a:rPr lang="el-GR" sz="1800" dirty="0"/>
                  <a:t>συνάρτηση αυτοσυσχέτισης της </a:t>
                </a:r>
                <a14:m>
                  <m:oMath xmlns:m="http://schemas.openxmlformats.org/officeDocument/2006/math">
                    <m:r>
                      <m:rPr>
                        <m:sty m:val="p"/>
                      </m:rPr>
                      <a:rPr lang="en-US" sz="1800">
                        <a:latin typeface="Cambria Math"/>
                      </a:rPr>
                      <m:t>N</m:t>
                    </m:r>
                    <m:d>
                      <m:dPr>
                        <m:ctrlPr>
                          <a:rPr lang="el-GR" sz="1800" i="1">
                            <a:latin typeface="Cambria Math" panose="02040503050406030204" pitchFamily="18" charset="0"/>
                          </a:rPr>
                        </m:ctrlPr>
                      </m:dPr>
                      <m:e>
                        <m:r>
                          <a:rPr lang="en-US" sz="1800" i="1">
                            <a:latin typeface="Cambria Math"/>
                          </a:rPr>
                          <m:t>𝑡</m:t>
                        </m:r>
                      </m:e>
                    </m:d>
                  </m:oMath>
                </a14:m>
                <a:r>
                  <a:rPr lang="el-GR" sz="1800" dirty="0"/>
                  <a:t> δίνεται από τη </a:t>
                </a:r>
                <a:r>
                  <a:rPr lang="el-GR" sz="1800" dirty="0" smtClean="0"/>
                  <a:t>σχέση</a:t>
                </a:r>
                <a:r>
                  <a:rPr lang="en-US" sz="1800" dirty="0" smtClean="0"/>
                  <a:t> </a:t>
                </a:r>
                <a14:m>
                  <m:oMath xmlns:m="http://schemas.openxmlformats.org/officeDocument/2006/math">
                    <m:sSub>
                      <m:sSubPr>
                        <m:ctrlPr>
                          <a:rPr lang="el-GR" sz="1800" i="1">
                            <a:latin typeface="Cambria Math" panose="02040503050406030204" pitchFamily="18" charset="0"/>
                          </a:rPr>
                        </m:ctrlPr>
                      </m:sSubPr>
                      <m:e>
                        <m:r>
                          <a:rPr lang="en-US" sz="1800" b="0" i="1" smtClean="0">
                            <a:latin typeface="Cambria Math"/>
                          </a:rPr>
                          <m:t>𝑅</m:t>
                        </m:r>
                      </m:e>
                      <m:sub>
                        <m:r>
                          <m:rPr>
                            <m:sty m:val="p"/>
                          </m:rPr>
                          <a:rPr lang="el-GR" sz="1800">
                            <a:latin typeface="Cambria Math"/>
                          </a:rPr>
                          <m:t>Ν</m:t>
                        </m:r>
                      </m:sub>
                    </m:sSub>
                    <m:d>
                      <m:dPr>
                        <m:ctrlPr>
                          <a:rPr lang="el-GR" sz="1800" i="1">
                            <a:latin typeface="Cambria Math" panose="02040503050406030204" pitchFamily="18" charset="0"/>
                          </a:rPr>
                        </m:ctrlPr>
                      </m:dPr>
                      <m:e>
                        <m:r>
                          <a:rPr lang="en-US" sz="1800" b="0" i="1" smtClean="0">
                            <a:latin typeface="Cambria Math"/>
                          </a:rPr>
                          <m:t>𝑡</m:t>
                        </m:r>
                      </m:e>
                    </m:d>
                    <m:r>
                      <a:rPr lang="en-US" sz="1800" i="1">
                        <a:latin typeface="Cambria Math"/>
                      </a:rPr>
                      <m:t>=</m:t>
                    </m:r>
                    <m:f>
                      <m:fPr>
                        <m:ctrlPr>
                          <a:rPr lang="en-US" sz="1800" i="1">
                            <a:latin typeface="Cambria Math" panose="02040503050406030204" pitchFamily="18" charset="0"/>
                          </a:rPr>
                        </m:ctrlPr>
                      </m:fPr>
                      <m:num>
                        <m:sSub>
                          <m:sSubPr>
                            <m:ctrlPr>
                              <a:rPr lang="en-US" sz="1800" i="1" smtClean="0">
                                <a:latin typeface="Cambria Math" panose="02040503050406030204" pitchFamily="18" charset="0"/>
                              </a:rPr>
                            </m:ctrlPr>
                          </m:sSubPr>
                          <m:e>
                            <m:r>
                              <a:rPr lang="en-US" sz="1800" b="0" i="1" smtClean="0">
                                <a:latin typeface="Cambria Math"/>
                              </a:rPr>
                              <m:t>𝑁</m:t>
                            </m:r>
                          </m:e>
                          <m:sub>
                            <m:r>
                              <a:rPr lang="en-US" sz="1800" b="0" i="1" smtClean="0">
                                <a:latin typeface="Cambria Math"/>
                              </a:rPr>
                              <m:t>0</m:t>
                            </m:r>
                          </m:sub>
                        </m:sSub>
                      </m:num>
                      <m:den>
                        <m:r>
                          <a:rPr lang="en-US" sz="1800" i="1">
                            <a:latin typeface="Cambria Math"/>
                          </a:rPr>
                          <m:t>2</m:t>
                        </m:r>
                      </m:den>
                    </m:f>
                    <m:r>
                      <a:rPr lang="el-GR" sz="1800" b="0" i="1" smtClean="0">
                        <a:latin typeface="Cambria Math"/>
                      </a:rPr>
                      <m:t>𝛿</m:t>
                    </m:r>
                    <m:r>
                      <a:rPr lang="el-GR" sz="1800" b="0" i="1" smtClean="0">
                        <a:latin typeface="Cambria Math"/>
                      </a:rPr>
                      <m:t>(</m:t>
                    </m:r>
                    <m:r>
                      <a:rPr lang="en-US" sz="1800" b="0" i="1" smtClean="0">
                        <a:latin typeface="Cambria Math"/>
                      </a:rPr>
                      <m:t>𝑡</m:t>
                    </m:r>
                    <m:r>
                      <a:rPr lang="en-US" sz="1800" b="0" i="1" smtClean="0">
                        <a:latin typeface="Cambria Math"/>
                      </a:rPr>
                      <m:t>)</m:t>
                    </m:r>
                  </m:oMath>
                </a14:m>
                <a:endParaRPr lang="el-GR" sz="1800" dirty="0"/>
              </a:p>
              <a:p>
                <a:pPr marL="0" indent="0" algn="l">
                  <a:spcBef>
                    <a:spcPts val="600"/>
                  </a:spcBef>
                  <a:spcAft>
                    <a:spcPts val="600"/>
                  </a:spcAft>
                  <a:buNone/>
                </a:pP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706"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15085896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Ιδιότητες Λευκού Θορύβου</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pic>
        <p:nvPicPr>
          <p:cNvPr id="7" name="Picture 6"/>
          <p:cNvPicPr>
            <a:picLocks noChangeAspect="1"/>
          </p:cNvPicPr>
          <p:nvPr/>
        </p:nvPicPr>
        <p:blipFill>
          <a:blip r:embed="rId2">
            <a:grayscl/>
          </a:blip>
          <a:stretch>
            <a:fillRect/>
          </a:stretch>
        </p:blipFill>
        <p:spPr>
          <a:xfrm>
            <a:off x="206493" y="1983854"/>
            <a:ext cx="4653539" cy="2380630"/>
          </a:xfrm>
          <a:prstGeom prst="rect">
            <a:avLst/>
          </a:prstGeom>
        </p:spPr>
      </p:pic>
      <p:pic>
        <p:nvPicPr>
          <p:cNvPr id="8" name="Picture 7"/>
          <p:cNvPicPr>
            <a:picLocks noChangeAspect="1"/>
          </p:cNvPicPr>
          <p:nvPr/>
        </p:nvPicPr>
        <p:blipFill>
          <a:blip r:embed="rId3">
            <a:grayscl/>
          </a:blip>
          <a:stretch>
            <a:fillRect/>
          </a:stretch>
        </p:blipFill>
        <p:spPr>
          <a:xfrm>
            <a:off x="4716016" y="1983854"/>
            <a:ext cx="4295775" cy="2381250"/>
          </a:xfrm>
          <a:prstGeom prst="rect">
            <a:avLst/>
          </a:prstGeom>
        </p:spPr>
      </p:pic>
      <p:sp>
        <p:nvSpPr>
          <p:cNvPr id="2" name="Content Placeholder 1"/>
          <p:cNvSpPr>
            <a:spLocks noGrp="1"/>
          </p:cNvSpPr>
          <p:nvPr>
            <p:ph idx="1"/>
          </p:nvPr>
        </p:nvSpPr>
        <p:spPr>
          <a:xfrm>
            <a:off x="395536" y="4869160"/>
            <a:ext cx="8229600" cy="648072"/>
          </a:xfrm>
        </p:spPr>
        <p:txBody>
          <a:bodyPr numCol="2">
            <a:noAutofit/>
          </a:bodyPr>
          <a:lstStyle/>
          <a:p>
            <a:pPr marL="0" indent="0" algn="ctr">
              <a:buNone/>
            </a:pPr>
            <a:r>
              <a:rPr lang="el-GR" sz="1800" dirty="0" smtClean="0"/>
              <a:t>(α) Φασματική </a:t>
            </a:r>
            <a:r>
              <a:rPr lang="el-GR" sz="1800" dirty="0"/>
              <a:t>Πυκνότητα </a:t>
            </a:r>
            <a:r>
              <a:rPr lang="el-GR" sz="1800" dirty="0" smtClean="0"/>
              <a:t/>
            </a:r>
            <a:br>
              <a:rPr lang="el-GR" sz="1800" dirty="0" smtClean="0"/>
            </a:br>
            <a:r>
              <a:rPr lang="el-GR" sz="1800" dirty="0" smtClean="0"/>
              <a:t>Ισχύος </a:t>
            </a:r>
            <a:r>
              <a:rPr lang="el-GR" sz="1800" dirty="0"/>
              <a:t>λευκού θορύβου</a:t>
            </a:r>
          </a:p>
          <a:p>
            <a:pPr algn="ctr"/>
            <a:endParaRPr lang="el-GR" sz="1800" dirty="0" smtClean="0"/>
          </a:p>
          <a:p>
            <a:pPr marL="0" indent="0" algn="ctr">
              <a:buNone/>
            </a:pPr>
            <a:r>
              <a:rPr lang="el-GR" sz="1800" dirty="0" smtClean="0"/>
              <a:t>(β) Συνάρτηση </a:t>
            </a:r>
            <a:r>
              <a:rPr lang="el-GR" sz="1800" dirty="0"/>
              <a:t>αυτοσυσχέτισης </a:t>
            </a:r>
            <a:r>
              <a:rPr lang="el-GR" sz="1800" dirty="0" smtClean="0"/>
              <a:t/>
            </a:r>
            <a:br>
              <a:rPr lang="el-GR" sz="1800" dirty="0" smtClean="0"/>
            </a:br>
            <a:r>
              <a:rPr lang="el-GR" sz="1800" dirty="0" smtClean="0"/>
              <a:t>λευκού θορύβου</a:t>
            </a:r>
            <a:endParaRPr lang="el-GR" sz="1800" dirty="0"/>
          </a:p>
        </p:txBody>
      </p:sp>
    </p:spTree>
    <p:extLst>
      <p:ext uri="{BB962C8B-B14F-4D97-AF65-F5344CB8AC3E}">
        <p14:creationId xmlns:p14="http://schemas.microsoft.com/office/powerpoint/2010/main" val="236363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algn="l">
              <a:spcBef>
                <a:spcPts val="600"/>
              </a:spcBef>
              <a:spcAft>
                <a:spcPts val="600"/>
              </a:spcAft>
            </a:pPr>
            <a:r>
              <a:rPr lang="el-GR" sz="2000" dirty="0" smtClean="0"/>
              <a:t>Δύο δείγματα λευκού θορύβου είναι μεταξύ τους ασυσχέτιστα, ανεξάρτητα της χρονικής τους απόστασης. </a:t>
            </a:r>
          </a:p>
          <a:p>
            <a:pPr algn="l">
              <a:spcBef>
                <a:spcPts val="600"/>
              </a:spcBef>
              <a:spcAft>
                <a:spcPts val="600"/>
              </a:spcAft>
            </a:pPr>
            <a:r>
              <a:rPr lang="el-GR" sz="2000" dirty="0" smtClean="0"/>
              <a:t>Λευκός </a:t>
            </a:r>
            <a:r>
              <a:rPr lang="el-GR" sz="2000" dirty="0"/>
              <a:t>και </a:t>
            </a:r>
            <a:r>
              <a:rPr lang="el-GR" sz="2000" dirty="0" err="1"/>
              <a:t>Gaussian</a:t>
            </a:r>
            <a:r>
              <a:rPr lang="el-GR" sz="2000" dirty="0"/>
              <a:t> θόρυβος είναι δύο διαφορετικές έννοιες οι οποίες </a:t>
            </a:r>
            <a:r>
              <a:rPr lang="el-GR" sz="2000" dirty="0" smtClean="0"/>
              <a:t>μπορεί </a:t>
            </a:r>
            <a:r>
              <a:rPr lang="el-GR" sz="2000" dirty="0"/>
              <a:t>ή όχι να συνυπάρχουν. Δηλαδή ο λευκός θόρυβος μπορεί να μην </a:t>
            </a:r>
            <a:r>
              <a:rPr lang="el-GR" sz="2000" dirty="0" smtClean="0"/>
              <a:t>είναι </a:t>
            </a:r>
            <a:r>
              <a:rPr lang="el-GR" sz="2000" dirty="0" err="1"/>
              <a:t>Gaussian</a:t>
            </a:r>
            <a:r>
              <a:rPr lang="el-GR" sz="2000" dirty="0"/>
              <a:t> και αντίστροφα ο </a:t>
            </a:r>
            <a:r>
              <a:rPr lang="el-GR" sz="2000" dirty="0" err="1"/>
              <a:t>Gaussian</a:t>
            </a:r>
            <a:r>
              <a:rPr lang="el-GR" sz="2000" dirty="0"/>
              <a:t> θόρυβος μπορεί να μην είναι </a:t>
            </a:r>
            <a:r>
              <a:rPr lang="el-GR" sz="2000" dirty="0" smtClean="0"/>
              <a:t>λευκός.</a:t>
            </a:r>
          </a:p>
          <a:p>
            <a:pPr algn="l">
              <a:spcBef>
                <a:spcPts val="600"/>
              </a:spcBef>
              <a:spcAft>
                <a:spcPts val="600"/>
              </a:spcAft>
            </a:pPr>
            <a:r>
              <a:rPr lang="el-GR" sz="2000" dirty="0" smtClean="0"/>
              <a:t>Αν </a:t>
            </a:r>
            <a:r>
              <a:rPr lang="el-GR" sz="2000" dirty="0"/>
              <a:t>μία λευκή διαδικασία είναι </a:t>
            </a:r>
            <a:r>
              <a:rPr lang="el-GR" sz="2000" dirty="0" err="1"/>
              <a:t>Gaussian</a:t>
            </a:r>
            <a:r>
              <a:rPr lang="el-GR" sz="2000" dirty="0"/>
              <a:t> τότε ο θόρυβος αναφέρεται ως </a:t>
            </a:r>
            <a:r>
              <a:rPr lang="el-GR" sz="2000" dirty="0" smtClean="0"/>
              <a:t>λευκός </a:t>
            </a:r>
            <a:r>
              <a:rPr lang="el-GR" sz="2000" dirty="0" err="1"/>
              <a:t>Gaussian</a:t>
            </a:r>
            <a:r>
              <a:rPr lang="el-GR" sz="2000" dirty="0"/>
              <a:t> </a:t>
            </a:r>
            <a:r>
              <a:rPr lang="el-GR" sz="2000" dirty="0" smtClean="0"/>
              <a:t>θόρυβος </a:t>
            </a:r>
            <a:r>
              <a:rPr lang="el-GR" sz="2000" dirty="0"/>
              <a:t>(</a:t>
            </a:r>
            <a:r>
              <a:rPr lang="el-GR" sz="2000" dirty="0" err="1"/>
              <a:t>white</a:t>
            </a:r>
            <a:r>
              <a:rPr lang="el-GR" sz="2000" dirty="0"/>
              <a:t> </a:t>
            </a:r>
            <a:r>
              <a:rPr lang="el-GR" sz="2000" dirty="0" err="1"/>
              <a:t>Gaussian</a:t>
            </a:r>
            <a:r>
              <a:rPr lang="el-GR" sz="2000" dirty="0"/>
              <a:t> </a:t>
            </a:r>
            <a:r>
              <a:rPr lang="el-GR" sz="2000" dirty="0" err="1" smtClean="0"/>
              <a:t>noise</a:t>
            </a:r>
            <a:r>
              <a:rPr lang="el-GR" sz="2000" dirty="0" smtClean="0"/>
              <a:t> - WGN).</a:t>
            </a:r>
          </a:p>
          <a:p>
            <a:pPr algn="l">
              <a:spcBef>
                <a:spcPts val="600"/>
              </a:spcBef>
              <a:spcAft>
                <a:spcPts val="600"/>
              </a:spcAft>
            </a:pPr>
            <a:r>
              <a:rPr lang="el-GR" sz="2000" dirty="0" smtClean="0"/>
              <a:t>O </a:t>
            </a:r>
            <a:r>
              <a:rPr lang="el-GR" sz="2000" dirty="0"/>
              <a:t>WGN αποτελεί ακραία περίπτωση </a:t>
            </a:r>
            <a:r>
              <a:rPr lang="el-GR" sz="2000" dirty="0" err="1"/>
              <a:t>τυχαιότητας</a:t>
            </a:r>
            <a:r>
              <a:rPr lang="el-GR" sz="2000" dirty="0"/>
              <a:t> (</a:t>
            </a:r>
            <a:r>
              <a:rPr lang="el-GR" sz="2000" dirty="0" err="1"/>
              <a:t>randomness</a:t>
            </a:r>
            <a:r>
              <a:rPr lang="el-GR" sz="2000" dirty="0"/>
              <a:t>) μίας </a:t>
            </a:r>
            <a:r>
              <a:rPr lang="el-GR" sz="2000" dirty="0" smtClean="0"/>
              <a:t>διαδικασίας</a:t>
            </a:r>
            <a:r>
              <a:rPr lang="el-GR" sz="2000" dirty="0"/>
              <a:t>, αφού τα δείγματα </a:t>
            </a:r>
            <a:r>
              <a:rPr lang="el-GR" sz="2000" dirty="0" smtClean="0"/>
              <a:t>- επιπλέον </a:t>
            </a:r>
            <a:r>
              <a:rPr lang="el-GR" sz="2000" dirty="0"/>
              <a:t>της έλλειψης </a:t>
            </a:r>
            <a:r>
              <a:rPr lang="el-GR" sz="2000" dirty="0" smtClean="0"/>
              <a:t>συσχέτισης -  </a:t>
            </a:r>
            <a:r>
              <a:rPr lang="el-GR" sz="2000" dirty="0"/>
              <a:t>είναι: στατιστικά ανεξάρτητα.</a:t>
            </a:r>
          </a:p>
          <a:p>
            <a:pPr algn="l">
              <a:spcBef>
                <a:spcPts val="600"/>
              </a:spcBef>
              <a:spcAft>
                <a:spcPts val="600"/>
              </a:spcAft>
            </a:pP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13</a:t>
            </a:fld>
            <a:endParaRPr lang="el-GR"/>
          </a:p>
        </p:txBody>
      </p:sp>
      <p:sp>
        <p:nvSpPr>
          <p:cNvPr id="7" name="Title 4"/>
          <p:cNvSpPr txBox="1">
            <a:spLocks/>
          </p:cNvSpPr>
          <p:nvPr/>
        </p:nvSpPr>
        <p:spPr>
          <a:xfrm>
            <a:off x="609600" y="269032"/>
            <a:ext cx="8229600" cy="8501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b="1" kern="1200">
                <a:solidFill>
                  <a:schemeClr val="tx1"/>
                </a:solidFill>
                <a:latin typeface="Cambria Math" pitchFamily="18" charset="0"/>
                <a:ea typeface="Cambria Math" pitchFamily="18" charset="0"/>
                <a:cs typeface="+mj-cs"/>
              </a:defRPr>
            </a:lvl1pPr>
          </a:lstStyle>
          <a:p>
            <a:r>
              <a:rPr lang="el-GR" smtClean="0"/>
              <a:t>Ιδιότητες Λευκού Θορύβου</a:t>
            </a:r>
            <a:endParaRPr lang="el-GR" dirty="0"/>
          </a:p>
        </p:txBody>
      </p:sp>
    </p:spTree>
    <p:extLst>
      <p:ext uri="{BB962C8B-B14F-4D97-AF65-F5344CB8AC3E}">
        <p14:creationId xmlns:p14="http://schemas.microsoft.com/office/powerpoint/2010/main" val="1594101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Autofit/>
          </a:bodyPr>
          <a:lstStyle/>
          <a:p>
            <a:pPr algn="l">
              <a:lnSpc>
                <a:spcPct val="120000"/>
              </a:lnSpc>
              <a:spcBef>
                <a:spcPts val="600"/>
              </a:spcBef>
              <a:spcAft>
                <a:spcPts val="600"/>
              </a:spcAft>
            </a:pPr>
            <a:r>
              <a:rPr lang="el-GR" sz="2000" dirty="0"/>
              <a:t>Στα περισσότερα τηλεπικοινωνιακά συστήματα τα σήματα είναι </a:t>
            </a:r>
            <a:r>
              <a:rPr lang="el-GR" sz="2000" dirty="0" err="1"/>
              <a:t>ζωνοπερατά</a:t>
            </a:r>
            <a:r>
              <a:rPr lang="el-GR" sz="2000" dirty="0"/>
              <a:t>. Το φάσμα τους συγκεντρώνεται γύρω από μία κεντρική συχνότητα η οποία είναι πολύ μεγαλύτερη συγκρινόμενη με το εύρος ζώνης των σημάτων απών.</a:t>
            </a:r>
          </a:p>
          <a:p>
            <a:pPr algn="l">
              <a:lnSpc>
                <a:spcPct val="120000"/>
              </a:lnSpc>
              <a:spcBef>
                <a:spcPts val="600"/>
              </a:spcBef>
              <a:spcAft>
                <a:spcPts val="600"/>
              </a:spcAft>
            </a:pPr>
            <a:r>
              <a:rPr lang="el-GR" sz="2000" dirty="0"/>
              <a:t>Έτσι προκειμένου να λειτουργήσει αξιόπιστα ο δέκτης χρησιμοποιεί ζωνοπερατά φίλτρα, τα οποία "απομονώνουν" το σήμα που μεταφέρει την πληροφορία από άλλες ανεπιθύμητες παρεμβολές.</a:t>
            </a:r>
          </a:p>
          <a:p>
            <a:pPr algn="l">
              <a:lnSpc>
                <a:spcPct val="120000"/>
              </a:lnSpc>
              <a:spcBef>
                <a:spcPts val="600"/>
              </a:spcBef>
              <a:spcAft>
                <a:spcPts val="600"/>
              </a:spcAft>
            </a:pPr>
            <a:r>
              <a:rPr lang="el-GR" sz="2000" dirty="0"/>
              <a:t>Η χρησιμοποίηση των </a:t>
            </a:r>
            <a:r>
              <a:rPr lang="el-GR" sz="2000" dirty="0" err="1"/>
              <a:t>ζωνοπερατών</a:t>
            </a:r>
            <a:r>
              <a:rPr lang="el-GR" sz="2000" dirty="0"/>
              <a:t> φίλτρων έχει ως αποτέλεσμα ο θόρυβος στις διάφορες βαθμίδες του δέκτη να είναι </a:t>
            </a:r>
            <a:r>
              <a:rPr lang="el-GR" sz="2000" dirty="0" err="1"/>
              <a:t>ζωνοπερατός</a:t>
            </a:r>
            <a:r>
              <a:rPr lang="el-GR" sz="2000" dirty="0"/>
              <a:t>, ανεξάρτητα αν στην </a:t>
            </a:r>
            <a:r>
              <a:rPr lang="el-GR" sz="2000" dirty="0" smtClean="0"/>
              <a:t>είσοδό </a:t>
            </a:r>
            <a:r>
              <a:rPr lang="el-GR" sz="2000" dirty="0"/>
              <a:t>του έχει μεγάλο εύρος ζώνης ή ακόμα και αν θεωρείται </a:t>
            </a:r>
            <a:r>
              <a:rPr lang="el-GR" sz="2000" dirty="0" smtClean="0"/>
              <a:t>λευκός</a:t>
            </a:r>
            <a:r>
              <a:rPr lang="el-GR" sz="2000" dirty="0"/>
              <a:t>.</a:t>
            </a:r>
            <a:endParaRPr lang="el-GR"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2933446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algn="l">
                  <a:lnSpc>
                    <a:spcPct val="120000"/>
                  </a:lnSpc>
                  <a:spcBef>
                    <a:spcPts val="600"/>
                  </a:spcBef>
                  <a:spcAft>
                    <a:spcPts val="600"/>
                  </a:spcAft>
                </a:pPr>
                <a:r>
                  <a:rPr lang="el-GR" sz="2000" dirty="0" smtClean="0"/>
                  <a:t>Έστω </a:t>
                </a:r>
                <a14:m>
                  <m:oMath xmlns:m="http://schemas.openxmlformats.org/officeDocument/2006/math">
                    <m:r>
                      <m:rPr>
                        <m:sty m:val="p"/>
                      </m:rPr>
                      <a:rPr lang="el-GR" sz="2000" b="0" i="0" smtClean="0">
                        <a:latin typeface="Cambria Math"/>
                      </a:rPr>
                      <m:t>Ν</m:t>
                    </m:r>
                    <m:r>
                      <a:rPr lang="el-GR" sz="2000" i="1">
                        <a:latin typeface="Cambria Math"/>
                      </a:rPr>
                      <m:t>(</m:t>
                    </m:r>
                    <m:r>
                      <a:rPr lang="en-US" sz="2000" i="1">
                        <a:latin typeface="Cambria Math"/>
                      </a:rPr>
                      <m:t>𝑡</m:t>
                    </m:r>
                    <m:r>
                      <a:rPr lang="en-US" sz="2000" i="1">
                        <a:latin typeface="Cambria Math"/>
                      </a:rPr>
                      <m:t>)</m:t>
                    </m:r>
                  </m:oMath>
                </a14:m>
                <a:r>
                  <a:rPr lang="el-GR" sz="2000" dirty="0" smtClean="0"/>
                  <a:t> η διαδικασία που περιγράφει το θόρυβο στην έξοδο του </a:t>
                </a:r>
                <a:r>
                  <a:rPr lang="el-GR" sz="2000" dirty="0" err="1" smtClean="0"/>
                  <a:t>ζωνοπερατού</a:t>
                </a:r>
                <a:r>
                  <a:rPr lang="el-GR" sz="2000" dirty="0" smtClean="0"/>
                  <a:t> φίλτρου, στην είσοδο του οποίου υπάρχει η Τ.Δ. λευκού θορύβου X(t) με φασματική πυκνότητα ισχύος </a:t>
                </a:r>
                <a14:m>
                  <m:oMath xmlns:m="http://schemas.openxmlformats.org/officeDocument/2006/math">
                    <m:sSub>
                      <m:sSubPr>
                        <m:ctrlPr>
                          <a:rPr lang="el-GR" sz="2000" i="1">
                            <a:latin typeface="Cambria Math" panose="02040503050406030204" pitchFamily="18" charset="0"/>
                          </a:rPr>
                        </m:ctrlPr>
                      </m:sSubPr>
                      <m:e>
                        <m:r>
                          <a:rPr lang="en-US" sz="2000" i="1">
                            <a:latin typeface="Cambria Math"/>
                          </a:rPr>
                          <m:t>𝑆</m:t>
                        </m:r>
                      </m:e>
                      <m:sub>
                        <m:r>
                          <m:rPr>
                            <m:sty m:val="p"/>
                          </m:rPr>
                          <a:rPr lang="en-US" sz="2000" b="0" i="0" smtClean="0">
                            <a:latin typeface="Cambria Math"/>
                          </a:rPr>
                          <m:t>X</m:t>
                        </m:r>
                      </m:sub>
                    </m:sSub>
                    <m:d>
                      <m:dPr>
                        <m:ctrlPr>
                          <a:rPr lang="el-GR" sz="2000" i="1">
                            <a:latin typeface="Cambria Math" panose="02040503050406030204" pitchFamily="18" charset="0"/>
                          </a:rPr>
                        </m:ctrlPr>
                      </m:dPr>
                      <m:e>
                        <m:r>
                          <a:rPr lang="en-US" sz="2000" i="1">
                            <a:latin typeface="Cambria Math"/>
                          </a:rPr>
                          <m:t>𝑓</m:t>
                        </m:r>
                      </m:e>
                    </m:d>
                    <m:r>
                      <a:rPr lang="en-US" sz="2000" i="1">
                        <a:latin typeface="Cambria Math"/>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𝑁</m:t>
                            </m:r>
                          </m:e>
                          <m:sub>
                            <m:r>
                              <a:rPr lang="en-US" sz="2000" i="1">
                                <a:latin typeface="Cambria Math"/>
                              </a:rPr>
                              <m:t>0</m:t>
                            </m:r>
                          </m:sub>
                        </m:sSub>
                      </m:num>
                      <m:den>
                        <m:r>
                          <a:rPr lang="en-US" sz="2000" i="1">
                            <a:latin typeface="Cambria Math"/>
                          </a:rPr>
                          <m:t>2</m:t>
                        </m:r>
                      </m:den>
                    </m:f>
                  </m:oMath>
                </a14:m>
                <a:r>
                  <a:rPr lang="en-US" sz="2000" dirty="0" smtClean="0"/>
                  <a:t>. </a:t>
                </a:r>
                <a:endParaRPr lang="el-GR" sz="2000" dirty="0" smtClean="0"/>
              </a:p>
              <a:p>
                <a:pPr algn="l">
                  <a:lnSpc>
                    <a:spcPct val="120000"/>
                  </a:lnSpc>
                  <a:spcBef>
                    <a:spcPts val="600"/>
                  </a:spcBef>
                  <a:spcAft>
                    <a:spcPts val="600"/>
                  </a:spcAft>
                </a:pPr>
                <a:r>
                  <a:rPr lang="el-GR" sz="2000" dirty="0" smtClean="0"/>
                  <a:t>Η φασματική πυκνότητα ισχύος </a:t>
                </a:r>
                <a14:m>
                  <m:oMath xmlns:m="http://schemas.openxmlformats.org/officeDocument/2006/math">
                    <m:r>
                      <m:rPr>
                        <m:sty m:val="p"/>
                      </m:rPr>
                      <a:rPr lang="el-GR" sz="2000">
                        <a:latin typeface="Cambria Math"/>
                      </a:rPr>
                      <m:t>Ν</m:t>
                    </m:r>
                    <m:d>
                      <m:dPr>
                        <m:ctrlPr>
                          <a:rPr lang="el-GR" sz="2000" i="1">
                            <a:latin typeface="Cambria Math" panose="02040503050406030204" pitchFamily="18" charset="0"/>
                          </a:rPr>
                        </m:ctrlPr>
                      </m:dPr>
                      <m:e>
                        <m:r>
                          <a:rPr lang="en-US" sz="2000" i="1">
                            <a:latin typeface="Cambria Math"/>
                          </a:rPr>
                          <m:t>𝑡</m:t>
                        </m:r>
                      </m:e>
                    </m:d>
                  </m:oMath>
                </a14:m>
                <a:r>
                  <a:rPr lang="el-GR" sz="2000" dirty="0" smtClean="0"/>
                  <a:t> θα είναι: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a:latin typeface="Cambria Math" panose="02040503050406030204" pitchFamily="18" charset="0"/>
                            </a:rPr>
                          </m:ctrlPr>
                        </m:sSubPr>
                        <m:e>
                          <m:r>
                            <a:rPr lang="en-US" sz="2000" i="1">
                              <a:latin typeface="Cambria Math"/>
                            </a:rPr>
                            <m:t>𝑆</m:t>
                          </m:r>
                        </m:e>
                        <m:sub>
                          <m:r>
                            <m:rPr>
                              <m:sty m:val="p"/>
                            </m:rPr>
                            <a:rPr lang="el-GR" sz="2000" b="0" i="0" smtClean="0">
                              <a:latin typeface="Cambria Math"/>
                            </a:rPr>
                            <m:t>Ν</m:t>
                          </m:r>
                        </m:sub>
                      </m:sSub>
                      <m:d>
                        <m:dPr>
                          <m:ctrlPr>
                            <a:rPr lang="el-GR" sz="2000" i="1">
                              <a:latin typeface="Cambria Math" panose="02040503050406030204" pitchFamily="18" charset="0"/>
                            </a:rPr>
                          </m:ctrlPr>
                        </m:dPr>
                        <m:e>
                          <m:r>
                            <a:rPr lang="en-US" sz="2000" i="1">
                              <a:latin typeface="Cambria Math"/>
                            </a:rPr>
                            <m:t>𝑓</m:t>
                          </m:r>
                        </m:e>
                      </m:d>
                      <m:r>
                        <a:rPr lang="en-US" sz="2000" i="1">
                          <a:latin typeface="Cambria Math"/>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a:rPr>
                                <m:t>𝑁</m:t>
                              </m:r>
                            </m:e>
                            <m:sub>
                              <m:r>
                                <a:rPr lang="en-US" sz="2000" i="1">
                                  <a:latin typeface="Cambria Math"/>
                                </a:rPr>
                                <m:t>0</m:t>
                              </m:r>
                            </m:sub>
                          </m:sSub>
                        </m:num>
                        <m:den>
                          <m:r>
                            <a:rPr lang="en-US" sz="2000" i="1">
                              <a:latin typeface="Cambria Math"/>
                            </a:rPr>
                            <m:t>2</m:t>
                          </m:r>
                        </m:den>
                      </m:f>
                      <m:d>
                        <m:dPr>
                          <m:begChr m:val="|"/>
                          <m:endChr m:val="|"/>
                          <m:ctrlPr>
                            <a:rPr lang="en-US" sz="2000" i="1" smtClean="0">
                              <a:latin typeface="Cambria Math" panose="02040503050406030204" pitchFamily="18" charset="0"/>
                            </a:rPr>
                          </m:ctrlPr>
                        </m:dPr>
                        <m:e>
                          <m:r>
                            <m:rPr>
                              <m:sty m:val="p"/>
                            </m:rPr>
                            <a:rPr lang="en-US" sz="2000" b="0" i="0" smtClean="0">
                              <a:latin typeface="Cambria Math"/>
                            </a:rPr>
                            <m:t>H</m:t>
                          </m:r>
                          <m:r>
                            <a:rPr lang="en-US" sz="2000" b="0" i="0" smtClean="0">
                              <a:latin typeface="Cambria Math"/>
                            </a:rPr>
                            <m:t>(</m:t>
                          </m:r>
                          <m:r>
                            <m:rPr>
                              <m:sty m:val="p"/>
                            </m:rPr>
                            <a:rPr lang="en-US" sz="2000" b="0" i="0" smtClean="0">
                              <a:latin typeface="Cambria Math"/>
                            </a:rPr>
                            <m:t>f</m:t>
                          </m:r>
                          <m:r>
                            <a:rPr lang="en-US" sz="2000" b="0" i="0" smtClean="0">
                              <a:latin typeface="Cambria Math"/>
                            </a:rPr>
                            <m:t>)</m:t>
                          </m:r>
                        </m:e>
                      </m:d>
                    </m:oMath>
                  </m:oMathPara>
                </a14:m>
                <a:endParaRPr lang="el-GR" sz="2000" dirty="0" smtClean="0"/>
              </a:p>
              <a:p>
                <a:pPr marL="0" indent="0" algn="l">
                  <a:lnSpc>
                    <a:spcPct val="120000"/>
                  </a:lnSpc>
                  <a:spcBef>
                    <a:spcPts val="600"/>
                  </a:spcBef>
                  <a:spcAft>
                    <a:spcPts val="600"/>
                  </a:spcAft>
                  <a:buNone/>
                </a:pPr>
                <a:r>
                  <a:rPr lang="el-GR" sz="2000" dirty="0"/>
                  <a:t> </a:t>
                </a:r>
                <a:r>
                  <a:rPr lang="el-GR" sz="2000" dirty="0" smtClean="0"/>
                  <a:t>      όπου </a:t>
                </a:r>
                <a14:m>
                  <m:oMath xmlns:m="http://schemas.openxmlformats.org/officeDocument/2006/math">
                    <m:r>
                      <a:rPr lang="en-US" sz="2000" i="1">
                        <a:latin typeface="Cambria Math"/>
                      </a:rPr>
                      <m:t>𝐻</m:t>
                    </m:r>
                    <m:r>
                      <a:rPr lang="en-US" sz="2000" i="1">
                        <a:latin typeface="Cambria Math"/>
                      </a:rPr>
                      <m:t>(</m:t>
                    </m:r>
                    <m:r>
                      <a:rPr lang="en-US" sz="2000" i="1">
                        <a:latin typeface="Cambria Math"/>
                      </a:rPr>
                      <m:t>𝑓</m:t>
                    </m:r>
                    <m:r>
                      <a:rPr lang="en-US" sz="2000" i="1">
                        <a:latin typeface="Cambria Math"/>
                      </a:rPr>
                      <m:t>)</m:t>
                    </m:r>
                  </m:oMath>
                </a14:m>
                <a:r>
                  <a:rPr lang="el-GR" sz="2000" i="1" dirty="0" smtClean="0"/>
                  <a:t> </a:t>
                </a:r>
                <a:r>
                  <a:rPr lang="el-GR" sz="2000" dirty="0" smtClean="0"/>
                  <a:t>είναι η συνάρτηση μεταφοράς του </a:t>
                </a:r>
                <a:r>
                  <a:rPr lang="el-GR" sz="2000" dirty="0" err="1" smtClean="0"/>
                  <a:t>ζωνοπερατού</a:t>
                </a:r>
                <a:r>
                  <a:rPr lang="el-GR" sz="2000" dirty="0"/>
                  <a:t> </a:t>
                </a:r>
                <a:r>
                  <a:rPr lang="el-GR" sz="2000" dirty="0" smtClean="0"/>
                  <a:t>φίλτρου.</a:t>
                </a: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11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3420308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rmAutofit/>
          </a:bodyPr>
          <a:lstStyle/>
          <a:p>
            <a:endParaRPr lang="el-GR" sz="2000" dirty="0" smtClean="0"/>
          </a:p>
          <a:p>
            <a:endParaRPr lang="el-GR" sz="2000" dirty="0" smtClean="0"/>
          </a:p>
          <a:p>
            <a:endParaRPr lang="el-GR" sz="2000" dirty="0"/>
          </a:p>
          <a:p>
            <a:endParaRPr lang="el-GR" sz="2000" dirty="0"/>
          </a:p>
          <a:p>
            <a:endParaRPr lang="el-GR" sz="2000" dirty="0" smtClean="0"/>
          </a:p>
          <a:p>
            <a:endParaRPr lang="el-GR" sz="2000" dirty="0"/>
          </a:p>
          <a:p>
            <a:endParaRPr lang="el-GR" sz="2000" dirty="0" smtClean="0"/>
          </a:p>
          <a:p>
            <a:endParaRPr lang="el-GR" sz="2000" dirty="0"/>
          </a:p>
          <a:p>
            <a:endParaRPr lang="el-GR" sz="2000" dirty="0" smtClean="0"/>
          </a:p>
          <a:p>
            <a:endParaRPr lang="el-GR" sz="2000" dirty="0"/>
          </a:p>
          <a:p>
            <a:endParaRPr lang="el-GR" sz="2000" dirty="0" smtClean="0"/>
          </a:p>
          <a:p>
            <a:pPr marL="0" indent="0" algn="ctr">
              <a:buNone/>
            </a:pPr>
            <a:r>
              <a:rPr lang="el-GR" sz="2000" dirty="0" smtClean="0"/>
              <a:t>Απόκριση </a:t>
            </a:r>
            <a:r>
              <a:rPr lang="el-GR" sz="2000" dirty="0"/>
              <a:t>Συχνότητας (μεγάλο εύρος ζώνης)</a:t>
            </a:r>
          </a:p>
          <a:p>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pic>
        <p:nvPicPr>
          <p:cNvPr id="9" name="Picture 8"/>
          <p:cNvPicPr>
            <a:picLocks noChangeAspect="1"/>
          </p:cNvPicPr>
          <p:nvPr/>
        </p:nvPicPr>
        <p:blipFill>
          <a:blip r:embed="rId2"/>
          <a:stretch>
            <a:fillRect/>
          </a:stretch>
        </p:blipFill>
        <p:spPr>
          <a:xfrm>
            <a:off x="1038225" y="1896219"/>
            <a:ext cx="7067550" cy="2828925"/>
          </a:xfrm>
          <a:prstGeom prst="rect">
            <a:avLst/>
          </a:prstGeom>
        </p:spPr>
      </p:pic>
    </p:spTree>
    <p:extLst>
      <p:ext uri="{BB962C8B-B14F-4D97-AF65-F5344CB8AC3E}">
        <p14:creationId xmlns:p14="http://schemas.microsoft.com/office/powerpoint/2010/main" val="1116180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rmAutofit/>
          </a:bodyPr>
          <a:lstStyle/>
          <a:p>
            <a:pPr marL="0" indent="0" algn="ctr">
              <a:buNone/>
            </a:pPr>
            <a:endParaRPr lang="el-GR" sz="2000" dirty="0" smtClean="0"/>
          </a:p>
          <a:p>
            <a:pPr marL="0" indent="0" algn="ctr">
              <a:buNone/>
            </a:pPr>
            <a:endParaRPr lang="el-GR" sz="2000" dirty="0" smtClean="0"/>
          </a:p>
          <a:p>
            <a:pPr marL="0" indent="0" algn="ctr">
              <a:buNone/>
            </a:pPr>
            <a:endParaRPr lang="el-GR" sz="2000" dirty="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r>
              <a:rPr lang="el-GR" sz="2000" dirty="0" smtClean="0"/>
              <a:t>Απόκριση </a:t>
            </a:r>
            <a:r>
              <a:rPr lang="el-GR" sz="2000" dirty="0"/>
              <a:t>Συχνότητας (μικρό εύρος ζώνης)</a:t>
            </a:r>
          </a:p>
          <a:p>
            <a:pPr marL="0" indent="0" algn="ctr">
              <a:buNone/>
            </a:pP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pic>
        <p:nvPicPr>
          <p:cNvPr id="10" name="Picture 9"/>
          <p:cNvPicPr>
            <a:picLocks noChangeAspect="1"/>
          </p:cNvPicPr>
          <p:nvPr/>
        </p:nvPicPr>
        <p:blipFill>
          <a:blip r:embed="rId2"/>
          <a:stretch>
            <a:fillRect/>
          </a:stretch>
        </p:blipFill>
        <p:spPr>
          <a:xfrm>
            <a:off x="1115616" y="1628800"/>
            <a:ext cx="7067550" cy="3143250"/>
          </a:xfrm>
          <a:prstGeom prst="rect">
            <a:avLst/>
          </a:prstGeom>
        </p:spPr>
      </p:pic>
    </p:spTree>
    <p:extLst>
      <p:ext uri="{BB962C8B-B14F-4D97-AF65-F5344CB8AC3E}">
        <p14:creationId xmlns:p14="http://schemas.microsoft.com/office/powerpoint/2010/main" val="4199650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1052736"/>
                <a:ext cx="8229600" cy="5400600"/>
              </a:xfrm>
            </p:spPr>
            <p:txBody>
              <a:bodyPr numCol="1">
                <a:noAutofit/>
              </a:bodyPr>
              <a:lstStyle/>
              <a:p>
                <a:pPr marL="0" indent="0" algn="l">
                  <a:spcBef>
                    <a:spcPts val="600"/>
                  </a:spcBef>
                  <a:buNone/>
                </a:pPr>
                <a:r>
                  <a:rPr lang="el-GR" sz="1800" dirty="0"/>
                  <a:t>Να υπολογιστεί η φασματική πυκνότητα ισχύος και η </a:t>
                </a:r>
                <a:r>
                  <a:rPr lang="el-GR" sz="1800" dirty="0" smtClean="0"/>
                  <a:t>συνάρτηση </a:t>
                </a:r>
                <a:r>
                  <a:rPr lang="el-GR" sz="1800" dirty="0" err="1" smtClean="0"/>
                  <a:t>αυτοσυσχέ</a:t>
                </a:r>
                <a:r>
                  <a:rPr lang="el-GR" sz="1800" dirty="0" smtClean="0"/>
                  <a:t>-</a:t>
                </a:r>
                <a:r>
                  <a:rPr lang="el-GR" sz="1800" dirty="0" err="1" smtClean="0"/>
                  <a:t>τισης</a:t>
                </a:r>
                <a:r>
                  <a:rPr lang="el-GR" sz="1800" dirty="0" smtClean="0"/>
                  <a:t> της </a:t>
                </a:r>
                <a:r>
                  <a:rPr lang="el-GR" sz="1800" dirty="0"/>
                  <a:t>εξόδου ενός </a:t>
                </a:r>
                <a:r>
                  <a:rPr lang="el-GR" sz="1800" dirty="0" err="1"/>
                  <a:t>χαμηλοπερατού</a:t>
                </a:r>
                <a:r>
                  <a:rPr lang="el-GR" sz="1800" dirty="0"/>
                  <a:t> </a:t>
                </a:r>
                <a:r>
                  <a:rPr lang="en-US" sz="1800" dirty="0"/>
                  <a:t>RC </a:t>
                </a:r>
                <a:r>
                  <a:rPr lang="el-GR" sz="1800" dirty="0"/>
                  <a:t>φίλτρου, αν η είσοδος είναι λευκή τυχαία διεργασία </a:t>
                </a:r>
                <a:r>
                  <a:rPr lang="en-US" sz="1800" dirty="0"/>
                  <a:t>Gaussian </a:t>
                </a:r>
                <a:r>
                  <a:rPr lang="el-GR" sz="1800" dirty="0"/>
                  <a:t>θορύβου.</a:t>
                </a:r>
              </a:p>
              <a:p>
                <a:pPr marL="0" indent="0" algn="l">
                  <a:spcBef>
                    <a:spcPts val="600"/>
                  </a:spcBef>
                  <a:buNone/>
                </a:pPr>
                <a:endParaRPr lang="el-GR" sz="1800" dirty="0" smtClean="0"/>
              </a:p>
              <a:p>
                <a:pPr marL="0" indent="0" algn="l">
                  <a:spcBef>
                    <a:spcPts val="600"/>
                  </a:spcBef>
                  <a:spcAft>
                    <a:spcPts val="600"/>
                  </a:spcAft>
                  <a:buNone/>
                </a:pPr>
                <a:r>
                  <a:rPr lang="el-GR" sz="1800" u="sng" dirty="0"/>
                  <a:t>Απάντηση</a:t>
                </a:r>
                <a:r>
                  <a:rPr lang="el-GR" sz="1800" dirty="0"/>
                  <a:t>: Η συνάρτηση μεταφοράς του φίλτρου </a:t>
                </a:r>
                <a:r>
                  <a:rPr lang="en-US" sz="1800" dirty="0"/>
                  <a:t>RC </a:t>
                </a:r>
                <a:r>
                  <a:rPr lang="el-GR" sz="1800" dirty="0" smtClean="0"/>
                  <a:t>(σχήμα </a:t>
                </a:r>
                <a:r>
                  <a:rPr lang="el-GR" sz="1800" dirty="0"/>
                  <a:t>α) είναι:</a:t>
                </a:r>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a:latin typeface="Cambria Math"/>
                        </a:rPr>
                        <m:t>𝐻</m:t>
                      </m:r>
                      <m:r>
                        <a:rPr lang="en-US" sz="1800" i="1" dirty="0">
                          <a:latin typeface="Cambria Math"/>
                        </a:rPr>
                        <m:t>(</m:t>
                      </m:r>
                      <m:r>
                        <a:rPr lang="en-US" sz="1800" i="1" dirty="0">
                          <a:latin typeface="Cambria Math"/>
                        </a:rPr>
                        <m:t>𝑓</m:t>
                      </m:r>
                      <m:r>
                        <a:rPr lang="en-US" sz="1800" i="1" dirty="0">
                          <a:latin typeface="Cambria Math"/>
                        </a:rPr>
                        <m:t>)=</m:t>
                      </m:r>
                      <m:f>
                        <m:fPr>
                          <m:ctrlPr>
                            <a:rPr lang="en-US" sz="1800" i="1" dirty="0">
                              <a:latin typeface="Cambria Math" panose="02040503050406030204" pitchFamily="18" charset="0"/>
                            </a:rPr>
                          </m:ctrlPr>
                        </m:fPr>
                        <m:num>
                          <m:r>
                            <a:rPr lang="en-US" sz="1800" i="1" dirty="0">
                              <a:latin typeface="Cambria Math"/>
                            </a:rPr>
                            <m:t>1</m:t>
                          </m:r>
                        </m:num>
                        <m:den>
                          <m:r>
                            <a:rPr lang="en-US" sz="1800" i="1" dirty="0">
                              <a:latin typeface="Cambria Math"/>
                            </a:rPr>
                            <m:t>1</m:t>
                          </m:r>
                          <m:r>
                            <a:rPr lang="el-GR" sz="1800" i="1" dirty="0">
                              <a:latin typeface="Cambria Math"/>
                            </a:rPr>
                            <m:t> + </m:t>
                          </m:r>
                          <m:r>
                            <a:rPr lang="en-US" sz="1800" i="1" dirty="0">
                              <a:latin typeface="Cambria Math"/>
                            </a:rPr>
                            <m:t>𝑗</m:t>
                          </m:r>
                          <m:r>
                            <a:rPr lang="el-GR" sz="1800" i="1" dirty="0">
                              <a:latin typeface="Cambria Math"/>
                            </a:rPr>
                            <m:t>2</m:t>
                          </m:r>
                          <m:r>
                            <a:rPr lang="el-GR" sz="1800" i="1" dirty="0">
                              <a:latin typeface="Cambria Math"/>
                            </a:rPr>
                            <m:t>𝜋</m:t>
                          </m:r>
                          <m:r>
                            <a:rPr lang="en-US" sz="1800" i="1" dirty="0" err="1">
                              <a:latin typeface="Cambria Math"/>
                            </a:rPr>
                            <m:t>𝑓𝑅𝐶</m:t>
                          </m:r>
                        </m:den>
                      </m:f>
                    </m:oMath>
                  </m:oMathPara>
                </a14:m>
                <a:endParaRPr lang="el-GR" sz="1800" b="1" i="1" dirty="0"/>
              </a:p>
              <a:p>
                <a:pPr marL="0" indent="0">
                  <a:spcBef>
                    <a:spcPts val="600"/>
                  </a:spcBef>
                  <a:spcAft>
                    <a:spcPts val="600"/>
                  </a:spcAft>
                  <a:buNone/>
                </a:pPr>
                <a:r>
                  <a:rPr lang="el-GR" sz="1800" dirty="0"/>
                  <a:t>οπότε </a:t>
                </a:r>
                <a:r>
                  <a:rPr lang="el-GR" sz="1800" dirty="0" smtClean="0"/>
                  <a:t>η </a:t>
                </a:r>
                <a:r>
                  <a:rPr lang="el-GR" sz="1800" dirty="0"/>
                  <a:t>απόκριση συχνότητας </a:t>
                </a:r>
                <a:r>
                  <a:rPr lang="el-GR" sz="1800" dirty="0" smtClean="0"/>
                  <a:t>είναι:</a:t>
                </a:r>
                <a:endParaRPr lang="en-US" sz="1800" dirty="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dirty="0">
                              <a:latin typeface="Cambria Math" panose="02040503050406030204" pitchFamily="18" charset="0"/>
                            </a:rPr>
                          </m:ctrlPr>
                        </m:sSupPr>
                        <m:e>
                          <m:d>
                            <m:dPr>
                              <m:begChr m:val="|"/>
                              <m:endChr m:val="|"/>
                              <m:ctrlPr>
                                <a:rPr lang="en-US" sz="1800" i="1" dirty="0">
                                  <a:latin typeface="Cambria Math" panose="02040503050406030204" pitchFamily="18" charset="0"/>
                                </a:rPr>
                              </m:ctrlPr>
                            </m:dPr>
                            <m:e>
                              <m:r>
                                <a:rPr lang="en-US" sz="1800" i="1" dirty="0">
                                  <a:latin typeface="Cambria Math"/>
                                </a:rPr>
                                <m:t>𝐻</m:t>
                              </m:r>
                              <m:d>
                                <m:dPr>
                                  <m:ctrlPr>
                                    <a:rPr lang="en-US" sz="1800" i="1" dirty="0">
                                      <a:latin typeface="Cambria Math" panose="02040503050406030204" pitchFamily="18" charset="0"/>
                                    </a:rPr>
                                  </m:ctrlPr>
                                </m:dPr>
                                <m:e>
                                  <m:r>
                                    <a:rPr lang="en-US" sz="1800" i="1" dirty="0">
                                      <a:latin typeface="Cambria Math"/>
                                    </a:rPr>
                                    <m:t>𝑓</m:t>
                                  </m:r>
                                </m:e>
                              </m:d>
                            </m:e>
                          </m:d>
                        </m:e>
                        <m:sup>
                          <m:r>
                            <a:rPr lang="el-GR" sz="1800" i="1" dirty="0">
                              <a:latin typeface="Cambria Math"/>
                            </a:rPr>
                            <m:t>2</m:t>
                          </m:r>
                        </m:sup>
                      </m:sSup>
                      <m:r>
                        <a:rPr lang="en-US" sz="1800" i="1" dirty="0">
                          <a:latin typeface="Cambria Math"/>
                        </a:rPr>
                        <m:t>=</m:t>
                      </m:r>
                      <m:f>
                        <m:fPr>
                          <m:ctrlPr>
                            <a:rPr lang="en-US" sz="1800" i="1" dirty="0">
                              <a:latin typeface="Cambria Math" panose="02040503050406030204" pitchFamily="18" charset="0"/>
                            </a:rPr>
                          </m:ctrlPr>
                        </m:fPr>
                        <m:num>
                          <m:r>
                            <a:rPr lang="en-US" sz="1800" i="1" dirty="0">
                              <a:latin typeface="Cambria Math"/>
                            </a:rPr>
                            <m:t>1</m:t>
                          </m:r>
                        </m:num>
                        <m:den>
                          <m:r>
                            <a:rPr lang="en-US" sz="1800" i="1" dirty="0">
                              <a:latin typeface="Cambria Math"/>
                            </a:rPr>
                            <m:t>1</m:t>
                          </m:r>
                          <m:r>
                            <a:rPr lang="el-GR" sz="1800" i="1" dirty="0">
                              <a:latin typeface="Cambria Math"/>
                            </a:rPr>
                            <m:t> +</m:t>
                          </m:r>
                          <m:sSup>
                            <m:sSupPr>
                              <m:ctrlPr>
                                <a:rPr lang="el-GR" sz="1800" i="1" dirty="0">
                                  <a:latin typeface="Cambria Math" panose="02040503050406030204" pitchFamily="18" charset="0"/>
                                </a:rPr>
                              </m:ctrlPr>
                            </m:sSupPr>
                            <m:e>
                              <m:d>
                                <m:dPr>
                                  <m:ctrlPr>
                                    <a:rPr lang="el-GR" sz="1800" i="1" dirty="0">
                                      <a:latin typeface="Cambria Math" panose="02040503050406030204" pitchFamily="18" charset="0"/>
                                    </a:rPr>
                                  </m:ctrlPr>
                                </m:dPr>
                                <m:e>
                                  <m:r>
                                    <a:rPr lang="el-GR" sz="1800" i="1" dirty="0">
                                      <a:latin typeface="Cambria Math"/>
                                    </a:rPr>
                                    <m:t>2</m:t>
                                  </m:r>
                                  <m:r>
                                    <a:rPr lang="el-GR" sz="1800" i="1" dirty="0">
                                      <a:latin typeface="Cambria Math"/>
                                    </a:rPr>
                                    <m:t>𝜋</m:t>
                                  </m:r>
                                  <m:r>
                                    <a:rPr lang="en-US" sz="1800" i="1" dirty="0" err="1">
                                      <a:latin typeface="Cambria Math"/>
                                    </a:rPr>
                                    <m:t>𝑓𝑅𝐶</m:t>
                                  </m:r>
                                </m:e>
                              </m:d>
                            </m:e>
                            <m:sup>
                              <m:r>
                                <a:rPr lang="el-GR" sz="1800" i="1" dirty="0">
                                  <a:latin typeface="Cambria Math"/>
                                </a:rPr>
                                <m:t>2</m:t>
                              </m:r>
                            </m:sup>
                          </m:sSup>
                        </m:den>
                      </m:f>
                      <m:r>
                        <a:rPr lang="el-GR" sz="1800" i="1" dirty="0">
                          <a:latin typeface="Cambria Math"/>
                        </a:rPr>
                        <m:t>=</m:t>
                      </m:r>
                      <m:f>
                        <m:fPr>
                          <m:ctrlPr>
                            <a:rPr lang="en-US" sz="1800" i="1" dirty="0">
                              <a:latin typeface="Cambria Math" panose="02040503050406030204" pitchFamily="18" charset="0"/>
                            </a:rPr>
                          </m:ctrlPr>
                        </m:fPr>
                        <m:num>
                          <m:r>
                            <a:rPr lang="en-US" sz="1800" i="1" dirty="0">
                              <a:latin typeface="Cambria Math"/>
                            </a:rPr>
                            <m:t>1</m:t>
                          </m:r>
                        </m:num>
                        <m:den>
                          <m:r>
                            <a:rPr lang="en-US" sz="1800" i="1" dirty="0">
                              <a:latin typeface="Cambria Math"/>
                            </a:rPr>
                            <m:t>1</m:t>
                          </m:r>
                          <m:r>
                            <a:rPr lang="el-GR" sz="1800" i="1" dirty="0">
                              <a:latin typeface="Cambria Math"/>
                            </a:rPr>
                            <m:t> +</m:t>
                          </m:r>
                          <m:sSup>
                            <m:sSupPr>
                              <m:ctrlPr>
                                <a:rPr lang="el-GR" sz="1800" i="1" dirty="0">
                                  <a:latin typeface="Cambria Math" panose="02040503050406030204" pitchFamily="18" charset="0"/>
                                </a:rPr>
                              </m:ctrlPr>
                            </m:sSupPr>
                            <m:e>
                              <m:d>
                                <m:dPr>
                                  <m:ctrlPr>
                                    <a:rPr lang="el-GR" sz="1800" i="1" dirty="0">
                                      <a:latin typeface="Cambria Math" panose="02040503050406030204" pitchFamily="18" charset="0"/>
                                    </a:rPr>
                                  </m:ctrlPr>
                                </m:dPr>
                                <m:e>
                                  <m:f>
                                    <m:fPr>
                                      <m:ctrlPr>
                                        <a:rPr lang="el-GR" sz="1800" i="1" dirty="0">
                                          <a:latin typeface="Cambria Math" panose="02040503050406030204" pitchFamily="18" charset="0"/>
                                        </a:rPr>
                                      </m:ctrlPr>
                                    </m:fPr>
                                    <m:num>
                                      <m:r>
                                        <a:rPr lang="en-US" sz="1800" i="1" dirty="0" err="1">
                                          <a:latin typeface="Cambria Math"/>
                                        </a:rPr>
                                        <m:t>𝑓</m:t>
                                      </m:r>
                                    </m:num>
                                    <m:den>
                                      <m:sSub>
                                        <m:sSubPr>
                                          <m:ctrlPr>
                                            <a:rPr lang="en-US" sz="1800" i="1" dirty="0">
                                              <a:latin typeface="Cambria Math" panose="02040503050406030204" pitchFamily="18" charset="0"/>
                                            </a:rPr>
                                          </m:ctrlPr>
                                        </m:sSubPr>
                                        <m:e>
                                          <m:r>
                                            <a:rPr lang="en-US" sz="1800" i="1" dirty="0">
                                              <a:latin typeface="Cambria Math"/>
                                            </a:rPr>
                                            <m:t>𝑊</m:t>
                                          </m:r>
                                        </m:e>
                                        <m:sub>
                                          <m:r>
                                            <a:rPr lang="en-US" sz="1800" i="1" dirty="0">
                                              <a:latin typeface="Cambria Math"/>
                                            </a:rPr>
                                            <m:t>0.5</m:t>
                                          </m:r>
                                        </m:sub>
                                      </m:sSub>
                                    </m:den>
                                  </m:f>
                                </m:e>
                              </m:d>
                            </m:e>
                            <m:sup>
                              <m:r>
                                <a:rPr lang="el-GR" sz="1800" i="1" dirty="0">
                                  <a:latin typeface="Cambria Math"/>
                                </a:rPr>
                                <m:t>2</m:t>
                              </m:r>
                            </m:sup>
                          </m:sSup>
                        </m:den>
                      </m:f>
                    </m:oMath>
                  </m:oMathPara>
                </a14:m>
                <a:endParaRPr lang="el-GR" sz="1800" dirty="0"/>
              </a:p>
              <a:p>
                <a:pPr marL="0" indent="0" algn="l">
                  <a:spcBef>
                    <a:spcPts val="600"/>
                  </a:spcBef>
                  <a:spcAft>
                    <a:spcPts val="600"/>
                  </a:spcAft>
                  <a:buNone/>
                </a:pPr>
                <a:r>
                  <a:rPr lang="el-GR" sz="1800" dirty="0"/>
                  <a:t>όπου </a:t>
                </a:r>
                <a14:m>
                  <m:oMath xmlns:m="http://schemas.openxmlformats.org/officeDocument/2006/math">
                    <m:sSub>
                      <m:sSubPr>
                        <m:ctrlPr>
                          <a:rPr lang="en-US" sz="1800" i="1" dirty="0">
                            <a:latin typeface="Cambria Math" panose="02040503050406030204" pitchFamily="18" charset="0"/>
                          </a:rPr>
                        </m:ctrlPr>
                      </m:sSubPr>
                      <m:e>
                        <m:r>
                          <a:rPr lang="en-US" sz="1800" i="1" dirty="0">
                            <a:latin typeface="Cambria Math"/>
                          </a:rPr>
                          <m:t>𝑊</m:t>
                        </m:r>
                      </m:e>
                      <m:sub>
                        <m:r>
                          <a:rPr lang="en-US" sz="1800" i="1" dirty="0">
                            <a:latin typeface="Cambria Math"/>
                          </a:rPr>
                          <m:t>0.5</m:t>
                        </m:r>
                      </m:sub>
                    </m:sSub>
                    <m:r>
                      <a:rPr lang="en-US" sz="1800" i="1" dirty="0">
                        <a:latin typeface="Cambria Math"/>
                      </a:rPr>
                      <m:t>=</m:t>
                    </m:r>
                    <m:f>
                      <m:fPr>
                        <m:ctrlPr>
                          <a:rPr lang="en-US" sz="1800" i="1" dirty="0">
                            <a:latin typeface="Cambria Math" panose="02040503050406030204" pitchFamily="18" charset="0"/>
                          </a:rPr>
                        </m:ctrlPr>
                      </m:fPr>
                      <m:num>
                        <m:r>
                          <a:rPr lang="en-US" sz="1800" i="1" dirty="0">
                            <a:latin typeface="Cambria Math"/>
                          </a:rPr>
                          <m:t>1</m:t>
                        </m:r>
                      </m:num>
                      <m:den>
                        <m:r>
                          <a:rPr lang="en-US" sz="1800" i="1" dirty="0">
                            <a:latin typeface="Cambria Math"/>
                          </a:rPr>
                          <m:t>2</m:t>
                        </m:r>
                        <m:r>
                          <a:rPr lang="el-GR" sz="1800" i="1" dirty="0">
                            <a:latin typeface="Cambria Math"/>
                          </a:rPr>
                          <m:t>𝜋</m:t>
                        </m:r>
                        <m:r>
                          <a:rPr lang="en-US" sz="1800" i="1" dirty="0">
                            <a:latin typeface="Cambria Math"/>
                          </a:rPr>
                          <m:t>𝑅𝐶</m:t>
                        </m:r>
                      </m:den>
                    </m:f>
                  </m:oMath>
                </a14:m>
                <a:r>
                  <a:rPr lang="el-GR" sz="1800" dirty="0"/>
                  <a:t> είναι το 3-</a:t>
                </a:r>
                <a:r>
                  <a:rPr lang="en-US" sz="1800" dirty="0"/>
                  <a:t>dB </a:t>
                </a:r>
                <a:r>
                  <a:rPr lang="el-GR" sz="1800" dirty="0"/>
                  <a:t>εύρος ζώνης του φίλτρου. </a:t>
                </a:r>
              </a:p>
              <a:p>
                <a:pPr marL="0" indent="0" algn="l">
                  <a:spcBef>
                    <a:spcPts val="600"/>
                  </a:spcBef>
                  <a:spcAft>
                    <a:spcPts val="600"/>
                  </a:spcAft>
                  <a:buNone/>
                </a:pPr>
                <a:r>
                  <a:rPr lang="el-GR" sz="1800" dirty="0" smtClean="0"/>
                  <a:t>Το </a:t>
                </a:r>
                <a14:m>
                  <m:oMath xmlns:m="http://schemas.openxmlformats.org/officeDocument/2006/math">
                    <m:sSup>
                      <m:sSupPr>
                        <m:ctrlPr>
                          <a:rPr lang="el-GR" sz="1800" i="1" dirty="0">
                            <a:latin typeface="Cambria Math" panose="02040503050406030204" pitchFamily="18" charset="0"/>
                          </a:rPr>
                        </m:ctrlPr>
                      </m:sSupPr>
                      <m:e>
                        <m:d>
                          <m:dPr>
                            <m:begChr m:val="|"/>
                            <m:endChr m:val="|"/>
                            <m:ctrlPr>
                              <a:rPr lang="en-US" sz="1800" i="1" dirty="0">
                                <a:latin typeface="Cambria Math" panose="02040503050406030204" pitchFamily="18" charset="0"/>
                              </a:rPr>
                            </m:ctrlPr>
                          </m:dPr>
                          <m:e>
                            <m:r>
                              <a:rPr lang="en-US" sz="1800" i="1" dirty="0">
                                <a:latin typeface="Cambria Math"/>
                              </a:rPr>
                              <m:t>𝐻</m:t>
                            </m:r>
                            <m:d>
                              <m:dPr>
                                <m:ctrlPr>
                                  <a:rPr lang="en-US" sz="1800" i="1" dirty="0">
                                    <a:latin typeface="Cambria Math" panose="02040503050406030204" pitchFamily="18" charset="0"/>
                                  </a:rPr>
                                </m:ctrlPr>
                              </m:dPr>
                              <m:e>
                                <m:r>
                                  <a:rPr lang="en-US" sz="1800" i="1" dirty="0">
                                    <a:latin typeface="Cambria Math"/>
                                  </a:rPr>
                                  <m:t>𝑓</m:t>
                                </m:r>
                              </m:e>
                            </m:d>
                          </m:e>
                        </m:d>
                      </m:e>
                      <m:sup>
                        <m:r>
                          <a:rPr lang="el-GR" sz="1800" i="1" dirty="0">
                            <a:latin typeface="Cambria Math"/>
                          </a:rPr>
                          <m:t>2</m:t>
                        </m:r>
                      </m:sup>
                    </m:sSup>
                    <m:r>
                      <a:rPr lang="el-GR" sz="1800" i="1" dirty="0">
                        <a:latin typeface="Cambria Math"/>
                      </a:rPr>
                      <m:t> </m:t>
                    </m:r>
                  </m:oMath>
                </a14:m>
                <a:r>
                  <a:rPr lang="el-GR" sz="1800" dirty="0"/>
                  <a:t>δείχνεται στο Σχήμα β</a:t>
                </a:r>
                <a:r>
                  <a:rPr lang="el-GR" sz="1800" dirty="0" smtClean="0"/>
                  <a:t>.</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1052736"/>
                <a:ext cx="8229600" cy="5400600"/>
              </a:xfrm>
              <a:blipFill rotWithShape="1">
                <a:blip r:embed="rId2"/>
                <a:stretch>
                  <a:fillRect l="-593" t="-67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18507977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p:sp>
        <p:nvSpPr>
          <p:cNvPr id="6" name="Content Placeholder 5"/>
          <p:cNvSpPr>
            <a:spLocks noGrp="1"/>
          </p:cNvSpPr>
          <p:nvPr>
            <p:ph idx="1"/>
          </p:nvPr>
        </p:nvSpPr>
        <p:spPr>
          <a:xfrm>
            <a:off x="457200" y="1052736"/>
            <a:ext cx="8229600" cy="5400600"/>
          </a:xfrm>
        </p:spPr>
        <p:txBody>
          <a:bodyPr numCol="1">
            <a:noAutofit/>
          </a:bodyPr>
          <a:lstStyle/>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ctr">
              <a:spcBef>
                <a:spcPts val="600"/>
              </a:spcBef>
              <a:buNone/>
            </a:pPr>
            <a:r>
              <a:rPr lang="el-GR" sz="1800" dirty="0" smtClean="0"/>
              <a:t>(</a:t>
            </a:r>
            <a:r>
              <a:rPr lang="el-GR" sz="1800" dirty="0"/>
              <a:t>α) Κύκλωμα </a:t>
            </a:r>
            <a:r>
              <a:rPr lang="en-US" sz="1800" dirty="0"/>
              <a:t>RC</a:t>
            </a:r>
            <a:r>
              <a:rPr lang="el-GR" sz="1800" dirty="0"/>
              <a:t>		</a:t>
            </a:r>
            <a:r>
              <a:rPr lang="el-GR" sz="1800" dirty="0" smtClean="0"/>
              <a:t>(</a:t>
            </a:r>
            <a:r>
              <a:rPr lang="el-GR" sz="1800" dirty="0"/>
              <a:t>β) Φασματική απόκριση φίλτρου </a:t>
            </a:r>
            <a:r>
              <a:rPr lang="en-US" sz="1800" dirty="0"/>
              <a:t>RC</a:t>
            </a:r>
            <a:endParaRPr lang="el-GR" sz="1800" dirty="0"/>
          </a:p>
          <a:p>
            <a:pPr marL="0" indent="0" algn="l">
              <a:spcBef>
                <a:spcPts val="600"/>
              </a:spcBef>
              <a:buNone/>
            </a:pPr>
            <a:endParaRPr lang="el-GR" sz="1800" dirty="0"/>
          </a:p>
        </p:txBody>
      </p:sp>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1043608" y="1628800"/>
            <a:ext cx="6840624"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7452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Ατζέντα</a:t>
            </a:r>
            <a:endParaRPr lang="el-GR" sz="3600" dirty="0"/>
          </a:p>
        </p:txBody>
      </p:sp>
      <p:sp>
        <p:nvSpPr>
          <p:cNvPr id="3" name="Content Placeholder 2"/>
          <p:cNvSpPr>
            <a:spLocks noGrp="1"/>
          </p:cNvSpPr>
          <p:nvPr>
            <p:ph idx="1"/>
          </p:nvPr>
        </p:nvSpPr>
        <p:spPr>
          <a:xfrm>
            <a:off x="457200" y="1124744"/>
            <a:ext cx="8229600" cy="5400600"/>
          </a:xfrm>
        </p:spPr>
        <p:txBody>
          <a:bodyPr>
            <a:noAutofit/>
          </a:bodyPr>
          <a:lstStyle/>
          <a:p>
            <a:pPr>
              <a:spcBef>
                <a:spcPts val="600"/>
              </a:spcBef>
              <a:spcAft>
                <a:spcPts val="600"/>
              </a:spcAft>
            </a:pPr>
            <a:r>
              <a:rPr lang="el-GR" sz="2000" dirty="0" smtClean="0"/>
              <a:t>Εισαγωγή</a:t>
            </a:r>
          </a:p>
          <a:p>
            <a:pPr>
              <a:spcBef>
                <a:spcPts val="600"/>
              </a:spcBef>
              <a:spcAft>
                <a:spcPts val="600"/>
              </a:spcAft>
            </a:pPr>
            <a:r>
              <a:rPr lang="el-GR" sz="2000" dirty="0" smtClean="0"/>
              <a:t>Τύποι Θορύβου</a:t>
            </a:r>
          </a:p>
          <a:p>
            <a:pPr lvl="1">
              <a:spcBef>
                <a:spcPts val="600"/>
              </a:spcBef>
              <a:spcAft>
                <a:spcPts val="600"/>
              </a:spcAft>
            </a:pPr>
            <a:r>
              <a:rPr lang="el-GR" sz="1800" dirty="0" smtClean="0"/>
              <a:t>Θερμικός θόρυβος</a:t>
            </a:r>
          </a:p>
          <a:p>
            <a:pPr lvl="1">
              <a:spcBef>
                <a:spcPts val="600"/>
              </a:spcBef>
              <a:spcAft>
                <a:spcPts val="600"/>
              </a:spcAft>
            </a:pPr>
            <a:r>
              <a:rPr lang="el-GR" sz="1800" dirty="0" smtClean="0"/>
              <a:t>Θόρυβος βολής</a:t>
            </a:r>
          </a:p>
          <a:p>
            <a:pPr lvl="1">
              <a:spcBef>
                <a:spcPts val="600"/>
              </a:spcBef>
              <a:spcAft>
                <a:spcPts val="600"/>
              </a:spcAft>
            </a:pPr>
            <a:r>
              <a:rPr lang="el-GR" sz="1800" dirty="0" smtClean="0"/>
              <a:t>Θόρυβος περιβάλλοντος</a:t>
            </a:r>
          </a:p>
          <a:p>
            <a:pPr lvl="1">
              <a:spcBef>
                <a:spcPts val="600"/>
              </a:spcBef>
              <a:spcAft>
                <a:spcPts val="600"/>
              </a:spcAft>
            </a:pPr>
            <a:r>
              <a:rPr lang="el-GR" sz="1800" dirty="0" smtClean="0"/>
              <a:t>Κρουστικός θόρυβος</a:t>
            </a:r>
          </a:p>
          <a:p>
            <a:pPr>
              <a:spcBef>
                <a:spcPts val="600"/>
              </a:spcBef>
              <a:spcAft>
                <a:spcPts val="600"/>
              </a:spcAft>
            </a:pPr>
            <a:r>
              <a:rPr lang="el-GR" sz="2000" dirty="0" smtClean="0"/>
              <a:t>Κατηγορίες Θορύβου</a:t>
            </a:r>
          </a:p>
          <a:p>
            <a:pPr lvl="1">
              <a:spcBef>
                <a:spcPts val="600"/>
              </a:spcBef>
              <a:spcAft>
                <a:spcPts val="600"/>
              </a:spcAft>
            </a:pPr>
            <a:r>
              <a:rPr lang="el-GR" sz="1800" dirty="0" smtClean="0"/>
              <a:t>Προσθετικός θόρυβος</a:t>
            </a:r>
          </a:p>
          <a:p>
            <a:pPr lvl="1">
              <a:spcBef>
                <a:spcPts val="600"/>
              </a:spcBef>
              <a:spcAft>
                <a:spcPts val="600"/>
              </a:spcAft>
            </a:pPr>
            <a:r>
              <a:rPr lang="el-GR" sz="1800" dirty="0" smtClean="0"/>
              <a:t>Πολλαπλασιαστικός θόρυβος</a:t>
            </a:r>
          </a:p>
          <a:p>
            <a:pPr>
              <a:spcBef>
                <a:spcPts val="600"/>
              </a:spcBef>
              <a:spcAft>
                <a:spcPts val="600"/>
              </a:spcAft>
            </a:pPr>
            <a:r>
              <a:rPr lang="el-GR" sz="2000" dirty="0" smtClean="0"/>
              <a:t>Θερμικός Θόρυβος</a:t>
            </a:r>
          </a:p>
          <a:p>
            <a:pPr>
              <a:spcBef>
                <a:spcPts val="600"/>
              </a:spcBef>
              <a:spcAft>
                <a:spcPts val="600"/>
              </a:spcAft>
            </a:pPr>
            <a:r>
              <a:rPr lang="el-GR" sz="2000" dirty="0" smtClean="0"/>
              <a:t>Λευκός θόρυβος</a:t>
            </a:r>
          </a:p>
          <a:p>
            <a:pPr>
              <a:spcBef>
                <a:spcPts val="600"/>
              </a:spcBef>
              <a:spcAft>
                <a:spcPts val="600"/>
              </a:spcAft>
            </a:pPr>
            <a:r>
              <a:rPr lang="el-GR" sz="2000" dirty="0" err="1"/>
              <a:t>Ζ</a:t>
            </a:r>
            <a:r>
              <a:rPr lang="el-GR" sz="2000" dirty="0" err="1" smtClean="0"/>
              <a:t>ωνοπερατός</a:t>
            </a:r>
            <a:r>
              <a:rPr lang="el-GR" sz="2000" dirty="0" smtClean="0"/>
              <a:t> θόρυβος</a:t>
            </a: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lgn="l">
                  <a:spcBef>
                    <a:spcPts val="600"/>
                  </a:spcBef>
                  <a:spcAft>
                    <a:spcPts val="600"/>
                  </a:spcAft>
                  <a:buNone/>
                </a:pPr>
                <a:r>
                  <a:rPr lang="el-GR" sz="2000" u="sng" dirty="0" smtClean="0"/>
                  <a:t>Απάντηση</a:t>
                </a:r>
                <a:r>
                  <a:rPr lang="el-GR" sz="2000" dirty="0" smtClean="0"/>
                  <a:t>: Η </a:t>
                </a:r>
                <a:r>
                  <a:rPr lang="el-GR" sz="2000" dirty="0"/>
                  <a:t>συνάρτηση μεταφοράς του φίλτρου </a:t>
                </a:r>
                <a:r>
                  <a:rPr lang="en-US" sz="2000" dirty="0"/>
                  <a:t>RC </a:t>
                </a:r>
                <a:r>
                  <a:rPr lang="el-GR" sz="2000" dirty="0"/>
                  <a:t>(Σχήμα </a:t>
                </a:r>
                <a:r>
                  <a:rPr lang="el-GR" sz="2000" dirty="0" smtClean="0"/>
                  <a:t>α</a:t>
                </a:r>
                <a:r>
                  <a:rPr lang="el-GR" sz="2000" dirty="0"/>
                  <a:t>) </a:t>
                </a:r>
                <a:r>
                  <a:rPr lang="el-GR" sz="2000" dirty="0" smtClean="0"/>
                  <a:t>είναι:</a:t>
                </a:r>
                <a:endParaRPr lang="el-GR" sz="2000" dirty="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r>
                        <a:rPr lang="en-US" sz="2000" i="1" dirty="0" smtClean="0">
                          <a:latin typeface="Cambria Math"/>
                        </a:rPr>
                        <m:t>𝐻</m:t>
                      </m:r>
                      <m:r>
                        <a:rPr lang="en-US" sz="2000" i="1" dirty="0" smtClean="0">
                          <a:latin typeface="Cambria Math"/>
                        </a:rPr>
                        <m:t>(</m:t>
                      </m:r>
                      <m:r>
                        <a:rPr lang="en-US" sz="2000" i="1" dirty="0" smtClean="0">
                          <a:latin typeface="Cambria Math"/>
                        </a:rPr>
                        <m:t>𝑓</m:t>
                      </m:r>
                      <m:r>
                        <a:rPr lang="en-US" sz="2000" i="1" dirty="0" smtClean="0">
                          <a:latin typeface="Cambria Math"/>
                        </a:rPr>
                        <m:t>)=</m:t>
                      </m:r>
                      <m:f>
                        <m:fPr>
                          <m:ctrlPr>
                            <a:rPr lang="en-US" sz="2000" i="1" dirty="0" smtClean="0">
                              <a:latin typeface="Cambria Math" panose="02040503050406030204" pitchFamily="18" charset="0"/>
                            </a:rPr>
                          </m:ctrlPr>
                        </m:fPr>
                        <m:num>
                          <m:r>
                            <a:rPr lang="en-US" sz="2000" i="1" dirty="0" smtClean="0">
                              <a:latin typeface="Cambria Math"/>
                            </a:rPr>
                            <m:t>1</m:t>
                          </m:r>
                        </m:num>
                        <m:den>
                          <m:r>
                            <a:rPr lang="en-US" sz="2000" i="1" dirty="0" smtClean="0">
                              <a:latin typeface="Cambria Math"/>
                            </a:rPr>
                            <m:t>1</m:t>
                          </m:r>
                          <m:r>
                            <a:rPr lang="el-GR" sz="2000" i="1" dirty="0" smtClean="0">
                              <a:latin typeface="Cambria Math"/>
                            </a:rPr>
                            <m:t> </m:t>
                          </m:r>
                          <m:r>
                            <a:rPr lang="el-GR" sz="2000" i="1" dirty="0">
                              <a:latin typeface="Cambria Math"/>
                            </a:rPr>
                            <m:t>+ </m:t>
                          </m:r>
                          <m:r>
                            <a:rPr lang="en-US" sz="2000" i="1" dirty="0" smtClean="0">
                              <a:latin typeface="Cambria Math"/>
                            </a:rPr>
                            <m:t>𝑗</m:t>
                          </m:r>
                          <m:r>
                            <a:rPr lang="el-GR" sz="2000" i="1" dirty="0" smtClean="0">
                              <a:latin typeface="Cambria Math"/>
                            </a:rPr>
                            <m:t>2</m:t>
                          </m:r>
                          <m:r>
                            <a:rPr lang="el-GR" sz="2000" i="1" dirty="0" smtClean="0">
                              <a:latin typeface="Cambria Math"/>
                            </a:rPr>
                            <m:t>𝜋</m:t>
                          </m:r>
                          <m:r>
                            <a:rPr lang="en-US" sz="2000" i="1" dirty="0" err="1" smtClean="0">
                              <a:latin typeface="Cambria Math"/>
                            </a:rPr>
                            <m:t>𝑓𝑅𝐶</m:t>
                          </m:r>
                        </m:den>
                      </m:f>
                    </m:oMath>
                  </m:oMathPara>
                </a14:m>
                <a:endParaRPr lang="el-GR" sz="2000" b="1" i="1" dirty="0"/>
              </a:p>
              <a:p>
                <a:pPr marL="0" indent="0">
                  <a:spcBef>
                    <a:spcPts val="600"/>
                  </a:spcBef>
                  <a:spcAft>
                    <a:spcPts val="600"/>
                  </a:spcAft>
                  <a:buNone/>
                </a:pPr>
                <a:r>
                  <a:rPr lang="el-GR" sz="2000" dirty="0"/>
                  <a:t>οπότε για την </a:t>
                </a:r>
                <a:r>
                  <a:rPr lang="el-GR" sz="2000" b="1" dirty="0"/>
                  <a:t>απόκριση συχνότητας </a:t>
                </a:r>
                <a:r>
                  <a:rPr lang="el-GR" sz="2000" dirty="0" smtClean="0"/>
                  <a:t>θα ισχύει:</a:t>
                </a:r>
                <a:endParaRPr lang="en-US" sz="2000" dirty="0" smtClean="0"/>
              </a:p>
              <a:p>
                <a:pPr marL="0" indent="0">
                  <a:spcBef>
                    <a:spcPts val="600"/>
                  </a:spcBef>
                  <a:spcAft>
                    <a:spcPts val="600"/>
                  </a:spcAft>
                  <a:buNone/>
                </a:pPr>
                <a:endParaRPr lang="el-GR" sz="2000" dirty="0" smtClean="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2000" b="0" i="1" dirty="0" smtClean="0">
                              <a:latin typeface="Cambria Math" panose="02040503050406030204" pitchFamily="18" charset="0"/>
                            </a:rPr>
                          </m:ctrlPr>
                        </m:sSupPr>
                        <m:e>
                          <m:d>
                            <m:dPr>
                              <m:begChr m:val="|"/>
                              <m:endChr m:val="|"/>
                              <m:ctrlPr>
                                <a:rPr lang="en-US" sz="2000" i="1" dirty="0" smtClean="0">
                                  <a:latin typeface="Cambria Math" panose="02040503050406030204" pitchFamily="18" charset="0"/>
                                </a:rPr>
                              </m:ctrlPr>
                            </m:dPr>
                            <m:e>
                              <m:r>
                                <a:rPr lang="en-US" sz="2000" i="1" dirty="0">
                                  <a:latin typeface="Cambria Math"/>
                                </a:rPr>
                                <m:t>𝐻</m:t>
                              </m:r>
                              <m:d>
                                <m:dPr>
                                  <m:ctrlPr>
                                    <a:rPr lang="en-US" sz="2000" i="1" dirty="0">
                                      <a:latin typeface="Cambria Math" panose="02040503050406030204" pitchFamily="18" charset="0"/>
                                    </a:rPr>
                                  </m:ctrlPr>
                                </m:dPr>
                                <m:e>
                                  <m:r>
                                    <a:rPr lang="en-US" sz="2000" i="1" dirty="0">
                                      <a:latin typeface="Cambria Math"/>
                                    </a:rPr>
                                    <m:t>𝑓</m:t>
                                  </m:r>
                                </m:e>
                              </m:d>
                            </m:e>
                          </m:d>
                        </m:e>
                        <m:sup>
                          <m:r>
                            <a:rPr lang="el-GR" sz="2000" b="0" i="1" dirty="0" smtClean="0">
                              <a:latin typeface="Cambria Math"/>
                            </a:rPr>
                            <m:t>2</m:t>
                          </m:r>
                        </m:sup>
                      </m:sSup>
                      <m:r>
                        <a:rPr lang="en-US" sz="2000" i="1" dirty="0">
                          <a:latin typeface="Cambria Math"/>
                        </a:rPr>
                        <m:t>=</m:t>
                      </m:r>
                      <m:f>
                        <m:fPr>
                          <m:ctrlPr>
                            <a:rPr lang="en-US" sz="2000" i="1" dirty="0">
                              <a:latin typeface="Cambria Math" panose="02040503050406030204" pitchFamily="18" charset="0"/>
                            </a:rPr>
                          </m:ctrlPr>
                        </m:fPr>
                        <m:num>
                          <m:r>
                            <a:rPr lang="en-US" sz="2000" i="1" dirty="0">
                              <a:latin typeface="Cambria Math"/>
                            </a:rPr>
                            <m:t>1</m:t>
                          </m:r>
                        </m:num>
                        <m:den>
                          <m:r>
                            <a:rPr lang="en-US" sz="2000" i="1" dirty="0">
                              <a:latin typeface="Cambria Math"/>
                            </a:rPr>
                            <m:t>1</m:t>
                          </m:r>
                          <m:r>
                            <a:rPr lang="el-GR" sz="2000" i="1" dirty="0">
                              <a:latin typeface="Cambria Math"/>
                            </a:rPr>
                            <m:t> +</m:t>
                          </m:r>
                          <m:sSup>
                            <m:sSupPr>
                              <m:ctrlPr>
                                <a:rPr lang="el-GR" sz="2000" b="0" i="1" dirty="0" smtClean="0">
                                  <a:latin typeface="Cambria Math" panose="02040503050406030204" pitchFamily="18" charset="0"/>
                                </a:rPr>
                              </m:ctrlPr>
                            </m:sSupPr>
                            <m:e>
                              <m:d>
                                <m:dPr>
                                  <m:ctrlPr>
                                    <a:rPr lang="el-GR" sz="2000" b="0" i="1" dirty="0" smtClean="0">
                                      <a:latin typeface="Cambria Math" panose="02040503050406030204" pitchFamily="18" charset="0"/>
                                    </a:rPr>
                                  </m:ctrlPr>
                                </m:dPr>
                                <m:e>
                                  <m:r>
                                    <a:rPr lang="el-GR" sz="2000" i="1" dirty="0">
                                      <a:latin typeface="Cambria Math"/>
                                    </a:rPr>
                                    <m:t>2</m:t>
                                  </m:r>
                                  <m:r>
                                    <a:rPr lang="el-GR" sz="2000" i="1" dirty="0">
                                      <a:latin typeface="Cambria Math"/>
                                    </a:rPr>
                                    <m:t>𝜋</m:t>
                                  </m:r>
                                  <m:r>
                                    <a:rPr lang="en-US" sz="2000" i="1" dirty="0" err="1">
                                      <a:latin typeface="Cambria Math"/>
                                    </a:rPr>
                                    <m:t>𝑓𝑅𝐶</m:t>
                                  </m:r>
                                </m:e>
                              </m:d>
                            </m:e>
                            <m:sup>
                              <m:r>
                                <a:rPr lang="el-GR" sz="2000" b="0" i="1" dirty="0" smtClean="0">
                                  <a:latin typeface="Cambria Math"/>
                                </a:rPr>
                                <m:t>2</m:t>
                              </m:r>
                            </m:sup>
                          </m:sSup>
                        </m:den>
                      </m:f>
                      <m:r>
                        <a:rPr lang="el-GR" sz="2000" b="0" i="1" dirty="0" smtClean="0">
                          <a:latin typeface="Cambria Math"/>
                        </a:rPr>
                        <m:t>=</m:t>
                      </m:r>
                      <m:f>
                        <m:fPr>
                          <m:ctrlPr>
                            <a:rPr lang="en-US" sz="2000" i="1" dirty="0">
                              <a:latin typeface="Cambria Math" panose="02040503050406030204" pitchFamily="18" charset="0"/>
                            </a:rPr>
                          </m:ctrlPr>
                        </m:fPr>
                        <m:num>
                          <m:r>
                            <a:rPr lang="en-US" sz="2000" i="1" dirty="0">
                              <a:latin typeface="Cambria Math"/>
                            </a:rPr>
                            <m:t>1</m:t>
                          </m:r>
                        </m:num>
                        <m:den>
                          <m:r>
                            <a:rPr lang="en-US" sz="2000" i="1" dirty="0">
                              <a:latin typeface="Cambria Math"/>
                            </a:rPr>
                            <m:t>1</m:t>
                          </m:r>
                          <m:r>
                            <a:rPr lang="el-GR" sz="2000" i="1" dirty="0">
                              <a:latin typeface="Cambria Math"/>
                            </a:rPr>
                            <m:t> +</m:t>
                          </m:r>
                          <m:sSup>
                            <m:sSupPr>
                              <m:ctrlPr>
                                <a:rPr lang="el-GR" sz="2000" i="1" dirty="0">
                                  <a:latin typeface="Cambria Math" panose="02040503050406030204" pitchFamily="18" charset="0"/>
                                </a:rPr>
                              </m:ctrlPr>
                            </m:sSupPr>
                            <m:e>
                              <m:d>
                                <m:dPr>
                                  <m:ctrlPr>
                                    <a:rPr lang="el-GR" sz="2000" i="1" dirty="0">
                                      <a:latin typeface="Cambria Math" panose="02040503050406030204" pitchFamily="18" charset="0"/>
                                    </a:rPr>
                                  </m:ctrlPr>
                                </m:dPr>
                                <m:e>
                                  <m:f>
                                    <m:fPr>
                                      <m:ctrlPr>
                                        <a:rPr lang="el-GR" sz="2000" b="0" i="1" dirty="0" smtClean="0">
                                          <a:latin typeface="Cambria Math" panose="02040503050406030204" pitchFamily="18" charset="0"/>
                                        </a:rPr>
                                      </m:ctrlPr>
                                    </m:fPr>
                                    <m:num>
                                      <m:r>
                                        <a:rPr lang="en-US" sz="2000" i="1" dirty="0" err="1">
                                          <a:latin typeface="Cambria Math"/>
                                        </a:rPr>
                                        <m:t>𝑓</m:t>
                                      </m:r>
                                    </m:num>
                                    <m:den>
                                      <m:sSub>
                                        <m:sSubPr>
                                          <m:ctrlPr>
                                            <a:rPr lang="en-US" sz="2000" b="0" i="1" dirty="0" smtClean="0">
                                              <a:latin typeface="Cambria Math" panose="02040503050406030204" pitchFamily="18" charset="0"/>
                                            </a:rPr>
                                          </m:ctrlPr>
                                        </m:sSubPr>
                                        <m:e>
                                          <m:r>
                                            <a:rPr lang="en-US" sz="2000" b="0" i="1" dirty="0" smtClean="0">
                                              <a:latin typeface="Cambria Math"/>
                                            </a:rPr>
                                            <m:t>𝑊</m:t>
                                          </m:r>
                                        </m:e>
                                        <m:sub>
                                          <m:r>
                                            <a:rPr lang="en-US" sz="2000" b="0" i="1" dirty="0" smtClean="0">
                                              <a:latin typeface="Cambria Math"/>
                                            </a:rPr>
                                            <m:t>0.5</m:t>
                                          </m:r>
                                        </m:sub>
                                      </m:sSub>
                                    </m:den>
                                  </m:f>
                                </m:e>
                              </m:d>
                            </m:e>
                            <m:sup>
                              <m:r>
                                <a:rPr lang="el-GR" sz="2000" i="1" dirty="0">
                                  <a:latin typeface="Cambria Math"/>
                                </a:rPr>
                                <m:t>2</m:t>
                              </m:r>
                            </m:sup>
                          </m:sSup>
                        </m:den>
                      </m:f>
                    </m:oMath>
                  </m:oMathPara>
                </a14:m>
                <a:endParaRPr lang="el-GR" sz="2000" dirty="0"/>
              </a:p>
              <a:p>
                <a:pPr marL="0" indent="0" algn="l">
                  <a:spcBef>
                    <a:spcPts val="600"/>
                  </a:spcBef>
                  <a:spcAft>
                    <a:spcPts val="600"/>
                  </a:spcAft>
                  <a:buNone/>
                </a:pPr>
                <a:r>
                  <a:rPr lang="el-GR" sz="2000" dirty="0" smtClean="0"/>
                  <a:t>όπου </a:t>
                </a:r>
                <a14:m>
                  <m:oMath xmlns:m="http://schemas.openxmlformats.org/officeDocument/2006/math">
                    <m:sSub>
                      <m:sSubPr>
                        <m:ctrlPr>
                          <a:rPr lang="en-US" sz="2000" i="1" dirty="0">
                            <a:latin typeface="Cambria Math" panose="02040503050406030204" pitchFamily="18" charset="0"/>
                          </a:rPr>
                        </m:ctrlPr>
                      </m:sSubPr>
                      <m:e>
                        <m:r>
                          <a:rPr lang="en-US" sz="2000" i="1" dirty="0">
                            <a:latin typeface="Cambria Math"/>
                          </a:rPr>
                          <m:t>𝑊</m:t>
                        </m:r>
                      </m:e>
                      <m:sub>
                        <m:r>
                          <a:rPr lang="en-US" sz="2000" i="1" dirty="0">
                            <a:latin typeface="Cambria Math"/>
                          </a:rPr>
                          <m:t>0.5</m:t>
                        </m:r>
                      </m:sub>
                    </m:sSub>
                    <m:r>
                      <a:rPr lang="en-US" sz="2000" b="0" i="1" dirty="0" smtClean="0">
                        <a:latin typeface="Cambria Math"/>
                      </a:rPr>
                      <m:t>=</m:t>
                    </m:r>
                    <m:f>
                      <m:fPr>
                        <m:ctrlPr>
                          <a:rPr lang="en-US" sz="2000" b="0" i="1" dirty="0" smtClean="0">
                            <a:latin typeface="Cambria Math" panose="02040503050406030204" pitchFamily="18" charset="0"/>
                          </a:rPr>
                        </m:ctrlPr>
                      </m:fPr>
                      <m:num>
                        <m:r>
                          <a:rPr lang="en-US" sz="2000" b="0" i="1" dirty="0" smtClean="0">
                            <a:latin typeface="Cambria Math"/>
                          </a:rPr>
                          <m:t>1</m:t>
                        </m:r>
                      </m:num>
                      <m:den>
                        <m:r>
                          <a:rPr lang="en-US" sz="2000" b="0" i="1" dirty="0" smtClean="0">
                            <a:latin typeface="Cambria Math"/>
                          </a:rPr>
                          <m:t>2</m:t>
                        </m:r>
                        <m:r>
                          <a:rPr lang="el-GR" sz="2000" b="0" i="1" dirty="0" smtClean="0">
                            <a:latin typeface="Cambria Math"/>
                          </a:rPr>
                          <m:t>𝜋</m:t>
                        </m:r>
                        <m:r>
                          <a:rPr lang="en-US" sz="2000" b="0" i="1" dirty="0" smtClean="0">
                            <a:latin typeface="Cambria Math"/>
                          </a:rPr>
                          <m:t>𝑅𝐶</m:t>
                        </m:r>
                      </m:den>
                    </m:f>
                  </m:oMath>
                </a14:m>
                <a:r>
                  <a:rPr lang="el-GR" sz="2000" dirty="0"/>
                  <a:t> </a:t>
                </a:r>
                <a:r>
                  <a:rPr lang="el-GR" sz="2000" dirty="0" smtClean="0"/>
                  <a:t>είναι το 3-</a:t>
                </a:r>
                <a:r>
                  <a:rPr lang="en-US" sz="2000" dirty="0"/>
                  <a:t>dB </a:t>
                </a:r>
                <a:r>
                  <a:rPr lang="el-GR" sz="2000" dirty="0"/>
                  <a:t>εύρος ζώνης του φίλτρου. </a:t>
                </a:r>
                <a:endParaRPr lang="el-GR" sz="2000" dirty="0" smtClean="0"/>
              </a:p>
              <a:p>
                <a:pPr marL="0" indent="0" algn="l">
                  <a:spcBef>
                    <a:spcPts val="600"/>
                  </a:spcBef>
                  <a:spcAft>
                    <a:spcPts val="600"/>
                  </a:spcAft>
                  <a:buNone/>
                </a:pPr>
                <a:endParaRPr lang="en-US" sz="2000" dirty="0" smtClean="0"/>
              </a:p>
              <a:p>
                <a:pPr marL="0" indent="0" algn="l">
                  <a:spcBef>
                    <a:spcPts val="600"/>
                  </a:spcBef>
                  <a:spcAft>
                    <a:spcPts val="600"/>
                  </a:spcAft>
                  <a:buNone/>
                </a:pPr>
                <a:r>
                  <a:rPr lang="el-GR" sz="2000" dirty="0" smtClean="0"/>
                  <a:t>Η απόκριση συχνότητας  </a:t>
                </a:r>
                <a14:m>
                  <m:oMath xmlns:m="http://schemas.openxmlformats.org/officeDocument/2006/math">
                    <m:sSup>
                      <m:sSupPr>
                        <m:ctrlPr>
                          <a:rPr lang="el-GR" sz="2000" i="1" dirty="0">
                            <a:latin typeface="Cambria Math" panose="02040503050406030204" pitchFamily="18" charset="0"/>
                          </a:rPr>
                        </m:ctrlPr>
                      </m:sSupPr>
                      <m:e>
                        <m:d>
                          <m:dPr>
                            <m:begChr m:val="|"/>
                            <m:endChr m:val="|"/>
                            <m:ctrlPr>
                              <a:rPr lang="en-US" sz="2000" i="1" dirty="0">
                                <a:latin typeface="Cambria Math" panose="02040503050406030204" pitchFamily="18" charset="0"/>
                              </a:rPr>
                            </m:ctrlPr>
                          </m:dPr>
                          <m:e>
                            <m:r>
                              <a:rPr lang="en-US" sz="2000" i="1" dirty="0">
                                <a:latin typeface="Cambria Math"/>
                              </a:rPr>
                              <m:t>𝐻</m:t>
                            </m:r>
                            <m:d>
                              <m:dPr>
                                <m:ctrlPr>
                                  <a:rPr lang="en-US" sz="2000" i="1" dirty="0">
                                    <a:latin typeface="Cambria Math" panose="02040503050406030204" pitchFamily="18" charset="0"/>
                                  </a:rPr>
                                </m:ctrlPr>
                              </m:dPr>
                              <m:e>
                                <m:r>
                                  <a:rPr lang="en-US" sz="2000" i="1" dirty="0">
                                    <a:latin typeface="Cambria Math"/>
                                  </a:rPr>
                                  <m:t>𝑓</m:t>
                                </m:r>
                              </m:e>
                            </m:d>
                          </m:e>
                        </m:d>
                      </m:e>
                      <m:sup>
                        <m:r>
                          <a:rPr lang="el-GR" sz="2000" i="1" dirty="0">
                            <a:latin typeface="Cambria Math"/>
                          </a:rPr>
                          <m:t>2</m:t>
                        </m:r>
                      </m:sup>
                    </m:sSup>
                  </m:oMath>
                </a14:m>
                <a:r>
                  <a:rPr lang="el-GR" sz="2000" dirty="0" smtClean="0"/>
                  <a:t> του φίλτρου δείχνεται στο </a:t>
                </a:r>
                <a:r>
                  <a:rPr lang="el-GR" sz="2000" dirty="0"/>
                  <a:t>σ</a:t>
                </a:r>
                <a:r>
                  <a:rPr lang="el-GR" sz="2000" dirty="0" smtClean="0"/>
                  <a:t>χήμα β.</a:t>
                </a:r>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741"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spTree>
    <p:extLst>
      <p:ext uri="{BB962C8B-B14F-4D97-AF65-F5344CB8AC3E}">
        <p14:creationId xmlns:p14="http://schemas.microsoft.com/office/powerpoint/2010/main" val="356985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buNone/>
                </a:pPr>
                <a:r>
                  <a:rPr lang="el-GR" sz="2000" dirty="0" smtClean="0"/>
                  <a:t>Η </a:t>
                </a:r>
                <a:r>
                  <a:rPr lang="el-GR" sz="2000" b="1" dirty="0" smtClean="0"/>
                  <a:t>φασματική πυκνότητα ισχύος </a:t>
                </a:r>
                <a:r>
                  <a:rPr lang="el-GR" sz="2000" dirty="0" smtClean="0"/>
                  <a:t>στην έξοδο του φίλτρου είναι</a:t>
                </a:r>
                <a:r>
                  <a:rPr lang="en-US" sz="2000" dirty="0"/>
                  <a:t>:</a:t>
                </a:r>
                <a:endParaRPr lang="el-GR" sz="2000" dirty="0" smtClean="0"/>
              </a:p>
              <a:p>
                <a:pPr marL="0" indent="0">
                  <a:buNone/>
                </a:pPr>
                <a14:m>
                  <m:oMathPara xmlns:m="http://schemas.openxmlformats.org/officeDocument/2006/math">
                    <m:oMathParaPr>
                      <m:jc m:val="centerGroup"/>
                    </m:oMathParaPr>
                    <m:oMath xmlns:m="http://schemas.openxmlformats.org/officeDocument/2006/math">
                      <m:sSub>
                        <m:sSubPr>
                          <m:ctrlPr>
                            <a:rPr lang="el-GR" sz="2000" i="1" dirty="0">
                              <a:latin typeface="Cambria Math" panose="02040503050406030204" pitchFamily="18" charset="0"/>
                            </a:rPr>
                          </m:ctrlPr>
                        </m:sSubPr>
                        <m:e>
                          <m:r>
                            <a:rPr lang="en-US" sz="2000" i="1" dirty="0">
                              <a:latin typeface="Cambria Math"/>
                            </a:rPr>
                            <m:t>𝑆</m:t>
                          </m:r>
                        </m:e>
                        <m:sub>
                          <m:r>
                            <a:rPr lang="en-US" sz="2000" i="1" dirty="0">
                              <a:latin typeface="Cambria Math"/>
                            </a:rPr>
                            <m:t>𝑁</m:t>
                          </m:r>
                        </m:sub>
                      </m:sSub>
                      <m:d>
                        <m:dPr>
                          <m:ctrlPr>
                            <a:rPr lang="en-US" sz="2000" i="1" dirty="0">
                              <a:latin typeface="Cambria Math" panose="02040503050406030204" pitchFamily="18" charset="0"/>
                            </a:rPr>
                          </m:ctrlPr>
                        </m:dPr>
                        <m:e>
                          <m:r>
                            <a:rPr lang="en-US" sz="2000" i="1" dirty="0">
                              <a:latin typeface="Cambria Math"/>
                            </a:rPr>
                            <m:t>𝑓</m:t>
                          </m:r>
                        </m:e>
                      </m:d>
                      <m:r>
                        <a:rPr lang="en-US" sz="2000" i="1" dirty="0">
                          <a:latin typeface="Cambria Math"/>
                        </a:rPr>
                        <m:t> </m:t>
                      </m:r>
                      <m:r>
                        <a:rPr lang="el-GR" sz="2000" i="1" dirty="0">
                          <a:latin typeface="Cambria Math"/>
                        </a:rPr>
                        <m:t>= </m:t>
                      </m:r>
                      <m:sSub>
                        <m:sSubPr>
                          <m:ctrlPr>
                            <a:rPr lang="en-US" sz="2000" i="1" dirty="0">
                              <a:latin typeface="Cambria Math" panose="02040503050406030204" pitchFamily="18" charset="0"/>
                            </a:rPr>
                          </m:ctrlPr>
                        </m:sSubPr>
                        <m:e>
                          <m:r>
                            <a:rPr lang="en-US" sz="2000" i="1" dirty="0" err="1">
                              <a:latin typeface="Cambria Math"/>
                            </a:rPr>
                            <m:t>𝑆</m:t>
                          </m:r>
                        </m:e>
                        <m:sub>
                          <m:r>
                            <a:rPr lang="en-US" sz="2000" i="1" dirty="0">
                              <a:latin typeface="Cambria Math"/>
                            </a:rPr>
                            <m:t>𝑋</m:t>
                          </m:r>
                        </m:sub>
                      </m:sSub>
                      <m:d>
                        <m:dPr>
                          <m:ctrlPr>
                            <a:rPr lang="el-GR" sz="2000" i="1" dirty="0">
                              <a:latin typeface="Cambria Math" panose="02040503050406030204" pitchFamily="18" charset="0"/>
                            </a:rPr>
                          </m:ctrlPr>
                        </m:dPr>
                        <m:e>
                          <m:r>
                            <a:rPr lang="en-US" sz="2000" i="1" dirty="0">
                              <a:latin typeface="Cambria Math"/>
                            </a:rPr>
                            <m:t>𝑓</m:t>
                          </m:r>
                        </m:e>
                      </m:d>
                      <m:sSup>
                        <m:sSupPr>
                          <m:ctrlPr>
                            <a:rPr lang="el-GR" sz="2000" i="1" dirty="0">
                              <a:latin typeface="Cambria Math" panose="02040503050406030204" pitchFamily="18" charset="0"/>
                            </a:rPr>
                          </m:ctrlPr>
                        </m:sSupPr>
                        <m:e>
                          <m:d>
                            <m:dPr>
                              <m:begChr m:val="|"/>
                              <m:endChr m:val="|"/>
                              <m:ctrlPr>
                                <a:rPr lang="en-US" sz="2000" i="1" dirty="0">
                                  <a:latin typeface="Cambria Math" panose="02040503050406030204" pitchFamily="18" charset="0"/>
                                </a:rPr>
                              </m:ctrlPr>
                            </m:dPr>
                            <m:e>
                              <m:r>
                                <a:rPr lang="en-US" sz="2000" i="1" dirty="0">
                                  <a:latin typeface="Cambria Math"/>
                                </a:rPr>
                                <m:t>𝐻</m:t>
                              </m:r>
                              <m:d>
                                <m:dPr>
                                  <m:ctrlPr>
                                    <a:rPr lang="en-US" sz="2000" i="1" dirty="0">
                                      <a:latin typeface="Cambria Math" panose="02040503050406030204" pitchFamily="18" charset="0"/>
                                    </a:rPr>
                                  </m:ctrlPr>
                                </m:dPr>
                                <m:e>
                                  <m:r>
                                    <a:rPr lang="en-US" sz="2000" i="1" dirty="0">
                                      <a:latin typeface="Cambria Math"/>
                                    </a:rPr>
                                    <m:t>𝑓</m:t>
                                  </m:r>
                                </m:e>
                              </m:d>
                            </m:e>
                          </m:d>
                        </m:e>
                        <m:sup>
                          <m:r>
                            <a:rPr lang="el-GR" sz="2000" i="1" dirty="0">
                              <a:latin typeface="Cambria Math"/>
                            </a:rPr>
                            <m:t>2</m:t>
                          </m:r>
                        </m:sup>
                      </m:sSup>
                      <m:r>
                        <a:rPr lang="en-US" sz="2000" i="1" dirty="0">
                          <a:latin typeface="Cambria Math"/>
                        </a:rPr>
                        <m:t>=</m:t>
                      </m:r>
                      <m:f>
                        <m:fPr>
                          <m:ctrlPr>
                            <a:rPr lang="en-US" sz="2000" i="1" dirty="0">
                              <a:latin typeface="Cambria Math" panose="02040503050406030204" pitchFamily="18" charset="0"/>
                            </a:rPr>
                          </m:ctrlPr>
                        </m:fPr>
                        <m:num>
                          <m:sSub>
                            <m:sSubPr>
                              <m:ctrlPr>
                                <a:rPr lang="en-US" sz="2000" i="1" dirty="0">
                                  <a:latin typeface="Cambria Math" panose="02040503050406030204" pitchFamily="18" charset="0"/>
                                </a:rPr>
                              </m:ctrlPr>
                            </m:sSubPr>
                            <m:e>
                              <m:r>
                                <a:rPr lang="en-US" sz="2000" i="1" dirty="0">
                                  <a:latin typeface="Cambria Math"/>
                                </a:rPr>
                                <m:t>𝑁</m:t>
                              </m:r>
                            </m:e>
                            <m:sub>
                              <m:r>
                                <a:rPr lang="en-US" sz="2000" i="1" dirty="0">
                                  <a:latin typeface="Cambria Math"/>
                                </a:rPr>
                                <m:t>0</m:t>
                              </m:r>
                            </m:sub>
                          </m:sSub>
                        </m:num>
                        <m:den>
                          <m:sSub>
                            <m:sSubPr>
                              <m:ctrlPr>
                                <a:rPr lang="en-US" sz="2000" i="1" dirty="0">
                                  <a:latin typeface="Cambria Math" panose="02040503050406030204" pitchFamily="18" charset="0"/>
                                </a:rPr>
                              </m:ctrlPr>
                            </m:sSubPr>
                            <m:e>
                              <m:r>
                                <a:rPr lang="en-US" sz="2000" i="1" dirty="0">
                                  <a:latin typeface="Cambria Math"/>
                                </a:rPr>
                                <m:t>𝑁</m:t>
                              </m:r>
                            </m:e>
                            <m:sub>
                              <m:r>
                                <a:rPr lang="en-US" sz="2000" i="1" dirty="0">
                                  <a:latin typeface="Cambria Math"/>
                                </a:rPr>
                                <m:t>0</m:t>
                              </m:r>
                            </m:sub>
                          </m:sSub>
                          <m:r>
                            <a:rPr lang="el-GR" sz="2000" i="1" dirty="0">
                              <a:latin typeface="Cambria Math"/>
                            </a:rPr>
                            <m:t> +</m:t>
                          </m:r>
                          <m:r>
                            <a:rPr lang="en-US" sz="2000" i="1" dirty="0">
                              <a:latin typeface="Cambria Math"/>
                            </a:rPr>
                            <m:t>2</m:t>
                          </m:r>
                          <m:sSup>
                            <m:sSupPr>
                              <m:ctrlPr>
                                <a:rPr lang="el-GR" sz="2000" i="1" dirty="0">
                                  <a:latin typeface="Cambria Math" panose="02040503050406030204" pitchFamily="18" charset="0"/>
                                </a:rPr>
                              </m:ctrlPr>
                            </m:sSupPr>
                            <m:e>
                              <m:d>
                                <m:dPr>
                                  <m:ctrlPr>
                                    <a:rPr lang="el-GR" sz="2000" i="1" dirty="0">
                                      <a:latin typeface="Cambria Math" panose="02040503050406030204" pitchFamily="18" charset="0"/>
                                    </a:rPr>
                                  </m:ctrlPr>
                                </m:dPr>
                                <m:e>
                                  <m:f>
                                    <m:fPr>
                                      <m:ctrlPr>
                                        <a:rPr lang="el-GR" sz="2000" i="1" dirty="0">
                                          <a:latin typeface="Cambria Math" panose="02040503050406030204" pitchFamily="18" charset="0"/>
                                        </a:rPr>
                                      </m:ctrlPr>
                                    </m:fPr>
                                    <m:num>
                                      <m:r>
                                        <a:rPr lang="en-US" sz="2000" i="1" dirty="0" err="1">
                                          <a:latin typeface="Cambria Math"/>
                                        </a:rPr>
                                        <m:t>𝑓</m:t>
                                      </m:r>
                                    </m:num>
                                    <m:den>
                                      <m:sSub>
                                        <m:sSubPr>
                                          <m:ctrlPr>
                                            <a:rPr lang="en-US" sz="2000" i="1" dirty="0">
                                              <a:latin typeface="Cambria Math" panose="02040503050406030204" pitchFamily="18" charset="0"/>
                                            </a:rPr>
                                          </m:ctrlPr>
                                        </m:sSubPr>
                                        <m:e>
                                          <m:r>
                                            <a:rPr lang="en-US" sz="2000" i="1" dirty="0">
                                              <a:latin typeface="Cambria Math"/>
                                            </a:rPr>
                                            <m:t>𝑊</m:t>
                                          </m:r>
                                        </m:e>
                                        <m:sub>
                                          <m:r>
                                            <a:rPr lang="en-US" sz="2000" i="1" dirty="0">
                                              <a:latin typeface="Cambria Math"/>
                                            </a:rPr>
                                            <m:t>0.5</m:t>
                                          </m:r>
                                        </m:sub>
                                      </m:sSub>
                                    </m:den>
                                  </m:f>
                                </m:e>
                              </m:d>
                            </m:e>
                            <m:sup>
                              <m:r>
                                <a:rPr lang="el-GR" sz="2000" i="1" dirty="0">
                                  <a:latin typeface="Cambria Math"/>
                                </a:rPr>
                                <m:t>2</m:t>
                              </m:r>
                            </m:sup>
                          </m:sSup>
                        </m:den>
                      </m:f>
                    </m:oMath>
                  </m:oMathPara>
                </a14:m>
                <a:endParaRPr lang="el-GR" sz="2000" dirty="0"/>
              </a:p>
              <a:p>
                <a:pPr marL="0" indent="0">
                  <a:buNone/>
                </a:pPr>
                <a:r>
                  <a:rPr lang="el-GR" sz="2000" dirty="0" smtClean="0"/>
                  <a:t>και </a:t>
                </a:r>
                <a:r>
                  <a:rPr lang="el-GR" sz="2000" dirty="0"/>
                  <a:t>η </a:t>
                </a:r>
                <a:r>
                  <a:rPr lang="el-GR" sz="2000" b="1" dirty="0" smtClean="0"/>
                  <a:t>συνάρτηση αυτοσυσχέτισης</a:t>
                </a:r>
                <a:r>
                  <a:rPr lang="en-US" sz="2000" dirty="0" smtClean="0"/>
                  <a:t>:</a:t>
                </a:r>
                <a:endParaRPr lang="el-GR" sz="2000" dirty="0"/>
              </a:p>
              <a:p>
                <a:pPr marL="0" indent="0">
                  <a:buNone/>
                </a:pPr>
                <a14:m>
                  <m:oMathPara xmlns:m="http://schemas.openxmlformats.org/officeDocument/2006/math">
                    <m:oMathParaPr>
                      <m:jc m:val="centerGroup"/>
                    </m:oMathParaPr>
                    <m:oMath xmlns:m="http://schemas.openxmlformats.org/officeDocument/2006/math">
                      <m:sSub>
                        <m:sSubPr>
                          <m:ctrlPr>
                            <a:rPr lang="el-GR" sz="2000" b="0" i="1" cap="small" dirty="0" smtClean="0">
                              <a:latin typeface="Cambria Math" panose="02040503050406030204" pitchFamily="18" charset="0"/>
                            </a:rPr>
                          </m:ctrlPr>
                        </m:sSubPr>
                        <m:e>
                          <m:r>
                            <a:rPr lang="en-US" sz="2000" i="1" cap="small" dirty="0" smtClean="0">
                              <a:latin typeface="Cambria Math"/>
                            </a:rPr>
                            <m:t>𝑅</m:t>
                          </m:r>
                        </m:e>
                        <m:sub>
                          <m:r>
                            <m:rPr>
                              <m:sty m:val="p"/>
                            </m:rPr>
                            <a:rPr lang="el-GR" sz="2000" b="0" i="0" cap="small" dirty="0" smtClean="0">
                              <a:latin typeface="Cambria Math"/>
                            </a:rPr>
                            <m:t>Ν</m:t>
                          </m:r>
                        </m:sub>
                      </m:sSub>
                      <m:d>
                        <m:dPr>
                          <m:ctrlPr>
                            <a:rPr lang="el-GR" sz="2000" i="1" cap="small" dirty="0">
                              <a:latin typeface="Cambria Math" panose="02040503050406030204" pitchFamily="18" charset="0"/>
                            </a:rPr>
                          </m:ctrlPr>
                        </m:dPr>
                        <m:e>
                          <m:r>
                            <a:rPr lang="el-GR" sz="2000" b="0" i="1" cap="small" dirty="0" smtClean="0">
                              <a:latin typeface="Cambria Math"/>
                            </a:rPr>
                            <m:t>𝜏</m:t>
                          </m:r>
                        </m:e>
                      </m:d>
                      <m:r>
                        <a:rPr lang="el-GR" sz="2000" i="1" dirty="0">
                          <a:latin typeface="Cambria Math"/>
                        </a:rPr>
                        <m:t>= </m:t>
                      </m:r>
                      <m:sSup>
                        <m:sSupPr>
                          <m:ctrlPr>
                            <a:rPr lang="en-US" sz="2000" i="1" dirty="0" smtClean="0">
                              <a:latin typeface="Cambria Math" panose="02040503050406030204" pitchFamily="18" charset="0"/>
                            </a:rPr>
                          </m:ctrlPr>
                        </m:sSupPr>
                        <m:e>
                          <m:r>
                            <a:rPr lang="el-GR" sz="2000" i="1" dirty="0" smtClean="0">
                              <a:latin typeface="Cambria Math"/>
                            </a:rPr>
                            <m:t>𝐹</m:t>
                          </m:r>
                        </m:e>
                        <m:sup>
                          <m:r>
                            <a:rPr lang="en-US" sz="2000" i="1" dirty="0" smtClean="0">
                              <a:latin typeface="Cambria Math"/>
                            </a:rPr>
                            <m:t>−1</m:t>
                          </m:r>
                        </m:sup>
                      </m:sSup>
                      <m:d>
                        <m:dPr>
                          <m:begChr m:val="["/>
                          <m:endChr m:val="]"/>
                          <m:ctrlPr>
                            <a:rPr lang="en-US" sz="2000" i="1" dirty="0" smtClean="0">
                              <a:latin typeface="Cambria Math" panose="02040503050406030204" pitchFamily="18" charset="0"/>
                            </a:rPr>
                          </m:ctrlPr>
                        </m:dPr>
                        <m:e>
                          <m:sSub>
                            <m:sSubPr>
                              <m:ctrlPr>
                                <a:rPr lang="el-GR" sz="2000" i="1" dirty="0">
                                  <a:latin typeface="Cambria Math" panose="02040503050406030204" pitchFamily="18" charset="0"/>
                                </a:rPr>
                              </m:ctrlPr>
                            </m:sSubPr>
                            <m:e>
                              <m:r>
                                <a:rPr lang="en-US" sz="2000" i="1" dirty="0">
                                  <a:latin typeface="Cambria Math"/>
                                </a:rPr>
                                <m:t>𝑆</m:t>
                              </m:r>
                            </m:e>
                            <m:sub>
                              <m:r>
                                <a:rPr lang="en-US" sz="2000" i="1" dirty="0">
                                  <a:latin typeface="Cambria Math"/>
                                </a:rPr>
                                <m:t>𝑁</m:t>
                              </m:r>
                            </m:sub>
                          </m:sSub>
                          <m:d>
                            <m:dPr>
                              <m:ctrlPr>
                                <a:rPr lang="en-US" sz="2000" i="1" dirty="0">
                                  <a:latin typeface="Cambria Math" panose="02040503050406030204" pitchFamily="18" charset="0"/>
                                </a:rPr>
                              </m:ctrlPr>
                            </m:dPr>
                            <m:e>
                              <m:r>
                                <a:rPr lang="en-US" sz="2000" i="1" dirty="0">
                                  <a:latin typeface="Cambria Math"/>
                                </a:rPr>
                                <m:t>𝑓</m:t>
                              </m:r>
                            </m:e>
                          </m:d>
                        </m:e>
                      </m:d>
                      <m:r>
                        <a:rPr lang="en-US" sz="2000" b="0" i="1" dirty="0" smtClean="0">
                          <a:latin typeface="Cambria Math"/>
                        </a:rPr>
                        <m:t>=</m:t>
                      </m:r>
                      <m:f>
                        <m:fPr>
                          <m:ctrlPr>
                            <a:rPr lang="el-GR" sz="2000" b="0" i="1" dirty="0" smtClean="0">
                              <a:latin typeface="Cambria Math" panose="02040503050406030204" pitchFamily="18" charset="0"/>
                            </a:rPr>
                          </m:ctrlPr>
                        </m:fPr>
                        <m:num>
                          <m:r>
                            <a:rPr lang="el-GR" sz="2000" b="0" i="1" dirty="0" smtClean="0">
                              <a:latin typeface="Cambria Math"/>
                            </a:rPr>
                            <m:t>𝜋</m:t>
                          </m:r>
                          <m:sSub>
                            <m:sSubPr>
                              <m:ctrlPr>
                                <a:rPr lang="el-GR" sz="2000" b="0" i="1" dirty="0" smtClean="0">
                                  <a:latin typeface="Cambria Math" panose="02040503050406030204" pitchFamily="18" charset="0"/>
                                </a:rPr>
                              </m:ctrlPr>
                            </m:sSubPr>
                            <m:e>
                              <m:r>
                                <m:rPr>
                                  <m:sty m:val="p"/>
                                </m:rPr>
                                <a:rPr lang="el-GR" sz="2000" b="0" i="0" dirty="0" smtClean="0">
                                  <a:latin typeface="Cambria Math"/>
                                </a:rPr>
                                <m:t>Ν</m:t>
                              </m:r>
                            </m:e>
                            <m:sub>
                              <m:r>
                                <a:rPr lang="el-GR" sz="2000" b="0" i="0" dirty="0" smtClean="0">
                                  <a:latin typeface="Cambria Math"/>
                                </a:rPr>
                                <m:t>0</m:t>
                              </m:r>
                            </m:sub>
                          </m:sSub>
                          <m:sSub>
                            <m:sSubPr>
                              <m:ctrlPr>
                                <a:rPr lang="en-US" sz="2000" i="1" dirty="0">
                                  <a:latin typeface="Cambria Math" panose="02040503050406030204" pitchFamily="18" charset="0"/>
                                </a:rPr>
                              </m:ctrlPr>
                            </m:sSubPr>
                            <m:e>
                              <m:r>
                                <a:rPr lang="en-US" sz="2000" i="1" dirty="0">
                                  <a:latin typeface="Cambria Math"/>
                                </a:rPr>
                                <m:t>𝑊</m:t>
                              </m:r>
                            </m:e>
                            <m:sub>
                              <m:r>
                                <a:rPr lang="en-US" sz="2000" i="1" dirty="0">
                                  <a:latin typeface="Cambria Math"/>
                                </a:rPr>
                                <m:t>0.5</m:t>
                              </m:r>
                            </m:sub>
                          </m:sSub>
                        </m:num>
                        <m:den>
                          <m:r>
                            <a:rPr lang="el-GR" sz="2000" b="0" i="1" dirty="0" smtClean="0">
                              <a:latin typeface="Cambria Math"/>
                            </a:rPr>
                            <m:t>2</m:t>
                          </m:r>
                        </m:den>
                      </m:f>
                      <m:sSup>
                        <m:sSupPr>
                          <m:ctrlPr>
                            <a:rPr lang="en-US" sz="2000" b="0" i="1" dirty="0" smtClean="0">
                              <a:latin typeface="Cambria Math" panose="02040503050406030204" pitchFamily="18" charset="0"/>
                            </a:rPr>
                          </m:ctrlPr>
                        </m:sSupPr>
                        <m:e>
                          <m:r>
                            <a:rPr lang="en-US" sz="2000" b="0" i="1" dirty="0" smtClean="0">
                              <a:latin typeface="Cambria Math"/>
                            </a:rPr>
                            <m:t>𝑒</m:t>
                          </m:r>
                        </m:e>
                        <m:sup>
                          <m:r>
                            <a:rPr lang="en-US" sz="2000" b="0" i="1" dirty="0" smtClean="0">
                              <a:latin typeface="Cambria Math"/>
                            </a:rPr>
                            <m:t>−</m:t>
                          </m:r>
                          <m:d>
                            <m:dPr>
                              <m:begChr m:val="|"/>
                              <m:endChr m:val="|"/>
                              <m:ctrlPr>
                                <a:rPr lang="en-US" sz="2000" b="0" i="1" dirty="0" smtClean="0">
                                  <a:latin typeface="Cambria Math" panose="02040503050406030204" pitchFamily="18" charset="0"/>
                                </a:rPr>
                              </m:ctrlPr>
                            </m:dPr>
                            <m:e>
                              <m:r>
                                <a:rPr lang="el-GR" sz="2000" b="0" i="1" dirty="0" smtClean="0">
                                  <a:latin typeface="Cambria Math"/>
                                </a:rPr>
                                <m:t>𝜏</m:t>
                              </m:r>
                            </m:e>
                          </m:d>
                          <m:r>
                            <a:rPr lang="el-GR" sz="2000" b="0" i="1" dirty="0" smtClean="0">
                              <a:latin typeface="Cambria Math"/>
                            </a:rPr>
                            <m:t>2</m:t>
                          </m:r>
                          <m:r>
                            <a:rPr lang="el-GR" sz="2000" b="0" i="1" dirty="0" smtClean="0">
                              <a:latin typeface="Cambria Math"/>
                            </a:rPr>
                            <m:t>𝜋</m:t>
                          </m:r>
                          <m:r>
                            <a:rPr lang="el-GR" sz="2000" b="0" i="1" dirty="0" smtClean="0">
                              <a:latin typeface="Cambria Math"/>
                            </a:rPr>
                            <m:t> </m:t>
                          </m:r>
                          <m:sSub>
                            <m:sSubPr>
                              <m:ctrlPr>
                                <a:rPr lang="en-US" sz="2000" i="1" dirty="0">
                                  <a:latin typeface="Cambria Math" panose="02040503050406030204" pitchFamily="18" charset="0"/>
                                </a:rPr>
                              </m:ctrlPr>
                            </m:sSubPr>
                            <m:e>
                              <m:r>
                                <a:rPr lang="en-US" sz="2000" i="1" dirty="0">
                                  <a:latin typeface="Cambria Math"/>
                                </a:rPr>
                                <m:t>𝑊</m:t>
                              </m:r>
                            </m:e>
                            <m:sub>
                              <m:r>
                                <a:rPr lang="en-US" sz="2000" i="1" dirty="0">
                                  <a:latin typeface="Cambria Math"/>
                                </a:rPr>
                                <m:t>0.5</m:t>
                              </m:r>
                            </m:sub>
                          </m:sSub>
                        </m:sup>
                      </m:sSup>
                    </m:oMath>
                  </m:oMathPara>
                </a14:m>
                <a:endParaRPr lang="en-US" sz="2000" dirty="0" smtClean="0"/>
              </a:p>
              <a:p>
                <a:pPr marL="0" indent="0">
                  <a:buNone/>
                </a:pPr>
                <a:endParaRPr lang="en-US" sz="2000" dirty="0" smtClean="0"/>
              </a:p>
              <a:p>
                <a:pPr marL="0" indent="0">
                  <a:buNone/>
                </a:pPr>
                <a:r>
                  <a:rPr lang="el-GR" sz="2000" dirty="0" smtClean="0"/>
                  <a:t>Οι </a:t>
                </a:r>
                <a14:m>
                  <m:oMath xmlns:m="http://schemas.openxmlformats.org/officeDocument/2006/math">
                    <m:sSub>
                      <m:sSubPr>
                        <m:ctrlPr>
                          <a:rPr lang="el-GR" sz="2000" i="1" dirty="0">
                            <a:latin typeface="Cambria Math" panose="02040503050406030204" pitchFamily="18" charset="0"/>
                          </a:rPr>
                        </m:ctrlPr>
                      </m:sSubPr>
                      <m:e>
                        <m:r>
                          <a:rPr lang="en-US" sz="2000" i="1" dirty="0">
                            <a:latin typeface="Cambria Math"/>
                          </a:rPr>
                          <m:t>𝑆</m:t>
                        </m:r>
                      </m:e>
                      <m:sub>
                        <m:r>
                          <a:rPr lang="en-US" sz="2000" i="1" dirty="0">
                            <a:latin typeface="Cambria Math"/>
                          </a:rPr>
                          <m:t>𝑁</m:t>
                        </m:r>
                      </m:sub>
                    </m:sSub>
                    <m:d>
                      <m:dPr>
                        <m:ctrlPr>
                          <a:rPr lang="en-US" sz="2000" i="1" dirty="0">
                            <a:latin typeface="Cambria Math" panose="02040503050406030204" pitchFamily="18" charset="0"/>
                          </a:rPr>
                        </m:ctrlPr>
                      </m:dPr>
                      <m:e>
                        <m:r>
                          <a:rPr lang="en-US" sz="2000" i="1" dirty="0">
                            <a:latin typeface="Cambria Math"/>
                          </a:rPr>
                          <m:t>𝑓</m:t>
                        </m:r>
                      </m:e>
                    </m:d>
                    <m:r>
                      <a:rPr lang="en-US" sz="2000" i="1" dirty="0">
                        <a:latin typeface="Cambria Math"/>
                      </a:rPr>
                      <m:t> </m:t>
                    </m:r>
                  </m:oMath>
                </a14:m>
                <a:r>
                  <a:rPr lang="el-GR" sz="2000" dirty="0"/>
                  <a:t>και </a:t>
                </a:r>
                <a14:m>
                  <m:oMath xmlns:m="http://schemas.openxmlformats.org/officeDocument/2006/math">
                    <m:sSub>
                      <m:sSubPr>
                        <m:ctrlPr>
                          <a:rPr lang="el-GR" sz="2000" i="1" cap="small" dirty="0">
                            <a:latin typeface="Cambria Math" panose="02040503050406030204" pitchFamily="18" charset="0"/>
                          </a:rPr>
                        </m:ctrlPr>
                      </m:sSubPr>
                      <m:e>
                        <m:r>
                          <a:rPr lang="en-US" sz="2000" i="1" cap="small" dirty="0">
                            <a:latin typeface="Cambria Math"/>
                          </a:rPr>
                          <m:t>𝑅</m:t>
                        </m:r>
                      </m:e>
                      <m:sub>
                        <m:r>
                          <m:rPr>
                            <m:sty m:val="p"/>
                          </m:rPr>
                          <a:rPr lang="el-GR" sz="2000" cap="small" dirty="0">
                            <a:latin typeface="Cambria Math"/>
                          </a:rPr>
                          <m:t>Ν</m:t>
                        </m:r>
                      </m:sub>
                    </m:sSub>
                    <m:d>
                      <m:dPr>
                        <m:ctrlPr>
                          <a:rPr lang="el-GR" sz="2000" i="1" cap="small" dirty="0">
                            <a:latin typeface="Cambria Math" panose="02040503050406030204" pitchFamily="18" charset="0"/>
                          </a:rPr>
                        </m:ctrlPr>
                      </m:dPr>
                      <m:e>
                        <m:r>
                          <a:rPr lang="el-GR" sz="2000" i="1" cap="small" dirty="0">
                            <a:latin typeface="Cambria Math"/>
                          </a:rPr>
                          <m:t>𝜏</m:t>
                        </m:r>
                      </m:e>
                    </m:d>
                  </m:oMath>
                </a14:m>
                <a:r>
                  <a:rPr lang="el-GR" sz="2000" dirty="0" smtClean="0"/>
                  <a:t> δείχνονται στα σχήματα (γ) </a:t>
                </a:r>
                <a:r>
                  <a:rPr lang="el-GR" sz="2000" dirty="0"/>
                  <a:t>και </a:t>
                </a:r>
                <a:r>
                  <a:rPr lang="el-GR" sz="2000" dirty="0" smtClean="0"/>
                  <a:t>(δ), </a:t>
                </a:r>
                <a:r>
                  <a:rPr lang="el-GR" sz="2000" dirty="0"/>
                  <a:t>αντίστοιχα</a:t>
                </a:r>
                <a:r>
                  <a:rPr lang="el-GR" sz="2000" dirty="0" smtClean="0"/>
                  <a:t>.</a:t>
                </a:r>
              </a:p>
              <a:p>
                <a:pPr marL="0" indent="0">
                  <a:buNone/>
                </a:pPr>
                <a:endParaRPr lang="el-GR" sz="2000" dirty="0"/>
              </a:p>
              <a:p>
                <a:pPr marL="0" indent="0">
                  <a:buNone/>
                </a:pPr>
                <a:r>
                  <a:rPr lang="el-GR" sz="2000" dirty="0"/>
                  <a:t>Η </a:t>
                </a:r>
                <a:r>
                  <a:rPr lang="el-GR" sz="2000" dirty="0" err="1"/>
                  <a:t>κανονικοποιημένη</a:t>
                </a:r>
                <a:r>
                  <a:rPr lang="el-GR" sz="2000" dirty="0"/>
                  <a:t> ισχύς στην έξοδο του </a:t>
                </a:r>
                <a:r>
                  <a:rPr lang="el-GR" sz="2000" dirty="0" smtClean="0"/>
                  <a:t>φίλτρου είναι:</a:t>
                </a:r>
              </a:p>
              <a:p>
                <a:pPr marL="0" indent="0">
                  <a:buNone/>
                </a:pPr>
                <a:endParaRPr lang="en-US" sz="2000" dirty="0" smtClean="0"/>
              </a:p>
              <a:p>
                <a:pPr marL="0" indent="0">
                  <a:buNone/>
                </a:pPr>
                <a14:m>
                  <m:oMathPara xmlns:m="http://schemas.openxmlformats.org/officeDocument/2006/math">
                    <m:oMathParaPr>
                      <m:jc m:val="centerGroup"/>
                    </m:oMathParaPr>
                    <m:oMath xmlns:m="http://schemas.openxmlformats.org/officeDocument/2006/math">
                      <m:sSub>
                        <m:sSubPr>
                          <m:ctrlPr>
                            <a:rPr lang="el-GR" sz="2000" i="1" cap="small" dirty="0">
                              <a:latin typeface="Cambria Math" panose="02040503050406030204" pitchFamily="18" charset="0"/>
                            </a:rPr>
                          </m:ctrlPr>
                        </m:sSubPr>
                        <m:e>
                          <m:sSub>
                            <m:sSubPr>
                              <m:ctrlPr>
                                <a:rPr lang="en-US" sz="2000" b="0" i="1" cap="small" dirty="0" smtClean="0">
                                  <a:latin typeface="Cambria Math" panose="02040503050406030204" pitchFamily="18" charset="0"/>
                                </a:rPr>
                              </m:ctrlPr>
                            </m:sSubPr>
                            <m:e>
                              <m:r>
                                <a:rPr lang="en-US" sz="2000" b="0" i="1" cap="small" dirty="0" smtClean="0">
                                  <a:latin typeface="Cambria Math"/>
                                </a:rPr>
                                <m:t>𝑃</m:t>
                              </m:r>
                            </m:e>
                            <m:sub>
                              <m:r>
                                <a:rPr lang="en-US" sz="2000" b="0" i="1" cap="small" dirty="0" smtClean="0">
                                  <a:latin typeface="Cambria Math"/>
                                </a:rPr>
                                <m:t>𝑁</m:t>
                              </m:r>
                            </m:sub>
                          </m:sSub>
                          <m:r>
                            <a:rPr lang="en-US" sz="2000" b="0" i="1" cap="small" dirty="0" smtClean="0">
                              <a:latin typeface="Cambria Math"/>
                            </a:rPr>
                            <m:t>=</m:t>
                          </m:r>
                          <m:r>
                            <a:rPr lang="en-US" sz="2000" i="1" cap="small" dirty="0">
                              <a:latin typeface="Cambria Math"/>
                            </a:rPr>
                            <m:t>𝑅</m:t>
                          </m:r>
                        </m:e>
                        <m:sub>
                          <m:r>
                            <m:rPr>
                              <m:sty m:val="p"/>
                            </m:rPr>
                            <a:rPr lang="el-GR" sz="2000" cap="small" dirty="0">
                              <a:latin typeface="Cambria Math"/>
                            </a:rPr>
                            <m:t>Ν</m:t>
                          </m:r>
                        </m:sub>
                      </m:sSub>
                      <m:d>
                        <m:dPr>
                          <m:ctrlPr>
                            <a:rPr lang="el-GR" sz="2000" i="1" cap="small" dirty="0">
                              <a:latin typeface="Cambria Math" panose="02040503050406030204" pitchFamily="18" charset="0"/>
                            </a:rPr>
                          </m:ctrlPr>
                        </m:dPr>
                        <m:e>
                          <m:r>
                            <a:rPr lang="en-US" sz="2000" b="0" i="1" cap="small" dirty="0" smtClean="0">
                              <a:latin typeface="Cambria Math"/>
                            </a:rPr>
                            <m:t>0</m:t>
                          </m:r>
                        </m:e>
                      </m:d>
                      <m:r>
                        <a:rPr lang="el-GR" sz="2000" i="1" dirty="0">
                          <a:latin typeface="Cambria Math"/>
                        </a:rPr>
                        <m:t>= </m:t>
                      </m:r>
                      <m:f>
                        <m:fPr>
                          <m:ctrlPr>
                            <a:rPr lang="el-GR" sz="2000" i="1" dirty="0">
                              <a:latin typeface="Cambria Math" panose="02040503050406030204" pitchFamily="18" charset="0"/>
                            </a:rPr>
                          </m:ctrlPr>
                        </m:fPr>
                        <m:num>
                          <m:r>
                            <a:rPr lang="el-GR" sz="2000" i="1" dirty="0">
                              <a:latin typeface="Cambria Math"/>
                            </a:rPr>
                            <m:t>𝜋</m:t>
                          </m:r>
                          <m:sSub>
                            <m:sSubPr>
                              <m:ctrlPr>
                                <a:rPr lang="el-GR" sz="2000" i="1" dirty="0">
                                  <a:latin typeface="Cambria Math" panose="02040503050406030204" pitchFamily="18" charset="0"/>
                                </a:rPr>
                              </m:ctrlPr>
                            </m:sSubPr>
                            <m:e>
                              <m:r>
                                <m:rPr>
                                  <m:sty m:val="p"/>
                                </m:rPr>
                                <a:rPr lang="el-GR" sz="2000" dirty="0">
                                  <a:latin typeface="Cambria Math"/>
                                </a:rPr>
                                <m:t>Ν</m:t>
                              </m:r>
                            </m:e>
                            <m:sub>
                              <m:r>
                                <a:rPr lang="el-GR" sz="2000" dirty="0">
                                  <a:latin typeface="Cambria Math"/>
                                </a:rPr>
                                <m:t>0</m:t>
                              </m:r>
                            </m:sub>
                          </m:sSub>
                          <m:sSub>
                            <m:sSubPr>
                              <m:ctrlPr>
                                <a:rPr lang="en-US" sz="2000" i="1" dirty="0">
                                  <a:latin typeface="Cambria Math" panose="02040503050406030204" pitchFamily="18" charset="0"/>
                                </a:rPr>
                              </m:ctrlPr>
                            </m:sSubPr>
                            <m:e>
                              <m:r>
                                <a:rPr lang="en-US" sz="2000" i="1" dirty="0">
                                  <a:latin typeface="Cambria Math"/>
                                </a:rPr>
                                <m:t>𝑊</m:t>
                              </m:r>
                            </m:e>
                            <m:sub>
                              <m:r>
                                <a:rPr lang="en-US" sz="2000" i="1" dirty="0">
                                  <a:latin typeface="Cambria Math"/>
                                </a:rPr>
                                <m:t>0.5</m:t>
                              </m:r>
                            </m:sub>
                          </m:sSub>
                        </m:num>
                        <m:den>
                          <m:r>
                            <a:rPr lang="el-GR" sz="2000" i="1" dirty="0">
                              <a:latin typeface="Cambria Math"/>
                            </a:rPr>
                            <m:t>2</m:t>
                          </m:r>
                        </m:den>
                      </m:f>
                    </m:oMath>
                  </m:oMathPara>
                </a14:m>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741"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33489148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p:sp>
        <p:nvSpPr>
          <p:cNvPr id="6" name="Content Placeholder 5"/>
          <p:cNvSpPr>
            <a:spLocks noGrp="1"/>
          </p:cNvSpPr>
          <p:nvPr>
            <p:ph idx="1"/>
          </p:nvPr>
        </p:nvSpPr>
        <p:spPr/>
        <p:txBody>
          <a:bodyPr numCol="2">
            <a:noAutofit/>
          </a:bodyPr>
          <a:lstStyle/>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r>
              <a:rPr lang="el-GR" sz="1800" dirty="0" smtClean="0"/>
              <a:t>(</a:t>
            </a:r>
            <a:r>
              <a:rPr lang="el-GR" sz="1800" dirty="0"/>
              <a:t>γ) Φασματική πυκνότητα </a:t>
            </a:r>
            <a:r>
              <a:rPr lang="el-GR" sz="1800" dirty="0" smtClean="0"/>
              <a:t/>
            </a:r>
            <a:br>
              <a:rPr lang="el-GR" sz="1800" dirty="0" smtClean="0"/>
            </a:br>
            <a:r>
              <a:rPr lang="el-GR" sz="1800" dirty="0" smtClean="0"/>
              <a:t>ισχύος εξόδου</a:t>
            </a:r>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r>
              <a:rPr lang="el-GR" sz="1800" dirty="0" smtClean="0"/>
              <a:t>(</a:t>
            </a:r>
            <a:r>
              <a:rPr lang="el-GR" sz="1800" dirty="0"/>
              <a:t>δ) Συνάρτηση </a:t>
            </a:r>
            <a:r>
              <a:rPr lang="el-GR" sz="1800" dirty="0" smtClean="0"/>
              <a:t/>
            </a:r>
            <a:br>
              <a:rPr lang="el-GR" sz="1800" dirty="0" smtClean="0"/>
            </a:br>
            <a:r>
              <a:rPr lang="el-GR" sz="1800" dirty="0" smtClean="0"/>
              <a:t>αυτοσυσχέτισης εξόδου</a:t>
            </a:r>
            <a:endParaRPr lang="el-GR" sz="1800" dirty="0"/>
          </a:p>
          <a:p>
            <a:pPr algn="ctr"/>
            <a:endParaRPr lang="el-GR" sz="1800" dirty="0"/>
          </a:p>
          <a:p>
            <a:pPr marL="0" indent="0" algn="ctr">
              <a:buNone/>
            </a:pPr>
            <a:endParaRPr lang="el-GR" sz="1800" dirty="0"/>
          </a:p>
        </p:txBody>
      </p:sp>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1513507" y="1628800"/>
            <a:ext cx="6514877"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3700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Αποτέλεσμα εικόνας για noise communic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2544" y="1"/>
            <a:ext cx="1961456" cy="98072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l-GR" dirty="0" smtClean="0"/>
              <a:t>Εισαγωγή</a:t>
            </a:r>
            <a:endParaRPr lang="el-GR" dirty="0"/>
          </a:p>
        </p:txBody>
      </p:sp>
      <p:sp>
        <p:nvSpPr>
          <p:cNvPr id="5" name="Content Placeholder 4"/>
          <p:cNvSpPr>
            <a:spLocks noGrp="1"/>
          </p:cNvSpPr>
          <p:nvPr>
            <p:ph idx="1"/>
          </p:nvPr>
        </p:nvSpPr>
        <p:spPr/>
        <p:txBody>
          <a:bodyPr>
            <a:noAutofit/>
          </a:bodyPr>
          <a:lstStyle/>
          <a:p>
            <a:pPr algn="l">
              <a:spcBef>
                <a:spcPts val="600"/>
              </a:spcBef>
              <a:spcAft>
                <a:spcPts val="600"/>
              </a:spcAft>
            </a:pPr>
            <a:r>
              <a:rPr lang="el-GR" sz="2000" dirty="0"/>
              <a:t>Τα τηλεπικοινωνιακά συστήματα αποτελούνται από ηλεκτρονικά κυκλώματα τα οποία δημιουργούν </a:t>
            </a:r>
            <a:r>
              <a:rPr lang="el-GR" sz="2000" dirty="0" smtClean="0"/>
              <a:t>θόρυβο.</a:t>
            </a:r>
            <a:endParaRPr lang="en-US" sz="2000" dirty="0" smtClean="0"/>
          </a:p>
          <a:p>
            <a:pPr algn="l">
              <a:spcBef>
                <a:spcPts val="600"/>
              </a:spcBef>
              <a:spcAft>
                <a:spcPts val="600"/>
              </a:spcAft>
            </a:pPr>
            <a:endParaRPr lang="el-GR" sz="2000" dirty="0" smtClean="0"/>
          </a:p>
          <a:p>
            <a:pPr algn="l">
              <a:spcBef>
                <a:spcPts val="600"/>
              </a:spcBef>
              <a:spcAft>
                <a:spcPts val="600"/>
              </a:spcAft>
            </a:pPr>
            <a:r>
              <a:rPr lang="el-GR" sz="2000" dirty="0" smtClean="0"/>
              <a:t>Ο </a:t>
            </a:r>
            <a:r>
              <a:rPr lang="el-GR" sz="2000" dirty="0"/>
              <a:t>θόρυβος είναι η κυριότερη αιτία υποβάθμισης </a:t>
            </a:r>
            <a:r>
              <a:rPr lang="el-GR" sz="2000" dirty="0" smtClean="0"/>
              <a:t>της ποιότητας επικοινωνίας.</a:t>
            </a:r>
          </a:p>
          <a:p>
            <a:pPr lvl="1" algn="l">
              <a:spcBef>
                <a:spcPts val="600"/>
              </a:spcBef>
              <a:spcAft>
                <a:spcPts val="600"/>
              </a:spcAft>
            </a:pPr>
            <a:r>
              <a:rPr lang="el-GR" dirty="0" smtClean="0"/>
              <a:t>εισάγει </a:t>
            </a:r>
            <a:r>
              <a:rPr lang="el-GR" dirty="0"/>
              <a:t>αβεβαιότητα στη διαδικασία ανάκτησης </a:t>
            </a:r>
            <a:r>
              <a:rPr lang="el-GR" dirty="0" smtClean="0"/>
              <a:t>από </a:t>
            </a:r>
            <a:r>
              <a:rPr lang="el-GR" dirty="0"/>
              <a:t>το δέκτη της εκπεμπόμενης πληροφορίας</a:t>
            </a:r>
            <a:r>
              <a:rPr lang="el-GR" dirty="0" smtClean="0"/>
              <a:t>.</a:t>
            </a:r>
          </a:p>
          <a:p>
            <a:pPr lvl="1" algn="l">
              <a:spcBef>
                <a:spcPts val="600"/>
              </a:spcBef>
              <a:spcAft>
                <a:spcPts val="600"/>
              </a:spcAft>
            </a:pPr>
            <a:endParaRPr lang="el-GR" dirty="0"/>
          </a:p>
          <a:p>
            <a:pPr algn="l">
              <a:spcBef>
                <a:spcPts val="600"/>
              </a:spcBef>
              <a:spcAft>
                <a:spcPts val="600"/>
              </a:spcAft>
            </a:pPr>
            <a:r>
              <a:rPr lang="el-GR" sz="2000" dirty="0" smtClean="0"/>
              <a:t>Υπάρχουν </a:t>
            </a:r>
            <a:r>
              <a:rPr lang="el-GR" sz="2000" dirty="0"/>
              <a:t>διάφοροι τύποι θορύβου οι οποίοι δημιουργούνται από διαφορετικά άτια. Οι περισσότεροι από αυτούς έχουν "ηλεκτρική" προέλευση, με την έννοια ότι συνδέονται με την κίνηση ηλεκτρικών φορέων (π.χ. ηλεκτρόνια) υπό την επίδραση ηλεκτρικού </a:t>
            </a:r>
            <a:r>
              <a:rPr lang="el-GR" sz="2000" dirty="0" smtClean="0"/>
              <a:t>πεδίου.</a:t>
            </a:r>
            <a:endParaRPr lang="el-GR" sz="2000" dirty="0"/>
          </a:p>
        </p:txBody>
      </p:sp>
      <p:sp>
        <p:nvSpPr>
          <p:cNvPr id="3" name="Slide Number Placeholder 2"/>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354683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l-GR" dirty="0" smtClean="0"/>
              <a:t>Εισαγωγή</a:t>
            </a:r>
            <a:endParaRPr lang="el-GR" dirty="0"/>
          </a:p>
        </p:txBody>
      </p:sp>
      <p:sp>
        <p:nvSpPr>
          <p:cNvPr id="3" name="Slide Number Placeholder 2"/>
          <p:cNvSpPr>
            <a:spLocks noGrp="1"/>
          </p:cNvSpPr>
          <p:nvPr>
            <p:ph type="sldNum" sz="quarter" idx="12"/>
          </p:nvPr>
        </p:nvSpPr>
        <p:spPr/>
        <p:txBody>
          <a:bodyPr/>
          <a:lstStyle/>
          <a:p>
            <a:fld id="{0B0EBAE1-C03B-424B-868F-E6C23C4F0113}" type="slidenum">
              <a:rPr lang="el-GR" smtClean="0"/>
              <a:t>4</a:t>
            </a:fld>
            <a:endParaRPr lang="el-G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8557964" cy="51440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Αποτέλεσμα εικόνας για noise communic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2544" y="1"/>
            <a:ext cx="1961456" cy="980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723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Τύποι Θορύβου</a:t>
            </a:r>
            <a:endParaRPr lang="el-GR" dirty="0"/>
          </a:p>
        </p:txBody>
      </p:sp>
      <p:sp>
        <p:nvSpPr>
          <p:cNvPr id="6" name="Content Placeholder 5"/>
          <p:cNvSpPr>
            <a:spLocks noGrp="1"/>
          </p:cNvSpPr>
          <p:nvPr>
            <p:ph idx="1"/>
          </p:nvPr>
        </p:nvSpPr>
        <p:spPr/>
        <p:txBody>
          <a:bodyPr>
            <a:normAutofit fontScale="92500" lnSpcReduction="10000"/>
          </a:bodyPr>
          <a:lstStyle/>
          <a:p>
            <a:pPr algn="l">
              <a:spcBef>
                <a:spcPts val="600"/>
              </a:spcBef>
              <a:spcAft>
                <a:spcPts val="600"/>
              </a:spcAft>
            </a:pPr>
            <a:r>
              <a:rPr lang="el-GR" sz="2000" dirty="0"/>
              <a:t>Οι κυριότεροι τύποι θορύβου που εμπλέκονται σε τηλεπικοινωνιακά </a:t>
            </a:r>
            <a:r>
              <a:rPr lang="el-GR" sz="2000" dirty="0" smtClean="0"/>
              <a:t>συστήματα είναι:</a:t>
            </a:r>
            <a:endParaRPr lang="en-US" sz="2000" dirty="0" smtClean="0"/>
          </a:p>
          <a:p>
            <a:pPr algn="l">
              <a:spcBef>
                <a:spcPts val="600"/>
              </a:spcBef>
              <a:spcAft>
                <a:spcPts val="600"/>
              </a:spcAft>
            </a:pPr>
            <a:endParaRPr lang="el-GR" sz="2000" dirty="0" smtClean="0"/>
          </a:p>
          <a:p>
            <a:pPr lvl="1" algn="l">
              <a:spcBef>
                <a:spcPts val="600"/>
              </a:spcBef>
              <a:spcAft>
                <a:spcPts val="600"/>
              </a:spcAft>
            </a:pPr>
            <a:r>
              <a:rPr lang="el-GR" b="1" i="1" dirty="0" smtClean="0"/>
              <a:t>θερμικός </a:t>
            </a:r>
            <a:r>
              <a:rPr lang="el-GR" b="1" i="1" dirty="0"/>
              <a:t>θόρυβος</a:t>
            </a:r>
            <a:r>
              <a:rPr lang="el-GR" b="1" dirty="0"/>
              <a:t> </a:t>
            </a:r>
            <a:r>
              <a:rPr lang="en-US" b="1" dirty="0" smtClean="0"/>
              <a:t> </a:t>
            </a:r>
            <a:r>
              <a:rPr lang="el-GR" b="1" dirty="0" smtClean="0"/>
              <a:t>(</a:t>
            </a:r>
            <a:r>
              <a:rPr lang="en-US" b="1" i="1" dirty="0" smtClean="0"/>
              <a:t>Thermal </a:t>
            </a:r>
            <a:r>
              <a:rPr lang="en-US" b="1" i="1" dirty="0"/>
              <a:t>noise</a:t>
            </a:r>
            <a:r>
              <a:rPr lang="el-GR" b="1" i="1" dirty="0"/>
              <a:t>.)</a:t>
            </a:r>
            <a:r>
              <a:rPr lang="el-GR" b="1" dirty="0"/>
              <a:t> ή </a:t>
            </a:r>
            <a:r>
              <a:rPr lang="el-GR" b="1" i="1" dirty="0"/>
              <a:t>θόρυβος </a:t>
            </a:r>
            <a:r>
              <a:rPr lang="en-US" b="1" i="1" dirty="0" smtClean="0"/>
              <a:t>Johnson</a:t>
            </a:r>
            <a:endParaRPr lang="el-GR" b="1" i="1" dirty="0"/>
          </a:p>
          <a:p>
            <a:pPr lvl="2" algn="l">
              <a:spcBef>
                <a:spcPts val="600"/>
              </a:spcBef>
              <a:spcAft>
                <a:spcPts val="600"/>
              </a:spcAft>
            </a:pPr>
            <a:r>
              <a:rPr lang="el-GR" sz="2000" dirty="0" smtClean="0"/>
              <a:t>εκφράζει τη </a:t>
            </a:r>
            <a:r>
              <a:rPr lang="el-GR" sz="2000" dirty="0"/>
              <a:t>θερμική διαταραχή λόγω της θερμικής διέγερσης </a:t>
            </a:r>
            <a:r>
              <a:rPr lang="el-GR" sz="2000" dirty="0" smtClean="0"/>
              <a:t>των ηλεκτρονίων</a:t>
            </a:r>
          </a:p>
          <a:p>
            <a:pPr lvl="2" algn="l">
              <a:spcBef>
                <a:spcPts val="600"/>
              </a:spcBef>
              <a:spcAft>
                <a:spcPts val="600"/>
              </a:spcAft>
            </a:pPr>
            <a:r>
              <a:rPr lang="el-GR" sz="2000" dirty="0" smtClean="0"/>
              <a:t>πήρε </a:t>
            </a:r>
            <a:r>
              <a:rPr lang="el-GR" sz="2000" dirty="0"/>
              <a:t>την ονομασία του από τον τρόπο που </a:t>
            </a:r>
            <a:r>
              <a:rPr lang="el-GR" sz="2000" dirty="0" smtClean="0"/>
              <a:t>δημιουργείται</a:t>
            </a:r>
          </a:p>
          <a:p>
            <a:pPr lvl="2" algn="l">
              <a:spcBef>
                <a:spcPts val="600"/>
              </a:spcBef>
              <a:spcAft>
                <a:spcPts val="600"/>
              </a:spcAft>
            </a:pPr>
            <a:r>
              <a:rPr lang="el-GR" sz="2000" dirty="0" smtClean="0"/>
              <a:t>έχει </a:t>
            </a:r>
            <a:r>
              <a:rPr lang="el-GR" sz="2000" dirty="0"/>
              <a:t>σπουδαία σημασία στις τηλεπικοινωνίες, αφού εμφανίζεται στις </a:t>
            </a:r>
            <a:r>
              <a:rPr lang="el-GR" sz="2000" dirty="0" smtClean="0"/>
              <a:t>ωμικές </a:t>
            </a:r>
            <a:r>
              <a:rPr lang="el-GR" sz="2000" dirty="0"/>
              <a:t>αντιστάσεις των ηλεκτρονικών </a:t>
            </a:r>
            <a:r>
              <a:rPr lang="el-GR" sz="2000" dirty="0" smtClean="0"/>
              <a:t>διατάξεων</a:t>
            </a:r>
            <a:endParaRPr lang="en-US" sz="2000" dirty="0" smtClean="0"/>
          </a:p>
          <a:p>
            <a:pPr lvl="2" algn="l">
              <a:spcBef>
                <a:spcPts val="600"/>
              </a:spcBef>
              <a:spcAft>
                <a:spcPts val="600"/>
              </a:spcAft>
            </a:pPr>
            <a:endParaRPr lang="el-GR" sz="2000" dirty="0"/>
          </a:p>
          <a:p>
            <a:pPr lvl="1" algn="l">
              <a:spcBef>
                <a:spcPts val="600"/>
              </a:spcBef>
              <a:spcAft>
                <a:spcPts val="600"/>
              </a:spcAft>
            </a:pPr>
            <a:r>
              <a:rPr lang="el-GR" b="1" i="1" dirty="0" smtClean="0"/>
              <a:t>θόρυβος </a:t>
            </a:r>
            <a:r>
              <a:rPr lang="en-US" b="1" i="1" dirty="0" err="1"/>
              <a:t>Schottky</a:t>
            </a:r>
            <a:r>
              <a:rPr lang="en-US" b="1" dirty="0"/>
              <a:t> </a:t>
            </a:r>
            <a:r>
              <a:rPr lang="el-GR" b="1" dirty="0"/>
              <a:t>ή </a:t>
            </a:r>
            <a:r>
              <a:rPr lang="el-GR" b="1" i="1" dirty="0"/>
              <a:t>θόρυβος </a:t>
            </a:r>
            <a:r>
              <a:rPr lang="el-GR" b="1" i="1" dirty="0" smtClean="0"/>
              <a:t>βολής</a:t>
            </a:r>
          </a:p>
          <a:p>
            <a:pPr lvl="2" algn="l">
              <a:spcBef>
                <a:spcPts val="600"/>
              </a:spcBef>
              <a:spcAft>
                <a:spcPts val="600"/>
              </a:spcAft>
            </a:pPr>
            <a:r>
              <a:rPr lang="el-GR" sz="2000" dirty="0" smtClean="0"/>
              <a:t>παρατηρείται </a:t>
            </a:r>
            <a:r>
              <a:rPr lang="el-GR" sz="2000" dirty="0"/>
              <a:t>κυρίως στην επαφή· ημιαγωγών των ολοκληρωμένων κυκλωμάτων και συνδέεται με την </a:t>
            </a:r>
            <a:r>
              <a:rPr lang="el-GR" sz="2000" dirty="0" smtClean="0"/>
              <a:t>τυχαία εκπομπή </a:t>
            </a:r>
            <a:r>
              <a:rPr lang="el-GR" sz="2000" dirty="0"/>
              <a:t>ή άφιξη των ηλεκτρονίων στην </a:t>
            </a:r>
            <a:r>
              <a:rPr lang="el-GR" sz="2000" dirty="0" smtClean="0"/>
              <a:t>άνοδο.</a:t>
            </a:r>
          </a:p>
        </p:txBody>
      </p:sp>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3110832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Τύποι </a:t>
            </a:r>
            <a:r>
              <a:rPr lang="el-GR" dirty="0"/>
              <a:t>Θορύβου</a:t>
            </a:r>
          </a:p>
        </p:txBody>
      </p:sp>
      <p:sp>
        <p:nvSpPr>
          <p:cNvPr id="6" name="Content Placeholder 5"/>
          <p:cNvSpPr>
            <a:spLocks noGrp="1"/>
          </p:cNvSpPr>
          <p:nvPr>
            <p:ph idx="1"/>
          </p:nvPr>
        </p:nvSpPr>
        <p:spPr/>
        <p:txBody>
          <a:bodyPr>
            <a:normAutofit/>
          </a:bodyPr>
          <a:lstStyle/>
          <a:p>
            <a:pPr lvl="1" algn="l">
              <a:spcBef>
                <a:spcPts val="600"/>
              </a:spcBef>
              <a:spcAft>
                <a:spcPts val="600"/>
              </a:spcAft>
            </a:pPr>
            <a:r>
              <a:rPr lang="el-GR" sz="1800" b="1" i="1" dirty="0" smtClean="0"/>
              <a:t>θόρυβος </a:t>
            </a:r>
            <a:r>
              <a:rPr lang="el-GR" sz="1800" b="1" i="1" dirty="0"/>
              <a:t>του περιβάλλοντος</a:t>
            </a:r>
            <a:r>
              <a:rPr lang="el-GR" sz="1800" dirty="0"/>
              <a:t>, γνωστός και ως </a:t>
            </a:r>
            <a:r>
              <a:rPr lang="el-GR" sz="1800" b="1" i="1" dirty="0"/>
              <a:t>Παρεμβολή</a:t>
            </a:r>
            <a:r>
              <a:rPr lang="el-GR" sz="1800" dirty="0"/>
              <a:t> (</a:t>
            </a:r>
            <a:r>
              <a:rPr lang="en-US" sz="1800" i="1" dirty="0" smtClean="0"/>
              <a:t>Interference</a:t>
            </a:r>
            <a:r>
              <a:rPr lang="en-US" sz="1800" dirty="0" smtClean="0"/>
              <a:t>)</a:t>
            </a:r>
          </a:p>
          <a:p>
            <a:pPr lvl="2" algn="l">
              <a:spcBef>
                <a:spcPts val="600"/>
              </a:spcBef>
              <a:spcAft>
                <a:spcPts val="600"/>
              </a:spcAft>
            </a:pPr>
            <a:r>
              <a:rPr lang="el-GR" dirty="0" smtClean="0"/>
              <a:t>οφείλεται </a:t>
            </a:r>
            <a:r>
              <a:rPr lang="el-GR" dirty="0"/>
              <a:t>σε διάφορα αίτια εκτός των ηλεκτρονικών διατάξεων </a:t>
            </a:r>
            <a:r>
              <a:rPr lang="el-GR" dirty="0" smtClean="0"/>
              <a:t>που εμπλέκονται </a:t>
            </a:r>
            <a:r>
              <a:rPr lang="el-GR" dirty="0"/>
              <a:t>στην επικοινωνία. Παραδείγματα παρεμβολών είναι ο </a:t>
            </a:r>
            <a:r>
              <a:rPr lang="el-GR" dirty="0" smtClean="0"/>
              <a:t>θόρυβος </a:t>
            </a:r>
            <a:r>
              <a:rPr lang="el-GR" dirty="0"/>
              <a:t>από άλλους χρήστες, από άλλα τηλεπικοινωνιακά συστήματα, από </a:t>
            </a:r>
            <a:r>
              <a:rPr lang="el-GR" dirty="0" smtClean="0"/>
              <a:t>ατμοσφαιρικά </a:t>
            </a:r>
            <a:r>
              <a:rPr lang="el-GR" dirty="0"/>
              <a:t>παράσιτα, </a:t>
            </a:r>
            <a:r>
              <a:rPr lang="el-GR" dirty="0" smtClean="0"/>
              <a:t>κ.λπ.</a:t>
            </a:r>
            <a:endParaRPr lang="en-US" dirty="0" smtClean="0"/>
          </a:p>
          <a:p>
            <a:pPr lvl="1" algn="l">
              <a:spcBef>
                <a:spcPts val="600"/>
              </a:spcBef>
              <a:spcAft>
                <a:spcPts val="600"/>
              </a:spcAft>
            </a:pPr>
            <a:r>
              <a:rPr lang="el-GR" sz="1800" dirty="0" smtClean="0"/>
              <a:t>Στην </a:t>
            </a:r>
            <a:r>
              <a:rPr lang="el-GR" sz="1800" dirty="0"/>
              <a:t>κατηγορία της παρεμβολής ανήκει και ο λεγόμενος </a:t>
            </a:r>
            <a:r>
              <a:rPr lang="el-GR" sz="1800" b="1" i="1" dirty="0"/>
              <a:t>Κρουστικός</a:t>
            </a:r>
            <a:r>
              <a:rPr lang="el-GR" sz="1800" b="1" dirty="0"/>
              <a:t> </a:t>
            </a:r>
            <a:r>
              <a:rPr lang="el-GR" sz="1800" b="1" i="1" dirty="0"/>
              <a:t>θόρυβος </a:t>
            </a:r>
            <a:r>
              <a:rPr lang="el-GR" sz="1800" i="1" dirty="0" smtClean="0"/>
              <a:t>(</a:t>
            </a:r>
            <a:r>
              <a:rPr lang="en-US" sz="1800" i="1" dirty="0"/>
              <a:t>Impulsive Noise</a:t>
            </a:r>
            <a:r>
              <a:rPr lang="el-GR" sz="1800" i="1" dirty="0" smtClean="0"/>
              <a:t>)</a:t>
            </a:r>
          </a:p>
          <a:p>
            <a:pPr lvl="2" algn="l">
              <a:spcBef>
                <a:spcPts val="600"/>
              </a:spcBef>
              <a:spcAft>
                <a:spcPts val="600"/>
              </a:spcAft>
            </a:pPr>
            <a:r>
              <a:rPr lang="el-GR" dirty="0" smtClean="0"/>
              <a:t>εκδηλώνεται </a:t>
            </a:r>
            <a:r>
              <a:rPr lang="el-GR" dirty="0"/>
              <a:t>υπό τη μορφή </a:t>
            </a:r>
            <a:r>
              <a:rPr lang="el-GR" i="1" dirty="0" smtClean="0"/>
              <a:t>ριπών </a:t>
            </a:r>
            <a:r>
              <a:rPr lang="el-GR" i="1" dirty="0"/>
              <a:t>(</a:t>
            </a:r>
            <a:r>
              <a:rPr lang="en-US" i="1" dirty="0" smtClean="0"/>
              <a:t>burst</a:t>
            </a:r>
            <a:r>
              <a:rPr lang="el-GR" i="1" dirty="0" smtClean="0"/>
              <a:t>) </a:t>
            </a:r>
            <a:r>
              <a:rPr lang="el-GR" dirty="0" smtClean="0"/>
              <a:t>μεγάλου </a:t>
            </a:r>
            <a:r>
              <a:rPr lang="el-GR" dirty="0"/>
              <a:t>πλάτους και πολύ μικρής </a:t>
            </a:r>
            <a:r>
              <a:rPr lang="el-GR" dirty="0" smtClean="0"/>
              <a:t>διάρκειας</a:t>
            </a:r>
          </a:p>
          <a:p>
            <a:pPr lvl="2" algn="l">
              <a:spcBef>
                <a:spcPts val="600"/>
              </a:spcBef>
              <a:spcAft>
                <a:spcPts val="600"/>
              </a:spcAft>
            </a:pPr>
            <a:r>
              <a:rPr lang="el-GR" dirty="0" smtClean="0"/>
              <a:t>Παρατηρείται </a:t>
            </a:r>
            <a:r>
              <a:rPr lang="el-GR" dirty="0"/>
              <a:t>σε </a:t>
            </a:r>
            <a:r>
              <a:rPr lang="el-GR" dirty="0" smtClean="0"/>
              <a:t>αστικές και </a:t>
            </a:r>
            <a:r>
              <a:rPr lang="el-GR" dirty="0"/>
              <a:t>βιομηχανικές </a:t>
            </a:r>
            <a:r>
              <a:rPr lang="el-GR" dirty="0" smtClean="0"/>
              <a:t>περιοχές</a:t>
            </a:r>
          </a:p>
          <a:p>
            <a:pPr lvl="2" algn="l">
              <a:spcBef>
                <a:spcPts val="600"/>
              </a:spcBef>
              <a:spcAft>
                <a:spcPts val="600"/>
              </a:spcAft>
            </a:pPr>
            <a:r>
              <a:rPr lang="el-GR" dirty="0" smtClean="0"/>
              <a:t>προκαλεί </a:t>
            </a:r>
            <a:r>
              <a:rPr lang="el-GR" dirty="0"/>
              <a:t>κυρίως προβλήματα συγχρονισμού </a:t>
            </a:r>
            <a:r>
              <a:rPr lang="el-GR" dirty="0" smtClean="0"/>
              <a:t>των </a:t>
            </a:r>
            <a:r>
              <a:rPr lang="el-GR" dirty="0"/>
              <a:t>τηλεπικοινωνιακών </a:t>
            </a:r>
            <a:r>
              <a:rPr lang="el-GR" dirty="0" smtClean="0"/>
              <a:t>συστημάτων</a:t>
            </a:r>
          </a:p>
          <a:p>
            <a:pPr lvl="2" algn="l">
              <a:spcBef>
                <a:spcPts val="600"/>
              </a:spcBef>
              <a:spcAft>
                <a:spcPts val="600"/>
              </a:spcAft>
            </a:pPr>
            <a:r>
              <a:rPr lang="el-GR" dirty="0" smtClean="0"/>
              <a:t>μπορεί </a:t>
            </a:r>
            <a:r>
              <a:rPr lang="el-GR" dirty="0"/>
              <a:t>να δημιουργηθεί από τα συστή­ματα εκκίνησης των αυτοκινήτων (μίζες</a:t>
            </a:r>
            <a:r>
              <a:rPr lang="el-GR" dirty="0" smtClean="0"/>
              <a:t>), </a:t>
            </a:r>
            <a:r>
              <a:rPr lang="el-GR" dirty="0"/>
              <a:t>από τις γραμμές μεταφοράς ρεύ­ματος, τις λάμπες φθορίου, βιομηχανικούς διακόπτες ρεύματος, </a:t>
            </a:r>
            <a:r>
              <a:rPr lang="el-GR" dirty="0" smtClean="0"/>
              <a:t>κ.λπ.</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3449576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Κατηγορίες </a:t>
            </a:r>
            <a:r>
              <a:rPr lang="el-GR" dirty="0"/>
              <a:t>Θορύβου</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lnSpcReduction="10000"/>
              </a:bodyPr>
              <a:lstStyle/>
              <a:p>
                <a:pPr algn="l">
                  <a:spcBef>
                    <a:spcPts val="600"/>
                  </a:spcBef>
                  <a:spcAft>
                    <a:spcPts val="600"/>
                  </a:spcAft>
                </a:pPr>
                <a:r>
                  <a:rPr lang="el-GR" sz="1800" dirty="0" smtClean="0"/>
                  <a:t>Οι διάφοροι τύποι θορύβου διακρίνονται σε δύο κατηγορίες:</a:t>
                </a:r>
              </a:p>
              <a:p>
                <a:pPr lvl="1" algn="l">
                  <a:spcBef>
                    <a:spcPts val="600"/>
                  </a:spcBef>
                  <a:spcAft>
                    <a:spcPts val="600"/>
                  </a:spcAft>
                </a:pPr>
                <a:r>
                  <a:rPr lang="el-GR" sz="1800" b="1" dirty="0" smtClean="0"/>
                  <a:t>Προσθετικός θόρυβος</a:t>
                </a:r>
                <a:r>
                  <a:rPr lang="el-GR" sz="1800" dirty="0" smtClean="0"/>
                  <a:t>: το </a:t>
                </a:r>
                <a:r>
                  <a:rPr lang="el-GR" sz="1800" dirty="0"/>
                  <a:t>λαμβανόμενο σήμα </a:t>
                </a:r>
                <a:r>
                  <a:rPr lang="el-GR" sz="1800" dirty="0" smtClean="0"/>
                  <a:t>και ο </a:t>
                </a:r>
                <a:r>
                  <a:rPr lang="el-GR" sz="1800" dirty="0"/>
                  <a:t>θόρυβος προστίθενται στο </a:t>
                </a:r>
                <a:r>
                  <a:rPr lang="el-GR" sz="1800" dirty="0" smtClean="0"/>
                  <a:t>δέκτη</a:t>
                </a:r>
                <a:endParaRPr lang="el-GR" sz="1800" dirty="0"/>
              </a:p>
              <a:p>
                <a:pPr lvl="2" algn="l">
                  <a:spcBef>
                    <a:spcPts val="600"/>
                  </a:spcBef>
                  <a:spcAft>
                    <a:spcPts val="600"/>
                  </a:spcAft>
                </a:pPr>
                <a14:m>
                  <m:oMath xmlns:m="http://schemas.openxmlformats.org/officeDocument/2006/math">
                    <m:r>
                      <a:rPr lang="en-US" b="0" i="1" smtClean="0">
                        <a:latin typeface="Cambria Math"/>
                      </a:rPr>
                      <m:t>𝑟</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m:t>
                    </m:r>
                    <m:r>
                      <a:rPr lang="en-US" b="0" i="1" smtClean="0">
                        <a:latin typeface="Cambria Math"/>
                      </a:rPr>
                      <m:t>𝑠</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m:t>
                    </m:r>
                    <m:r>
                      <a:rPr lang="en-US" b="0" i="1" smtClean="0">
                        <a:latin typeface="Cambria Math"/>
                      </a:rPr>
                      <m:t>𝑛</m:t>
                    </m:r>
                    <m:r>
                      <a:rPr lang="en-US" b="0" i="1" smtClean="0">
                        <a:latin typeface="Cambria Math"/>
                      </a:rPr>
                      <m:t>(</m:t>
                    </m:r>
                    <m:r>
                      <a:rPr lang="en-US" b="0" i="1" smtClean="0">
                        <a:latin typeface="Cambria Math"/>
                      </a:rPr>
                      <m:t>𝑡</m:t>
                    </m:r>
                    <m:r>
                      <a:rPr lang="en-US" b="0" i="1" smtClean="0">
                        <a:latin typeface="Cambria Math"/>
                      </a:rPr>
                      <m:t>)</m:t>
                    </m:r>
                  </m:oMath>
                </a14:m>
                <a:endParaRPr lang="en-US" dirty="0" smtClean="0"/>
              </a:p>
              <a:p>
                <a:pPr marL="914400" lvl="2" indent="0" algn="l">
                  <a:spcBef>
                    <a:spcPts val="600"/>
                  </a:spcBef>
                  <a:spcAft>
                    <a:spcPts val="600"/>
                  </a:spcAft>
                  <a:buNone/>
                </a:pPr>
                <a:r>
                  <a:rPr lang="el-GR" dirty="0" smtClean="0"/>
                  <a:t>όπου </a:t>
                </a:r>
                <a14:m>
                  <m:oMath xmlns:m="http://schemas.openxmlformats.org/officeDocument/2006/math">
                    <m:r>
                      <a:rPr lang="en-US" i="1">
                        <a:latin typeface="Cambria Math"/>
                      </a:rPr>
                      <m:t>𝑟</m:t>
                    </m:r>
                    <m:d>
                      <m:dPr>
                        <m:ctrlPr>
                          <a:rPr lang="en-US" i="1">
                            <a:latin typeface="Cambria Math" panose="02040503050406030204" pitchFamily="18" charset="0"/>
                          </a:rPr>
                        </m:ctrlPr>
                      </m:dPr>
                      <m:e>
                        <m:r>
                          <a:rPr lang="en-US" i="1">
                            <a:latin typeface="Cambria Math"/>
                          </a:rPr>
                          <m:t>𝑡</m:t>
                        </m:r>
                      </m:e>
                    </m:d>
                  </m:oMath>
                </a14:m>
                <a:r>
                  <a:rPr lang="el-GR" dirty="0" smtClean="0"/>
                  <a:t> είναι το λαμβανόμενο σήμα, </a:t>
                </a:r>
                <a14:m>
                  <m:oMath xmlns:m="http://schemas.openxmlformats.org/officeDocument/2006/math">
                    <m:r>
                      <a:rPr lang="en-US" i="1">
                        <a:latin typeface="Cambria Math"/>
                      </a:rPr>
                      <m:t>𝑠</m:t>
                    </m:r>
                    <m:d>
                      <m:dPr>
                        <m:ctrlPr>
                          <a:rPr lang="en-US" i="1">
                            <a:latin typeface="Cambria Math" panose="02040503050406030204" pitchFamily="18" charset="0"/>
                          </a:rPr>
                        </m:ctrlPr>
                      </m:dPr>
                      <m:e>
                        <m:r>
                          <a:rPr lang="en-US" i="1">
                            <a:latin typeface="Cambria Math"/>
                          </a:rPr>
                          <m:t>𝑡</m:t>
                        </m:r>
                      </m:e>
                    </m:d>
                  </m:oMath>
                </a14:m>
                <a:r>
                  <a:rPr lang="el-GR" dirty="0" smtClean="0"/>
                  <a:t> το σήμα πληροφορίας και </a:t>
                </a:r>
                <a14:m>
                  <m:oMath xmlns:m="http://schemas.openxmlformats.org/officeDocument/2006/math">
                    <m:r>
                      <a:rPr lang="en-US" b="0" i="1" smtClean="0">
                        <a:latin typeface="Cambria Math"/>
                      </a:rPr>
                      <m:t>𝑛</m:t>
                    </m:r>
                    <m:d>
                      <m:dPr>
                        <m:ctrlPr>
                          <a:rPr lang="en-US" i="1">
                            <a:latin typeface="Cambria Math" panose="02040503050406030204" pitchFamily="18" charset="0"/>
                          </a:rPr>
                        </m:ctrlPr>
                      </m:dPr>
                      <m:e>
                        <m:r>
                          <a:rPr lang="en-US" i="1">
                            <a:latin typeface="Cambria Math"/>
                          </a:rPr>
                          <m:t>𝑡</m:t>
                        </m:r>
                      </m:e>
                    </m:d>
                  </m:oMath>
                </a14:m>
                <a:r>
                  <a:rPr lang="el-GR" dirty="0" smtClean="0"/>
                  <a:t> ο θόρυβος</a:t>
                </a:r>
                <a:endParaRPr lang="el-GR" dirty="0"/>
              </a:p>
              <a:p>
                <a:pPr lvl="1" algn="l">
                  <a:spcBef>
                    <a:spcPts val="600"/>
                  </a:spcBef>
                  <a:spcAft>
                    <a:spcPts val="600"/>
                  </a:spcAft>
                </a:pPr>
                <a:r>
                  <a:rPr lang="el-GR" sz="1800" b="1" dirty="0" smtClean="0"/>
                  <a:t>Πολλαπλασιαστικός θόρυβο</a:t>
                </a:r>
                <a:r>
                  <a:rPr lang="el-GR" sz="1800" dirty="0" smtClean="0"/>
                  <a:t>ς: ο θόρυβος </a:t>
                </a:r>
                <a:r>
                  <a:rPr lang="el-GR" sz="1800" dirty="0"/>
                  <a:t>επιδρά πολλαπλασιαστικά</a:t>
                </a:r>
              </a:p>
              <a:p>
                <a:pPr lvl="2" algn="l">
                  <a:spcBef>
                    <a:spcPts val="600"/>
                  </a:spcBef>
                  <a:spcAft>
                    <a:spcPts val="600"/>
                  </a:spcAft>
                </a:pPr>
                <a14:m>
                  <m:oMath xmlns:m="http://schemas.openxmlformats.org/officeDocument/2006/math">
                    <m:r>
                      <a:rPr lang="en-US" i="1">
                        <a:latin typeface="Cambria Math"/>
                      </a:rPr>
                      <m:t>𝑟</m:t>
                    </m:r>
                    <m:d>
                      <m:dPr>
                        <m:ctrlPr>
                          <a:rPr lang="en-US" i="1">
                            <a:latin typeface="Cambria Math" panose="02040503050406030204" pitchFamily="18" charset="0"/>
                          </a:rPr>
                        </m:ctrlPr>
                      </m:dPr>
                      <m:e>
                        <m:r>
                          <a:rPr lang="en-US" i="1">
                            <a:latin typeface="Cambria Math"/>
                          </a:rPr>
                          <m:t>𝑡</m:t>
                        </m:r>
                      </m:e>
                    </m:d>
                    <m:r>
                      <a:rPr lang="en-US" i="1">
                        <a:latin typeface="Cambria Math"/>
                      </a:rPr>
                      <m:t>=</m:t>
                    </m:r>
                    <m:r>
                      <a:rPr lang="en-US" i="1">
                        <a:latin typeface="Cambria Math"/>
                      </a:rPr>
                      <m:t>𝑠</m:t>
                    </m:r>
                    <m:d>
                      <m:dPr>
                        <m:ctrlPr>
                          <a:rPr lang="en-US" i="1">
                            <a:latin typeface="Cambria Math" panose="02040503050406030204" pitchFamily="18" charset="0"/>
                          </a:rPr>
                        </m:ctrlPr>
                      </m:dPr>
                      <m:e>
                        <m:r>
                          <a:rPr lang="en-US" i="1">
                            <a:latin typeface="Cambria Math"/>
                          </a:rPr>
                          <m:t>𝑡</m:t>
                        </m:r>
                      </m:e>
                    </m:d>
                    <m:r>
                      <a:rPr lang="en-US" i="1" smtClean="0">
                        <a:latin typeface="Cambria Math"/>
                      </a:rPr>
                      <m:t>×</m:t>
                    </m:r>
                    <m:r>
                      <a:rPr lang="el-GR" b="0" i="1" smtClean="0">
                        <a:latin typeface="Cambria Math"/>
                      </a:rPr>
                      <m:t>𝛼</m:t>
                    </m:r>
                    <m:d>
                      <m:dPr>
                        <m:ctrlPr>
                          <a:rPr lang="en-US" b="0" i="1" smtClean="0">
                            <a:latin typeface="Cambria Math" panose="02040503050406030204" pitchFamily="18" charset="0"/>
                          </a:rPr>
                        </m:ctrlPr>
                      </m:dPr>
                      <m:e>
                        <m:r>
                          <a:rPr lang="en-US" i="1">
                            <a:latin typeface="Cambria Math"/>
                          </a:rPr>
                          <m:t>𝑡</m:t>
                        </m:r>
                      </m:e>
                    </m:d>
                  </m:oMath>
                </a14:m>
                <a:endParaRPr lang="en-US" dirty="0" smtClean="0"/>
              </a:p>
              <a:p>
                <a:pPr marL="914400" lvl="2" indent="0" algn="l">
                  <a:spcBef>
                    <a:spcPts val="600"/>
                  </a:spcBef>
                  <a:spcAft>
                    <a:spcPts val="600"/>
                  </a:spcAft>
                  <a:buNone/>
                </a:pPr>
                <a:r>
                  <a:rPr lang="en-US" dirty="0" smtClean="0"/>
                  <a:t/>
                </a:r>
                <a:br>
                  <a:rPr lang="en-US" dirty="0" smtClean="0"/>
                </a:br>
                <a:r>
                  <a:rPr lang="el-GR" dirty="0" smtClean="0"/>
                  <a:t>ο </a:t>
                </a:r>
                <a:r>
                  <a:rPr lang="el-GR" dirty="0"/>
                  <a:t>παράγοντας </a:t>
                </a:r>
                <a:r>
                  <a:rPr lang="el-GR" dirty="0" smtClean="0"/>
                  <a:t>α(</a:t>
                </a:r>
                <a:r>
                  <a:rPr lang="en-US" dirty="0"/>
                  <a:t>t</a:t>
                </a:r>
                <a:r>
                  <a:rPr lang="el-GR" dirty="0" smtClean="0"/>
                  <a:t>) </a:t>
                </a:r>
                <a:r>
                  <a:rPr lang="el-GR" dirty="0"/>
                  <a:t>χαρακτηρίζει την τυχαία μεταβολή του καναλιού και η </a:t>
                </a:r>
                <a:r>
                  <a:rPr lang="el-GR" dirty="0" smtClean="0"/>
                  <a:t>επίδρασή </a:t>
                </a:r>
                <a:r>
                  <a:rPr lang="el-GR" dirty="0"/>
                  <a:t>του στο σήμα </a:t>
                </a:r>
                <a:r>
                  <a:rPr lang="el-GR" dirty="0" smtClean="0"/>
                  <a:t>πληροφορίας είναι συνήθως πολύ μεγαλύτερη από αυτή του προσθετικού θορύβου. Τέτοια περίπτωση είναι οι διαλείψεις (</a:t>
                </a:r>
                <a:r>
                  <a:rPr lang="el-GR" dirty="0" err="1"/>
                  <a:t>fading</a:t>
                </a:r>
                <a:r>
                  <a:rPr lang="el-GR" dirty="0"/>
                  <a:t>) σε ασύρματα κανάλια.</a:t>
                </a:r>
              </a:p>
              <a:p>
                <a:pPr algn="l">
                  <a:spcBef>
                    <a:spcPts val="600"/>
                  </a:spcBef>
                  <a:spcAft>
                    <a:spcPts val="600"/>
                  </a:spcAft>
                </a:pPr>
                <a:r>
                  <a:rPr lang="el-GR" sz="1800" dirty="0" smtClean="0"/>
                  <a:t>Συχνά σε πρακτικά </a:t>
                </a:r>
                <a:r>
                  <a:rPr lang="el-GR" sz="1800" dirty="0"/>
                  <a:t>τηλεπικοινωνιακά συστήματα εμφανίζονται ταυτόχρονα και </a:t>
                </a:r>
                <a:r>
                  <a:rPr lang="el-GR" sz="1800" dirty="0" smtClean="0"/>
                  <a:t>τα δύο παραπάνω </a:t>
                </a:r>
                <a:r>
                  <a:rPr lang="el-GR" sz="1800" dirty="0"/>
                  <a:t>είδη θορύβου (π.χ. ασύρματες επικοινωνίες</a:t>
                </a:r>
                <a:r>
                  <a:rPr lang="el-GR" sz="1800" dirty="0" smtClean="0"/>
                  <a:t>).</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1176" r="-51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3817939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Θερμικός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lnSpcReduction="10000"/>
              </a:bodyPr>
              <a:lstStyle/>
              <a:p>
                <a:pPr algn="l">
                  <a:spcBef>
                    <a:spcPts val="600"/>
                  </a:spcBef>
                  <a:spcAft>
                    <a:spcPts val="600"/>
                  </a:spcAft>
                </a:pPr>
                <a:r>
                  <a:rPr lang="el-GR" sz="1800" dirty="0" smtClean="0"/>
                  <a:t>0 </a:t>
                </a:r>
                <a:r>
                  <a:rPr lang="el-GR" sz="1800" b="1" i="1" dirty="0" smtClean="0"/>
                  <a:t>θερμικός </a:t>
                </a:r>
                <a:r>
                  <a:rPr lang="el-GR" sz="1800" b="1" i="1" dirty="0"/>
                  <a:t>θόρυβος </a:t>
                </a:r>
                <a:r>
                  <a:rPr lang="el-GR" sz="1800" dirty="0"/>
                  <a:t>(Thermal </a:t>
                </a:r>
                <a:r>
                  <a:rPr lang="el-GR" sz="1800" dirty="0" err="1"/>
                  <a:t>noise</a:t>
                </a:r>
                <a:r>
                  <a:rPr lang="el-GR" sz="1800" dirty="0"/>
                  <a:t>) ή θόρυβος Johnson μελετήθηκε από </a:t>
                </a:r>
                <a:r>
                  <a:rPr lang="el-GR" sz="1800" dirty="0" smtClean="0"/>
                  <a:t>τους </a:t>
                </a:r>
                <a:r>
                  <a:rPr lang="el-GR" sz="1800" dirty="0"/>
                  <a:t>Johnson και Nyquist το 1928 σε μεταλλικούς αγωγούς.</a:t>
                </a:r>
              </a:p>
              <a:p>
                <a:pPr algn="l">
                  <a:spcBef>
                    <a:spcPts val="600"/>
                  </a:spcBef>
                  <a:spcAft>
                    <a:spcPts val="600"/>
                  </a:spcAft>
                </a:pPr>
                <a:endParaRPr lang="el-GR" sz="1800" dirty="0" smtClean="0"/>
              </a:p>
              <a:p>
                <a:pPr algn="l">
                  <a:spcBef>
                    <a:spcPts val="600"/>
                  </a:spcBef>
                  <a:spcAft>
                    <a:spcPts val="600"/>
                  </a:spcAft>
                </a:pPr>
                <a:r>
                  <a:rPr lang="el-GR" sz="1800" dirty="0" smtClean="0"/>
                  <a:t>Αν </a:t>
                </a:r>
                <a14:m>
                  <m:oMath xmlns:m="http://schemas.openxmlformats.org/officeDocument/2006/math">
                    <m:r>
                      <a:rPr lang="el-GR" sz="1800" i="1">
                        <a:latin typeface="Cambria Math"/>
                      </a:rPr>
                      <m:t>𝜐</m:t>
                    </m:r>
                    <m:r>
                      <a:rPr lang="en-US" sz="1800" b="0" i="1" smtClean="0">
                        <a:latin typeface="Cambria Math"/>
                      </a:rPr>
                      <m:t>(</m:t>
                    </m:r>
                    <m:r>
                      <a:rPr lang="en-US" sz="1800" b="0" i="1" smtClean="0">
                        <a:latin typeface="Cambria Math"/>
                      </a:rPr>
                      <m:t>𝑡</m:t>
                    </m:r>
                    <m:r>
                      <a:rPr lang="en-US" sz="1800" b="0" i="1" smtClean="0">
                        <a:latin typeface="Cambria Math"/>
                      </a:rPr>
                      <m:t>)</m:t>
                    </m:r>
                  </m:oMath>
                </a14:m>
                <a:r>
                  <a:rPr lang="en-US" sz="1800" i="1" dirty="0" smtClean="0"/>
                  <a:t> </a:t>
                </a:r>
                <a:r>
                  <a:rPr lang="el-GR" sz="1800" dirty="0" smtClean="0"/>
                  <a:t>είναι </a:t>
                </a:r>
                <a:r>
                  <a:rPr lang="el-GR" sz="1800" dirty="0"/>
                  <a:t>η στιγμιαία τάση στα άκρα ενός αγωγού με αντίσταση </a:t>
                </a:r>
                <a14:m>
                  <m:oMath xmlns:m="http://schemas.openxmlformats.org/officeDocument/2006/math">
                    <m:r>
                      <a:rPr lang="en-US" sz="1800" b="0" i="1" smtClean="0">
                        <a:latin typeface="Cambria Math"/>
                      </a:rPr>
                      <m:t>𝑅</m:t>
                    </m:r>
                  </m:oMath>
                </a14:m>
                <a:r>
                  <a:rPr lang="el-GR" sz="1800" dirty="0"/>
                  <a:t> </a:t>
                </a:r>
                <a:r>
                  <a:rPr lang="el-GR" sz="1800" dirty="0" err="1"/>
                  <a:t>Ohm</a:t>
                </a:r>
                <a:r>
                  <a:rPr lang="el-GR" sz="1800" dirty="0"/>
                  <a:t> </a:t>
                </a:r>
                <a:r>
                  <a:rPr lang="el-GR" sz="1800" dirty="0" smtClean="0"/>
                  <a:t>εξαιτίας της </a:t>
                </a:r>
                <a:r>
                  <a:rPr lang="el-GR" sz="1800" dirty="0"/>
                  <a:t>κίνησης των </a:t>
                </a:r>
                <a:r>
                  <a:rPr lang="el-GR" sz="1800" dirty="0" smtClean="0"/>
                  <a:t>ηλεκτρονίων, </a:t>
                </a:r>
                <a:r>
                  <a:rPr lang="el-GR" sz="1800" dirty="0"/>
                  <a:t>η </a:t>
                </a:r>
                <a14:m>
                  <m:oMath xmlns:m="http://schemas.openxmlformats.org/officeDocument/2006/math">
                    <m:r>
                      <a:rPr lang="el-GR" sz="1800" i="1">
                        <a:latin typeface="Cambria Math"/>
                      </a:rPr>
                      <m:t>𝜐</m:t>
                    </m:r>
                    <m:r>
                      <a:rPr lang="en-US" sz="1800" i="1">
                        <a:latin typeface="Cambria Math"/>
                      </a:rPr>
                      <m:t>(</m:t>
                    </m:r>
                    <m:r>
                      <a:rPr lang="en-US" sz="1800" i="1">
                        <a:latin typeface="Cambria Math"/>
                      </a:rPr>
                      <m:t>𝑡</m:t>
                    </m:r>
                    <m:r>
                      <a:rPr lang="en-US" sz="1800" i="1">
                        <a:latin typeface="Cambria Math"/>
                      </a:rPr>
                      <m:t>)</m:t>
                    </m:r>
                  </m:oMath>
                </a14:m>
                <a:r>
                  <a:rPr lang="el-GR" sz="1800" dirty="0"/>
                  <a:t> είναι τυχαία διαδικασία και τα </a:t>
                </a:r>
                <a:r>
                  <a:rPr lang="el-GR" sz="1800" dirty="0" smtClean="0"/>
                  <a:t>δείγματα </a:t>
                </a:r>
                <a:r>
                  <a:rPr lang="el-GR" sz="1800" dirty="0"/>
                  <a:t>αυτής είναι τυχαίες μεταβλητές που ακολουθούν </a:t>
                </a:r>
                <a:r>
                  <a:rPr lang="el-GR" sz="1800" dirty="0" err="1"/>
                  <a:t>Gaussian</a:t>
                </a:r>
                <a:r>
                  <a:rPr lang="el-GR" sz="1800" dirty="0"/>
                  <a:t> κατανομή με μέση τιμή μηδέν και </a:t>
                </a:r>
                <a:r>
                  <a:rPr lang="el-GR" sz="1800" dirty="0" smtClean="0"/>
                  <a:t>Συνάρτηση Πυκνότητας Πιθανότητας (ΣΠΠ)</a:t>
                </a:r>
                <a:r>
                  <a:rPr lang="en-US" sz="1800" dirty="0" smtClean="0"/>
                  <a:t/>
                </a:r>
                <a:br>
                  <a:rPr lang="en-US" sz="1800" dirty="0" smtClean="0"/>
                </a:br>
                <a14:m>
                  <m:oMath xmlns:m="http://schemas.openxmlformats.org/officeDocument/2006/math">
                    <m:sSub>
                      <m:sSubPr>
                        <m:ctrlPr>
                          <a:rPr lang="el-GR" sz="1800" i="1" smtClean="0">
                            <a:latin typeface="Cambria Math" panose="02040503050406030204" pitchFamily="18" charset="0"/>
                          </a:rPr>
                        </m:ctrlPr>
                      </m:sSubPr>
                      <m:e>
                        <m:r>
                          <a:rPr lang="en-US" sz="1800" b="0" i="1" smtClean="0">
                            <a:latin typeface="Cambria Math"/>
                          </a:rPr>
                          <m:t>𝑓</m:t>
                        </m:r>
                      </m:e>
                      <m:sub>
                        <m:r>
                          <a:rPr lang="el-GR" sz="1800" b="0" i="1" smtClean="0">
                            <a:latin typeface="Cambria Math"/>
                          </a:rPr>
                          <m:t>𝜐</m:t>
                        </m:r>
                      </m:sub>
                    </m:sSub>
                    <m:d>
                      <m:dPr>
                        <m:ctrlPr>
                          <a:rPr lang="en-US" sz="1800" b="0" i="1" smtClean="0">
                            <a:latin typeface="Cambria Math" panose="02040503050406030204" pitchFamily="18" charset="0"/>
                          </a:rPr>
                        </m:ctrlPr>
                      </m:dPr>
                      <m:e>
                        <m:r>
                          <a:rPr lang="en-US" sz="1800" b="0" i="1" smtClean="0">
                            <a:latin typeface="Cambria Math"/>
                          </a:rPr>
                          <m:t>𝑥</m:t>
                        </m:r>
                      </m:e>
                    </m:d>
                    <m:r>
                      <a:rPr lang="en-US" sz="1800" b="0" i="1" smtClean="0">
                        <a:latin typeface="Cambria Math"/>
                      </a:rPr>
                      <m:t>= </m:t>
                    </m:r>
                    <m:f>
                      <m:fPr>
                        <m:ctrlPr>
                          <a:rPr lang="en-US" sz="1800" b="0" i="1" smtClean="0">
                            <a:latin typeface="Cambria Math" panose="02040503050406030204" pitchFamily="18" charset="0"/>
                          </a:rPr>
                        </m:ctrlPr>
                      </m:fPr>
                      <m:num>
                        <m:r>
                          <a:rPr lang="en-US" sz="1800" b="0" i="1" smtClean="0">
                            <a:latin typeface="Cambria Math"/>
                          </a:rPr>
                          <m:t>1</m:t>
                        </m:r>
                      </m:num>
                      <m:den>
                        <m:r>
                          <a:rPr lang="el-GR" sz="1800" b="0" i="1" smtClean="0">
                            <a:latin typeface="Cambria Math"/>
                          </a:rPr>
                          <m:t>𝜎</m:t>
                        </m:r>
                        <m:rad>
                          <m:radPr>
                            <m:degHide m:val="on"/>
                            <m:ctrlPr>
                              <a:rPr lang="el-GR" sz="1800" b="0" i="1" smtClean="0">
                                <a:latin typeface="Cambria Math" panose="02040503050406030204" pitchFamily="18" charset="0"/>
                              </a:rPr>
                            </m:ctrlPr>
                          </m:radPr>
                          <m:deg/>
                          <m:e>
                            <m:r>
                              <a:rPr lang="el-GR" sz="1800" b="0" i="1" smtClean="0">
                                <a:latin typeface="Cambria Math"/>
                              </a:rPr>
                              <m:t>2</m:t>
                            </m:r>
                            <m:r>
                              <a:rPr lang="el-GR" sz="1800" b="0" i="1" smtClean="0">
                                <a:latin typeface="Cambria Math"/>
                              </a:rPr>
                              <m:t>𝜋</m:t>
                            </m:r>
                          </m:e>
                        </m:rad>
                      </m:den>
                    </m:f>
                    <m:sSup>
                      <m:sSupPr>
                        <m:ctrlPr>
                          <a:rPr lang="en-US" sz="1800" b="0" i="1" smtClean="0">
                            <a:latin typeface="Cambria Math" panose="02040503050406030204" pitchFamily="18" charset="0"/>
                          </a:rPr>
                        </m:ctrlPr>
                      </m:sSupPr>
                      <m:e>
                        <m:r>
                          <a:rPr lang="en-US" sz="1800" b="0" i="1" smtClean="0">
                            <a:latin typeface="Cambria Math"/>
                          </a:rPr>
                          <m:t>𝑒</m:t>
                        </m:r>
                      </m:e>
                      <m:sup>
                        <m:r>
                          <a:rPr lang="el-GR" sz="1800" b="0" i="1" smtClean="0">
                            <a:latin typeface="Cambria Math"/>
                          </a:rPr>
                          <m:t>−</m:t>
                        </m:r>
                        <m:f>
                          <m:fPr>
                            <m:ctrlPr>
                              <a:rPr lang="el-GR" sz="1800" b="0" i="1" smtClean="0">
                                <a:latin typeface="Cambria Math" panose="02040503050406030204" pitchFamily="18" charset="0"/>
                              </a:rPr>
                            </m:ctrlPr>
                          </m:fPr>
                          <m:num>
                            <m:sSup>
                              <m:sSupPr>
                                <m:ctrlPr>
                                  <a:rPr lang="el-GR" sz="1800" b="0" i="1" smtClean="0">
                                    <a:latin typeface="Cambria Math" panose="02040503050406030204" pitchFamily="18" charset="0"/>
                                  </a:rPr>
                                </m:ctrlPr>
                              </m:sSupPr>
                              <m:e>
                                <m:r>
                                  <a:rPr lang="el-GR" sz="1800" b="0" i="1" smtClean="0">
                                    <a:latin typeface="Cambria Math"/>
                                  </a:rPr>
                                  <m:t>𝜒</m:t>
                                </m:r>
                              </m:e>
                              <m:sup>
                                <m:r>
                                  <a:rPr lang="el-GR" sz="1800" b="0" i="1" smtClean="0">
                                    <a:latin typeface="Cambria Math"/>
                                  </a:rPr>
                                  <m:t>2</m:t>
                                </m:r>
                              </m:sup>
                            </m:sSup>
                          </m:num>
                          <m:den>
                            <m:r>
                              <a:rPr lang="el-GR" sz="1800" b="0" i="1" smtClean="0">
                                <a:latin typeface="Cambria Math"/>
                              </a:rPr>
                              <m:t>2</m:t>
                            </m:r>
                            <m:sSup>
                              <m:sSupPr>
                                <m:ctrlPr>
                                  <a:rPr lang="el-GR" sz="1800" b="0" i="1" smtClean="0">
                                    <a:latin typeface="Cambria Math" panose="02040503050406030204" pitchFamily="18" charset="0"/>
                                  </a:rPr>
                                </m:ctrlPr>
                              </m:sSupPr>
                              <m:e>
                                <m:r>
                                  <a:rPr lang="el-GR" sz="1800" b="0" i="1" smtClean="0">
                                    <a:latin typeface="Cambria Math"/>
                                  </a:rPr>
                                  <m:t>𝜎</m:t>
                                </m:r>
                              </m:e>
                              <m:sup>
                                <m:r>
                                  <a:rPr lang="el-GR" sz="1800" b="0" i="1" smtClean="0">
                                    <a:latin typeface="Cambria Math"/>
                                  </a:rPr>
                                  <m:t>2</m:t>
                                </m:r>
                              </m:sup>
                            </m:sSup>
                          </m:den>
                        </m:f>
                      </m:sup>
                    </m:sSup>
                    <m:r>
                      <a:rPr lang="el-GR" sz="1800" b="0" i="0" smtClean="0">
                        <a:latin typeface="Cambria Math"/>
                      </a:rPr>
                      <m:t>, </m:t>
                    </m:r>
                  </m:oMath>
                </a14:m>
                <a:r>
                  <a:rPr lang="el-GR" sz="1800" dirty="0" smtClean="0"/>
                  <a:t>όπου </a:t>
                </a:r>
                <a14:m>
                  <m:oMath xmlns:m="http://schemas.openxmlformats.org/officeDocument/2006/math">
                    <m:sSup>
                      <m:sSupPr>
                        <m:ctrlPr>
                          <a:rPr lang="el-GR" sz="1800" i="1">
                            <a:latin typeface="Cambria Math" panose="02040503050406030204" pitchFamily="18" charset="0"/>
                          </a:rPr>
                        </m:ctrlPr>
                      </m:sSupPr>
                      <m:e>
                        <m:r>
                          <a:rPr lang="el-GR" sz="1800" i="1">
                            <a:latin typeface="Cambria Math"/>
                          </a:rPr>
                          <m:t>𝜎</m:t>
                        </m:r>
                      </m:e>
                      <m:sup>
                        <m:r>
                          <a:rPr lang="el-GR" sz="1800" i="1">
                            <a:latin typeface="Cambria Math"/>
                          </a:rPr>
                          <m:t>2</m:t>
                        </m:r>
                      </m:sup>
                    </m:sSup>
                  </m:oMath>
                </a14:m>
                <a:r>
                  <a:rPr lang="el-GR" sz="1800" dirty="0"/>
                  <a:t> είναι η διακύμανση της </a:t>
                </a:r>
                <a:r>
                  <a:rPr lang="el-GR" sz="1800" dirty="0" smtClean="0"/>
                  <a:t>κατανομής</a:t>
                </a:r>
              </a:p>
              <a:p>
                <a:pPr algn="l">
                  <a:spcBef>
                    <a:spcPts val="600"/>
                  </a:spcBef>
                  <a:spcAft>
                    <a:spcPts val="600"/>
                  </a:spcAft>
                </a:pPr>
                <a:endParaRPr lang="el-GR" sz="1800" dirty="0"/>
              </a:p>
              <a:p>
                <a:pPr algn="l">
                  <a:spcBef>
                    <a:spcPts val="600"/>
                  </a:spcBef>
                  <a:spcAft>
                    <a:spcPts val="600"/>
                  </a:spcAft>
                </a:pPr>
                <a:r>
                  <a:rPr lang="el-GR" sz="1800" dirty="0"/>
                  <a:t>Από τις εργασίες των Johnson και Nyquist αποδείχθηκε </a:t>
                </a:r>
                <a:r>
                  <a:rPr lang="el-GR" sz="1800" dirty="0" smtClean="0"/>
                  <a:t>ότι </a:t>
                </a:r>
                <a:endParaRPr lang="en-US" sz="18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panose="02040503050406030204" pitchFamily="18" charset="0"/>
                            </a:rPr>
                          </m:ctrlPr>
                        </m:sSupPr>
                        <m:e>
                          <m:r>
                            <a:rPr lang="el-GR" sz="1800" i="1">
                              <a:latin typeface="Cambria Math"/>
                            </a:rPr>
                            <m:t>𝜎</m:t>
                          </m:r>
                        </m:e>
                        <m:sup>
                          <m:r>
                            <a:rPr lang="el-GR" sz="1800" i="1">
                              <a:latin typeface="Cambria Math"/>
                            </a:rPr>
                            <m:t>2</m:t>
                          </m:r>
                        </m:sup>
                      </m:sSup>
                      <m:r>
                        <a:rPr lang="el-GR" sz="1800" i="1" smtClean="0">
                          <a:latin typeface="Cambria Math"/>
                        </a:rPr>
                        <m:t>≜</m:t>
                      </m:r>
                      <m:r>
                        <m:rPr>
                          <m:sty m:val="p"/>
                        </m:rPr>
                        <a:rPr lang="el-GR" sz="1800" b="0" i="0" smtClean="0">
                          <a:latin typeface="Cambria Math"/>
                        </a:rPr>
                        <m:t>Ε</m:t>
                      </m:r>
                      <m:d>
                        <m:dPr>
                          <m:begChr m:val="["/>
                          <m:endChr m:val="]"/>
                          <m:ctrlPr>
                            <a:rPr lang="el-GR" sz="1800" b="0" i="1" smtClean="0">
                              <a:latin typeface="Cambria Math" panose="02040503050406030204" pitchFamily="18" charset="0"/>
                            </a:rPr>
                          </m:ctrlPr>
                        </m:dPr>
                        <m:e>
                          <m:sSup>
                            <m:sSupPr>
                              <m:ctrlPr>
                                <a:rPr lang="el-GR" sz="1800" b="0" i="1" smtClean="0">
                                  <a:latin typeface="Cambria Math" panose="02040503050406030204" pitchFamily="18" charset="0"/>
                                </a:rPr>
                              </m:ctrlPr>
                            </m:sSupPr>
                            <m:e>
                              <m:r>
                                <a:rPr lang="en-US" sz="1800" b="0" i="1" smtClean="0">
                                  <a:latin typeface="Cambria Math"/>
                                </a:rPr>
                                <m:t>𝑥</m:t>
                              </m:r>
                            </m:e>
                            <m:sup>
                              <m:r>
                                <a:rPr lang="el-GR" sz="1800" b="0" i="1" smtClean="0">
                                  <a:latin typeface="Cambria Math"/>
                                </a:rPr>
                                <m:t>2</m:t>
                              </m:r>
                            </m:sup>
                          </m:sSup>
                        </m:e>
                      </m:d>
                      <m:r>
                        <a:rPr lang="en-US" sz="1800" b="0" i="1" smtClean="0">
                          <a:latin typeface="Cambria Math"/>
                        </a:rPr>
                        <m:t>=4</m:t>
                      </m:r>
                      <m:r>
                        <a:rPr lang="en-US" sz="1800" b="0" i="1" smtClean="0">
                          <a:latin typeface="Cambria Math"/>
                        </a:rPr>
                        <m:t>𝑘𝑇𝑅𝑊</m:t>
                      </m:r>
                    </m:oMath>
                  </m:oMathPara>
                </a14:m>
                <a:endParaRPr lang="el-GR" sz="1800" dirty="0"/>
              </a:p>
              <a:p>
                <a:pPr lvl="1" algn="l">
                  <a:spcBef>
                    <a:spcPts val="600"/>
                  </a:spcBef>
                  <a:spcAft>
                    <a:spcPts val="600"/>
                  </a:spcAft>
                </a:pPr>
                <a:r>
                  <a:rPr lang="el-GR" sz="1800" dirty="0"/>
                  <a:t>k είναι η σταθερά </a:t>
                </a:r>
                <a:r>
                  <a:rPr lang="el-GR" sz="1800" dirty="0" err="1"/>
                  <a:t>Boltzmann</a:t>
                </a:r>
                <a:r>
                  <a:rPr lang="el-GR" sz="1800" dirty="0"/>
                  <a:t>, με k = </a:t>
                </a:r>
                <a14:m>
                  <m:oMath xmlns:m="http://schemas.openxmlformats.org/officeDocument/2006/math">
                    <m:r>
                      <a:rPr lang="en-US" sz="1800" b="0" i="1" smtClean="0">
                        <a:latin typeface="Cambria Math"/>
                      </a:rPr>
                      <m:t>1,38</m:t>
                    </m:r>
                    <m:r>
                      <m:rPr>
                        <m:sty m:val="p"/>
                      </m:rPr>
                      <a:rPr lang="en-US" sz="1800" b="0" i="0" smtClean="0">
                        <a:latin typeface="Cambria Math"/>
                      </a:rPr>
                      <m:t>x</m:t>
                    </m:r>
                    <m:sSup>
                      <m:sSupPr>
                        <m:ctrlPr>
                          <a:rPr lang="en-US" sz="1800" b="0" i="1" smtClean="0">
                            <a:latin typeface="Cambria Math" panose="02040503050406030204" pitchFamily="18" charset="0"/>
                          </a:rPr>
                        </m:ctrlPr>
                      </m:sSupPr>
                      <m:e>
                        <m:r>
                          <a:rPr lang="en-US" sz="1800" b="0" i="1" smtClean="0">
                            <a:latin typeface="Cambria Math"/>
                          </a:rPr>
                          <m:t>10</m:t>
                        </m:r>
                      </m:e>
                      <m:sup>
                        <m:r>
                          <a:rPr lang="en-US" sz="1800" b="0" i="1" smtClean="0">
                            <a:latin typeface="Cambria Math"/>
                          </a:rPr>
                          <m:t>−23</m:t>
                        </m:r>
                      </m:sup>
                    </m:sSup>
                    <m:f>
                      <m:fPr>
                        <m:ctrlPr>
                          <a:rPr lang="en-US" sz="1800" b="0" i="1" smtClean="0">
                            <a:latin typeface="Cambria Math" panose="02040503050406030204" pitchFamily="18" charset="0"/>
                          </a:rPr>
                        </m:ctrlPr>
                      </m:fPr>
                      <m:num>
                        <m:r>
                          <a:rPr lang="en-US" sz="1800" b="0" i="1" smtClean="0">
                            <a:latin typeface="Cambria Math"/>
                          </a:rPr>
                          <m:t>𝐽</m:t>
                        </m:r>
                      </m:num>
                      <m:den>
                        <m:r>
                          <a:rPr lang="en-US" sz="1800" b="0" i="1" smtClean="0">
                            <a:latin typeface="Cambria Math"/>
                          </a:rPr>
                          <m:t>𝐾</m:t>
                        </m:r>
                      </m:den>
                    </m:f>
                  </m:oMath>
                </a14:m>
                <a:endParaRPr lang="el-GR" sz="1800" dirty="0"/>
              </a:p>
              <a:p>
                <a:pPr lvl="1" algn="l">
                  <a:spcBef>
                    <a:spcPts val="600"/>
                  </a:spcBef>
                  <a:spcAft>
                    <a:spcPts val="600"/>
                  </a:spcAft>
                </a:pPr>
                <a:r>
                  <a:rPr lang="en-US" sz="1800" i="1" dirty="0" smtClean="0"/>
                  <a:t>T</a:t>
                </a:r>
                <a:r>
                  <a:rPr lang="el-GR" sz="1800" dirty="0" smtClean="0"/>
                  <a:t> </a:t>
                </a:r>
                <a:r>
                  <a:rPr lang="el-GR" sz="1800" dirty="0"/>
                  <a:t>η θερμοκρασία της αντίστασης σε °Κ.</a:t>
                </a:r>
              </a:p>
              <a:p>
                <a:pPr lvl="1" algn="l">
                  <a:spcBef>
                    <a:spcPts val="600"/>
                  </a:spcBef>
                  <a:spcAft>
                    <a:spcPts val="600"/>
                  </a:spcAft>
                </a:pPr>
                <a:r>
                  <a:rPr lang="en-US" sz="1800" i="1" dirty="0" smtClean="0"/>
                  <a:t>W</a:t>
                </a:r>
                <a:r>
                  <a:rPr lang="el-GR" sz="1800" dirty="0" smtClean="0"/>
                  <a:t> </a:t>
                </a:r>
                <a:r>
                  <a:rPr lang="el-GR" sz="1800" dirty="0"/>
                  <a:t>το εύρος ζώνης των συχνοτήτων λειτουργίας σε </a:t>
                </a:r>
                <a:r>
                  <a:rPr lang="el-GR" sz="1800" dirty="0" err="1"/>
                  <a:t>Hz</a:t>
                </a:r>
                <a:r>
                  <a:rPr lang="el-GR" sz="1800" dirty="0"/>
                  <a:t> </a:t>
                </a:r>
                <a:r>
                  <a:rPr lang="el-GR" sz="1800" dirty="0" smtClean="0"/>
                  <a:t>και</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1176" r="-96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spTree>
    <p:extLst>
      <p:ext uri="{BB962C8B-B14F-4D97-AF65-F5344CB8AC3E}">
        <p14:creationId xmlns:p14="http://schemas.microsoft.com/office/powerpoint/2010/main" val="3852292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Θερμικός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pPr algn="l">
                  <a:spcBef>
                    <a:spcPts val="600"/>
                  </a:spcBef>
                  <a:spcAft>
                    <a:spcPts val="600"/>
                  </a:spcAft>
                </a:pPr>
                <a:r>
                  <a:rPr lang="el-GR" sz="2000" dirty="0" smtClean="0"/>
                  <a:t>Η Φασματική Πυκνότητα Ισχύος της </a:t>
                </a:r>
                <a14:m>
                  <m:oMath xmlns:m="http://schemas.openxmlformats.org/officeDocument/2006/math">
                    <m:r>
                      <a:rPr lang="el-GR" sz="2000" b="0" i="1" smtClean="0">
                        <a:latin typeface="Cambria Math"/>
                      </a:rPr>
                      <m:t>𝜐</m:t>
                    </m:r>
                    <m:d>
                      <m:dPr>
                        <m:ctrlPr>
                          <a:rPr lang="el-GR" sz="2000" b="0" i="1" smtClean="0">
                            <a:latin typeface="Cambria Math" panose="02040503050406030204" pitchFamily="18" charset="0"/>
                          </a:rPr>
                        </m:ctrlPr>
                      </m:dPr>
                      <m:e>
                        <m:r>
                          <a:rPr lang="en-US" sz="2000" b="0" i="1" smtClean="0">
                            <a:latin typeface="Cambria Math"/>
                          </a:rPr>
                          <m:t>𝑡</m:t>
                        </m:r>
                      </m:e>
                    </m:d>
                  </m:oMath>
                </a14:m>
                <a:r>
                  <a:rPr lang="el-GR" sz="2000" dirty="0" smtClean="0"/>
                  <a:t> αποδεικνύεται πως έχει σταθερή τιμή για ένα μεγάλο εύρος συχνοτήτων (πρακτικά για όλα τα τηλεπικοινωνιακά συστήματα)</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smtClean="0">
                              <a:latin typeface="Cambria Math" panose="02040503050406030204" pitchFamily="18" charset="0"/>
                            </a:rPr>
                          </m:ctrlPr>
                        </m:sSubPr>
                        <m:e>
                          <m:r>
                            <a:rPr lang="en-US" sz="2000" b="0" i="1" smtClean="0">
                              <a:latin typeface="Cambria Math"/>
                            </a:rPr>
                            <m:t>𝑆</m:t>
                          </m:r>
                        </m:e>
                        <m:sub>
                          <m:r>
                            <a:rPr lang="el-GR" sz="2000" b="0" i="1" smtClean="0">
                              <a:latin typeface="Cambria Math"/>
                            </a:rPr>
                            <m:t>𝜐</m:t>
                          </m:r>
                        </m:sub>
                      </m:sSub>
                      <m:d>
                        <m:dPr>
                          <m:ctrlPr>
                            <a:rPr lang="el-GR" sz="2000" b="0" i="1" smtClean="0">
                              <a:latin typeface="Cambria Math" panose="02040503050406030204" pitchFamily="18" charset="0"/>
                            </a:rPr>
                          </m:ctrlPr>
                        </m:dPr>
                        <m:e>
                          <m:r>
                            <a:rPr lang="en-US" sz="2000" b="0" i="1" smtClean="0">
                              <a:latin typeface="Cambria Math"/>
                            </a:rPr>
                            <m:t>𝑓</m:t>
                          </m:r>
                        </m:e>
                      </m:d>
                      <m:r>
                        <a:rPr lang="en-US" sz="2000" b="0" i="1" smtClean="0">
                          <a:latin typeface="Cambria Math"/>
                        </a:rPr>
                        <m:t>=2</m:t>
                      </m:r>
                      <m:r>
                        <a:rPr lang="en-US" sz="2000" b="0" i="1" smtClean="0">
                          <a:latin typeface="Cambria Math"/>
                        </a:rPr>
                        <m:t>𝑅𝑘𝑇</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a:rPr>
                                <m:t>𝑉</m:t>
                              </m:r>
                            </m:e>
                            <m:sup>
                              <m:r>
                                <a:rPr lang="en-US" sz="2000" b="0" i="1" smtClean="0">
                                  <a:latin typeface="Cambria Math"/>
                                </a:rPr>
                                <m:t>2</m:t>
                              </m:r>
                            </m:sup>
                          </m:sSup>
                        </m:num>
                        <m:den>
                          <m:r>
                            <a:rPr lang="en-US" sz="2000" b="0" i="1" smtClean="0">
                              <a:latin typeface="Cambria Math"/>
                            </a:rPr>
                            <m:t>𝐻𝑧</m:t>
                          </m:r>
                        </m:den>
                      </m:f>
                      <m:r>
                        <a:rPr lang="en-US" sz="2000" b="0" i="1" smtClean="0">
                          <a:latin typeface="Cambria Math"/>
                        </a:rPr>
                        <m:t>, </m:t>
                      </m:r>
                      <m:d>
                        <m:dPr>
                          <m:begChr m:val="|"/>
                          <m:endChr m:val="|"/>
                          <m:ctrlPr>
                            <a:rPr lang="en-US" sz="2000" b="0" i="1" smtClean="0">
                              <a:latin typeface="Cambria Math" panose="02040503050406030204" pitchFamily="18" charset="0"/>
                            </a:rPr>
                          </m:ctrlPr>
                        </m:dPr>
                        <m:e>
                          <m:r>
                            <a:rPr lang="en-US" sz="2000" b="0" i="1" smtClean="0">
                              <a:latin typeface="Cambria Math"/>
                            </a:rPr>
                            <m:t>𝑓</m:t>
                          </m:r>
                        </m:e>
                      </m:d>
                      <m:r>
                        <a:rPr lang="en-US" sz="2000" b="0" i="1" smtClean="0">
                          <a:latin typeface="Cambria Math"/>
                        </a:rPr>
                        <m:t>≤ </m:t>
                      </m:r>
                      <m:sSup>
                        <m:sSupPr>
                          <m:ctrlPr>
                            <a:rPr lang="en-US" sz="2000" b="0" i="1" smtClean="0">
                              <a:latin typeface="Cambria Math" panose="02040503050406030204" pitchFamily="18" charset="0"/>
                            </a:rPr>
                          </m:ctrlPr>
                        </m:sSupPr>
                        <m:e>
                          <m:r>
                            <a:rPr lang="en-US" sz="2000" b="0" i="1" smtClean="0">
                              <a:latin typeface="Cambria Math"/>
                            </a:rPr>
                            <m:t>10</m:t>
                          </m:r>
                        </m:e>
                        <m:sup>
                          <m:r>
                            <a:rPr lang="en-US" sz="2000" b="0" i="1" smtClean="0">
                              <a:latin typeface="Cambria Math"/>
                            </a:rPr>
                            <m:t>12</m:t>
                          </m:r>
                        </m:sup>
                      </m:sSup>
                      <m:r>
                        <a:rPr lang="en-US" sz="2000" b="0" i="1" smtClean="0">
                          <a:latin typeface="Cambria Math"/>
                        </a:rPr>
                        <m:t>𝐻𝑧</m:t>
                      </m:r>
                    </m:oMath>
                  </m:oMathPara>
                </a14:m>
                <a:endParaRPr lang="en-US" sz="2000" b="0" dirty="0" smtClean="0"/>
              </a:p>
              <a:p>
                <a:pPr algn="l">
                  <a:spcBef>
                    <a:spcPts val="600"/>
                  </a:spcBef>
                  <a:spcAft>
                    <a:spcPts val="600"/>
                  </a:spcAft>
                </a:pPr>
                <a:endParaRPr lang="en-US" sz="2000" dirty="0" smtClean="0"/>
              </a:p>
              <a:p>
                <a:pPr algn="l">
                  <a:spcBef>
                    <a:spcPts val="600"/>
                  </a:spcBef>
                  <a:spcAft>
                    <a:spcPts val="600"/>
                  </a:spcAft>
                </a:pPr>
                <a:r>
                  <a:rPr lang="el-GR" sz="2000" dirty="0" smtClean="0"/>
                  <a:t>Η </a:t>
                </a:r>
                <a:r>
                  <a:rPr lang="el-GR" sz="2000" dirty="0"/>
                  <a:t>ισχύς του θορύβου </a:t>
                </a:r>
                <a:r>
                  <a:rPr lang="el-GR" sz="2000" dirty="0" smtClean="0"/>
                  <a:t>είναι</a:t>
                </a:r>
                <a:endParaRPr lang="en-US" sz="20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smtClean="0">
                              <a:latin typeface="Cambria Math" panose="02040503050406030204" pitchFamily="18" charset="0"/>
                            </a:rPr>
                          </m:ctrlPr>
                        </m:sSubPr>
                        <m:e>
                          <m:r>
                            <a:rPr lang="en-US" sz="2000" b="0" i="1" smtClean="0">
                              <a:latin typeface="Cambria Math"/>
                            </a:rPr>
                            <m:t>𝑝</m:t>
                          </m:r>
                        </m:e>
                        <m:sub>
                          <m:r>
                            <a:rPr lang="en-US" sz="2000" b="0" i="1" smtClean="0">
                              <a:latin typeface="Cambria Math"/>
                            </a:rPr>
                            <m:t>𝑛</m:t>
                          </m:r>
                        </m:sub>
                      </m:sSub>
                      <m:r>
                        <a:rPr lang="en-US" sz="2000" b="0" i="1" smtClean="0">
                          <a:latin typeface="Cambria Math"/>
                        </a:rPr>
                        <m:t>=4</m:t>
                      </m:r>
                      <m:r>
                        <a:rPr lang="en-US" sz="2000" b="0" i="1" smtClean="0">
                          <a:latin typeface="Cambria Math"/>
                        </a:rPr>
                        <m:t>𝑘𝑇𝑊</m:t>
                      </m:r>
                    </m:oMath>
                  </m:oMathPara>
                </a14:m>
                <a:endParaRPr lang="el-GR" sz="2000" dirty="0"/>
              </a:p>
              <a:p>
                <a:pPr marL="0" indent="0" algn="l">
                  <a:spcBef>
                    <a:spcPts val="600"/>
                  </a:spcBef>
                  <a:spcAft>
                    <a:spcPts val="600"/>
                  </a:spcAft>
                  <a:buNone/>
                </a:pPr>
                <a:endParaRPr lang="el-GR" sz="2000" b="1" dirty="0"/>
              </a:p>
              <a:p>
                <a:pPr algn="l">
                  <a:spcBef>
                    <a:spcPts val="600"/>
                  </a:spcBef>
                  <a:spcAft>
                    <a:spcPts val="600"/>
                  </a:spcAft>
                </a:pPr>
                <a:r>
                  <a:rPr lang="el-GR" sz="2000" dirty="0"/>
                  <a:t>Στους δέκτες ο θερμικός θόρυβος προστίθεται με αυτόν που </a:t>
                </a:r>
                <a:r>
                  <a:rPr lang="el-GR" sz="2000" dirty="0" smtClean="0"/>
                  <a:t>οφείλεται</a:t>
                </a:r>
                <a:r>
                  <a:rPr lang="en-US" sz="2000" dirty="0" smtClean="0"/>
                  <a:t> </a:t>
                </a:r>
                <a:r>
                  <a:rPr lang="el-GR" sz="2000" dirty="0" smtClean="0"/>
                  <a:t>στα ενεργά </a:t>
                </a:r>
                <a:r>
                  <a:rPr lang="el-GR" sz="2000" dirty="0"/>
                  <a:t>στοιχεία</a:t>
                </a:r>
                <a:r>
                  <a:rPr lang="el-GR" sz="2000" dirty="0" smtClean="0"/>
                  <a:t>.</a:t>
                </a:r>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588" r="-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291538678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1/8/2013 9:24:18 μμ"/>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4571525A-A5FD-441B-9D2C-5AD26961ED9F}">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14952</TotalTime>
  <Words>957</Words>
  <Application>Microsoft Office PowerPoint</Application>
  <PresentationFormat>On-screen Show (4:3)</PresentationFormat>
  <Paragraphs>217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Cambria Math</vt:lpstr>
      <vt:lpstr>Office Theme</vt:lpstr>
      <vt:lpstr>Τηλεπικοινωνιακά Συστήματα Ι</vt:lpstr>
      <vt:lpstr>Ατζέντα</vt:lpstr>
      <vt:lpstr>Εισαγωγή</vt:lpstr>
      <vt:lpstr>Εισαγωγή</vt:lpstr>
      <vt:lpstr>Τύποι Θορύβου</vt:lpstr>
      <vt:lpstr>Τύποι Θορύβου</vt:lpstr>
      <vt:lpstr>Κατηγορίες Θορύβου</vt:lpstr>
      <vt:lpstr>Θερμικός Θόρυβος</vt:lpstr>
      <vt:lpstr>Θερμικός Θόρυβος</vt:lpstr>
      <vt:lpstr>Λευκός Θόρυβος</vt:lpstr>
      <vt:lpstr>Ιδιότητες Λευκού Θορύβου</vt:lpstr>
      <vt:lpstr>Ιδιότητες Λευκού Θορύβου</vt:lpstr>
      <vt:lpstr>PowerPoint Presentation</vt:lpstr>
      <vt:lpstr>Ζωνοπερατός Θόρυβος</vt:lpstr>
      <vt:lpstr>Ζωνοπερατός Θόρυβος</vt:lpstr>
      <vt:lpstr>Ζωνοπερατός Θόρυβος</vt:lpstr>
      <vt:lpstr>Ζωνοπερατός Θόρυβος</vt:lpstr>
      <vt:lpstr>Άσκηση 1</vt:lpstr>
      <vt:lpstr>Άσκηση 1 (συνέχεια)</vt:lpstr>
      <vt:lpstr>Άσκηση 1 (συνέχεια)</vt:lpstr>
      <vt:lpstr>Άσκηση 1 (συνέχεια)</vt:lpstr>
      <vt:lpstr>Άσκηση 1 (συνέχεια)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Paraskevas</dc:creator>
  <cp:lastModifiedBy>Michael Paraskevas</cp:lastModifiedBy>
  <cp:revision>489</cp:revision>
  <dcterms:created xsi:type="dcterms:W3CDTF">2012-03-18T08:27:36Z</dcterms:created>
  <dcterms:modified xsi:type="dcterms:W3CDTF">2016-12-19T13:01:31Z</dcterms:modified>
</cp:coreProperties>
</file>