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501" r:id="rId2"/>
    <p:sldId id="644" r:id="rId3"/>
    <p:sldId id="599" r:id="rId4"/>
    <p:sldId id="610" r:id="rId5"/>
    <p:sldId id="688" r:id="rId6"/>
    <p:sldId id="681" r:id="rId7"/>
    <p:sldId id="684" r:id="rId8"/>
    <p:sldId id="690" r:id="rId9"/>
    <p:sldId id="685" r:id="rId10"/>
    <p:sldId id="689" r:id="rId11"/>
    <p:sldId id="682" r:id="rId12"/>
    <p:sldId id="686" r:id="rId13"/>
    <p:sldId id="671" r:id="rId14"/>
    <p:sldId id="670" r:id="rId15"/>
    <p:sldId id="672" r:id="rId16"/>
    <p:sldId id="674" r:id="rId17"/>
    <p:sldId id="675" r:id="rId18"/>
    <p:sldId id="662" r:id="rId19"/>
    <p:sldId id="679" r:id="rId20"/>
    <p:sldId id="663" r:id="rId21"/>
    <p:sldId id="691" r:id="rId22"/>
    <p:sldId id="678" r:id="rId23"/>
    <p:sldId id="680" r:id="rId24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E6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8" autoAdjust="0"/>
    <p:restoredTop sz="94660"/>
  </p:normalViewPr>
  <p:slideViewPr>
    <p:cSldViewPr>
      <p:cViewPr varScale="1">
        <p:scale>
          <a:sx n="91" d="100"/>
          <a:sy n="91" d="100"/>
        </p:scale>
        <p:origin x="-372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1114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0F19DC-933B-4122-B691-6B066CC12B66}" type="datetimeFigureOut">
              <a:rPr lang="el-GR" smtClean="0"/>
              <a:t>26/9/2016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F2C850-CF69-44DE-A27B-E3F8B588B64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873684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F2C850-CF69-44DE-A27B-E3F8B588B640}" type="slidenum">
              <a:rPr lang="el-GR" smtClean="0"/>
              <a:t>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468940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>
            <a:lvl1pPr>
              <a:defRPr sz="3200" b="1">
                <a:latin typeface="Cambria Math" pitchFamily="18" charset="0"/>
                <a:ea typeface="Cambria Math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184576"/>
          </a:xfrm>
        </p:spPr>
        <p:txBody>
          <a:bodyPr>
            <a:normAutofit/>
          </a:bodyPr>
          <a:lstStyle>
            <a:lvl1pPr algn="just">
              <a:defRPr sz="2400">
                <a:latin typeface="Cambria Math" pitchFamily="18" charset="0"/>
                <a:ea typeface="Cambria Math" pitchFamily="18" charset="0"/>
              </a:defRPr>
            </a:lvl1pPr>
            <a:lvl2pPr algn="just">
              <a:defRPr sz="2000">
                <a:latin typeface="Cambria Math" pitchFamily="18" charset="0"/>
                <a:ea typeface="Cambria Math" pitchFamily="18" charset="0"/>
              </a:defRPr>
            </a:lvl2pPr>
            <a:lvl3pPr algn="just">
              <a:defRPr sz="1800">
                <a:latin typeface="Cambria Math" pitchFamily="18" charset="0"/>
                <a:ea typeface="Cambria Math" pitchFamily="18" charset="0"/>
              </a:defRPr>
            </a:lvl3pPr>
            <a:lvl4pPr algn="just">
              <a:defRPr sz="1600">
                <a:latin typeface="Cambria Math" pitchFamily="18" charset="0"/>
                <a:ea typeface="Cambria Math" pitchFamily="18" charset="0"/>
              </a:defRPr>
            </a:lvl4pPr>
            <a:lvl5pPr algn="just">
              <a:defRPr sz="1600">
                <a:latin typeface="Cambria Math" pitchFamily="18" charset="0"/>
                <a:ea typeface="Cambria Math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l-G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6923112" cy="365125"/>
          </a:xfrm>
        </p:spPr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52320" y="6356350"/>
            <a:ext cx="1234480" cy="365125"/>
          </a:xfrm>
        </p:spPr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979967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16885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679327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32232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778688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12879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583376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08420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10263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60402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14126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fld id="{0B0EBAE1-C03B-424B-868F-E6C23C4F0113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08216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ambria Math" pitchFamily="18" charset="0"/>
          <a:ea typeface="Cambria Math" pitchFamily="18" charset="0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2204864"/>
            <a:ext cx="7772400" cy="1080120"/>
          </a:xfrm>
        </p:spPr>
        <p:txBody>
          <a:bodyPr>
            <a:normAutofit/>
          </a:bodyPr>
          <a:lstStyle/>
          <a:p>
            <a:r>
              <a:rPr lang="el-GR" sz="4000" b="1" dirty="0" smtClean="0"/>
              <a:t>Τηλεπικοινωνιακά Συστήματα Ι</a:t>
            </a:r>
            <a:endParaRPr lang="el-GR" sz="4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41168"/>
            <a:ext cx="6400800" cy="1296144"/>
          </a:xfrm>
        </p:spPr>
        <p:txBody>
          <a:bodyPr>
            <a:normAutofit/>
          </a:bodyPr>
          <a:lstStyle/>
          <a:p>
            <a:r>
              <a:rPr lang="el-GR" sz="2400" dirty="0" smtClean="0"/>
              <a:t>Δρ. Μιχάλης Παρασκευάς</a:t>
            </a:r>
          </a:p>
          <a:p>
            <a:r>
              <a:rPr lang="el-GR" sz="2400" smtClean="0"/>
              <a:t>Επίκουρος Καθηγητής </a:t>
            </a:r>
            <a:endParaRPr lang="el-GR" sz="2400" dirty="0" smtClean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83568" y="3615159"/>
            <a:ext cx="7772400" cy="11099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j-cs"/>
              </a:defRPr>
            </a:lvl1pPr>
          </a:lstStyle>
          <a:p>
            <a:r>
              <a:rPr lang="el-GR" sz="2800" b="1" smtClean="0"/>
              <a:t>Διάλεξη 8:</a:t>
            </a:r>
            <a:r>
              <a:rPr lang="en-US" sz="2800" b="1" dirty="0" smtClean="0"/>
              <a:t> </a:t>
            </a:r>
            <a:r>
              <a:rPr lang="el-GR" sz="2800" b="1" dirty="0" smtClean="0"/>
              <a:t>Διαμόρφωση Γωνίας (</a:t>
            </a:r>
            <a:r>
              <a:rPr lang="el-GR" sz="2800" b="1" dirty="0"/>
              <a:t>2</a:t>
            </a:r>
            <a:r>
              <a:rPr lang="el-GR" sz="2800" b="1" dirty="0" smtClean="0"/>
              <a:t>/2)</a:t>
            </a:r>
            <a:endParaRPr lang="el-GR" sz="2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</a:t>
            </a:fld>
            <a:endParaRPr lang="el-GR"/>
          </a:p>
        </p:txBody>
      </p:sp>
      <p:pic>
        <p:nvPicPr>
          <p:cNvPr id="7" name="Picture 2" descr="C:\Users\mparask.CTI\Desktop\CIED_LOGO\CIED_LOGO_FOR_WEB\GR\WEB_USE\TEL_CEID_LOGO_OUT_BLUE_G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44624"/>
            <a:ext cx="4462264" cy="1852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3310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Bef>
                <a:spcPts val="600"/>
              </a:spcBef>
              <a:defRPr/>
            </a:pPr>
            <a:r>
              <a:rPr lang="el-GR" altLang="el-GR" sz="2800" dirty="0"/>
              <a:t>Διαμόρφωση Γωνίας Σημάτων Ευρείας Ζώνης</a:t>
            </a:r>
            <a:r>
              <a:rPr lang="en-US" altLang="el-GR" sz="2800" dirty="0"/>
              <a:t> </a:t>
            </a:r>
            <a:r>
              <a:rPr lang="en-US" altLang="el-GR" sz="2800" dirty="0" smtClean="0"/>
              <a:t>(</a:t>
            </a:r>
            <a:r>
              <a:rPr lang="el-GR" altLang="el-GR" sz="2800" dirty="0" smtClean="0"/>
              <a:t>2</a:t>
            </a:r>
            <a:r>
              <a:rPr lang="en-US" altLang="el-GR" sz="2800" dirty="0" smtClean="0"/>
              <a:t>/2</a:t>
            </a:r>
            <a:r>
              <a:rPr lang="en-US" altLang="el-GR" sz="2800" dirty="0"/>
              <a:t>)</a:t>
            </a:r>
            <a:endParaRPr lang="el-GR" altLang="el-GR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68552"/>
          </a:xfrm>
        </p:spPr>
        <p:txBody>
          <a:bodyPr>
            <a:noAutofit/>
          </a:bodyPr>
          <a:lstStyle/>
          <a:p>
            <a:pPr marL="0" indent="0" algn="l">
              <a:buNone/>
            </a:pPr>
            <a:endParaRPr lang="el-GR" altLang="el-GR" sz="1800" dirty="0" smtClean="0"/>
          </a:p>
          <a:p>
            <a:pPr marL="0" indent="0" algn="l">
              <a:buNone/>
            </a:pPr>
            <a:endParaRPr lang="en-US" altLang="el-GR" sz="1800" dirty="0" smtClean="0"/>
          </a:p>
          <a:p>
            <a:pPr marL="0" indent="0" algn="l">
              <a:buNone/>
            </a:pPr>
            <a:endParaRPr lang="el-GR" altLang="el-GR" sz="1800" dirty="0"/>
          </a:p>
          <a:p>
            <a:pPr marL="0" indent="0" algn="l">
              <a:buNone/>
            </a:pPr>
            <a:endParaRPr lang="el-GR" altLang="el-GR" sz="1800" dirty="0" smtClean="0"/>
          </a:p>
          <a:p>
            <a:pPr marL="0" indent="0" algn="l">
              <a:buNone/>
            </a:pPr>
            <a:endParaRPr lang="el-GR" altLang="el-GR" sz="1800" dirty="0"/>
          </a:p>
          <a:p>
            <a:pPr marL="0" indent="0" algn="l">
              <a:buNone/>
            </a:pPr>
            <a:endParaRPr lang="el-GR" altLang="el-GR" sz="1800" dirty="0" smtClean="0"/>
          </a:p>
          <a:p>
            <a:pPr marL="0" indent="0" algn="l">
              <a:buNone/>
            </a:pPr>
            <a:endParaRPr lang="el-GR" altLang="el-GR" sz="1800" dirty="0"/>
          </a:p>
          <a:p>
            <a:pPr marL="0" indent="0" algn="l">
              <a:buNone/>
            </a:pPr>
            <a:endParaRPr lang="el-GR" altLang="el-GR" sz="1800" dirty="0" smtClean="0"/>
          </a:p>
          <a:p>
            <a:pPr marL="0" indent="0" algn="l">
              <a:buNone/>
            </a:pPr>
            <a:endParaRPr lang="el-GR" altLang="el-GR" sz="1800" dirty="0"/>
          </a:p>
          <a:p>
            <a:pPr marL="0" indent="0" algn="l">
              <a:buNone/>
            </a:pPr>
            <a:endParaRPr lang="el-GR" altLang="el-GR" sz="1800" dirty="0" smtClean="0"/>
          </a:p>
          <a:p>
            <a:pPr marL="0" indent="0" algn="l">
              <a:buNone/>
            </a:pPr>
            <a:endParaRPr lang="el-GR" altLang="el-GR" sz="1800" dirty="0"/>
          </a:p>
          <a:p>
            <a:pPr marL="0" indent="0" algn="l">
              <a:buNone/>
            </a:pPr>
            <a:endParaRPr lang="el-GR" altLang="el-GR" sz="1800" dirty="0" smtClean="0"/>
          </a:p>
          <a:p>
            <a:pPr marL="0" indent="0" algn="l">
              <a:buNone/>
            </a:pPr>
            <a:endParaRPr lang="el-GR" altLang="el-GR" sz="1800" dirty="0"/>
          </a:p>
          <a:p>
            <a:pPr marL="0" indent="0" algn="l">
              <a:buNone/>
            </a:pPr>
            <a:endParaRPr lang="el-GR" altLang="el-GR" sz="1800" dirty="0" smtClean="0"/>
          </a:p>
          <a:p>
            <a:pPr marL="0" indent="0" algn="ctr">
              <a:buNone/>
            </a:pPr>
            <a:r>
              <a:rPr lang="el-GR" altLang="el-GR" sz="1800" dirty="0" smtClean="0"/>
              <a:t>Μετατροπή </a:t>
            </a:r>
            <a:r>
              <a:rPr lang="en-US" altLang="el-GR" sz="1800" dirty="0" smtClean="0"/>
              <a:t>NB</a:t>
            </a:r>
            <a:r>
              <a:rPr lang="el-GR" altLang="el-GR" sz="1800" dirty="0" smtClean="0"/>
              <a:t> σε </a:t>
            </a:r>
            <a:r>
              <a:rPr lang="en-US" altLang="el-GR" sz="1800" dirty="0" smtClean="0"/>
              <a:t>WB</a:t>
            </a:r>
            <a:endParaRPr lang="el-GR" altLang="el-GR" sz="1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10</a:t>
            </a:fld>
            <a:endParaRPr lang="el-GR"/>
          </a:p>
        </p:txBody>
      </p:sp>
      <p:pic>
        <p:nvPicPr>
          <p:cNvPr id="5" name="Picture 4" descr="C:\Users\User\Dropbox\1_ΤΕΙ_ΔΕ\1_ΜΑΘΗΜΑΤΑ\3_ΤΗΛΕΠΙΚΟΙΝΩΝΙΑΚΑ_ΣΥΣΤΗΜΑΤΑ_Ι\ΘΕΩΡΙΑ\1_Διδασκαλία_Μαθήματος\1_Διαφάνειες\HSU\ΣΧΗΜΑΤΑ_ΚΕΦ_3\SXHMA_3.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757" y="1772817"/>
            <a:ext cx="8514715" cy="3672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2024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>
              <a:spcBef>
                <a:spcPts val="600"/>
              </a:spcBef>
              <a:defRPr/>
            </a:pPr>
            <a:r>
              <a:rPr lang="el-GR" altLang="el-GR" sz="4000" b="1" dirty="0"/>
              <a:t>Αποδιαμόρφωση Σημάτων Διαμορφωμένων κατά </a:t>
            </a:r>
            <a:r>
              <a:rPr lang="el-GR" altLang="el-GR" sz="4000" b="1" dirty="0" smtClean="0"/>
              <a:t>Γωνία</a:t>
            </a:r>
            <a:endParaRPr lang="el-GR" altLang="el-GR" sz="4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43608" y="3886200"/>
            <a:ext cx="7056784" cy="1752600"/>
          </a:xfrm>
        </p:spPr>
        <p:txBody>
          <a:bodyPr>
            <a:normAutofit/>
          </a:bodyPr>
          <a:lstStyle/>
          <a:p>
            <a:endParaRPr lang="el-GR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64561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Bef>
                <a:spcPts val="600"/>
              </a:spcBef>
              <a:defRPr/>
            </a:pPr>
            <a:r>
              <a:rPr lang="el-GR" altLang="el-GR" dirty="0" smtClean="0"/>
              <a:t>Αποδιαμόρφωση με </a:t>
            </a:r>
            <a:r>
              <a:rPr lang="el-GR" altLang="el-GR" dirty="0" err="1" smtClean="0"/>
              <a:t>Διευκρινιστή</a:t>
            </a:r>
            <a:r>
              <a:rPr lang="el-GR" altLang="el-GR" dirty="0" smtClean="0"/>
              <a:t> Συχνότητας</a:t>
            </a:r>
            <a:endParaRPr lang="el-GR" alt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</p:spPr>
            <p:txBody>
              <a:bodyPr>
                <a:noAutofit/>
              </a:bodyPr>
              <a:lstStyle/>
              <a:p>
                <a:pPr marL="0" indent="0" algn="l">
                  <a:buNone/>
                </a:pPr>
                <a:r>
                  <a:rPr lang="el-GR" altLang="el-GR" sz="1800" dirty="0" smtClean="0"/>
                  <a:t>Η είσοδος στον αποδιαμορφωτή είναι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l-GR" sz="1800" i="1" dirty="0" err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l-GR" sz="1800" i="1" dirty="0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altLang="el-GR" sz="1800" i="1" dirty="0" err="1" smtClean="0">
                            <a:latin typeface="Cambria Math"/>
                          </a:rPr>
                          <m:t>𝑐</m:t>
                        </m:r>
                      </m:sub>
                    </m:sSub>
                    <m:d>
                      <m:dPr>
                        <m:ctrlPr>
                          <a:rPr lang="en-US" altLang="el-GR" sz="180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el-GR" sz="1800" i="1" dirty="0" smtClean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altLang="el-GR" sz="1800" i="1" dirty="0" smtClean="0">
                        <a:latin typeface="Cambria Math"/>
                      </a:rPr>
                      <m:t>=</m:t>
                    </m:r>
                    <m:r>
                      <a:rPr lang="en-US" altLang="el-GR" sz="1800" i="1" dirty="0" err="1" smtClean="0">
                        <a:latin typeface="Cambria Math"/>
                      </a:rPr>
                      <m:t>𝐴</m:t>
                    </m:r>
                    <m:r>
                      <a:rPr lang="en-US" altLang="el-GR" sz="1800" b="0" i="1" dirty="0" smtClean="0">
                        <a:latin typeface="Cambria Math"/>
                      </a:rPr>
                      <m:t> </m:t>
                    </m:r>
                    <m:r>
                      <a:rPr lang="en-US" altLang="el-GR" sz="1800" i="1" dirty="0" err="1" smtClean="0">
                        <a:latin typeface="Cambria Math"/>
                      </a:rPr>
                      <m:t>𝑐𝑜𝑠</m:t>
                    </m:r>
                    <m:r>
                      <a:rPr lang="en-US" altLang="el-GR" sz="1800" i="1" dirty="0" smtClean="0">
                        <a:latin typeface="Cambria Math"/>
                      </a:rPr>
                      <m:t>[</m:t>
                    </m:r>
                    <m:sSub>
                      <m:sSubPr>
                        <m:ctrlPr>
                          <a:rPr lang="el-GR" alt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altLang="el-GR" sz="1800" i="1" dirty="0" smtClean="0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n-US" altLang="el-GR" sz="1800" i="1" dirty="0" err="1" smtClean="0">
                            <a:latin typeface="Cambria Math"/>
                          </a:rPr>
                          <m:t>𝑐</m:t>
                        </m:r>
                      </m:sub>
                    </m:sSub>
                    <m:r>
                      <a:rPr lang="en-US" altLang="el-GR" sz="1800" i="1" dirty="0" err="1" smtClean="0">
                        <a:latin typeface="Cambria Math"/>
                      </a:rPr>
                      <m:t>𝑡</m:t>
                    </m:r>
                    <m:r>
                      <a:rPr lang="en-US" altLang="el-GR" sz="1800" i="1" dirty="0" smtClean="0">
                        <a:latin typeface="Cambria Math"/>
                      </a:rPr>
                      <m:t>+</m:t>
                    </m:r>
                    <m:r>
                      <a:rPr lang="el-GR" altLang="el-GR" sz="1800" i="1" dirty="0" smtClean="0">
                        <a:latin typeface="Cambria Math"/>
                      </a:rPr>
                      <m:t>𝜑</m:t>
                    </m:r>
                    <m:r>
                      <a:rPr lang="el-GR" altLang="el-GR" sz="1800" i="1" dirty="0" smtClean="0">
                        <a:latin typeface="Cambria Math"/>
                      </a:rPr>
                      <m:t>(</m:t>
                    </m:r>
                    <m:r>
                      <a:rPr lang="en-US" altLang="el-GR" sz="1800" i="1" dirty="0" smtClean="0">
                        <a:latin typeface="Cambria Math"/>
                      </a:rPr>
                      <m:t>𝑡</m:t>
                    </m:r>
                    <m:r>
                      <a:rPr lang="en-US" altLang="el-GR" sz="1800" i="1" dirty="0" smtClean="0">
                        <a:latin typeface="Cambria Math"/>
                      </a:rPr>
                      <m:t>)]</m:t>
                    </m:r>
                  </m:oMath>
                </a14:m>
                <a:endParaRPr lang="en-US" altLang="el-GR" sz="1800" dirty="0" smtClean="0"/>
              </a:p>
              <a:p>
                <a:pPr marL="0" indent="0" algn="l">
                  <a:buNone/>
                </a:pPr>
                <a:endParaRPr lang="en-US" altLang="el-GR" sz="1800" dirty="0" smtClean="0"/>
              </a:p>
              <a:p>
                <a:pPr marL="0" indent="0" algn="l">
                  <a:buNone/>
                </a:pPr>
                <a:endParaRPr lang="el-GR" altLang="el-GR" sz="1800" dirty="0" smtClean="0"/>
              </a:p>
              <a:p>
                <a:pPr marL="0" indent="0" algn="l">
                  <a:buNone/>
                </a:pPr>
                <a:endParaRPr lang="en-US" altLang="el-GR" sz="1800" dirty="0"/>
              </a:p>
              <a:p>
                <a:pPr marL="0" indent="0" algn="l">
                  <a:buNone/>
                </a:pPr>
                <a:endParaRPr lang="en-US" altLang="el-GR" sz="1800" dirty="0" smtClean="0"/>
              </a:p>
              <a:p>
                <a:pPr marL="0" indent="0" algn="l">
                  <a:buNone/>
                </a:pPr>
                <a:endParaRPr lang="el-GR" altLang="el-GR" sz="1800" dirty="0" smtClean="0"/>
              </a:p>
              <a:p>
                <a:pPr marL="0" indent="0" algn="l">
                  <a:buNone/>
                </a:pPr>
                <a:endParaRPr lang="en-US" altLang="el-GR" sz="1800" dirty="0"/>
              </a:p>
              <a:p>
                <a:pPr marL="0" indent="0" algn="l">
                  <a:buNone/>
                </a:pPr>
                <a:r>
                  <a:rPr lang="el-GR" altLang="el-GR" sz="1800" dirty="0" smtClean="0"/>
                  <a:t>Η έξοδος του διαφοριστή είναι:</a:t>
                </a:r>
              </a:p>
              <a:p>
                <a:pPr marL="0" indent="0" algn="l">
                  <a:buNone/>
                </a:pPr>
                <a:endParaRPr lang="el-GR" altLang="el-GR" sz="1800" dirty="0" smtClean="0"/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el-GR" sz="1800" i="1" dirty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el-GR" sz="1800" i="1" dirty="0">
                              <a:latin typeface="Cambria Math"/>
                            </a:rPr>
                            <m:t>𝑥</m:t>
                          </m:r>
                          <m:r>
                            <a:rPr lang="el-GR" altLang="el-GR" sz="1800" b="0" i="1" dirty="0" smtClean="0">
                              <a:latin typeface="Cambria Math"/>
                            </a:rPr>
                            <m:t>′</m:t>
                          </m:r>
                        </m:e>
                        <m:sub>
                          <m:r>
                            <a:rPr lang="en-US" altLang="el-GR" sz="1800" i="1" dirty="0" err="1">
                              <a:latin typeface="Cambria Math"/>
                            </a:rPr>
                            <m:t>𝑐</m:t>
                          </m:r>
                        </m:sub>
                      </m:sSub>
                      <m:d>
                        <m:dPr>
                          <m:ctrlPr>
                            <a:rPr lang="en-US" alt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altLang="el-GR" sz="1800" i="1" dirty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altLang="el-GR" sz="1800" i="1" dirty="0">
                          <a:latin typeface="Cambria Math"/>
                        </a:rPr>
                        <m:t>=</m:t>
                      </m:r>
                      <m:r>
                        <a:rPr lang="el-GR" altLang="el-GR" sz="1800" b="0" i="1" dirty="0" smtClean="0">
                          <a:latin typeface="Cambria Math"/>
                        </a:rPr>
                        <m:t>−</m:t>
                      </m:r>
                      <m:r>
                        <a:rPr lang="en-US" altLang="el-GR" sz="1800" i="1" dirty="0" err="1">
                          <a:latin typeface="Cambria Math"/>
                        </a:rPr>
                        <m:t>𝐴</m:t>
                      </m:r>
                      <m:d>
                        <m:dPr>
                          <m:begChr m:val="["/>
                          <m:endChr m:val="]"/>
                          <m:ctrlPr>
                            <a:rPr lang="en-US" alt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l-GR" altLang="el-GR" sz="1800" b="0" i="1" dirty="0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altLang="el-GR" sz="1800" b="0" i="1" dirty="0" smtClean="0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altLang="el-GR" sz="1800" b="0" i="1" dirty="0" smtClean="0">
                                  <a:latin typeface="Cambria Math"/>
                                </a:rPr>
                                <m:t>𝑐</m:t>
                              </m:r>
                            </m:sub>
                          </m:sSub>
                          <m:r>
                            <a:rPr lang="en-US" altLang="el-GR" sz="1800" b="0" i="1" dirty="0" smtClean="0">
                              <a:latin typeface="Cambria Math"/>
                            </a:rPr>
                            <m:t>+</m:t>
                          </m:r>
                          <m:f>
                            <m:fPr>
                              <m:ctrlPr>
                                <a:rPr lang="en-US" altLang="el-GR" sz="1800" b="0" i="1" dirty="0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altLang="el-GR" sz="1800" b="0" i="1" dirty="0" smtClean="0">
                                  <a:latin typeface="Cambria Math"/>
                                </a:rPr>
                                <m:t>𝑑</m:t>
                              </m:r>
                              <m:r>
                                <a:rPr lang="el-GR" altLang="el-GR" sz="1800" b="0" i="1" dirty="0" smtClean="0">
                                  <a:latin typeface="Cambria Math"/>
                                </a:rPr>
                                <m:t>𝜑</m:t>
                              </m:r>
                              <m:d>
                                <m:dPr>
                                  <m:ctrlPr>
                                    <a:rPr lang="en-US" altLang="el-GR" sz="1800" b="0" i="1" dirty="0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altLang="el-GR" sz="1800" b="0" i="1" dirty="0" smtClean="0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</m:d>
                            </m:num>
                            <m:den>
                              <m:r>
                                <a:rPr lang="en-US" altLang="el-GR" sz="1800" b="0" i="1" dirty="0" smtClean="0">
                                  <a:latin typeface="Cambria Math"/>
                                </a:rPr>
                                <m:t>𝑑𝑡</m:t>
                              </m:r>
                            </m:den>
                          </m:f>
                        </m:e>
                      </m:d>
                      <m:r>
                        <a:rPr lang="en-US" altLang="el-GR" sz="1800" b="0" i="1" dirty="0" smtClean="0">
                          <a:latin typeface="Cambria Math"/>
                        </a:rPr>
                        <m:t>𝑠𝑖𝑛</m:t>
                      </m:r>
                      <m:d>
                        <m:dPr>
                          <m:begChr m:val="["/>
                          <m:endChr m:val="]"/>
                          <m:ctrlPr>
                            <a:rPr lang="en-US" altLang="el-GR" sz="1800" b="0" i="1" dirty="0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l-GR" altLang="el-GR" sz="1800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altLang="el-GR" sz="1800" i="1" dirty="0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altLang="el-GR" sz="1800" i="1" dirty="0" err="1">
                                  <a:latin typeface="Cambria Math"/>
                                </a:rPr>
                                <m:t>𝑐</m:t>
                              </m:r>
                            </m:sub>
                          </m:sSub>
                          <m:r>
                            <a:rPr lang="en-US" altLang="el-GR" sz="1800" i="1" dirty="0" err="1">
                              <a:latin typeface="Cambria Math"/>
                            </a:rPr>
                            <m:t>𝑡</m:t>
                          </m:r>
                          <m:r>
                            <a:rPr lang="en-US" altLang="el-GR" sz="1800" i="1" dirty="0">
                              <a:latin typeface="Cambria Math"/>
                            </a:rPr>
                            <m:t>+</m:t>
                          </m:r>
                          <m:r>
                            <a:rPr lang="el-GR" altLang="el-GR" sz="1800" i="1" dirty="0">
                              <a:latin typeface="Cambria Math"/>
                            </a:rPr>
                            <m:t>𝜑</m:t>
                          </m:r>
                          <m:d>
                            <m:dPr>
                              <m:ctrlPr>
                                <a:rPr lang="el-GR" alt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altLang="el-GR" sz="1800" i="1" dirty="0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US" altLang="el-GR" sz="1800" dirty="0" smtClean="0"/>
              </a:p>
              <a:p>
                <a:pPr marL="0" indent="0" algn="l">
                  <a:buNone/>
                </a:pPr>
                <a:endParaRPr lang="en-US" altLang="el-GR" sz="1800" dirty="0"/>
              </a:p>
              <a:p>
                <a:pPr marL="0" indent="0" algn="l">
                  <a:buNone/>
                </a:pPr>
                <a:r>
                  <a:rPr lang="el-GR" altLang="el-GR" sz="1800" dirty="0" smtClean="0"/>
                  <a:t>Η έξοδος του ανιχνευτή περιβάλλουσας είναι:</a:t>
                </a:r>
              </a:p>
              <a:p>
                <a:pPr marL="0" indent="0" algn="l">
                  <a:buNone/>
                </a:pPr>
                <a:endParaRPr lang="el-GR" altLang="el-GR" sz="1800" dirty="0"/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el-GR" sz="18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el-GR" sz="1800" i="1" dirty="0" smtClean="0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altLang="el-GR" sz="1800" i="1" dirty="0" smtClean="0">
                              <a:latin typeface="Cambria Math"/>
                            </a:rPr>
                            <m:t>𝑑</m:t>
                          </m:r>
                        </m:sub>
                      </m:sSub>
                      <m:r>
                        <a:rPr lang="en-US" altLang="el-GR" sz="1800" i="1" dirty="0" smtClean="0">
                          <a:latin typeface="Cambria Math"/>
                        </a:rPr>
                        <m:t>(</m:t>
                      </m:r>
                      <m:r>
                        <a:rPr lang="en-US" altLang="el-GR" sz="1800" i="1" dirty="0" smtClean="0">
                          <a:latin typeface="Cambria Math"/>
                        </a:rPr>
                        <m:t>𝑡</m:t>
                      </m:r>
                      <m:r>
                        <a:rPr lang="en-US" altLang="el-GR" sz="1800" i="1" dirty="0" smtClean="0">
                          <a:latin typeface="Cambria Math"/>
                        </a:rPr>
                        <m:t>)=</m:t>
                      </m:r>
                      <m:sSub>
                        <m:sSubPr>
                          <m:ctrlPr>
                            <a:rPr lang="el-GR" altLang="el-GR" sz="18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altLang="el-GR" sz="1800" i="1" dirty="0" smtClean="0">
                              <a:latin typeface="Cambria Math"/>
                            </a:rPr>
                            <m:t>𝜔</m:t>
                          </m:r>
                        </m:e>
                        <m:sub>
                          <m:r>
                            <a:rPr lang="en-US" altLang="el-GR" sz="1800" i="1" dirty="0" smtClean="0">
                              <a:latin typeface="Cambria Math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l-GR" altLang="el-GR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  <a:blipFill rotWithShape="1">
                <a:blip r:embed="rId2"/>
                <a:stretch>
                  <a:fillRect l="-593" t="-73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12</a:t>
            </a:fld>
            <a:endParaRPr lang="el-GR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916832"/>
            <a:ext cx="5511653" cy="1581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53751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spcBef>
                <a:spcPts val="600"/>
              </a:spcBef>
              <a:defRPr/>
            </a:pPr>
            <a:r>
              <a:rPr lang="el-GR" altLang="el-GR" dirty="0" smtClean="0"/>
              <a:t>Άσκηση 1</a:t>
            </a:r>
            <a:endParaRPr lang="el-GR" alt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5184576"/>
              </a:xfrm>
            </p:spPr>
            <p:txBody>
              <a:bodyPr>
                <a:noAutofit/>
              </a:bodyPr>
              <a:lstStyle/>
              <a:p>
                <a:pPr marL="0" indent="0">
                  <a:spcBef>
                    <a:spcPts val="300"/>
                  </a:spcBef>
                  <a:buNone/>
                </a:pPr>
                <a:r>
                  <a:rPr lang="el-GR" sz="1600" dirty="0" smtClean="0"/>
                  <a:t>Ποιο είναι το εύρος ζώνης συχνοτήτων του κατά </a:t>
                </a:r>
                <a:r>
                  <a:rPr lang="el-GR" sz="1600" dirty="0"/>
                  <a:t>γωνία </a:t>
                </a:r>
                <a:r>
                  <a:rPr lang="el-GR" sz="1600" dirty="0" smtClean="0"/>
                  <a:t>διαμορφωμένου σήματος:</a:t>
                </a:r>
              </a:p>
              <a:p>
                <a:pPr marL="0" indent="0">
                  <a:spcBef>
                    <a:spcPts val="300"/>
                  </a:spcBef>
                  <a:buNone/>
                </a:pPr>
                <a:endParaRPr lang="el-GR" sz="1600" dirty="0"/>
              </a:p>
              <a:p>
                <a:pPr marL="0" indent="0">
                  <a:spcBef>
                    <a:spcPts val="3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600" i="1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l-GR" sz="1600" i="1">
                              <a:latin typeface="Cambria Math"/>
                            </a:rPr>
                            <m:t>𝑐</m:t>
                          </m:r>
                        </m:sub>
                      </m:sSub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6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600" i="1">
                          <a:latin typeface="Cambria Math"/>
                        </a:rPr>
                        <m:t>=10 </m:t>
                      </m:r>
                      <m:r>
                        <a:rPr lang="el-GR" sz="1600" i="1">
                          <a:latin typeface="Cambria Math"/>
                        </a:rPr>
                        <m:t>𝑐𝑜𝑠</m:t>
                      </m:r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600" i="1">
                              <a:latin typeface="Cambria Math"/>
                            </a:rPr>
                            <m:t>2</m:t>
                          </m:r>
                          <m:r>
                            <a:rPr lang="el-GR" sz="1600" i="1">
                              <a:latin typeface="Cambria Math"/>
                            </a:rPr>
                            <m:t>𝜋</m:t>
                          </m:r>
                          <m:sSup>
                            <m:sSup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600" i="1">
                                  <a:latin typeface="Cambria Math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l-GR" sz="1600" i="1">
                                  <a:latin typeface="Cambria Math"/>
                                </a:rPr>
                                <m:t>8</m:t>
                              </m:r>
                            </m:sup>
                          </m:sSup>
                          <m:r>
                            <a:rPr lang="en-US" sz="1600" i="1">
                              <a:latin typeface="Cambria Math"/>
                            </a:rPr>
                            <m:t>𝑡</m:t>
                          </m:r>
                          <m:r>
                            <a:rPr lang="el-GR" sz="1600" i="1">
                              <a:latin typeface="Cambria Math"/>
                            </a:rPr>
                            <m:t>+200 </m:t>
                          </m:r>
                          <m:r>
                            <a:rPr lang="en-US" sz="1600" i="1">
                              <a:latin typeface="Cambria Math"/>
                            </a:rPr>
                            <m:t>𝑐𝑜𝑠</m:t>
                          </m:r>
                          <m:r>
                            <a:rPr lang="el-GR" sz="1600" i="1">
                              <a:latin typeface="Cambria Math"/>
                            </a:rPr>
                            <m:t>2</m:t>
                          </m:r>
                          <m:r>
                            <a:rPr lang="el-GR" sz="1600" i="1">
                              <a:latin typeface="Cambria Math"/>
                            </a:rPr>
                            <m:t>𝜋</m:t>
                          </m:r>
                          <m:sSup>
                            <m:sSup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600" i="1">
                                  <a:latin typeface="Cambria Math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l-GR" sz="1600" i="1">
                                  <a:latin typeface="Cambria Math"/>
                                </a:rPr>
                                <m:t>3</m:t>
                              </m:r>
                            </m:sup>
                          </m:sSup>
                          <m:r>
                            <a:rPr lang="en-US" sz="1600" i="1">
                              <a:latin typeface="Cambria Math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l-GR" sz="1600" dirty="0"/>
              </a:p>
              <a:p>
                <a:pPr marL="0" indent="0">
                  <a:spcBef>
                    <a:spcPts val="300"/>
                  </a:spcBef>
                  <a:buNone/>
                </a:pPr>
                <a:endParaRPr lang="el-GR" sz="1600" dirty="0"/>
              </a:p>
              <a:p>
                <a:pPr marL="0" indent="0">
                  <a:spcBef>
                    <a:spcPts val="300"/>
                  </a:spcBef>
                  <a:buNone/>
                </a:pPr>
                <a:r>
                  <a:rPr lang="el-GR" sz="1600" u="sng" dirty="0" smtClean="0"/>
                  <a:t>Απάντηση</a:t>
                </a:r>
                <a:r>
                  <a:rPr lang="el-GR" sz="1600" dirty="0" smtClean="0"/>
                  <a:t>: Η </a:t>
                </a:r>
                <a:r>
                  <a:rPr lang="el-GR" sz="1600" dirty="0"/>
                  <a:t>στιγμιαία συχνότητα </a:t>
                </a:r>
                <a:r>
                  <a:rPr lang="el-GR" sz="1600" dirty="0" smtClean="0"/>
                  <a:t>είναι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600" i="1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l-GR" sz="1600" i="1">
                        <a:latin typeface="Cambria Math"/>
                      </a:rPr>
                      <m:t>=2</m:t>
                    </m:r>
                    <m:r>
                      <a:rPr lang="el-GR" sz="1600" i="1">
                        <a:latin typeface="Cambria Math"/>
                      </a:rPr>
                      <m:t>𝜋</m:t>
                    </m:r>
                    <m:d>
                      <m:dPr>
                        <m:ctrlPr>
                          <a:rPr lang="el-GR" sz="1600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l-GR" sz="16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l-GR" sz="1600" i="1">
                                <a:latin typeface="Cambria Math"/>
                              </a:rPr>
                              <m:t>10</m:t>
                            </m:r>
                          </m:e>
                          <m:sup>
                            <m:r>
                              <a:rPr lang="el-GR" sz="1600" i="1">
                                <a:latin typeface="Cambria Math"/>
                              </a:rPr>
                              <m:t>8</m:t>
                            </m:r>
                          </m:sup>
                        </m:sSup>
                      </m:e>
                    </m:d>
                    <m:r>
                      <a:rPr lang="el-GR" sz="1600" i="1">
                        <a:latin typeface="Cambria Math"/>
                      </a:rPr>
                      <m:t>−4</m:t>
                    </m:r>
                    <m:r>
                      <a:rPr lang="el-GR" sz="1600" i="1">
                        <a:latin typeface="Cambria Math"/>
                      </a:rPr>
                      <m:t>𝜋</m:t>
                    </m:r>
                    <m:d>
                      <m:dPr>
                        <m:ctrlPr>
                          <a:rPr lang="el-GR" sz="1600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l-GR" sz="16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l-GR" sz="1600" i="1">
                                <a:latin typeface="Cambria Math"/>
                              </a:rPr>
                              <m:t>10</m:t>
                            </m:r>
                          </m:e>
                          <m:sup>
                            <m:r>
                              <a:rPr lang="el-GR" sz="1600" i="1">
                                <a:latin typeface="Cambria Math"/>
                              </a:rPr>
                              <m:t>5</m:t>
                            </m:r>
                          </m:sup>
                        </m:sSup>
                      </m:e>
                    </m:d>
                    <m:r>
                      <a:rPr lang="el-GR" sz="1600" b="0" i="1" smtClean="0">
                        <a:latin typeface="Cambria Math"/>
                      </a:rPr>
                      <m:t> </m:t>
                    </m:r>
                    <m:r>
                      <a:rPr lang="en-US" sz="1600" i="1">
                        <a:latin typeface="Cambria Math"/>
                      </a:rPr>
                      <m:t>𝑠𝑖𝑛</m:t>
                    </m:r>
                    <m:r>
                      <a:rPr lang="en-US" sz="1600" i="1">
                        <a:latin typeface="Cambria Math"/>
                      </a:rPr>
                      <m:t>2</m:t>
                    </m:r>
                    <m:r>
                      <a:rPr lang="el-GR" sz="1600" i="1">
                        <a:latin typeface="Cambria Math"/>
                      </a:rPr>
                      <m:t>𝜋</m:t>
                    </m:r>
                    <m:d>
                      <m:dPr>
                        <m:ctrlPr>
                          <a:rPr lang="el-GR" sz="1600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l-GR" sz="16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l-GR" sz="1600" i="1">
                                <a:latin typeface="Cambria Math"/>
                              </a:rPr>
                              <m:t>10</m:t>
                            </m:r>
                          </m:e>
                          <m:sup>
                            <m:r>
                              <a:rPr lang="el-GR" sz="1600" i="1">
                                <a:latin typeface="Cambria Math"/>
                              </a:rPr>
                              <m:t>3</m:t>
                            </m:r>
                          </m:sup>
                        </m:sSup>
                      </m:e>
                    </m:d>
                    <m:r>
                      <a:rPr lang="en-US" sz="1600" i="1">
                        <a:latin typeface="Cambria Math"/>
                      </a:rPr>
                      <m:t>𝑡</m:t>
                    </m:r>
                  </m:oMath>
                </a14:m>
                <a:endParaRPr lang="el-GR" sz="1600" dirty="0"/>
              </a:p>
              <a:p>
                <a:pPr marL="0" indent="0">
                  <a:spcBef>
                    <a:spcPts val="300"/>
                  </a:spcBef>
                  <a:buNone/>
                </a:pPr>
                <a:endParaRPr lang="el-GR" sz="1600" dirty="0" smtClean="0"/>
              </a:p>
              <a:p>
                <a:pPr marL="0" indent="0">
                  <a:spcBef>
                    <a:spcPts val="300"/>
                  </a:spcBef>
                  <a:buNone/>
                </a:pPr>
                <a:r>
                  <a:rPr lang="el-GR" sz="1600" dirty="0" smtClean="0"/>
                  <a:t>Κι </a:t>
                </a:r>
                <a:r>
                  <a:rPr lang="el-GR" sz="1600" dirty="0"/>
                  <a:t>έτσι είναι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600" i="1">
                            <a:latin typeface="Cambria Math"/>
                          </a:rPr>
                          <m:t>𝛥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𝜔</m:t>
                        </m:r>
                      </m:sub>
                    </m:sSub>
                    <m:r>
                      <a:rPr lang="el-GR" sz="1600" i="1">
                        <a:latin typeface="Cambria Math"/>
                      </a:rPr>
                      <m:t>=4</m:t>
                    </m:r>
                    <m:r>
                      <a:rPr lang="el-GR" sz="1600" i="1">
                        <a:latin typeface="Cambria Math"/>
                      </a:rPr>
                      <m:t>𝜋</m:t>
                    </m:r>
                    <m:d>
                      <m:dPr>
                        <m:ctrlPr>
                          <a:rPr lang="el-GR" sz="1600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l-GR" sz="16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l-GR" sz="1600" i="1">
                                <a:latin typeface="Cambria Math"/>
                              </a:rPr>
                              <m:t>10</m:t>
                            </m:r>
                          </m:e>
                          <m:sup>
                            <m:r>
                              <a:rPr lang="el-GR" sz="1600" i="1">
                                <a:latin typeface="Cambria Math"/>
                              </a:rPr>
                              <m:t>5</m:t>
                            </m:r>
                          </m:sup>
                        </m:sSup>
                      </m:e>
                    </m:d>
                    <m:r>
                      <a:rPr lang="el-GR" sz="1600" i="1">
                        <a:latin typeface="Cambria Math"/>
                      </a:rPr>
                      <m:t>, </m:t>
                    </m:r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𝑚</m:t>
                        </m:r>
                      </m:sub>
                    </m:sSub>
                    <m:r>
                      <a:rPr lang="el-GR" sz="1600" i="1">
                        <a:latin typeface="Cambria Math"/>
                      </a:rPr>
                      <m:t>=2</m:t>
                    </m:r>
                    <m:r>
                      <a:rPr lang="el-GR" sz="1600" i="1">
                        <a:latin typeface="Cambria Math"/>
                      </a:rPr>
                      <m:t>𝜋</m:t>
                    </m:r>
                    <m:d>
                      <m:dPr>
                        <m:ctrlPr>
                          <a:rPr lang="el-GR" sz="1600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l-GR" sz="16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l-GR" sz="1600" i="1">
                                <a:latin typeface="Cambria Math"/>
                              </a:rPr>
                              <m:t>10</m:t>
                            </m:r>
                          </m:e>
                          <m:sup>
                            <m:r>
                              <a:rPr lang="el-GR" sz="1600" i="1">
                                <a:latin typeface="Cambria Math"/>
                              </a:rPr>
                              <m:t>3</m:t>
                            </m:r>
                          </m:sup>
                        </m:sSup>
                      </m:e>
                    </m:d>
                    <m:r>
                      <a:rPr lang="el-GR" sz="1600" i="1">
                        <a:latin typeface="Cambria Math"/>
                      </a:rPr>
                      <m:t>, </m:t>
                    </m:r>
                  </m:oMath>
                </a14:m>
                <a:r>
                  <a:rPr lang="el-GR" sz="1600" dirty="0" smtClean="0"/>
                  <a:t>και:</a:t>
                </a:r>
              </a:p>
              <a:p>
                <a:pPr marL="0" indent="0">
                  <a:spcBef>
                    <a:spcPts val="300"/>
                  </a:spcBef>
                  <a:buNone/>
                </a:pPr>
                <a:endParaRPr lang="el-GR" sz="1600" dirty="0"/>
              </a:p>
              <a:p>
                <a:pPr marL="0" indent="0">
                  <a:spcBef>
                    <a:spcPts val="3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600" i="1">
                          <a:latin typeface="Cambria Math"/>
                        </a:rPr>
                        <m:t>𝛽</m:t>
                      </m:r>
                      <m:r>
                        <a:rPr lang="el-GR" sz="16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600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600" i="1">
                                  <a:latin typeface="Cambria Math"/>
                                </a:rPr>
                                <m:t>𝛥</m:t>
                              </m:r>
                            </m:e>
                            <m:sub>
                              <m:r>
                                <a:rPr lang="el-GR" sz="1600" i="1">
                                  <a:latin typeface="Cambria Math"/>
                                </a:rPr>
                                <m:t>𝜔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600" i="1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/>
                                </a:rPr>
                                <m:t>𝑚</m:t>
                              </m:r>
                            </m:sub>
                          </m:sSub>
                        </m:den>
                      </m:f>
                      <m:r>
                        <a:rPr lang="el-GR" sz="16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6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600" i="1">
                              <a:latin typeface="Cambria Math"/>
                            </a:rPr>
                            <m:t>4</m:t>
                          </m:r>
                          <m:r>
                            <a:rPr lang="el-GR" sz="1600" i="1">
                              <a:latin typeface="Cambria Math"/>
                            </a:rPr>
                            <m:t>𝜋</m:t>
                          </m:r>
                          <m:d>
                            <m:d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l-GR" sz="16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600" i="1">
                                      <a:latin typeface="Cambria Math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l-GR" sz="1600" i="1">
                                      <a:latin typeface="Cambria Math"/>
                                    </a:rPr>
                                    <m:t>5</m:t>
                                  </m:r>
                                </m:sup>
                              </m:sSup>
                            </m:e>
                          </m:d>
                        </m:num>
                        <m:den>
                          <m:r>
                            <a:rPr lang="el-GR" sz="1600" i="1">
                              <a:latin typeface="Cambria Math"/>
                            </a:rPr>
                            <m:t>2</m:t>
                          </m:r>
                          <m:r>
                            <a:rPr lang="el-GR" sz="1600" i="1">
                              <a:latin typeface="Cambria Math"/>
                            </a:rPr>
                            <m:t>𝜋</m:t>
                          </m:r>
                          <m:d>
                            <m:d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l-GR" sz="16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600" i="1">
                                      <a:latin typeface="Cambria Math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l-GR" sz="1600" i="1">
                                      <a:latin typeface="Cambria Math"/>
                                    </a:rPr>
                                    <m:t>3</m:t>
                                  </m:r>
                                </m:sup>
                              </m:sSup>
                            </m:e>
                          </m:d>
                        </m:den>
                      </m:f>
                      <m:r>
                        <a:rPr lang="el-GR" sz="1600" i="1">
                          <a:latin typeface="Cambria Math"/>
                        </a:rPr>
                        <m:t>=200</m:t>
                      </m:r>
                    </m:oMath>
                  </m:oMathPara>
                </a14:m>
                <a:endParaRPr lang="el-GR" sz="1600" dirty="0"/>
              </a:p>
              <a:p>
                <a:pPr marL="0" indent="0">
                  <a:spcBef>
                    <a:spcPts val="300"/>
                  </a:spcBef>
                  <a:buNone/>
                </a:pPr>
                <a:endParaRPr lang="el-GR" sz="1600" dirty="0" smtClean="0"/>
              </a:p>
              <a:p>
                <a:pPr marL="0" indent="0">
                  <a:spcBef>
                    <a:spcPts val="300"/>
                  </a:spcBef>
                  <a:buNone/>
                </a:pPr>
                <a:r>
                  <a:rPr lang="el-GR" sz="1600" dirty="0" smtClean="0"/>
                  <a:t>Στην ημιτονοειδή διαμόρφωση το εύρος ζώνης υπολογίζεται από:</a:t>
                </a:r>
              </a:p>
              <a:p>
                <a:pPr marL="0" indent="0">
                  <a:spcBef>
                    <a:spcPts val="300"/>
                  </a:spcBef>
                  <a:buNone/>
                </a:pPr>
                <a:endParaRPr lang="el-GR" sz="1600" dirty="0"/>
              </a:p>
              <a:p>
                <a:pPr marL="0" indent="0">
                  <a:spcBef>
                    <a:spcPts val="3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/>
                            </a:rPr>
                            <m:t>𝑊</m:t>
                          </m:r>
                        </m:e>
                        <m:sub>
                          <m:r>
                            <a:rPr lang="el-GR" sz="1600" i="1">
                              <a:latin typeface="Cambria Math"/>
                            </a:rPr>
                            <m:t>𝐵</m:t>
                          </m:r>
                        </m:sub>
                      </m:sSub>
                      <m:r>
                        <a:rPr lang="el-GR" sz="1600" i="1">
                          <a:latin typeface="Cambria Math"/>
                        </a:rPr>
                        <m:t>=2</m:t>
                      </m:r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600" i="1">
                              <a:latin typeface="Cambria Math"/>
                            </a:rPr>
                            <m:t>𝛽</m:t>
                          </m:r>
                          <m:r>
                            <a:rPr lang="el-GR" sz="1600" i="1">
                              <a:latin typeface="Cambria Math"/>
                            </a:rPr>
                            <m:t>+1</m:t>
                          </m:r>
                        </m:e>
                      </m:d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600" i="1">
                              <a:latin typeface="Cambria Math"/>
                            </a:rPr>
                            <m:t>𝜔</m:t>
                          </m:r>
                        </m:e>
                        <m:sub>
                          <m:r>
                            <a:rPr lang="en-US" sz="1600" i="1">
                              <a:latin typeface="Cambria Math"/>
                            </a:rPr>
                            <m:t>𝑚</m:t>
                          </m:r>
                        </m:sub>
                      </m:sSub>
                      <m:r>
                        <a:rPr lang="el-GR" sz="1600" i="1">
                          <a:latin typeface="Cambria Math"/>
                        </a:rPr>
                        <m:t>=8.04</m:t>
                      </m:r>
                      <m:r>
                        <a:rPr lang="el-GR" sz="1600" i="1">
                          <a:latin typeface="Cambria Math"/>
                        </a:rPr>
                        <m:t>𝜋</m:t>
                      </m:r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600" i="1">
                                  <a:latin typeface="Cambria Math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l-GR" sz="1600" i="1">
                                  <a:latin typeface="Cambria Math"/>
                                </a:rPr>
                                <m:t>5</m:t>
                              </m:r>
                            </m:sup>
                          </m:sSup>
                        </m:e>
                      </m:d>
                      <m:r>
                        <a:rPr lang="en-US" sz="1600" i="1">
                          <a:latin typeface="Cambria Math"/>
                        </a:rPr>
                        <m:t>𝑟𝑎𝑑</m:t>
                      </m:r>
                      <m:r>
                        <a:rPr lang="en-US" sz="1600" i="1">
                          <a:latin typeface="Cambria Math"/>
                        </a:rPr>
                        <m:t>/</m:t>
                      </m:r>
                      <m:r>
                        <a:rPr lang="en-US" sz="1600" i="1">
                          <a:latin typeface="Cambria Math"/>
                        </a:rPr>
                        <m:t>𝑠</m:t>
                      </m:r>
                    </m:oMath>
                  </m:oMathPara>
                </a14:m>
                <a:endParaRPr lang="el-GR" sz="1600" dirty="0"/>
              </a:p>
              <a:p>
                <a:pPr marL="0" indent="0">
                  <a:spcBef>
                    <a:spcPts val="300"/>
                  </a:spcBef>
                  <a:buNone/>
                </a:pPr>
                <a:r>
                  <a:rPr lang="el-GR" sz="1600" dirty="0"/>
                  <a:t>Επειδή είναι </a:t>
                </a:r>
                <a14:m>
                  <m:oMath xmlns:m="http://schemas.openxmlformats.org/officeDocument/2006/math">
                    <m:r>
                      <a:rPr lang="el-GR" sz="1600" i="1">
                        <a:latin typeface="Cambria Math"/>
                      </a:rPr>
                      <m:t>𝛽</m:t>
                    </m:r>
                    <m:r>
                      <a:rPr lang="el-GR" sz="1600" i="1">
                        <a:latin typeface="Cambria Math"/>
                      </a:rPr>
                      <m:t>≫1,</m:t>
                    </m:r>
                  </m:oMath>
                </a14:m>
                <a:r>
                  <a:rPr lang="el-GR" sz="1600" dirty="0"/>
                  <a:t> </a:t>
                </a:r>
                <a:r>
                  <a:rPr lang="el-GR" sz="1600" dirty="0" smtClean="0"/>
                  <a:t>τότε:</a:t>
                </a:r>
                <a:endParaRPr lang="el-GR" sz="1600" dirty="0"/>
              </a:p>
              <a:p>
                <a:pPr marL="0" indent="0">
                  <a:spcBef>
                    <a:spcPts val="300"/>
                  </a:spcBef>
                  <a:buNone/>
                </a:pPr>
                <a:endParaRPr lang="el-GR" sz="1600" dirty="0"/>
              </a:p>
              <a:p>
                <a:pPr marL="0" indent="0" algn="ctr">
                  <a:spcBef>
                    <a:spcPts val="300"/>
                  </a:spcBef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𝑊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𝐵</m:t>
                        </m:r>
                      </m:sub>
                    </m:sSub>
                    <m:r>
                      <a:rPr lang="el-GR" sz="1600" i="1">
                        <a:latin typeface="Cambria Math"/>
                      </a:rPr>
                      <m:t>≈2</m:t>
                    </m:r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600" i="1">
                            <a:latin typeface="Cambria Math"/>
                          </a:rPr>
                          <m:t>𝛥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𝜔</m:t>
                        </m:r>
                      </m:sub>
                    </m:sSub>
                    <m:r>
                      <a:rPr lang="el-GR" sz="1600" i="1">
                        <a:latin typeface="Cambria Math"/>
                      </a:rPr>
                      <m:t>=8</m:t>
                    </m:r>
                    <m:r>
                      <a:rPr lang="el-GR" sz="1600" i="1">
                        <a:latin typeface="Cambria Math"/>
                      </a:rPr>
                      <m:t>𝜋</m:t>
                    </m:r>
                    <m:d>
                      <m:dPr>
                        <m:ctrlPr>
                          <a:rPr lang="el-GR" sz="1600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l-GR" sz="16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l-GR" sz="1600" i="1">
                                <a:latin typeface="Cambria Math"/>
                              </a:rPr>
                              <m:t>10</m:t>
                            </m:r>
                          </m:e>
                          <m:sup>
                            <m:r>
                              <a:rPr lang="el-GR" sz="1600" i="1">
                                <a:latin typeface="Cambria Math"/>
                              </a:rPr>
                              <m:t>5</m:t>
                            </m:r>
                          </m:sup>
                        </m:sSup>
                      </m:e>
                    </m:d>
                    <m:r>
                      <a:rPr lang="en-US" sz="1600" i="1">
                        <a:latin typeface="Cambria Math"/>
                      </a:rPr>
                      <m:t>𝑟𝑎𝑑</m:t>
                    </m:r>
                    <m:r>
                      <a:rPr lang="el-GR" sz="1600" i="1">
                        <a:latin typeface="Cambria Math"/>
                      </a:rPr>
                      <m:t>/</m:t>
                    </m:r>
                    <m:r>
                      <a:rPr lang="en-US" sz="1600" i="1">
                        <a:latin typeface="Cambria Math"/>
                      </a:rPr>
                      <m:t>𝑠</m:t>
                    </m:r>
                  </m:oMath>
                </a14:m>
                <a:r>
                  <a:rPr lang="el-GR" sz="1600" dirty="0"/>
                  <a:t> ή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6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𝐵</m:t>
                        </m:r>
                      </m:sub>
                    </m:sSub>
                    <m:r>
                      <a:rPr lang="el-GR" sz="1600" i="1">
                        <a:latin typeface="Cambria Math"/>
                      </a:rPr>
                      <m:t>=400 </m:t>
                    </m:r>
                    <m:r>
                      <a:rPr lang="el-GR" sz="1600" i="1">
                        <a:latin typeface="Cambria Math"/>
                      </a:rPr>
                      <m:t>𝑘𝐻𝑧</m:t>
                    </m:r>
                  </m:oMath>
                </a14:m>
                <a:endParaRPr lang="el-GR" sz="16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5184576"/>
              </a:xfrm>
              <a:blipFill rotWithShape="1">
                <a:blip r:embed="rId2"/>
                <a:stretch>
                  <a:fillRect l="-370" t="-47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00696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spcBef>
                <a:spcPts val="600"/>
              </a:spcBef>
              <a:defRPr/>
            </a:pPr>
            <a:r>
              <a:rPr lang="el-GR" altLang="el-GR" dirty="0" smtClean="0"/>
              <a:t>Άσκηση  2</a:t>
            </a:r>
            <a:endParaRPr lang="el-GR" alt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5184576"/>
              </a:xfrm>
            </p:spPr>
            <p:txBody>
              <a:bodyPr>
                <a:noAutofit/>
              </a:bodyPr>
              <a:lstStyle/>
              <a:p>
                <a:pPr marL="0" indent="0" algn="l">
                  <a:buNone/>
                </a:pPr>
                <a:r>
                  <a:rPr lang="el-GR" sz="1600" dirty="0" smtClean="0"/>
                  <a:t>Μια </a:t>
                </a:r>
                <a:r>
                  <a:rPr lang="el-GR" sz="1600" dirty="0"/>
                  <a:t>φέρουσα 20 </a:t>
                </a:r>
                <a:r>
                  <a:rPr lang="en-US" sz="1600" dirty="0"/>
                  <a:t>MHz</a:t>
                </a:r>
                <a:r>
                  <a:rPr lang="el-GR" sz="1600" dirty="0"/>
                  <a:t> είναι διαμορφωμένη κατά συχνότητα από ημιτονοειδές σήμα έτσι ώστε η μέγιστη απόκλιση συχνότητας να είναι 100 </a:t>
                </a:r>
                <a:r>
                  <a:rPr lang="en-US" sz="1600" dirty="0"/>
                  <a:t>kHz</a:t>
                </a:r>
                <a:r>
                  <a:rPr lang="el-GR" sz="1600" dirty="0"/>
                  <a:t>. Να προσδιοριστεί ο δείκτης διαμόρφωσης και το κατά προσέγγιση εύρος ζώνης συχνοτήτων του σήματος </a:t>
                </a:r>
                <a:r>
                  <a:rPr lang="en-US" sz="1600" dirty="0"/>
                  <a:t>FM</a:t>
                </a:r>
                <a:r>
                  <a:rPr lang="el-GR" sz="1600" dirty="0"/>
                  <a:t> αν η συχνότητα του διαμορφώνοντος σήματος </a:t>
                </a:r>
                <a:r>
                  <a:rPr lang="el-GR" sz="1600" dirty="0" smtClean="0"/>
                  <a:t>είναι: (</a:t>
                </a:r>
                <a:r>
                  <a:rPr lang="el-GR" sz="1600" dirty="0"/>
                  <a:t>α) 1 </a:t>
                </a:r>
                <a:r>
                  <a:rPr lang="en-US" sz="1600" dirty="0"/>
                  <a:t>kHz</a:t>
                </a:r>
                <a:r>
                  <a:rPr lang="el-GR" sz="1600" dirty="0"/>
                  <a:t>, </a:t>
                </a:r>
                <a:r>
                  <a:rPr lang="el-GR" sz="1600" dirty="0" smtClean="0"/>
                  <a:t>(</a:t>
                </a:r>
                <a:r>
                  <a:rPr lang="el-GR" sz="1600" dirty="0"/>
                  <a:t>β</a:t>
                </a:r>
                <a:r>
                  <a:rPr lang="el-GR" sz="1600" dirty="0" smtClean="0"/>
                  <a:t>) </a:t>
                </a:r>
                <a:r>
                  <a:rPr lang="el-GR" sz="1600" dirty="0"/>
                  <a:t>100 </a:t>
                </a:r>
                <a:r>
                  <a:rPr lang="en-US" sz="1600" dirty="0" smtClean="0"/>
                  <a:t>kHz</a:t>
                </a:r>
                <a:r>
                  <a:rPr lang="el-GR" sz="1600" dirty="0" smtClean="0"/>
                  <a:t> </a:t>
                </a:r>
                <a:r>
                  <a:rPr lang="el-GR" sz="1600" dirty="0"/>
                  <a:t>και </a:t>
                </a:r>
                <a:r>
                  <a:rPr lang="el-GR" sz="1600" dirty="0" smtClean="0"/>
                  <a:t>(</a:t>
                </a:r>
                <a:r>
                  <a:rPr lang="el-GR" sz="1600" dirty="0"/>
                  <a:t>γ</a:t>
                </a:r>
                <a:r>
                  <a:rPr lang="el-GR" sz="1600" dirty="0" smtClean="0"/>
                  <a:t>) </a:t>
                </a:r>
                <a:r>
                  <a:rPr lang="el-GR" sz="1600" dirty="0"/>
                  <a:t>500 </a:t>
                </a:r>
                <a:r>
                  <a:rPr lang="en-US" sz="1600" dirty="0"/>
                  <a:t>kHz</a:t>
                </a:r>
                <a:r>
                  <a:rPr lang="el-GR" sz="1600" dirty="0" smtClean="0"/>
                  <a:t>.</a:t>
                </a:r>
              </a:p>
              <a:p>
                <a:pPr marL="0" indent="0" algn="l">
                  <a:buNone/>
                </a:pPr>
                <a:endParaRPr lang="el-GR" sz="1600" u="sng" dirty="0" smtClean="0"/>
              </a:p>
              <a:p>
                <a:pPr marL="0" indent="0" algn="l">
                  <a:buNone/>
                </a:pPr>
                <a:r>
                  <a:rPr lang="el-GR" sz="1600" u="sng" dirty="0" smtClean="0"/>
                  <a:t>Απάντηση:</a:t>
                </a:r>
              </a:p>
              <a:p>
                <a:pPr marL="0" indent="0" algn="l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600" i="1">
                            <a:latin typeface="Cambria Math"/>
                          </a:rPr>
                          <m:t>𝛥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𝑓</m:t>
                        </m:r>
                      </m:sub>
                    </m:sSub>
                    <m:r>
                      <a:rPr lang="el-GR" sz="1600" i="1">
                        <a:latin typeface="Cambria Math"/>
                      </a:rPr>
                      <m:t>=100</m:t>
                    </m:r>
                    <m:r>
                      <a:rPr lang="el-GR" sz="1600" b="0" i="1" smtClean="0">
                        <a:latin typeface="Cambria Math"/>
                      </a:rPr>
                      <m:t> </m:t>
                    </m:r>
                    <m:r>
                      <a:rPr lang="en-US" sz="1600" i="1">
                        <a:latin typeface="Cambria Math"/>
                      </a:rPr>
                      <m:t>𝑘𝐻𝑧</m:t>
                    </m:r>
                  </m:oMath>
                </a14:m>
                <a:r>
                  <a:rPr lang="el-GR" sz="1600" dirty="0"/>
                  <a:t>, </a:t>
                </a:r>
                <a14:m>
                  <m:oMath xmlns:m="http://schemas.openxmlformats.org/officeDocument/2006/math">
                    <m:r>
                      <a:rPr lang="el-GR" sz="1600" b="0" i="0" smtClean="0">
                        <a:latin typeface="Cambria Math"/>
                      </a:rPr>
                      <m:t>      </m:t>
                    </m:r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𝑐</m:t>
                        </m:r>
                      </m:sub>
                    </m:sSub>
                    <m:r>
                      <a:rPr lang="el-GR" sz="1600" i="1">
                        <a:latin typeface="Cambria Math"/>
                      </a:rPr>
                      <m:t>=20</m:t>
                    </m:r>
                    <m:r>
                      <a:rPr lang="en-US" sz="1600" i="1">
                        <a:latin typeface="Cambria Math"/>
                      </a:rPr>
                      <m:t>𝑀𝐻𝑧</m:t>
                    </m:r>
                    <m:r>
                      <a:rPr lang="el-GR" sz="1600" i="1">
                        <a:latin typeface="Cambria Math"/>
                      </a:rPr>
                      <m:t>≫</m:t>
                    </m:r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𝑚</m:t>
                        </m:r>
                      </m:sub>
                    </m:sSub>
                  </m:oMath>
                </a14:m>
                <a:endParaRPr lang="el-GR" sz="1600" dirty="0"/>
              </a:p>
              <a:p>
                <a:pPr marL="0" indent="0" algn="l">
                  <a:buNone/>
                </a:pPr>
                <a:r>
                  <a:rPr lang="el-GR" sz="1600" dirty="0"/>
                  <a:t>Για ημιτονοειδή </a:t>
                </a:r>
                <a:r>
                  <a:rPr lang="el-GR" sz="1600" dirty="0" smtClean="0"/>
                  <a:t>διαμόρφωση, ισχύει:  </a:t>
                </a:r>
                <a14:m>
                  <m:oMath xmlns:m="http://schemas.openxmlformats.org/officeDocument/2006/math">
                    <m:r>
                      <a:rPr lang="el-GR" sz="1600" i="1">
                        <a:latin typeface="Cambria Math"/>
                      </a:rPr>
                      <m:t>𝛽</m:t>
                    </m:r>
                    <m:r>
                      <a:rPr lang="el-GR" sz="1600" i="1">
                        <a:latin typeface="Cambria Math"/>
                      </a:rPr>
                      <m:t>=</m:t>
                    </m:r>
                    <m:f>
                      <m:fPr>
                        <m:type m:val="lin"/>
                        <m:ctrlPr>
                          <a:rPr lang="el-GR" sz="1600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l-GR" sz="16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1600" i="1">
                                <a:latin typeface="Cambria Math"/>
                              </a:rPr>
                              <m:t>𝛥</m:t>
                            </m:r>
                          </m:e>
                          <m:sub>
                            <m:r>
                              <a:rPr lang="en-US" sz="1600" i="1">
                                <a:latin typeface="Cambria Math"/>
                              </a:rPr>
                              <m:t>𝑓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l-GR" sz="16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1600" i="1">
                                <a:latin typeface="Cambria Math"/>
                              </a:rPr>
                              <m:t>𝑓</m:t>
                            </m:r>
                          </m:e>
                          <m:sub>
                            <m:r>
                              <a:rPr lang="el-GR" sz="1600" i="1">
                                <a:latin typeface="Cambria Math"/>
                              </a:rPr>
                              <m:t>𝑚</m:t>
                            </m:r>
                          </m:sub>
                        </m:sSub>
                      </m:den>
                    </m:f>
                  </m:oMath>
                </a14:m>
                <a:endParaRPr lang="el-GR" sz="1600" dirty="0"/>
              </a:p>
              <a:p>
                <a:pPr marL="0" lvl="0" indent="0" algn="l">
                  <a:buNone/>
                </a:pPr>
                <a:endParaRPr lang="el-GR" sz="1600" dirty="0" smtClean="0"/>
              </a:p>
              <a:p>
                <a:pPr marL="0" lvl="0" indent="0" algn="l">
                  <a:buNone/>
                </a:pPr>
                <a:r>
                  <a:rPr lang="el-GR" sz="1600" dirty="0" smtClean="0"/>
                  <a:t>(α) Με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𝑚</m:t>
                        </m:r>
                      </m:sub>
                    </m:sSub>
                    <m:r>
                      <a:rPr lang="el-GR" sz="1600" i="1">
                        <a:latin typeface="Cambria Math"/>
                      </a:rPr>
                      <m:t>=1 </m:t>
                    </m:r>
                    <m:r>
                      <a:rPr lang="el-GR" sz="1600" i="1">
                        <a:latin typeface="Cambria Math"/>
                      </a:rPr>
                      <m:t>𝑘𝐻𝑧</m:t>
                    </m:r>
                    <m:r>
                      <a:rPr lang="el-GR" sz="1600" i="1">
                        <a:latin typeface="Cambria Math"/>
                      </a:rPr>
                      <m:t>,  </m:t>
                    </m:r>
                    <m:r>
                      <a:rPr lang="el-GR" sz="1600" i="1">
                        <a:latin typeface="Cambria Math"/>
                      </a:rPr>
                      <m:t>𝛽</m:t>
                    </m:r>
                    <m:r>
                      <a:rPr lang="el-GR" sz="1600" i="1">
                        <a:latin typeface="Cambria Math"/>
                      </a:rPr>
                      <m:t>=100. </m:t>
                    </m:r>
                    <m:r>
                      <a:rPr lang="el-GR" sz="1600" b="0" i="0" smtClean="0">
                        <a:latin typeface="Cambria Math"/>
                      </a:rPr>
                      <m:t> </m:t>
                    </m:r>
                  </m:oMath>
                </a14:m>
                <a:r>
                  <a:rPr lang="el-GR" sz="1600" dirty="0" smtClean="0"/>
                  <a:t>Πρόκειται </a:t>
                </a:r>
                <a:r>
                  <a:rPr lang="el-GR" sz="1600" dirty="0"/>
                  <a:t>για σήμα </a:t>
                </a:r>
                <a:r>
                  <a:rPr lang="en-US" sz="1600" dirty="0" smtClean="0"/>
                  <a:t>NBFM</a:t>
                </a:r>
                <a:r>
                  <a:rPr lang="el-GR" sz="1600" dirty="0" smtClean="0"/>
                  <a:t> </a:t>
                </a:r>
                <a:r>
                  <a:rPr lang="el-GR" sz="1600" dirty="0"/>
                  <a:t>και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𝐵</m:t>
                        </m:r>
                      </m:sub>
                    </m:sSub>
                    <m:r>
                      <a:rPr lang="el-GR" sz="1600" i="1">
                        <a:latin typeface="Cambria Math"/>
                      </a:rPr>
                      <m:t>≈2</m:t>
                    </m:r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600" i="1">
                            <a:latin typeface="Cambria Math"/>
                          </a:rPr>
                          <m:t>𝛥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𝑓</m:t>
                        </m:r>
                      </m:sub>
                    </m:sSub>
                    <m:r>
                      <a:rPr lang="el-GR" sz="1600" i="1">
                        <a:latin typeface="Cambria Math"/>
                      </a:rPr>
                      <m:t>=200</m:t>
                    </m:r>
                    <m:r>
                      <a:rPr lang="el-GR" sz="1600" b="0" i="1" smtClean="0">
                        <a:latin typeface="Cambria Math"/>
                      </a:rPr>
                      <m:t> </m:t>
                    </m:r>
                    <m:r>
                      <a:rPr lang="el-GR" sz="1600" i="1">
                        <a:latin typeface="Cambria Math"/>
                      </a:rPr>
                      <m:t>𝑘𝐻𝑧</m:t>
                    </m:r>
                    <m:r>
                      <a:rPr lang="el-GR" sz="1600" i="1">
                        <a:latin typeface="Cambria Math"/>
                      </a:rPr>
                      <m:t>.</m:t>
                    </m:r>
                  </m:oMath>
                </a14:m>
                <a:endParaRPr lang="el-GR" sz="1600" dirty="0"/>
              </a:p>
              <a:p>
                <a:pPr marL="0" lvl="0" indent="0" algn="l">
                  <a:buNone/>
                </a:pPr>
                <a:r>
                  <a:rPr lang="el-GR" sz="1600" dirty="0" smtClean="0"/>
                  <a:t>(β) Με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𝑚</m:t>
                        </m:r>
                      </m:sub>
                    </m:sSub>
                    <m:r>
                      <a:rPr lang="el-GR" sz="1600" i="1">
                        <a:latin typeface="Cambria Math"/>
                      </a:rPr>
                      <m:t>=100 </m:t>
                    </m:r>
                    <m:r>
                      <a:rPr lang="el-GR" sz="1600" i="1">
                        <a:latin typeface="Cambria Math"/>
                      </a:rPr>
                      <m:t>𝑘𝐻𝑧</m:t>
                    </m:r>
                    <m:r>
                      <a:rPr lang="el-GR" sz="1600" i="1">
                        <a:latin typeface="Cambria Math"/>
                      </a:rPr>
                      <m:t>,  </m:t>
                    </m:r>
                    <m:r>
                      <a:rPr lang="el-GR" sz="1600" i="1">
                        <a:latin typeface="Cambria Math"/>
                      </a:rPr>
                      <m:t>𝛽</m:t>
                    </m:r>
                    <m:r>
                      <a:rPr lang="el-GR" sz="1600" i="1">
                        <a:latin typeface="Cambria Math"/>
                      </a:rPr>
                      <m:t>=1</m:t>
                    </m:r>
                  </m:oMath>
                </a14:m>
                <a:r>
                  <a:rPr lang="el-GR" sz="1600" dirty="0"/>
                  <a:t>. Έτσι, </a:t>
                </a:r>
                <a:r>
                  <a:rPr lang="el-GR" sz="1600" dirty="0" smtClean="0"/>
                  <a:t>το εύρος ζώνης</a:t>
                </a:r>
                <a:r>
                  <a:rPr lang="el-GR" sz="1600" dirty="0" smtClean="0">
                    <a:solidFill>
                      <a:srgbClr val="FF0000"/>
                    </a:solidFill>
                  </a:rPr>
                  <a:t> </a:t>
                </a:r>
                <a:r>
                  <a:rPr lang="el-GR" sz="1600" dirty="0"/>
                  <a:t>θα </a:t>
                </a:r>
                <a:r>
                  <a:rPr lang="el-GR" sz="1600" dirty="0" smtClean="0"/>
                  <a:t>είναι:</a:t>
                </a:r>
                <a:endParaRPr lang="el-GR" sz="1600" dirty="0"/>
              </a:p>
              <a:p>
                <a:pPr marL="0" indent="0" algn="l">
                  <a:buNone/>
                </a:pPr>
                <a:r>
                  <a:rPr lang="el-GR" sz="1600" dirty="0"/>
                  <a:t> </a:t>
                </a:r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l-GR" sz="1600" i="1">
                              <a:latin typeface="Cambria Math"/>
                            </a:rPr>
                            <m:t>𝐵</m:t>
                          </m:r>
                        </m:sub>
                      </m:sSub>
                      <m:r>
                        <a:rPr lang="el-GR" sz="1600" i="1">
                          <a:latin typeface="Cambria Math"/>
                        </a:rPr>
                        <m:t>≈2</m:t>
                      </m:r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600" i="1">
                              <a:latin typeface="Cambria Math"/>
                            </a:rPr>
                            <m:t>𝛽</m:t>
                          </m:r>
                          <m:r>
                            <a:rPr lang="el-GR" sz="1600" i="1">
                              <a:latin typeface="Cambria Math"/>
                            </a:rPr>
                            <m:t>+1</m:t>
                          </m:r>
                        </m:e>
                      </m:d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l-GR" sz="1600" i="1">
                              <a:latin typeface="Cambria Math"/>
                            </a:rPr>
                            <m:t>𝑚</m:t>
                          </m:r>
                        </m:sub>
                      </m:sSub>
                      <m:r>
                        <a:rPr lang="el-GR" sz="1600" i="1">
                          <a:latin typeface="Cambria Math"/>
                        </a:rPr>
                        <m:t>=400</m:t>
                      </m:r>
                      <m:r>
                        <a:rPr lang="el-GR" sz="1600" b="0" i="1" smtClean="0">
                          <a:latin typeface="Cambria Math"/>
                        </a:rPr>
                        <m:t> </m:t>
                      </m:r>
                      <m:r>
                        <a:rPr lang="el-GR" sz="1600" i="1">
                          <a:latin typeface="Cambria Math"/>
                        </a:rPr>
                        <m:t>𝑘𝐻𝑧</m:t>
                      </m:r>
                    </m:oMath>
                  </m:oMathPara>
                </a14:m>
                <a:endParaRPr lang="el-GR" sz="1600" dirty="0"/>
              </a:p>
              <a:p>
                <a:pPr marL="0" indent="0" algn="l">
                  <a:buNone/>
                </a:pPr>
                <a:r>
                  <a:rPr lang="en-US" sz="1600" dirty="0"/>
                  <a:t> </a:t>
                </a:r>
                <a:endParaRPr lang="el-GR" sz="1600" dirty="0"/>
              </a:p>
              <a:p>
                <a:pPr marL="0" lvl="0" indent="0" algn="l">
                  <a:buNone/>
                </a:pPr>
                <a:r>
                  <a:rPr lang="el-GR" sz="1600" dirty="0" smtClean="0"/>
                  <a:t>(γ) </a:t>
                </a:r>
                <a:r>
                  <a:rPr lang="el-GR" sz="1600" dirty="0"/>
                  <a:t>Με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𝑚</m:t>
                        </m:r>
                      </m:sub>
                    </m:sSub>
                    <m:r>
                      <a:rPr lang="el-GR" sz="1600" i="1">
                        <a:latin typeface="Cambria Math"/>
                      </a:rPr>
                      <m:t>=500 </m:t>
                    </m:r>
                    <m:r>
                      <a:rPr lang="el-GR" sz="1600" i="1">
                        <a:latin typeface="Cambria Math"/>
                      </a:rPr>
                      <m:t>𝑘𝐻𝑧</m:t>
                    </m:r>
                    <m:r>
                      <a:rPr lang="el-GR" sz="1600" i="1">
                        <a:latin typeface="Cambria Math"/>
                      </a:rPr>
                      <m:t>, </m:t>
                    </m:r>
                    <m:r>
                      <a:rPr lang="el-GR" sz="1600" i="1">
                        <a:latin typeface="Cambria Math"/>
                      </a:rPr>
                      <m:t>𝛽</m:t>
                    </m:r>
                    <m:r>
                      <a:rPr lang="el-GR" sz="1600" i="1">
                        <a:latin typeface="Cambria Math"/>
                      </a:rPr>
                      <m:t>=0.2</m:t>
                    </m:r>
                  </m:oMath>
                </a14:m>
                <a:r>
                  <a:rPr lang="el-GR" sz="1600" dirty="0"/>
                  <a:t>. </a:t>
                </a:r>
                <a:endParaRPr lang="el-GR" sz="1600" dirty="0" smtClean="0"/>
              </a:p>
              <a:p>
                <a:pPr marL="0" lvl="0" indent="0" algn="l">
                  <a:buNone/>
                </a:pPr>
                <a:r>
                  <a:rPr lang="el-GR" sz="1600" dirty="0" smtClean="0"/>
                  <a:t>Πρόκειται </a:t>
                </a:r>
                <a:r>
                  <a:rPr lang="el-GR" sz="1600" dirty="0"/>
                  <a:t>για σήμα </a:t>
                </a:r>
                <a:r>
                  <a:rPr lang="en-US" sz="1600" dirty="0"/>
                  <a:t>NBFM</a:t>
                </a:r>
                <a:r>
                  <a:rPr lang="el-GR" sz="1600" dirty="0"/>
                  <a:t>, και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𝐵</m:t>
                        </m:r>
                      </m:sub>
                    </m:sSub>
                    <m:r>
                      <a:rPr lang="el-GR" sz="1600" i="1">
                        <a:latin typeface="Cambria Math"/>
                      </a:rPr>
                      <m:t>≈2</m:t>
                    </m:r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600" i="1">
                            <a:latin typeface="Cambria Math"/>
                          </a:rPr>
                          <m:t>𝛥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𝑓</m:t>
                        </m:r>
                      </m:sub>
                    </m:sSub>
                    <m:r>
                      <a:rPr lang="el-GR" sz="1600" i="1">
                        <a:latin typeface="Cambria Math"/>
                      </a:rPr>
                      <m:t>=1000</m:t>
                    </m:r>
                    <m:r>
                      <a:rPr lang="el-GR" sz="1600" b="0" i="1" smtClean="0">
                        <a:latin typeface="Cambria Math"/>
                      </a:rPr>
                      <m:t> </m:t>
                    </m:r>
                    <m:r>
                      <a:rPr lang="el-GR" sz="1600" i="1">
                        <a:latin typeface="Cambria Math"/>
                      </a:rPr>
                      <m:t>𝑘𝐻𝑧</m:t>
                    </m:r>
                    <m:r>
                      <a:rPr lang="el-GR" sz="1600" i="1">
                        <a:latin typeface="Cambria Math"/>
                      </a:rPr>
                      <m:t>=1</m:t>
                    </m:r>
                    <m:r>
                      <a:rPr lang="en-US" sz="1600" i="1">
                        <a:latin typeface="Cambria Math"/>
                      </a:rPr>
                      <m:t>𝑀𝐻𝑧</m:t>
                    </m:r>
                  </m:oMath>
                </a14:m>
                <a:endParaRPr lang="el-GR" sz="16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5184576"/>
              </a:xfrm>
              <a:blipFill rotWithShape="1">
                <a:blip r:embed="rId2"/>
                <a:stretch>
                  <a:fillRect l="-370" t="-47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48321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spcBef>
                <a:spcPts val="600"/>
              </a:spcBef>
              <a:defRPr/>
            </a:pPr>
            <a:r>
              <a:rPr lang="el-GR" altLang="el-GR" dirty="0" smtClean="0"/>
              <a:t>Άσκηση 3</a:t>
            </a:r>
            <a:endParaRPr lang="el-GR" alt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5184576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el-GR" sz="1600" dirty="0" smtClean="0">
                    <a:solidFill>
                      <a:schemeClr val="tx1"/>
                    </a:solidFill>
                  </a:rPr>
                  <a:t>Έστω </a:t>
                </a:r>
                <a:r>
                  <a:rPr lang="el-GR" sz="1600" dirty="0">
                    <a:solidFill>
                      <a:schemeClr val="tx1"/>
                    </a:solidFill>
                  </a:rPr>
                  <a:t>ότι έχουμε ένα κατά γωνία διαμορφωμένο </a:t>
                </a:r>
                <a:r>
                  <a:rPr lang="el-GR" sz="1600" dirty="0" smtClean="0">
                    <a:solidFill>
                      <a:schemeClr val="tx1"/>
                    </a:solidFill>
                  </a:rPr>
                  <a:t>σήμα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𝑐</m:t>
                        </m:r>
                      </m:sub>
                    </m:sSub>
                    <m:d>
                      <m:dPr>
                        <m:ctrlP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l-GR" sz="1600" i="1">
                        <a:solidFill>
                          <a:schemeClr val="tx1"/>
                        </a:solidFill>
                        <a:latin typeface="Cambria Math"/>
                      </a:rPr>
                      <m:t>=10 </m:t>
                    </m:r>
                    <m:r>
                      <a:rPr lang="el-GR" sz="1600" i="1">
                        <a:solidFill>
                          <a:schemeClr val="tx1"/>
                        </a:solidFill>
                        <a:latin typeface="Cambria Math"/>
                      </a:rPr>
                      <m:t>𝑐𝑜𝑠</m:t>
                    </m:r>
                    <m:d>
                      <m:dPr>
                        <m:ctrlP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l-GR" sz="16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16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𝜔</m:t>
                            </m:r>
                          </m:e>
                          <m:sub>
                            <m:r>
                              <a:rPr lang="en-US" sz="16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𝑐</m:t>
                            </m:r>
                          </m:sub>
                        </m:sSub>
                        <m: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𝑡</m:t>
                        </m:r>
                        <m: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+3</m:t>
                        </m:r>
                        <m:func>
                          <m:funcPr>
                            <m:ctrlPr>
                              <a:rPr lang="el-GR" sz="16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l-GR" sz="160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sin</m:t>
                            </m:r>
                          </m:fName>
                          <m:e>
                            <m:sSub>
                              <m:sSubPr>
                                <m:ctrlPr>
                                  <a:rPr lang="el-GR" sz="16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l-GR" sz="16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n-US" sz="16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𝑚</m:t>
                                </m:r>
                              </m:sub>
                            </m:sSub>
                            <m:r>
                              <a:rPr lang="el-GR" sz="16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𝑡</m:t>
                            </m:r>
                          </m:e>
                        </m:func>
                      </m:e>
                    </m:d>
                  </m:oMath>
                </a14:m>
                <a:r>
                  <a:rPr lang="el-GR" sz="1600" dirty="0" smtClean="0">
                    <a:solidFill>
                      <a:schemeClr val="tx1"/>
                    </a:solidFill>
                  </a:rPr>
                  <a:t>. </a:t>
                </a:r>
                <a:endParaRPr lang="el-GR" sz="1600" dirty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r>
                  <a:rPr lang="el-GR" sz="1600" dirty="0">
                    <a:solidFill>
                      <a:schemeClr val="tx1"/>
                    </a:solidFill>
                  </a:rPr>
                  <a:t>Υποθέτουμε </a:t>
                </a:r>
                <a:r>
                  <a:rPr lang="en-US" sz="1600" dirty="0">
                    <a:solidFill>
                      <a:schemeClr val="tx1"/>
                    </a:solidFill>
                  </a:rPr>
                  <a:t>PM</a:t>
                </a:r>
                <a:r>
                  <a:rPr lang="el-GR" sz="1600" dirty="0">
                    <a:solidFill>
                      <a:schemeClr val="tx1"/>
                    </a:solidFill>
                  </a:rPr>
                  <a:t> και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𝑚</m:t>
                        </m:r>
                      </m:sub>
                    </m:sSub>
                    <m:r>
                      <a:rPr lang="el-GR" sz="1600" i="1">
                        <a:solidFill>
                          <a:schemeClr val="tx1"/>
                        </a:solidFill>
                        <a:latin typeface="Cambria Math"/>
                      </a:rPr>
                      <m:t>=1 </m:t>
                    </m:r>
                    <m:r>
                      <a:rPr lang="el-GR" sz="1600" i="1">
                        <a:solidFill>
                          <a:schemeClr val="tx1"/>
                        </a:solidFill>
                        <a:latin typeface="Cambria Math"/>
                      </a:rPr>
                      <m:t>𝑘𝐻𝑧</m:t>
                    </m:r>
                  </m:oMath>
                </a14:m>
                <a:r>
                  <a:rPr lang="el-GR" sz="1600" dirty="0">
                    <a:solidFill>
                      <a:schemeClr val="tx1"/>
                    </a:solidFill>
                  </a:rPr>
                  <a:t>. Να υπολογιστεί ο δείκτης διαμόρφωσης και να βρεθεί το εύρος ζώνης συχνοτήτων όταν (α) διπλασιαστεί το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l-GR" sz="1600" dirty="0">
                    <a:solidFill>
                      <a:schemeClr val="tx1"/>
                    </a:solidFill>
                  </a:rPr>
                  <a:t> και </a:t>
                </a:r>
                <a:r>
                  <a:rPr lang="el-GR" sz="1600" dirty="0" smtClean="0">
                    <a:solidFill>
                      <a:schemeClr val="tx1"/>
                    </a:solidFill>
                  </a:rPr>
                  <a:t>(β) </a:t>
                </a:r>
                <a:r>
                  <a:rPr lang="el-GR" sz="1600" dirty="0">
                    <a:solidFill>
                      <a:schemeClr val="tx1"/>
                    </a:solidFill>
                  </a:rPr>
                  <a:t>όταν υποδιπλασιαστεί το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l-GR" sz="1600" dirty="0">
                    <a:solidFill>
                      <a:schemeClr val="tx1"/>
                    </a:solidFill>
                  </a:rPr>
                  <a:t>.</a:t>
                </a:r>
              </a:p>
              <a:p>
                <a:pPr marL="0" indent="0">
                  <a:buNone/>
                </a:pPr>
                <a:endParaRPr lang="el-GR" sz="1600" dirty="0" smtClean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r>
                  <a:rPr lang="el-GR" sz="1600" u="sng" dirty="0" smtClean="0">
                    <a:solidFill>
                      <a:schemeClr val="tx1"/>
                    </a:solidFill>
                  </a:rPr>
                  <a:t>Απάντηση</a:t>
                </a:r>
                <a:r>
                  <a:rPr lang="el-GR" sz="1600" dirty="0" smtClean="0">
                    <a:solidFill>
                      <a:schemeClr val="tx1"/>
                    </a:solidFill>
                  </a:rPr>
                  <a:t>:</a:t>
                </a:r>
                <a:endParaRPr lang="el-GR" sz="1600" dirty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6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sz="16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𝑃𝑀</m:t>
                          </m:r>
                        </m:sub>
                      </m:sSub>
                      <m:d>
                        <m:dPr>
                          <m:ctrlPr>
                            <a:rPr lang="el-GR" sz="16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6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600" i="1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r>
                        <a:rPr lang="el-GR" sz="1600" i="1">
                          <a:solidFill>
                            <a:schemeClr val="tx1"/>
                          </a:solidFill>
                          <a:latin typeface="Cambria Math"/>
                        </a:rPr>
                        <m:t>𝐴</m:t>
                      </m:r>
                      <m:r>
                        <a:rPr lang="el-GR" sz="1600" i="1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a:rPr lang="el-GR" sz="1600" i="1">
                          <a:solidFill>
                            <a:schemeClr val="tx1"/>
                          </a:solidFill>
                          <a:latin typeface="Cambria Math"/>
                        </a:rPr>
                        <m:t>𝑐𝑜𝑠</m:t>
                      </m:r>
                      <m:d>
                        <m:dPr>
                          <m:begChr m:val="["/>
                          <m:endChr m:val="]"/>
                          <m:ctrlPr>
                            <a:rPr lang="el-GR" sz="16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l-GR" sz="16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6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6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𝑐</m:t>
                              </m:r>
                            </m:sub>
                          </m:sSub>
                          <m:r>
                            <a:rPr lang="el-GR" sz="16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𝑡</m:t>
                          </m:r>
                          <m:r>
                            <a:rPr lang="el-GR" sz="16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l-GR" sz="16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6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l-GR" sz="16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𝑝</m:t>
                              </m:r>
                            </m:sub>
                          </m:sSub>
                          <m:r>
                            <a:rPr lang="el-GR" sz="16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𝑚</m:t>
                          </m:r>
                          <m:d>
                            <m:dPr>
                              <m:ctrlPr>
                                <a:rPr lang="el-GR" sz="16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6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e>
                      </m:d>
                      <m:r>
                        <a:rPr lang="el-GR" sz="1600" i="1">
                          <a:solidFill>
                            <a:schemeClr val="tx1"/>
                          </a:solidFill>
                          <a:latin typeface="Cambria Math"/>
                        </a:rPr>
                        <m:t>=10 </m:t>
                      </m:r>
                      <m:r>
                        <a:rPr lang="el-GR" sz="1600" i="1">
                          <a:solidFill>
                            <a:schemeClr val="tx1"/>
                          </a:solidFill>
                          <a:latin typeface="Cambria Math"/>
                        </a:rPr>
                        <m:t>𝑐𝑜𝑠</m:t>
                      </m:r>
                      <m:d>
                        <m:dPr>
                          <m:ctrlPr>
                            <a:rPr lang="el-GR" sz="16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l-GR" sz="16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6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6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𝑐</m:t>
                              </m:r>
                            </m:sub>
                          </m:sSub>
                          <m:r>
                            <a:rPr lang="el-GR" sz="16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𝑡</m:t>
                          </m:r>
                          <m:r>
                            <a:rPr lang="el-GR" sz="16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+3 </m:t>
                          </m:r>
                          <m:r>
                            <a:rPr lang="el-GR" sz="16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𝑠𝑖𝑛</m:t>
                          </m:r>
                          <m:sSub>
                            <m:sSubPr>
                              <m:ctrlPr>
                                <a:rPr lang="el-GR" sz="16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6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6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𝑚</m:t>
                              </m:r>
                            </m:sub>
                          </m:sSub>
                          <m:r>
                            <a:rPr lang="el-GR" sz="16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l-GR" sz="1600" dirty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endParaRPr lang="el-GR" sz="1600" dirty="0" smtClean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r>
                  <a:rPr lang="el-GR" sz="1600" dirty="0" smtClean="0">
                    <a:solidFill>
                      <a:schemeClr val="tx1"/>
                    </a:solidFill>
                  </a:rPr>
                  <a:t>Έτσι </a:t>
                </a:r>
                <a:r>
                  <a:rPr lang="el-GR" sz="1600" dirty="0">
                    <a:solidFill>
                      <a:schemeClr val="tx1"/>
                    </a:solidFill>
                  </a:rPr>
                  <a:t>έχουμε, </a:t>
                </a:r>
                <a14:m>
                  <m:oMath xmlns:m="http://schemas.openxmlformats.org/officeDocument/2006/math">
                    <m:r>
                      <a:rPr lang="el-GR" sz="1600" i="1">
                        <a:solidFill>
                          <a:schemeClr val="tx1"/>
                        </a:solidFill>
                        <a:latin typeface="Cambria Math"/>
                      </a:rPr>
                      <m:t>𝑚</m:t>
                    </m:r>
                    <m:d>
                      <m:dPr>
                        <m:ctrlP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l-GR" sz="1600" i="1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𝑚</m:t>
                        </m:r>
                      </m:sub>
                    </m:sSub>
                    <m:func>
                      <m:funcPr>
                        <m:ctrlP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l-GR" sz="1600">
                            <a:solidFill>
                              <a:schemeClr val="tx1"/>
                            </a:solidFill>
                            <a:latin typeface="Cambria Math"/>
                          </a:rPr>
                          <m:t>sin</m:t>
                        </m:r>
                      </m:fName>
                      <m:e>
                        <m:sSub>
                          <m:sSubPr>
                            <m:ctrlPr>
                              <a:rPr lang="el-GR" sz="16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16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𝜔</m:t>
                            </m:r>
                          </m:e>
                          <m:sub>
                            <m:r>
                              <a:rPr lang="en-US" sz="16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𝑚</m:t>
                            </m:r>
                          </m:sub>
                        </m:sSub>
                        <m: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𝑡</m:t>
                        </m:r>
                        <m: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,</m:t>
                        </m:r>
                      </m:e>
                    </m:func>
                  </m:oMath>
                </a14:m>
                <a:r>
                  <a:rPr lang="el-GR" sz="1600" dirty="0">
                    <a:solidFill>
                      <a:schemeClr val="tx1"/>
                    </a:solidFill>
                  </a:rPr>
                  <a:t> </a:t>
                </a:r>
                <a:r>
                  <a:rPr lang="el-GR" sz="1600" dirty="0" smtClean="0">
                    <a:solidFill>
                      <a:schemeClr val="tx1"/>
                    </a:solidFill>
                  </a:rPr>
                  <a:t>και</a:t>
                </a:r>
                <a:r>
                  <a:rPr lang="en-US" sz="1600" dirty="0" smtClean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𝑃𝑀</m:t>
                        </m:r>
                      </m:sub>
                    </m:sSub>
                    <m:d>
                      <m:dPr>
                        <m:ctrlP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l-GR" sz="1600" i="1">
                        <a:solidFill>
                          <a:schemeClr val="tx1"/>
                        </a:solidFill>
                        <a:latin typeface="Cambria Math"/>
                      </a:rPr>
                      <m:t>=10 </m:t>
                    </m:r>
                    <m:r>
                      <a:rPr lang="el-GR" sz="1600" i="1">
                        <a:solidFill>
                          <a:schemeClr val="tx1"/>
                        </a:solidFill>
                        <a:latin typeface="Cambria Math"/>
                      </a:rPr>
                      <m:t>𝑐𝑜𝑠</m:t>
                    </m:r>
                    <m:d>
                      <m:dPr>
                        <m:ctrlP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l-GR" sz="16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16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𝜔</m:t>
                            </m:r>
                          </m:e>
                          <m:sub>
                            <m:r>
                              <a:rPr lang="en-US" sz="16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𝑐</m:t>
                            </m:r>
                          </m:sub>
                        </m:sSub>
                        <m: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𝑡</m:t>
                        </m:r>
                        <m: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el-GR" sz="16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16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𝑘</m:t>
                            </m:r>
                          </m:e>
                          <m:sub>
                            <m:r>
                              <a:rPr lang="el-GR" sz="16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𝑝</m:t>
                            </m:r>
                          </m:sub>
                        </m:sSub>
                        <m:sSub>
                          <m:sSubPr>
                            <m:ctrlPr>
                              <a:rPr lang="el-GR" sz="16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16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el-GR" sz="16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𝑚</m:t>
                            </m:r>
                          </m:sub>
                        </m:sSub>
                        <m: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𝑠𝑖𝑛</m:t>
                        </m:r>
                        <m:sSub>
                          <m:sSubPr>
                            <m:ctrlPr>
                              <a:rPr lang="el-GR" sz="16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16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𝜔</m:t>
                            </m:r>
                          </m:e>
                          <m:sub>
                            <m:r>
                              <a:rPr lang="en-US" sz="16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𝑚</m:t>
                            </m:r>
                          </m:sub>
                        </m:sSub>
                        <m: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endParaRPr lang="el-GR" sz="1600" dirty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r>
                  <a:rPr lang="el-GR" sz="1600" dirty="0" smtClean="0">
                    <a:solidFill>
                      <a:schemeClr val="tx1"/>
                    </a:solidFill>
                  </a:rPr>
                  <a:t>Γνωρίζουμε ότι </a:t>
                </a:r>
                <a14:m>
                  <m:oMath xmlns:m="http://schemas.openxmlformats.org/officeDocument/2006/math">
                    <m:r>
                      <a:rPr lang="el-GR" sz="1600" i="1">
                        <a:solidFill>
                          <a:schemeClr val="tx1"/>
                        </a:solidFill>
                        <a:latin typeface="Cambria Math"/>
                      </a:rPr>
                      <m:t>𝛽</m:t>
                    </m:r>
                    <m:r>
                      <a:rPr lang="el-GR" sz="1600" i="1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𝑘</m:t>
                        </m:r>
                      </m:e>
                      <m:sub>
                        <m: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𝑝</m:t>
                        </m:r>
                      </m:sub>
                    </m:sSub>
                    <m:sSub>
                      <m:sSubPr>
                        <m:ctrlP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𝑚</m:t>
                        </m:r>
                      </m:sub>
                    </m:sSub>
                    <m:r>
                      <a:rPr lang="el-GR" sz="1600" i="1">
                        <a:solidFill>
                          <a:schemeClr val="tx1"/>
                        </a:solidFill>
                        <a:latin typeface="Cambria Math"/>
                      </a:rPr>
                      <m:t>=3</m:t>
                    </m:r>
                  </m:oMath>
                </a14:m>
                <a:r>
                  <a:rPr lang="el-GR" sz="1600" dirty="0" smtClean="0">
                    <a:solidFill>
                      <a:schemeClr val="tx1"/>
                    </a:solidFill>
                  </a:rPr>
                  <a:t>. Επομένως, η </a:t>
                </a:r>
                <a:r>
                  <a:rPr lang="el-GR" sz="1600" dirty="0">
                    <a:solidFill>
                      <a:schemeClr val="tx1"/>
                    </a:solidFill>
                  </a:rPr>
                  <a:t>τιμή του </a:t>
                </a:r>
                <a:r>
                  <a:rPr lang="el-GR" sz="1600" i="1" dirty="0">
                    <a:solidFill>
                      <a:schemeClr val="tx1"/>
                    </a:solidFill>
                  </a:rPr>
                  <a:t>β</a:t>
                </a:r>
                <a:r>
                  <a:rPr lang="el-GR" sz="1600" dirty="0">
                    <a:solidFill>
                      <a:schemeClr val="tx1"/>
                    </a:solidFill>
                  </a:rPr>
                  <a:t> είναι ανεξάρτητη από το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l-GR" sz="1600" dirty="0">
                    <a:solidFill>
                      <a:schemeClr val="tx1"/>
                    </a:solidFill>
                  </a:rPr>
                  <a:t>. </a:t>
                </a:r>
                <a:endParaRPr lang="el-GR" sz="1600" dirty="0" smtClean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r>
                  <a:rPr lang="el-GR" sz="1600" dirty="0" smtClean="0">
                    <a:solidFill>
                      <a:schemeClr val="tx1"/>
                    </a:solidFill>
                  </a:rPr>
                  <a:t>Το εύρος ζώνης για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𝑚</m:t>
                        </m:r>
                      </m:sub>
                    </m:sSub>
                    <m:r>
                      <a:rPr lang="el-GR" sz="1600" i="1" smtClean="0">
                        <a:solidFill>
                          <a:schemeClr val="tx1"/>
                        </a:solidFill>
                        <a:latin typeface="Cambria Math"/>
                      </a:rPr>
                      <m:t>=1</m:t>
                    </m:r>
                    <m:r>
                      <a:rPr lang="el-GR" sz="1600" i="1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  <m:r>
                      <a:rPr lang="el-GR" sz="1600" i="1">
                        <a:solidFill>
                          <a:schemeClr val="tx1"/>
                        </a:solidFill>
                        <a:latin typeface="Cambria Math"/>
                      </a:rPr>
                      <m:t>𝑘𝐻𝑧</m:t>
                    </m:r>
                  </m:oMath>
                </a14:m>
                <a:r>
                  <a:rPr lang="el-GR" sz="1600" dirty="0" smtClean="0">
                    <a:solidFill>
                      <a:schemeClr val="tx1"/>
                    </a:solidFill>
                  </a:rPr>
                  <a:t> είναι:</a:t>
                </a:r>
                <a:endParaRPr lang="el-GR" sz="1600" dirty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r>
                  <a:rPr lang="el-GR" sz="1600" dirty="0">
                    <a:solidFill>
                      <a:schemeClr val="tx1"/>
                    </a:solidFill>
                  </a:rPr>
                  <a:t> 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6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l-GR" sz="16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𝐵</m:t>
                          </m:r>
                        </m:sub>
                      </m:sSub>
                      <m:r>
                        <a:rPr lang="el-GR" sz="1600" i="1">
                          <a:solidFill>
                            <a:schemeClr val="tx1"/>
                          </a:solidFill>
                          <a:latin typeface="Cambria Math"/>
                        </a:rPr>
                        <m:t>=2</m:t>
                      </m:r>
                      <m:d>
                        <m:dPr>
                          <m:ctrlPr>
                            <a:rPr lang="el-GR" sz="16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6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𝛽</m:t>
                          </m:r>
                          <m:r>
                            <a:rPr lang="el-GR" sz="16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+1</m:t>
                          </m:r>
                        </m:e>
                      </m:d>
                      <m:sSub>
                        <m:sSubPr>
                          <m:ctrlPr>
                            <a:rPr lang="el-GR" sz="16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l-GR" sz="16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𝑚</m:t>
                          </m:r>
                        </m:sub>
                      </m:sSub>
                      <m:r>
                        <a:rPr lang="el-GR" sz="1600" i="1">
                          <a:solidFill>
                            <a:schemeClr val="tx1"/>
                          </a:solidFill>
                          <a:latin typeface="Cambria Math"/>
                        </a:rPr>
                        <m:t>=8 </m:t>
                      </m:r>
                      <m:r>
                        <a:rPr lang="el-GR" sz="1600" i="1">
                          <a:solidFill>
                            <a:schemeClr val="tx1"/>
                          </a:solidFill>
                          <a:latin typeface="Cambria Math"/>
                        </a:rPr>
                        <m:t>𝑘𝐻𝑧</m:t>
                      </m:r>
                    </m:oMath>
                  </m:oMathPara>
                </a14:m>
                <a:endParaRPr lang="el-GR" sz="1600" dirty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r>
                  <a:rPr lang="en-US" sz="1600" dirty="0">
                    <a:solidFill>
                      <a:schemeClr val="tx1"/>
                    </a:solidFill>
                  </a:rPr>
                  <a:t> </a:t>
                </a:r>
                <a:endParaRPr lang="el-GR" sz="1600" dirty="0">
                  <a:solidFill>
                    <a:schemeClr val="tx1"/>
                  </a:solidFill>
                </a:endParaRPr>
              </a:p>
              <a:p>
                <a:pPr marL="0" lvl="0" indent="0">
                  <a:buNone/>
                </a:pPr>
                <a:r>
                  <a:rPr lang="el-GR" sz="1600" dirty="0">
                    <a:solidFill>
                      <a:schemeClr val="tx1"/>
                    </a:solidFill>
                  </a:rPr>
                  <a:t>Όταν διπλασιαστεί το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𝑚</m:t>
                        </m:r>
                      </m:sub>
                    </m:sSub>
                    <m:r>
                      <a:rPr lang="el-GR" sz="1600" i="1">
                        <a:solidFill>
                          <a:schemeClr val="tx1"/>
                        </a:solidFill>
                        <a:latin typeface="Cambria Math"/>
                      </a:rPr>
                      <m:t>, </m:t>
                    </m:r>
                    <m:r>
                      <a:rPr lang="el-GR" sz="1600" i="1">
                        <a:solidFill>
                          <a:schemeClr val="tx1"/>
                        </a:solidFill>
                        <a:latin typeface="Cambria Math"/>
                      </a:rPr>
                      <m:t>𝛽</m:t>
                    </m:r>
                    <m:r>
                      <a:rPr lang="el-GR" sz="1600" i="1">
                        <a:solidFill>
                          <a:schemeClr val="tx1"/>
                        </a:solidFill>
                        <a:latin typeface="Cambria Math"/>
                      </a:rPr>
                      <m:t>=3, </m:t>
                    </m:r>
                    <m:sSub>
                      <m:sSubPr>
                        <m:ctrlP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𝑚</m:t>
                        </m:r>
                      </m:sub>
                    </m:sSub>
                    <m:r>
                      <a:rPr lang="el-GR" sz="1600" i="1">
                        <a:solidFill>
                          <a:schemeClr val="tx1"/>
                        </a:solidFill>
                        <a:latin typeface="Cambria Math"/>
                      </a:rPr>
                      <m:t>=2 </m:t>
                    </m:r>
                    <m:r>
                      <a:rPr lang="el-GR" sz="1600" i="1">
                        <a:solidFill>
                          <a:schemeClr val="tx1"/>
                        </a:solidFill>
                        <a:latin typeface="Cambria Math"/>
                      </a:rPr>
                      <m:t>𝑘𝐻𝑧</m:t>
                    </m:r>
                    <m:r>
                      <a:rPr lang="el-GR" sz="1600" i="1">
                        <a:solidFill>
                          <a:schemeClr val="tx1"/>
                        </a:solidFill>
                        <a:latin typeface="Cambria Math"/>
                      </a:rPr>
                      <m:t>,</m:t>
                    </m:r>
                  </m:oMath>
                </a14:m>
                <a:r>
                  <a:rPr lang="el-GR" sz="1600" dirty="0">
                    <a:solidFill>
                      <a:schemeClr val="tx1"/>
                    </a:solidFill>
                  </a:rPr>
                  <a:t> </a:t>
                </a:r>
                <a:r>
                  <a:rPr lang="el-GR" sz="1600" dirty="0" smtClean="0">
                    <a:solidFill>
                      <a:schemeClr val="tx1"/>
                    </a:solidFill>
                  </a:rPr>
                  <a:t>και</a:t>
                </a:r>
                <a:r>
                  <a:rPr lang="en-US" sz="1600" dirty="0" smtClean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𝐵</m:t>
                        </m:r>
                      </m:sub>
                    </m:sSub>
                    <m:r>
                      <a:rPr lang="el-GR" sz="1600" i="1">
                        <a:solidFill>
                          <a:schemeClr val="tx1"/>
                        </a:solidFill>
                        <a:latin typeface="Cambria Math"/>
                      </a:rPr>
                      <m:t>=2</m:t>
                    </m:r>
                    <m:d>
                      <m:dPr>
                        <m:ctrlP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3+1</m:t>
                        </m:r>
                      </m:e>
                    </m:d>
                    <m:r>
                      <a:rPr lang="el-GR" sz="1600" i="1">
                        <a:solidFill>
                          <a:schemeClr val="tx1"/>
                        </a:solidFill>
                        <a:latin typeface="Cambria Math"/>
                      </a:rPr>
                      <m:t>2=16 </m:t>
                    </m:r>
                    <m:r>
                      <a:rPr lang="el-GR" sz="1600" i="1">
                        <a:solidFill>
                          <a:schemeClr val="tx1"/>
                        </a:solidFill>
                        <a:latin typeface="Cambria Math"/>
                      </a:rPr>
                      <m:t>𝑘𝐻𝑧</m:t>
                    </m:r>
                  </m:oMath>
                </a14:m>
                <a:endParaRPr lang="el-GR" sz="1600" dirty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r>
                  <a:rPr lang="en-US" sz="1600" dirty="0">
                    <a:solidFill>
                      <a:schemeClr val="tx1"/>
                    </a:solidFill>
                  </a:rPr>
                  <a:t> </a:t>
                </a:r>
                <a:endParaRPr lang="el-GR" sz="1600" dirty="0">
                  <a:solidFill>
                    <a:schemeClr val="tx1"/>
                  </a:solidFill>
                </a:endParaRPr>
              </a:p>
              <a:p>
                <a:pPr marL="0" lvl="0" indent="0">
                  <a:buNone/>
                </a:pPr>
                <a:r>
                  <a:rPr lang="el-GR" sz="1600" dirty="0">
                    <a:solidFill>
                      <a:schemeClr val="tx1"/>
                    </a:solidFill>
                  </a:rPr>
                  <a:t>Όταν το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𝑚</m:t>
                        </m:r>
                      </m:sub>
                    </m:sSub>
                    <m:r>
                      <a:rPr lang="el-GR" sz="1600" i="1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l-GR" sz="1600" i="0">
                        <a:solidFill>
                          <a:schemeClr val="tx1"/>
                        </a:solidFill>
                        <a:latin typeface="Cambria Math"/>
                      </a:rPr>
                      <m:t>γ</m:t>
                    </m:r>
                    <m:r>
                      <m:rPr>
                        <m:sty m:val="p"/>
                      </m:rPr>
                      <a:rPr lang="el-GR" sz="1600" b="0" i="0" smtClean="0">
                        <a:solidFill>
                          <a:schemeClr val="tx1"/>
                        </a:solidFill>
                        <a:latin typeface="Cambria Math"/>
                      </a:rPr>
                      <m:t>ι</m:t>
                    </m:r>
                    <m:r>
                      <m:rPr>
                        <m:sty m:val="p"/>
                      </m:rPr>
                      <a:rPr lang="el-GR" sz="1600" i="0">
                        <a:solidFill>
                          <a:schemeClr val="tx1"/>
                        </a:solidFill>
                        <a:latin typeface="Cambria Math"/>
                      </a:rPr>
                      <m:t>νει</m:t>
                    </m:r>
                    <m:r>
                      <a:rPr lang="el-GR" sz="1600" i="0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l-GR" sz="1600" i="0">
                        <a:solidFill>
                          <a:schemeClr val="tx1"/>
                        </a:solidFill>
                        <a:latin typeface="Cambria Math"/>
                      </a:rPr>
                      <m:t>μισό</m:t>
                    </m:r>
                    <m:r>
                      <a:rPr lang="el-GR" sz="1600" i="1">
                        <a:solidFill>
                          <a:schemeClr val="tx1"/>
                        </a:solidFill>
                        <a:latin typeface="Cambria Math"/>
                      </a:rPr>
                      <m:t>, </m:t>
                    </m:r>
                    <m:r>
                      <a:rPr lang="el-GR" sz="1600" b="0" i="1" smtClean="0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  <m:r>
                      <a:rPr lang="el-GR" sz="1600" i="1">
                        <a:solidFill>
                          <a:schemeClr val="tx1"/>
                        </a:solidFill>
                        <a:latin typeface="Cambria Math"/>
                      </a:rPr>
                      <m:t>𝛽</m:t>
                    </m:r>
                    <m:r>
                      <a:rPr lang="el-GR" sz="1600" i="1">
                        <a:solidFill>
                          <a:schemeClr val="tx1"/>
                        </a:solidFill>
                        <a:latin typeface="Cambria Math"/>
                      </a:rPr>
                      <m:t>=3,  </m:t>
                    </m:r>
                    <m:sSub>
                      <m:sSubPr>
                        <m:ctrlP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𝑚</m:t>
                        </m:r>
                      </m:sub>
                    </m:sSub>
                    <m:r>
                      <a:rPr lang="el-GR" sz="1600" i="1">
                        <a:solidFill>
                          <a:schemeClr val="tx1"/>
                        </a:solidFill>
                        <a:latin typeface="Cambria Math"/>
                      </a:rPr>
                      <m:t>=0.5 </m:t>
                    </m:r>
                    <m:r>
                      <a:rPr lang="el-GR" sz="1600" i="1">
                        <a:solidFill>
                          <a:schemeClr val="tx1"/>
                        </a:solidFill>
                        <a:latin typeface="Cambria Math"/>
                      </a:rPr>
                      <m:t>𝑘𝐻𝑧</m:t>
                    </m:r>
                  </m:oMath>
                </a14:m>
                <a:r>
                  <a:rPr lang="el-GR" sz="1600" dirty="0">
                    <a:solidFill>
                      <a:schemeClr val="tx1"/>
                    </a:solidFill>
                  </a:rPr>
                  <a:t>, </a:t>
                </a:r>
                <a:r>
                  <a:rPr lang="el-GR" sz="1600" dirty="0" smtClean="0">
                    <a:solidFill>
                      <a:schemeClr val="tx1"/>
                    </a:solidFill>
                  </a:rPr>
                  <a:t>και</a:t>
                </a:r>
                <a:r>
                  <a:rPr lang="en-US" sz="1600" dirty="0" smtClean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𝐵</m:t>
                        </m:r>
                      </m:sub>
                    </m:sSub>
                    <m:r>
                      <a:rPr lang="el-GR" sz="1600" i="1">
                        <a:solidFill>
                          <a:schemeClr val="tx1"/>
                        </a:solidFill>
                        <a:latin typeface="Cambria Math"/>
                      </a:rPr>
                      <m:t>=2</m:t>
                    </m:r>
                    <m:d>
                      <m:dPr>
                        <m:ctrlP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3+1</m:t>
                        </m:r>
                      </m:e>
                    </m:d>
                    <m:d>
                      <m:dPr>
                        <m:ctrlP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0.5</m:t>
                        </m:r>
                      </m:e>
                    </m:d>
                    <m:r>
                      <a:rPr lang="el-GR" sz="1600" i="1">
                        <a:solidFill>
                          <a:schemeClr val="tx1"/>
                        </a:solidFill>
                        <a:latin typeface="Cambria Math"/>
                      </a:rPr>
                      <m:t>=4 </m:t>
                    </m:r>
                    <m:r>
                      <a:rPr lang="el-GR" sz="1600" i="1">
                        <a:solidFill>
                          <a:schemeClr val="tx1"/>
                        </a:solidFill>
                        <a:latin typeface="Cambria Math"/>
                      </a:rPr>
                      <m:t>𝑘𝐻𝑧</m:t>
                    </m:r>
                  </m:oMath>
                </a14:m>
                <a:endParaRPr lang="el-GR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5184576"/>
              </a:xfrm>
              <a:blipFill rotWithShape="1">
                <a:blip r:embed="rId2"/>
                <a:stretch>
                  <a:fillRect l="-370" t="-471" r="-370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31070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spcBef>
                <a:spcPts val="600"/>
              </a:spcBef>
              <a:defRPr/>
            </a:pPr>
            <a:r>
              <a:rPr lang="el-GR" altLang="el-GR" dirty="0" smtClean="0"/>
              <a:t>Άσκηση 4</a:t>
            </a:r>
            <a:endParaRPr lang="el-GR" alt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5184576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el-GR" sz="1600" dirty="0" smtClean="0"/>
                  <a:t>Να </a:t>
                </a:r>
                <a:r>
                  <a:rPr lang="el-GR" sz="1600" dirty="0"/>
                  <a:t>επαναληφθεί </a:t>
                </a:r>
                <a:r>
                  <a:rPr lang="el-GR" sz="1600" dirty="0" smtClean="0"/>
                  <a:t>η άσκηση 3 αν υποθέσουμε </a:t>
                </a:r>
                <a:r>
                  <a:rPr lang="el-GR" sz="1600" dirty="0"/>
                  <a:t>ότι έχουμε </a:t>
                </a:r>
                <a:r>
                  <a:rPr lang="en-US" sz="1600" dirty="0"/>
                  <a:t>FM</a:t>
                </a:r>
                <a:r>
                  <a:rPr lang="el-GR" sz="1600" dirty="0" smtClean="0"/>
                  <a:t>.</a:t>
                </a:r>
              </a:p>
              <a:p>
                <a:pPr marL="0" indent="0">
                  <a:buNone/>
                </a:pPr>
                <a:endParaRPr lang="el-GR" sz="16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sz="1600" i="1">
                              <a:latin typeface="Cambria Math"/>
                            </a:rPr>
                            <m:t>𝐹𝑀</m:t>
                          </m:r>
                        </m:sub>
                      </m:sSub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6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1600" i="1">
                          <a:latin typeface="Cambria Math"/>
                        </a:rPr>
                        <m:t>=</m:t>
                      </m:r>
                      <m:r>
                        <a:rPr lang="en-US" sz="1600" i="1">
                          <a:latin typeface="Cambria Math"/>
                        </a:rPr>
                        <m:t>𝐴</m:t>
                      </m:r>
                      <m:func>
                        <m:funcPr>
                          <m:ctrlPr>
                            <a:rPr lang="el-GR" sz="1600" i="1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600">
                              <a:latin typeface="Cambria Math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l-GR" sz="16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6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Cambria Math"/>
                                    </a:rPr>
                                    <m:t>𝑐</m:t>
                                  </m:r>
                                </m:sub>
                              </m:sSub>
                              <m:r>
                                <a:rPr lang="en-US" sz="1600" i="1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n-US" sz="1600" i="1">
                                  <a:latin typeface="Cambria Math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l-GR" sz="16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Cambria Math"/>
                                    </a:rPr>
                                    <m:t>𝑓</m:t>
                                  </m:r>
                                </m:sub>
                              </m:sSub>
                              <m:nary>
                                <m:naryPr>
                                  <m:limLoc m:val="subSup"/>
                                  <m:ctrlPr>
                                    <a:rPr lang="el-GR" sz="1600" i="1">
                                      <a:latin typeface="Cambria Math"/>
                                    </a:rPr>
                                  </m:ctrlPr>
                                </m:naryPr>
                                <m:sub>
                                  <m:r>
                                    <a:rPr lang="en-US" sz="1600" i="1">
                                      <a:latin typeface="Cambria Math"/>
                                    </a:rPr>
                                    <m:t>−∞</m:t>
                                  </m:r>
                                </m:sub>
                                <m:sup>
                                  <m:r>
                                    <a:rPr lang="en-US" sz="1600" i="1">
                                      <a:latin typeface="Cambria Math"/>
                                    </a:rPr>
                                    <m:t>𝑡</m:t>
                                  </m:r>
                                </m:sup>
                                <m:e>
                                  <m:r>
                                    <a:rPr lang="en-US" sz="1600" i="1">
                                      <a:latin typeface="Cambria Math"/>
                                    </a:rPr>
                                    <m:t>𝑚</m:t>
                                  </m:r>
                                  <m:d>
                                    <m:dPr>
                                      <m:ctrlPr>
                                        <a:rPr lang="el-GR" sz="1600" i="1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l-GR" sz="1600" i="1">
                                          <a:latin typeface="Cambria Math"/>
                                        </a:rPr>
                                        <m:t>𝜆</m:t>
                                      </m:r>
                                    </m:e>
                                  </m:d>
                                </m:e>
                              </m:nary>
                              <m:r>
                                <a:rPr lang="en-US" sz="1600" i="1">
                                  <a:latin typeface="Cambria Math"/>
                                </a:rPr>
                                <m:t>𝑑</m:t>
                              </m:r>
                              <m:r>
                                <a:rPr lang="el-GR" sz="1600" i="1">
                                  <a:latin typeface="Cambria Math"/>
                                </a:rPr>
                                <m:t>𝜆</m:t>
                              </m:r>
                            </m:e>
                          </m:d>
                        </m:e>
                      </m:func>
                      <m:r>
                        <a:rPr lang="en-US" sz="1600" i="1">
                          <a:latin typeface="Cambria Math"/>
                        </a:rPr>
                        <m:t>=10</m:t>
                      </m:r>
                      <m:func>
                        <m:funcPr>
                          <m:ctrlPr>
                            <a:rPr lang="el-GR" sz="1600" i="1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600">
                              <a:latin typeface="Cambria Math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l-GR" sz="16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6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Cambria Math"/>
                                    </a:rPr>
                                    <m:t>𝑐</m:t>
                                  </m:r>
                                </m:sub>
                              </m:sSub>
                              <m:r>
                                <a:rPr lang="en-US" sz="1600" i="1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n-US" sz="1600" i="1">
                                  <a:latin typeface="Cambria Math"/>
                                </a:rPr>
                                <m:t>+3</m:t>
                              </m:r>
                              <m:func>
                                <m:funcPr>
                                  <m:ctrlPr>
                                    <a:rPr lang="el-GR" sz="1600" i="1">
                                      <a:latin typeface="Cambria Math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1600">
                                      <a:latin typeface="Cambria Math"/>
                                    </a:rPr>
                                    <m:t>sin</m:t>
                                  </m:r>
                                </m:fName>
                                <m:e>
                                  <m:sSub>
                                    <m:sSubPr>
                                      <m:ctrlPr>
                                        <a:rPr lang="el-GR" sz="16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l-GR" sz="1600" i="1">
                                          <a:latin typeface="Cambria Math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en-US" sz="1600" i="1">
                                          <a:latin typeface="Cambria Math"/>
                                        </a:rPr>
                                        <m:t>𝑚</m:t>
                                      </m:r>
                                    </m:sub>
                                  </m:sSub>
                                  <m:r>
                                    <a:rPr lang="en-US" sz="1600" i="1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</m:func>
                            </m:e>
                          </m:d>
                        </m:e>
                      </m:func>
                    </m:oMath>
                  </m:oMathPara>
                </a14:m>
                <a:endParaRPr lang="el-GR" sz="1600" dirty="0"/>
              </a:p>
              <a:p>
                <a:pPr marL="0" indent="0">
                  <a:buNone/>
                </a:pPr>
                <a:endParaRPr lang="el-GR" sz="1600" dirty="0" smtClean="0"/>
              </a:p>
              <a:p>
                <a:pPr marL="0" indent="0">
                  <a:buNone/>
                </a:pPr>
                <a:r>
                  <a:rPr lang="el-GR" sz="1600" dirty="0" smtClean="0"/>
                  <a:t>Έτσι </a:t>
                </a:r>
                <a:r>
                  <a:rPr lang="el-GR" sz="1600" dirty="0"/>
                  <a:t>θα είναι </a:t>
                </a:r>
                <a14:m>
                  <m:oMath xmlns:m="http://schemas.openxmlformats.org/officeDocument/2006/math">
                    <m:r>
                      <a:rPr lang="el-GR" sz="1600" i="1">
                        <a:latin typeface="Cambria Math"/>
                      </a:rPr>
                      <m:t>𝑚</m:t>
                    </m:r>
                    <m:d>
                      <m:dPr>
                        <m:ctrlPr>
                          <a:rPr lang="el-GR" sz="16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6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l-GR" sz="16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𝑚</m:t>
                        </m:r>
                      </m:sub>
                    </m:sSub>
                    <m:r>
                      <a:rPr lang="el-GR" sz="1600" i="1">
                        <a:latin typeface="Cambria Math"/>
                      </a:rPr>
                      <m:t>𝑐𝑜𝑠</m:t>
                    </m:r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600" i="1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𝑚</m:t>
                        </m:r>
                      </m:sub>
                    </m:sSub>
                    <m:r>
                      <a:rPr lang="el-GR" sz="1600" i="1">
                        <a:latin typeface="Cambria Math"/>
                      </a:rPr>
                      <m:t>𝑡</m:t>
                    </m:r>
                  </m:oMath>
                </a14:m>
                <a:r>
                  <a:rPr lang="el-GR" sz="1600" dirty="0"/>
                  <a:t> </a:t>
                </a:r>
                <a:r>
                  <a:rPr lang="el-GR" sz="1600" dirty="0" smtClean="0"/>
                  <a:t>και</a:t>
                </a:r>
              </a:p>
              <a:p>
                <a:pPr marL="0" indent="0">
                  <a:buNone/>
                </a:pPr>
                <a:endParaRPr lang="el-GR" sz="16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600" i="1">
                              <a:latin typeface="Cambria Math"/>
                            </a:rPr>
                            <m:t>𝜒</m:t>
                          </m:r>
                        </m:e>
                        <m:sub>
                          <m:r>
                            <a:rPr lang="en-US" sz="1600" i="1">
                              <a:latin typeface="Cambria Math"/>
                            </a:rPr>
                            <m:t>𝐹𝑀</m:t>
                          </m:r>
                        </m:sub>
                      </m:sSub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6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600" i="1">
                          <a:latin typeface="Cambria Math"/>
                        </a:rPr>
                        <m:t>=10</m:t>
                      </m:r>
                      <m:func>
                        <m:funcPr>
                          <m:ctrlPr>
                            <a:rPr lang="el-GR" sz="1600" i="1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l-GR" sz="1600">
                              <a:latin typeface="Cambria Math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l-GR" sz="16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6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Cambria Math"/>
                                    </a:rPr>
                                    <m:t>𝑐</m:t>
                                  </m:r>
                                </m:sub>
                              </m:sSub>
                              <m:r>
                                <a:rPr lang="el-GR" sz="1600" i="1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l-GR" sz="1600" i="1">
                                  <a:latin typeface="Cambria Math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l-GR" sz="1600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l-GR" sz="16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l-GR" sz="1600" i="1">
                                          <a:latin typeface="Cambria Math"/>
                                        </a:rPr>
                                        <m:t>𝑎</m:t>
                                      </m:r>
                                    </m:e>
                                    <m:sub>
                                      <m:r>
                                        <a:rPr lang="el-GR" sz="1600" i="1">
                                          <a:latin typeface="Cambria Math"/>
                                        </a:rPr>
                                        <m:t>𝑚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l-GR" sz="16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l-GR" sz="1600" i="1">
                                          <a:latin typeface="Cambria Math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el-GR" sz="1600" i="1">
                                          <a:latin typeface="Cambria Math"/>
                                        </a:rPr>
                                        <m:t>𝑓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l-GR" sz="16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l-GR" sz="1600" i="1">
                                          <a:latin typeface="Cambria Math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en-US" sz="1600" i="1">
                                          <a:latin typeface="Cambria Math"/>
                                        </a:rPr>
                                        <m:t>𝑚</m:t>
                                      </m:r>
                                    </m:sub>
                                  </m:sSub>
                                </m:den>
                              </m:f>
                              <m:func>
                                <m:funcPr>
                                  <m:ctrlPr>
                                    <a:rPr lang="el-GR" sz="1600" i="1">
                                      <a:latin typeface="Cambria Math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l-GR" sz="1600">
                                      <a:latin typeface="Cambria Math"/>
                                    </a:rPr>
                                    <m:t>sin</m:t>
                                  </m:r>
                                </m:fName>
                                <m:e>
                                  <m:sSub>
                                    <m:sSubPr>
                                      <m:ctrlPr>
                                        <a:rPr lang="el-GR" sz="16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l-GR" sz="1600" i="1">
                                          <a:latin typeface="Cambria Math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en-US" sz="1600" i="1">
                                          <a:latin typeface="Cambria Math"/>
                                        </a:rPr>
                                        <m:t>𝑚</m:t>
                                      </m:r>
                                    </m:sub>
                                  </m:sSub>
                                  <m:r>
                                    <a:rPr lang="el-GR" sz="1600" i="1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</m:func>
                            </m:e>
                          </m:d>
                        </m:e>
                      </m:func>
                    </m:oMath>
                  </m:oMathPara>
                </a14:m>
                <a:endParaRPr lang="el-GR" sz="1600" dirty="0"/>
              </a:p>
              <a:p>
                <a:pPr marL="0" indent="0">
                  <a:buNone/>
                </a:pPr>
                <a:r>
                  <a:rPr lang="en-US" sz="1600" dirty="0"/>
                  <a:t> </a:t>
                </a:r>
                <a:endParaRPr lang="el-GR" sz="1600" dirty="0"/>
              </a:p>
              <a:p>
                <a:pPr marL="0" indent="0">
                  <a:buNone/>
                </a:pPr>
                <a:r>
                  <a:rPr lang="el-GR" sz="1600" dirty="0" smtClean="0"/>
                  <a:t>Ο δείκτης διαμόρφωσης είναι:</a:t>
                </a:r>
                <a:endParaRPr lang="el-GR" sz="1600" dirty="0"/>
              </a:p>
              <a:p>
                <a:pPr marL="0" indent="0">
                  <a:buNone/>
                </a:pPr>
                <a:endParaRPr lang="el-GR" sz="16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600" i="1">
                          <a:latin typeface="Cambria Math"/>
                        </a:rPr>
                        <m:t>𝛽</m:t>
                      </m:r>
                      <m:r>
                        <a:rPr lang="el-GR" sz="16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600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l-GR" sz="1600" i="1">
                                  <a:latin typeface="Cambria Math"/>
                                </a:rPr>
                                <m:t>𝑚</m:t>
                              </m:r>
                            </m:sub>
                          </m:sSub>
                          <m:sSub>
                            <m:sSub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600" i="1">
                                  <a:latin typeface="Cambria Math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l-GR" sz="1600" i="1">
                                  <a:latin typeface="Cambria Math"/>
                                </a:rPr>
                                <m:t>𝑓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600" i="1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l-GR" sz="1600" i="1">
                                  <a:latin typeface="Cambria Math"/>
                                </a:rPr>
                                <m:t>𝑚</m:t>
                              </m:r>
                            </m:sub>
                          </m:sSub>
                        </m:den>
                      </m:f>
                      <m:r>
                        <a:rPr lang="el-GR" sz="16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600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600" i="1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l-GR" sz="1600" i="1">
                                  <a:latin typeface="Cambria Math"/>
                                </a:rPr>
                                <m:t>𝑚</m:t>
                              </m:r>
                            </m:sub>
                          </m:sSub>
                          <m:sSub>
                            <m:sSub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600" i="1">
                                  <a:latin typeface="Cambria Math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l-GR" sz="1600" i="1">
                                  <a:latin typeface="Cambria Math"/>
                                </a:rPr>
                                <m:t>𝑓</m:t>
                              </m:r>
                            </m:sub>
                          </m:sSub>
                        </m:num>
                        <m:den>
                          <m:r>
                            <a:rPr lang="el-GR" sz="1600" i="1">
                              <a:latin typeface="Cambria Math"/>
                            </a:rPr>
                            <m:t>2</m:t>
                          </m:r>
                          <m:r>
                            <a:rPr lang="el-GR" sz="1600" i="1">
                              <a:latin typeface="Cambria Math"/>
                            </a:rPr>
                            <m:t>𝜋</m:t>
                          </m:r>
                          <m:sSub>
                            <m:sSub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/>
                                </a:rPr>
                                <m:t>𝑚</m:t>
                              </m:r>
                            </m:sub>
                          </m:sSub>
                        </m:den>
                      </m:f>
                      <m:r>
                        <a:rPr lang="el-GR" sz="16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600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600" i="1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l-GR" sz="1600" i="1">
                                  <a:latin typeface="Cambria Math"/>
                                </a:rPr>
                                <m:t>𝑚</m:t>
                              </m:r>
                            </m:sub>
                          </m:sSub>
                          <m:sSub>
                            <m:sSub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600" i="1">
                                  <a:latin typeface="Cambria Math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l-GR" sz="1600" i="1">
                                  <a:latin typeface="Cambria Math"/>
                                </a:rPr>
                                <m:t>𝑓</m:t>
                              </m:r>
                            </m:sub>
                          </m:sSub>
                        </m:num>
                        <m:den>
                          <m:r>
                            <a:rPr lang="el-GR" sz="1600" i="1">
                              <a:latin typeface="Cambria Math"/>
                            </a:rPr>
                            <m:t>2</m:t>
                          </m:r>
                          <m:r>
                            <a:rPr lang="el-GR" sz="1600" i="1">
                              <a:latin typeface="Cambria Math"/>
                            </a:rPr>
                            <m:t>𝜋</m:t>
                          </m:r>
                          <m:d>
                            <m:d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l-GR" sz="16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600" i="1">
                                      <a:latin typeface="Cambria Math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1600" i="1">
                                      <a:latin typeface="Cambria Math"/>
                                    </a:rPr>
                                    <m:t>3</m:t>
                                  </m:r>
                                </m:sup>
                              </m:sSup>
                            </m:e>
                          </m:d>
                        </m:den>
                      </m:f>
                      <m:r>
                        <a:rPr lang="el-GR" sz="1600" i="1">
                          <a:latin typeface="Cambria Math"/>
                        </a:rPr>
                        <m:t>=3</m:t>
                      </m:r>
                    </m:oMath>
                  </m:oMathPara>
                </a14:m>
                <a:endParaRPr lang="el-GR" sz="1600" dirty="0"/>
              </a:p>
              <a:p>
                <a:pPr marL="0" indent="0">
                  <a:buNone/>
                </a:pPr>
                <a:r>
                  <a:rPr lang="en-US" sz="1600" dirty="0"/>
                  <a:t> </a:t>
                </a:r>
                <a:endParaRPr lang="el-GR" sz="1600" dirty="0"/>
              </a:p>
              <a:p>
                <a:pPr marL="0" indent="0" algn="l">
                  <a:spcBef>
                    <a:spcPts val="300"/>
                  </a:spcBef>
                  <a:buNone/>
                  <a:defRPr/>
                </a:pPr>
                <a:endParaRPr lang="en-US" altLang="el-GR" sz="16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5184576"/>
              </a:xfrm>
              <a:blipFill rotWithShape="1">
                <a:blip r:embed="rId2"/>
                <a:stretch>
                  <a:fillRect l="-370" t="-47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599300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spcBef>
                <a:spcPts val="600"/>
              </a:spcBef>
              <a:defRPr/>
            </a:pPr>
            <a:r>
              <a:rPr lang="el-GR" altLang="el-GR" dirty="0" smtClean="0"/>
              <a:t>Άσκηση 4 (συνέχεια)</a:t>
            </a:r>
            <a:endParaRPr lang="el-GR" alt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5184576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el-GR" sz="1600" dirty="0"/>
                  <a:t>Βλέπουμε ότι η τιμή του </a:t>
                </a:r>
                <a:r>
                  <a:rPr lang="el-GR" sz="1600" i="1" dirty="0"/>
                  <a:t>β</a:t>
                </a:r>
                <a:r>
                  <a:rPr lang="el-GR" sz="1600" dirty="0"/>
                  <a:t> είναι αντίστροφα ανάλογη του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l-GR" sz="1600" dirty="0"/>
                  <a:t>. </a:t>
                </a:r>
                <a:endParaRPr lang="el-GR" sz="1600" dirty="0" smtClean="0"/>
              </a:p>
              <a:p>
                <a:pPr marL="0" indent="0">
                  <a:buNone/>
                </a:pPr>
                <a:endParaRPr lang="el-GR" sz="1600" dirty="0"/>
              </a:p>
              <a:p>
                <a:pPr marL="0" indent="0">
                  <a:buNone/>
                </a:pPr>
                <a:r>
                  <a:rPr lang="el-GR" sz="1600" dirty="0" smtClean="0"/>
                  <a:t>Έτσι</a:t>
                </a:r>
                <a:r>
                  <a:rPr lang="el-GR" sz="1600" dirty="0"/>
                  <a:t>, </a:t>
                </a:r>
                <a:r>
                  <a:rPr lang="el-GR" sz="1600" dirty="0" smtClean="0"/>
                  <a:t>το εύρος ζώνης όταν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𝑚</m:t>
                        </m:r>
                      </m:sub>
                    </m:sSub>
                    <m:r>
                      <a:rPr lang="el-GR" sz="1600" i="1">
                        <a:latin typeface="Cambria Math"/>
                      </a:rPr>
                      <m:t>=1 </m:t>
                    </m:r>
                    <m:r>
                      <a:rPr lang="en-US" sz="1600" i="1">
                        <a:latin typeface="Cambria Math"/>
                      </a:rPr>
                      <m:t>𝑘𝐻𝑧</m:t>
                    </m:r>
                  </m:oMath>
                </a14:m>
                <a:r>
                  <a:rPr lang="el-GR" sz="1600" dirty="0"/>
                  <a:t> </a:t>
                </a:r>
                <a:r>
                  <a:rPr lang="el-GR" sz="1600" dirty="0" smtClean="0"/>
                  <a:t>είναι:</a:t>
                </a:r>
                <a:endParaRPr lang="el-GR" sz="1600" dirty="0"/>
              </a:p>
              <a:p>
                <a:pPr marL="0" indent="0">
                  <a:buNone/>
                </a:pPr>
                <a:r>
                  <a:rPr lang="el-GR" sz="1600" dirty="0"/>
                  <a:t> 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l-GR" sz="1600" i="1">
                              <a:latin typeface="Cambria Math"/>
                            </a:rPr>
                            <m:t>𝐵</m:t>
                          </m:r>
                        </m:sub>
                      </m:sSub>
                      <m:r>
                        <a:rPr lang="el-GR" sz="1600" i="1">
                          <a:latin typeface="Cambria Math"/>
                        </a:rPr>
                        <m:t>=2</m:t>
                      </m:r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600" i="1">
                              <a:latin typeface="Cambria Math"/>
                            </a:rPr>
                            <m:t>𝛽</m:t>
                          </m:r>
                          <m:r>
                            <a:rPr lang="el-GR" sz="1600" i="1">
                              <a:latin typeface="Cambria Math"/>
                            </a:rPr>
                            <m:t>+1</m:t>
                          </m:r>
                        </m:e>
                      </m:d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600" i="1"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l-GR" sz="1600" i="1">
                              <a:latin typeface="Cambria Math"/>
                            </a:rPr>
                            <m:t>𝑚</m:t>
                          </m:r>
                        </m:sub>
                      </m:sSub>
                      <m:r>
                        <a:rPr lang="el-GR" sz="1600" i="1">
                          <a:latin typeface="Cambria Math"/>
                        </a:rPr>
                        <m:t>=2</m:t>
                      </m:r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600" i="1">
                              <a:latin typeface="Cambria Math"/>
                            </a:rPr>
                            <m:t>3+1</m:t>
                          </m:r>
                        </m:e>
                      </m:d>
                      <m:r>
                        <a:rPr lang="el-GR" sz="1600" i="1">
                          <a:latin typeface="Cambria Math"/>
                        </a:rPr>
                        <m:t>1=8</m:t>
                      </m:r>
                      <m:r>
                        <a:rPr lang="el-GR" sz="1600" i="1">
                          <a:latin typeface="Cambria Math"/>
                        </a:rPr>
                        <m:t>𝑘𝐻𝑧</m:t>
                      </m:r>
                    </m:oMath>
                  </m:oMathPara>
                </a14:m>
                <a:endParaRPr lang="el-GR" sz="1600" dirty="0"/>
              </a:p>
              <a:p>
                <a:pPr marL="0" indent="0">
                  <a:buNone/>
                </a:pPr>
                <a:r>
                  <a:rPr lang="en-US" sz="1600" dirty="0"/>
                  <a:t> </a:t>
                </a:r>
                <a:endParaRPr lang="el-GR" sz="1600" dirty="0"/>
              </a:p>
              <a:p>
                <a:pPr marL="0" lvl="0" indent="0">
                  <a:buNone/>
                </a:pPr>
                <a:r>
                  <a:rPr lang="el-GR" sz="1600" dirty="0"/>
                  <a:t>Όταν διπλασιαστεί το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𝑚</m:t>
                        </m:r>
                      </m:sub>
                    </m:sSub>
                    <m:r>
                      <a:rPr lang="el-GR" sz="1600" i="1">
                        <a:latin typeface="Cambria Math"/>
                      </a:rPr>
                      <m:t>, </m:t>
                    </m:r>
                    <m:r>
                      <a:rPr lang="el-GR" sz="1600" i="1">
                        <a:latin typeface="Cambria Math"/>
                      </a:rPr>
                      <m:t>𝛽</m:t>
                    </m:r>
                    <m:r>
                      <a:rPr lang="el-GR" sz="1600" i="1">
                        <a:latin typeface="Cambria Math"/>
                      </a:rPr>
                      <m:t>=3/2, </m:t>
                    </m:r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𝑚</m:t>
                        </m:r>
                      </m:sub>
                    </m:sSub>
                    <m:r>
                      <a:rPr lang="el-GR" sz="1600" i="1">
                        <a:latin typeface="Cambria Math"/>
                      </a:rPr>
                      <m:t>=2 </m:t>
                    </m:r>
                    <m:r>
                      <a:rPr lang="el-GR" sz="1600" i="1">
                        <a:latin typeface="Cambria Math"/>
                      </a:rPr>
                      <m:t>𝑘𝐻𝑧</m:t>
                    </m:r>
                    <m:r>
                      <a:rPr lang="el-GR" sz="1600" i="1">
                        <a:latin typeface="Cambria Math"/>
                      </a:rPr>
                      <m:t>,</m:t>
                    </m:r>
                  </m:oMath>
                </a14:m>
                <a:r>
                  <a:rPr lang="el-GR" sz="1600" dirty="0"/>
                  <a:t> και</a:t>
                </a:r>
              </a:p>
              <a:p>
                <a:pPr marL="0" indent="0">
                  <a:buNone/>
                </a:pPr>
                <a:r>
                  <a:rPr lang="el-GR" sz="1600" dirty="0"/>
                  <a:t> 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l-GR" sz="1600" i="1">
                              <a:latin typeface="Cambria Math"/>
                            </a:rPr>
                            <m:t>𝐵</m:t>
                          </m:r>
                        </m:sub>
                      </m:sSub>
                      <m:r>
                        <a:rPr lang="el-GR" sz="1600" i="1">
                          <a:latin typeface="Cambria Math"/>
                        </a:rPr>
                        <m:t>=2</m:t>
                      </m:r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600" i="1">
                              <a:latin typeface="Cambria Math"/>
                            </a:rPr>
                            <m:t>𝛽</m:t>
                          </m:r>
                          <m:r>
                            <a:rPr lang="el-GR" sz="1600" i="1">
                              <a:latin typeface="Cambria Math"/>
                            </a:rPr>
                            <m:t>+1</m:t>
                          </m:r>
                        </m:e>
                      </m:d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600" i="1"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l-GR" sz="1600" i="1">
                              <a:latin typeface="Cambria Math"/>
                            </a:rPr>
                            <m:t>𝑚</m:t>
                          </m:r>
                        </m:sub>
                      </m:sSub>
                      <m:r>
                        <a:rPr lang="el-GR" sz="1600" i="1">
                          <a:latin typeface="Cambria Math"/>
                        </a:rPr>
                        <m:t>=2</m:t>
                      </m:r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600" i="1">
                                  <a:latin typeface="Cambria Math"/>
                                </a:rPr>
                                <m:t>3</m:t>
                              </m:r>
                            </m:num>
                            <m:den>
                              <m:r>
                                <a:rPr lang="el-GR" sz="1600" i="1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  <m:r>
                            <a:rPr lang="el-GR" sz="1600" i="1">
                              <a:latin typeface="Cambria Math"/>
                            </a:rPr>
                            <m:t>+1</m:t>
                          </m:r>
                        </m:e>
                      </m:d>
                      <m:r>
                        <a:rPr lang="el-GR" sz="1600" i="1">
                          <a:latin typeface="Cambria Math"/>
                        </a:rPr>
                        <m:t>2=10</m:t>
                      </m:r>
                      <m:r>
                        <a:rPr lang="el-GR" sz="1600" i="1">
                          <a:latin typeface="Cambria Math"/>
                        </a:rPr>
                        <m:t>𝑘𝐻𝑧</m:t>
                      </m:r>
                    </m:oMath>
                  </m:oMathPara>
                </a14:m>
                <a:endParaRPr lang="el-GR" sz="1600" dirty="0" smtClean="0"/>
              </a:p>
              <a:p>
                <a:pPr marL="0" indent="0">
                  <a:buNone/>
                </a:pPr>
                <a:endParaRPr lang="el-GR" sz="1600" dirty="0"/>
              </a:p>
              <a:p>
                <a:pPr marL="0" lvl="0" indent="0">
                  <a:buNone/>
                </a:pPr>
                <a:r>
                  <a:rPr lang="el-GR" sz="1600" dirty="0"/>
                  <a:t>Όταν το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𝑚</m:t>
                        </m:r>
                      </m:sub>
                    </m:sSub>
                    <m:r>
                      <a:rPr lang="el-GR" sz="1600" i="1">
                        <a:latin typeface="Cambria Math"/>
                      </a:rPr>
                      <m:t> </m:t>
                    </m:r>
                    <m:r>
                      <a:rPr lang="el-GR" sz="1600" i="1">
                        <a:latin typeface="Cambria Math"/>
                      </a:rPr>
                      <m:t>𝛾𝛺𝜈𝜀𝜄</m:t>
                    </m:r>
                    <m:r>
                      <a:rPr lang="el-GR" sz="1600" i="1">
                        <a:latin typeface="Cambria Math"/>
                      </a:rPr>
                      <m:t> </m:t>
                    </m:r>
                    <m:r>
                      <a:rPr lang="el-GR" sz="1600" i="1">
                        <a:latin typeface="Cambria Math"/>
                      </a:rPr>
                      <m:t>𝜇𝜄𝜎</m:t>
                    </m:r>
                    <m:r>
                      <m:rPr>
                        <m:sty m:val="p"/>
                      </m:rPr>
                      <a:rPr lang="el-GR" sz="1600" i="1">
                        <a:latin typeface="Cambria Math"/>
                      </a:rPr>
                      <m:t>ό</m:t>
                    </m:r>
                    <m:r>
                      <a:rPr lang="el-GR" sz="1600" i="1">
                        <a:latin typeface="Cambria Math"/>
                      </a:rPr>
                      <m:t>, </m:t>
                    </m:r>
                    <m:r>
                      <a:rPr lang="el-GR" sz="1600" i="1">
                        <a:latin typeface="Cambria Math"/>
                      </a:rPr>
                      <m:t>𝛽</m:t>
                    </m:r>
                    <m:r>
                      <a:rPr lang="el-GR" sz="1600" i="1">
                        <a:latin typeface="Cambria Math"/>
                      </a:rPr>
                      <m:t>=6, </m:t>
                    </m:r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𝑚</m:t>
                        </m:r>
                      </m:sub>
                    </m:sSub>
                    <m:r>
                      <a:rPr lang="el-GR" sz="1600" i="1">
                        <a:latin typeface="Cambria Math"/>
                      </a:rPr>
                      <m:t>=0.5 </m:t>
                    </m:r>
                    <m:r>
                      <a:rPr lang="el-GR" sz="1600" i="1">
                        <a:latin typeface="Cambria Math"/>
                      </a:rPr>
                      <m:t>𝑘𝐻𝑧</m:t>
                    </m:r>
                    <m:r>
                      <a:rPr lang="el-GR" sz="1600" i="1">
                        <a:latin typeface="Cambria Math"/>
                      </a:rPr>
                      <m:t>,</m:t>
                    </m:r>
                  </m:oMath>
                </a14:m>
                <a:r>
                  <a:rPr lang="el-GR" sz="1600" dirty="0"/>
                  <a:t> και </a:t>
                </a:r>
                <a:r>
                  <a:rPr lang="el-GR" sz="1600" dirty="0" smtClean="0"/>
                  <a:t>έχουμε:</a:t>
                </a:r>
                <a:endParaRPr lang="el-GR" sz="1600" dirty="0"/>
              </a:p>
              <a:p>
                <a:pPr marL="0" indent="0">
                  <a:buNone/>
                </a:pPr>
                <a:r>
                  <a:rPr lang="el-GR" sz="1600" i="1" dirty="0"/>
                  <a:t> </a:t>
                </a:r>
                <a:endParaRPr lang="el-GR" sz="16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l-GR" sz="1600" i="1">
                              <a:latin typeface="Cambria Math"/>
                            </a:rPr>
                            <m:t>𝐵</m:t>
                          </m:r>
                        </m:sub>
                      </m:sSub>
                      <m:r>
                        <a:rPr lang="el-GR" sz="1600" i="1">
                          <a:latin typeface="Cambria Math"/>
                        </a:rPr>
                        <m:t>=2</m:t>
                      </m:r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600" i="1">
                              <a:latin typeface="Cambria Math"/>
                            </a:rPr>
                            <m:t>𝛽</m:t>
                          </m:r>
                          <m:r>
                            <a:rPr lang="el-GR" sz="1600" i="1">
                              <a:latin typeface="Cambria Math"/>
                            </a:rPr>
                            <m:t>+1</m:t>
                          </m:r>
                        </m:e>
                      </m:d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600" i="1"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l-GR" sz="1600" i="1">
                              <a:latin typeface="Cambria Math"/>
                            </a:rPr>
                            <m:t>𝑚</m:t>
                          </m:r>
                        </m:sub>
                      </m:sSub>
                      <m:r>
                        <a:rPr lang="el-GR" sz="1600" i="1">
                          <a:latin typeface="Cambria Math"/>
                        </a:rPr>
                        <m:t>=2</m:t>
                      </m:r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600" i="1">
                              <a:latin typeface="Cambria Math"/>
                            </a:rPr>
                            <m:t>6+1</m:t>
                          </m:r>
                        </m:e>
                      </m:d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600" i="1">
                              <a:latin typeface="Cambria Math"/>
                            </a:rPr>
                            <m:t>0.5</m:t>
                          </m:r>
                        </m:e>
                      </m:d>
                      <m:r>
                        <a:rPr lang="el-GR" sz="1600" i="1">
                          <a:latin typeface="Cambria Math"/>
                        </a:rPr>
                        <m:t>=7</m:t>
                      </m:r>
                      <m:r>
                        <a:rPr lang="el-GR" sz="1600" i="1">
                          <a:latin typeface="Cambria Math"/>
                        </a:rPr>
                        <m:t>𝑘𝐻𝑧</m:t>
                      </m:r>
                    </m:oMath>
                  </m:oMathPara>
                </a14:m>
                <a:endParaRPr lang="el-GR" sz="1600" dirty="0"/>
              </a:p>
              <a:p>
                <a:pPr marL="0" indent="0" algn="l">
                  <a:spcBef>
                    <a:spcPts val="300"/>
                  </a:spcBef>
                  <a:buNone/>
                  <a:defRPr/>
                </a:pPr>
                <a:endParaRPr lang="en-US" altLang="el-GR" sz="16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5184576"/>
              </a:xfrm>
              <a:blipFill rotWithShape="1">
                <a:blip r:embed="rId2"/>
                <a:stretch>
                  <a:fillRect l="-370" t="-47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599300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spcBef>
                <a:spcPts val="600"/>
              </a:spcBef>
              <a:defRPr/>
            </a:pPr>
            <a:r>
              <a:rPr lang="el-GR" altLang="el-GR" dirty="0" smtClean="0"/>
              <a:t>Άσκηση 5</a:t>
            </a:r>
            <a:endParaRPr lang="el-GR" alt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5184576"/>
              </a:xfrm>
            </p:spPr>
            <p:txBody>
              <a:bodyPr>
                <a:noAutofit/>
              </a:bodyPr>
              <a:lstStyle/>
              <a:p>
                <a:pPr marL="0" indent="0" algn="l">
                  <a:buNone/>
                </a:pPr>
                <a:r>
                  <a:rPr lang="el-GR" sz="1600" dirty="0" smtClean="0"/>
                  <a:t>Έστω </a:t>
                </a:r>
                <a:r>
                  <a:rPr lang="el-GR" sz="1600" dirty="0"/>
                  <a:t>ότι έχουμε τον </a:t>
                </a:r>
                <a:r>
                  <a:rPr lang="el-GR" sz="1600" dirty="0" smtClean="0"/>
                  <a:t>παρακάτω πολλαπλασιαστή συχνότητας και </a:t>
                </a:r>
                <a:r>
                  <a:rPr lang="el-GR" sz="1600" dirty="0"/>
                  <a:t>ένα σήμα </a:t>
                </a:r>
                <a:r>
                  <a:rPr lang="en-US" sz="1600" dirty="0" smtClean="0"/>
                  <a:t>NBFM</a:t>
                </a:r>
                <a:r>
                  <a:rPr lang="el-GR" sz="1600" dirty="0" smtClean="0"/>
                  <a:t>:</a:t>
                </a:r>
              </a:p>
              <a:p>
                <a:pPr marL="0" indent="0" algn="l">
                  <a:buNone/>
                </a:pPr>
                <a:endParaRPr lang="el-GR" sz="1600" dirty="0"/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sz="1600" i="1">
                              <a:latin typeface="Cambria Math"/>
                            </a:rPr>
                            <m:t>𝑁𝐵𝐹𝑀</m:t>
                          </m:r>
                        </m:sub>
                      </m:sSub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6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1600" i="1">
                          <a:latin typeface="Cambria Math"/>
                        </a:rPr>
                        <m:t>=</m:t>
                      </m:r>
                      <m:r>
                        <a:rPr lang="en-US" sz="1600" i="1">
                          <a:latin typeface="Cambria Math"/>
                        </a:rPr>
                        <m:t>𝐴</m:t>
                      </m:r>
                      <m:func>
                        <m:funcPr>
                          <m:ctrlPr>
                            <a:rPr lang="el-GR" sz="1600" i="1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600">
                              <a:latin typeface="Cambria Math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l-GR" sz="16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6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Cambria Math"/>
                                    </a:rPr>
                                    <m:t>𝑐</m:t>
                                  </m:r>
                                </m:sub>
                              </m:sSub>
                              <m:r>
                                <a:rPr lang="en-US" sz="1600" i="1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n-US" sz="1600" i="1">
                                  <a:latin typeface="Cambria Math"/>
                                </a:rPr>
                                <m:t>+</m:t>
                              </m:r>
                              <m:r>
                                <a:rPr lang="el-GR" sz="1600" i="1">
                                  <a:latin typeface="Cambria Math"/>
                                </a:rPr>
                                <m:t>𝛽</m:t>
                              </m:r>
                              <m:r>
                                <a:rPr lang="el-GR" sz="1600" i="1"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sz="1600" i="1">
                                  <a:latin typeface="Cambria Math"/>
                                </a:rPr>
                                <m:t>𝑠𝑖𝑛</m:t>
                              </m:r>
                              <m:sSub>
                                <m:sSubPr>
                                  <m:ctrlPr>
                                    <a:rPr lang="el-GR" sz="16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6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Cambria Math"/>
                                    </a:rPr>
                                    <m:t>𝑚</m:t>
                                  </m:r>
                                </m:sub>
                              </m:sSub>
                              <m:r>
                                <a:rPr lang="en-US" sz="1600" i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e>
                      </m:func>
                    </m:oMath>
                  </m:oMathPara>
                </a14:m>
                <a:endParaRPr lang="el-GR" sz="1600" dirty="0"/>
              </a:p>
              <a:p>
                <a:pPr marL="0" indent="0" algn="l">
                  <a:buNone/>
                </a:pPr>
                <a:r>
                  <a:rPr lang="en-US" sz="1600" dirty="0"/>
                  <a:t> </a:t>
                </a:r>
                <a:endParaRPr lang="el-GR" sz="1600" dirty="0" smtClean="0"/>
              </a:p>
              <a:p>
                <a:pPr marL="0" indent="0" algn="l">
                  <a:buNone/>
                </a:pPr>
                <a:endParaRPr lang="el-GR" sz="1600" dirty="0"/>
              </a:p>
              <a:p>
                <a:pPr marL="0" indent="0" algn="l">
                  <a:buNone/>
                </a:pPr>
                <a:endParaRPr lang="el-GR" sz="1600" dirty="0" smtClean="0"/>
              </a:p>
              <a:p>
                <a:pPr marL="0" indent="0" algn="l">
                  <a:buNone/>
                </a:pPr>
                <a:endParaRPr lang="el-GR" sz="1600" dirty="0"/>
              </a:p>
              <a:p>
                <a:pPr marL="0" indent="0" algn="l">
                  <a:buNone/>
                </a:pPr>
                <a:endParaRPr lang="el-GR" sz="1600" dirty="0" smtClean="0"/>
              </a:p>
              <a:p>
                <a:pPr marL="0" indent="0" algn="l">
                  <a:buNone/>
                </a:pPr>
                <a:endParaRPr lang="el-GR" sz="1600" dirty="0"/>
              </a:p>
              <a:p>
                <a:pPr marL="0" indent="0" algn="l">
                  <a:buNone/>
                </a:pPr>
                <a:endParaRPr lang="el-GR" sz="1600" dirty="0" smtClean="0"/>
              </a:p>
              <a:p>
                <a:pPr marL="0" indent="0" algn="l">
                  <a:buNone/>
                </a:pPr>
                <a:endParaRPr lang="el-GR" sz="1600" dirty="0"/>
              </a:p>
              <a:p>
                <a:pPr marL="0" indent="0" algn="l">
                  <a:buNone/>
                </a:pPr>
                <a:r>
                  <a:rPr lang="el-GR" sz="1600" dirty="0"/>
                  <a:t>Με </a:t>
                </a:r>
                <a14:m>
                  <m:oMath xmlns:m="http://schemas.openxmlformats.org/officeDocument/2006/math">
                    <m:r>
                      <a:rPr lang="el-GR" sz="1600" i="1">
                        <a:latin typeface="Cambria Math"/>
                      </a:rPr>
                      <m:t>𝛽</m:t>
                    </m:r>
                    <m:r>
                      <a:rPr lang="el-GR" sz="1600" i="1">
                        <a:latin typeface="Cambria Math"/>
                      </a:rPr>
                      <m:t>&lt;0.5</m:t>
                    </m:r>
                  </m:oMath>
                </a14:m>
                <a:r>
                  <a:rPr lang="el-GR" sz="1600" dirty="0"/>
                  <a:t> και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𝑐</m:t>
                        </m:r>
                      </m:sub>
                    </m:sSub>
                    <m:r>
                      <a:rPr lang="el-GR" sz="1600" i="1">
                        <a:latin typeface="Cambria Math"/>
                      </a:rPr>
                      <m:t>=200 </m:t>
                    </m:r>
                    <m:r>
                      <a:rPr lang="el-GR" sz="1600" i="1">
                        <a:latin typeface="Cambria Math"/>
                      </a:rPr>
                      <m:t>𝑘𝐻𝑧</m:t>
                    </m:r>
                  </m:oMath>
                </a14:m>
                <a:r>
                  <a:rPr lang="el-GR" sz="1600" dirty="0"/>
                  <a:t>. Έστω ότι η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l-GR" sz="1600" dirty="0"/>
                  <a:t> έχει περιοχή τιμών από 50 </a:t>
                </a:r>
                <a:r>
                  <a:rPr lang="en-US" sz="1600" dirty="0"/>
                  <a:t>Hz</a:t>
                </a:r>
                <a:r>
                  <a:rPr lang="el-GR" sz="1600" dirty="0"/>
                  <a:t> μέχρι 15 </a:t>
                </a:r>
                <a:r>
                  <a:rPr lang="en-US" sz="1600" dirty="0"/>
                  <a:t>kHz</a:t>
                </a:r>
                <a:r>
                  <a:rPr lang="el-GR" sz="1600" dirty="0"/>
                  <a:t>, και ότι η μέγιστη απόκλιση συχνότητας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600" i="1">
                            <a:latin typeface="Cambria Math"/>
                          </a:rPr>
                          <m:t>𝛥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𝑓</m:t>
                        </m:r>
                      </m:sub>
                    </m:sSub>
                  </m:oMath>
                </a14:m>
                <a:r>
                  <a:rPr lang="el-GR" sz="1600" dirty="0"/>
                  <a:t> στην έξοδο είναι 75 </a:t>
                </a:r>
                <a:r>
                  <a:rPr lang="en-US" sz="1600" dirty="0"/>
                  <a:t>kHz</a:t>
                </a:r>
                <a:r>
                  <a:rPr lang="el-GR" sz="1600" dirty="0"/>
                  <a:t>. Να βρεθεί ο </a:t>
                </a:r>
                <a:r>
                  <a:rPr lang="el-GR" sz="1600" dirty="0" err="1" smtClean="0"/>
                  <a:t>πολλαπλα</a:t>
                </a:r>
                <a:r>
                  <a:rPr lang="el-GR" sz="1600" dirty="0" smtClean="0"/>
                  <a:t>-</a:t>
                </a:r>
                <a:r>
                  <a:rPr lang="el-GR" sz="1600" dirty="0" err="1" smtClean="0"/>
                  <a:t>σιασμός</a:t>
                </a:r>
                <a:r>
                  <a:rPr lang="el-GR" sz="1600" dirty="0" smtClean="0"/>
                  <a:t> </a:t>
                </a:r>
                <a:r>
                  <a:rPr lang="el-GR" sz="1600" dirty="0"/>
                  <a:t>συχνότητας </a:t>
                </a:r>
                <a:r>
                  <a:rPr lang="en-US" sz="1600" i="1" dirty="0"/>
                  <a:t>n</a:t>
                </a:r>
                <a:r>
                  <a:rPr lang="el-GR" sz="1600" dirty="0"/>
                  <a:t> που χρειάζεται, και η μέγιστη επιτρεπόμενη απόκλιση συχνότητας στην είσοδο.</a:t>
                </a:r>
              </a:p>
              <a:p>
                <a:pPr marL="0" indent="0" algn="l">
                  <a:spcBef>
                    <a:spcPts val="300"/>
                  </a:spcBef>
                  <a:buNone/>
                  <a:defRPr/>
                </a:pPr>
                <a:endParaRPr lang="el-GR" altLang="el-GR" sz="1600" dirty="0" smtClean="0"/>
              </a:p>
              <a:p>
                <a:pPr marL="0" indent="0" algn="l">
                  <a:spcBef>
                    <a:spcPts val="300"/>
                  </a:spcBef>
                  <a:buNone/>
                  <a:defRPr/>
                </a:pPr>
                <a:endParaRPr lang="en-US" altLang="el-GR" sz="16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5184576"/>
              </a:xfrm>
              <a:blipFill rotWithShape="1">
                <a:blip r:embed="rId2"/>
                <a:stretch>
                  <a:fillRect l="-370" t="-47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18</a:t>
            </a:fld>
            <a:endParaRPr lang="el-GR"/>
          </a:p>
        </p:txBody>
      </p:sp>
      <p:pic>
        <p:nvPicPr>
          <p:cNvPr id="1026" name="Picture 2" descr="C:\Users\User\Dropbox\1_ΤΕΙ_ΔΕ\1_ΜΑΘΗΜΑΤΑ\3_ΤΗΛΕΠΙΚΟΙΝΩΝΙΑΚΑ_ΣΥΣΤΗΜΑΤΑ_Ι\ΘΕΩΡΙΑ\1_Διδασκαλία_Μαθήματος\1_Διαφάνειες\HSU\ΣΧΗΜΑΤΑ_ΚΕΦ_3\SXHMA_3.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768268"/>
            <a:ext cx="4248472" cy="1417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3903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spcBef>
                <a:spcPts val="600"/>
              </a:spcBef>
              <a:defRPr/>
            </a:pPr>
            <a:r>
              <a:rPr lang="el-GR" altLang="el-GR" dirty="0" smtClean="0"/>
              <a:t>Άσκηση 5 (συνέχεια)</a:t>
            </a:r>
            <a:endParaRPr lang="el-GR" alt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5184576"/>
              </a:xfrm>
            </p:spPr>
            <p:txBody>
              <a:bodyPr>
                <a:noAutofit/>
              </a:bodyPr>
              <a:lstStyle/>
              <a:p>
                <a:pPr marL="0" indent="0" algn="l">
                  <a:buNone/>
                </a:pPr>
                <a:r>
                  <a:rPr lang="el-GR" sz="1600" u="sng" dirty="0" smtClean="0"/>
                  <a:t>Απάντηση</a:t>
                </a:r>
                <a:r>
                  <a:rPr lang="el-GR" sz="1600" dirty="0" smtClean="0"/>
                  <a:t>:</a:t>
                </a:r>
              </a:p>
              <a:p>
                <a:pPr marL="0" indent="0" algn="l">
                  <a:buNone/>
                </a:pPr>
                <a:endParaRPr lang="el-GR" sz="1600" dirty="0"/>
              </a:p>
              <a:p>
                <a:pPr marL="0" indent="0" algn="l">
                  <a:buNone/>
                </a:pPr>
                <a:r>
                  <a:rPr lang="el-GR" sz="1600" dirty="0" smtClean="0"/>
                  <a:t>Γνωρίζουμε ότι </a:t>
                </a:r>
                <a14:m>
                  <m:oMath xmlns:m="http://schemas.openxmlformats.org/officeDocument/2006/math">
                    <m:r>
                      <a:rPr lang="el-GR" sz="1600" i="1">
                        <a:latin typeface="Cambria Math"/>
                      </a:rPr>
                      <m:t>𝛽</m:t>
                    </m:r>
                    <m:r>
                      <a:rPr lang="el-GR" sz="16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600" i="1">
                            <a:latin typeface="Cambria Math"/>
                          </a:rPr>
                          <m:t>𝛥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𝑓</m:t>
                        </m:r>
                      </m:sub>
                    </m:sSub>
                    <m:r>
                      <a:rPr lang="el-GR" sz="1600" i="1">
                        <a:latin typeface="Cambria Math"/>
                      </a:rPr>
                      <m:t>/</m:t>
                    </m:r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6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l-GR" sz="1600" dirty="0"/>
                  <a:t>. Τότε θα </a:t>
                </a:r>
                <a:r>
                  <a:rPr lang="el-GR" sz="1600" dirty="0" smtClean="0"/>
                  <a:t>είναι:</a:t>
                </a:r>
              </a:p>
              <a:p>
                <a:pPr marL="0" indent="0" algn="l">
                  <a:buNone/>
                </a:pPr>
                <a:endParaRPr lang="el-GR" sz="1600" dirty="0"/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600" i="1">
                              <a:latin typeface="Cambria Math"/>
                            </a:rPr>
                            <m:t>𝛽</m:t>
                          </m:r>
                        </m:e>
                        <m:sub>
                          <m:r>
                            <a:rPr lang="en-US" sz="1600" i="1">
                              <a:latin typeface="Cambria Math"/>
                            </a:rPr>
                            <m:t>𝑚𝑖𝑛</m:t>
                          </m:r>
                        </m:sub>
                      </m:sSub>
                      <m:r>
                        <a:rPr lang="el-GR" sz="16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6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600" i="1">
                              <a:latin typeface="Cambria Math"/>
                            </a:rPr>
                            <m:t>75</m:t>
                          </m:r>
                          <m:d>
                            <m:d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l-GR" sz="16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600" i="1">
                                      <a:latin typeface="Cambria Math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l-GR" sz="1600" i="1">
                                      <a:latin typeface="Cambria Math"/>
                                    </a:rPr>
                                    <m:t>3</m:t>
                                  </m:r>
                                </m:sup>
                              </m:sSup>
                            </m:e>
                          </m:d>
                        </m:num>
                        <m:den>
                          <m:r>
                            <a:rPr lang="el-GR" sz="1600" i="1">
                              <a:latin typeface="Cambria Math"/>
                            </a:rPr>
                            <m:t>15</m:t>
                          </m:r>
                          <m:d>
                            <m:d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l-GR" sz="16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600" i="1">
                                      <a:latin typeface="Cambria Math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l-GR" sz="1600" i="1">
                                      <a:latin typeface="Cambria Math"/>
                                    </a:rPr>
                                    <m:t>3</m:t>
                                  </m:r>
                                </m:sup>
                              </m:sSup>
                            </m:e>
                          </m:d>
                        </m:den>
                      </m:f>
                      <m:r>
                        <a:rPr lang="el-GR" sz="1600" i="1">
                          <a:latin typeface="Cambria Math"/>
                        </a:rPr>
                        <m:t>=5</m:t>
                      </m:r>
                      <m:r>
                        <a:rPr lang="el-GR" sz="1600">
                          <a:latin typeface="Cambria Math"/>
                        </a:rPr>
                        <m:t> </m:t>
                      </m:r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600" i="1">
                              <a:latin typeface="Cambria Math"/>
                            </a:rPr>
                            <m:t>𝛽</m:t>
                          </m:r>
                        </m:e>
                        <m:sub>
                          <m:r>
                            <a:rPr lang="en-US" sz="1600" i="1">
                              <a:latin typeface="Cambria Math"/>
                            </a:rPr>
                            <m:t>𝑚𝑎𝑥</m:t>
                          </m:r>
                        </m:sub>
                      </m:sSub>
                      <m:r>
                        <a:rPr lang="el-GR" sz="16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6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600" i="1">
                              <a:latin typeface="Cambria Math"/>
                            </a:rPr>
                            <m:t>75</m:t>
                          </m:r>
                          <m:d>
                            <m:d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l-GR" sz="16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600" i="1">
                                      <a:latin typeface="Cambria Math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l-GR" sz="1600" i="1">
                                      <a:latin typeface="Cambria Math"/>
                                    </a:rPr>
                                    <m:t>3</m:t>
                                  </m:r>
                                </m:sup>
                              </m:sSup>
                            </m:e>
                          </m:d>
                        </m:num>
                        <m:den>
                          <m:r>
                            <a:rPr lang="el-GR" sz="1600" i="1">
                              <a:latin typeface="Cambria Math"/>
                            </a:rPr>
                            <m:t>50</m:t>
                          </m:r>
                        </m:den>
                      </m:f>
                      <m:r>
                        <a:rPr lang="el-GR" sz="1600" i="1">
                          <a:latin typeface="Cambria Math"/>
                        </a:rPr>
                        <m:t>=1500</m:t>
                      </m:r>
                    </m:oMath>
                  </m:oMathPara>
                </a14:m>
                <a:endParaRPr lang="el-GR" sz="1600" dirty="0"/>
              </a:p>
              <a:p>
                <a:pPr marL="0" indent="0" algn="l">
                  <a:buNone/>
                </a:pPr>
                <a:r>
                  <a:rPr lang="el-GR" sz="1600" dirty="0"/>
                  <a:t> </a:t>
                </a:r>
              </a:p>
              <a:p>
                <a:pPr marL="0" indent="0" algn="l">
                  <a:buNone/>
                </a:pPr>
                <a:r>
                  <a:rPr lang="el-GR" sz="1600" dirty="0"/>
                  <a:t>Αν είναι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600" i="1">
                            <a:latin typeface="Cambria Math"/>
                          </a:rPr>
                          <m:t>𝛽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l-GR" sz="1600" i="1">
                        <a:latin typeface="Cambria Math"/>
                      </a:rPr>
                      <m:t>=0.5,</m:t>
                    </m:r>
                  </m:oMath>
                </a14:m>
                <a:r>
                  <a:rPr lang="el-GR" sz="1600" dirty="0"/>
                  <a:t> όπου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600" i="1">
                            <a:latin typeface="Cambria Math"/>
                          </a:rPr>
                          <m:t>𝛽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l-GR" sz="1600" dirty="0"/>
                  <a:t> είναι ο </a:t>
                </a:r>
                <a14:m>
                  <m:oMath xmlns:m="http://schemas.openxmlformats.org/officeDocument/2006/math">
                    <m:r>
                      <a:rPr lang="el-GR" sz="1600" i="1">
                        <a:latin typeface="Cambria Math"/>
                      </a:rPr>
                      <m:t>𝛽</m:t>
                    </m:r>
                  </m:oMath>
                </a14:m>
                <a:r>
                  <a:rPr lang="el-GR" sz="1600" dirty="0"/>
                  <a:t> εισόδου, τότε ο πολλαπλασιασμός συχνότητας που χρειάζεται </a:t>
                </a:r>
                <a:r>
                  <a:rPr lang="el-GR" sz="1600" dirty="0" smtClean="0"/>
                  <a:t>είναι:</a:t>
                </a:r>
                <a:endParaRPr lang="el-GR" sz="1600" dirty="0"/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600" i="1">
                          <a:latin typeface="Cambria Math"/>
                        </a:rPr>
                        <m:t>𝑛</m:t>
                      </m:r>
                      <m:r>
                        <a:rPr lang="el-GR" sz="16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600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600" i="1">
                                  <a:latin typeface="Cambria Math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/>
                                </a:rPr>
                                <m:t>𝑚𝑎𝑥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600" i="1">
                                  <a:latin typeface="Cambria Math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l-GR" sz="1600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  <m:r>
                        <a:rPr lang="el-GR" sz="16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6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600" i="1">
                              <a:latin typeface="Cambria Math"/>
                            </a:rPr>
                            <m:t>1500</m:t>
                          </m:r>
                        </m:num>
                        <m:den>
                          <m:r>
                            <a:rPr lang="el-GR" sz="1600" i="1">
                              <a:latin typeface="Cambria Math"/>
                            </a:rPr>
                            <m:t>0.5</m:t>
                          </m:r>
                        </m:den>
                      </m:f>
                      <m:r>
                        <a:rPr lang="el-GR" sz="1600" i="1">
                          <a:latin typeface="Cambria Math"/>
                        </a:rPr>
                        <m:t>=3000</m:t>
                      </m:r>
                    </m:oMath>
                  </m:oMathPara>
                </a14:m>
                <a:endParaRPr lang="el-GR" sz="1600" dirty="0"/>
              </a:p>
              <a:p>
                <a:pPr marL="0" indent="0" algn="l">
                  <a:buNone/>
                </a:pPr>
                <a:endParaRPr lang="el-GR" sz="1600" dirty="0" smtClean="0"/>
              </a:p>
              <a:p>
                <a:pPr marL="0" indent="0" algn="l">
                  <a:buNone/>
                </a:pPr>
                <a:r>
                  <a:rPr lang="el-GR" sz="1600" dirty="0" smtClean="0"/>
                  <a:t>Η </a:t>
                </a:r>
                <a:r>
                  <a:rPr lang="el-GR" sz="1600" dirty="0"/>
                  <a:t>μέγιστη επιτρεπόμενη απόκλιση συχνότητας στην είσοδο, που συμβολίζεται με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600" i="1">
                            <a:latin typeface="Cambria Math"/>
                          </a:rPr>
                          <m:t>𝛥</m:t>
                        </m:r>
                        <m:r>
                          <a:rPr lang="en-US" sz="16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l-GR" sz="1600" dirty="0"/>
                  <a:t>, </a:t>
                </a:r>
                <a:r>
                  <a:rPr lang="el-GR" sz="1600" dirty="0" smtClean="0"/>
                  <a:t>είναι:</a:t>
                </a:r>
              </a:p>
              <a:p>
                <a:pPr marL="0" indent="0" algn="l">
                  <a:buNone/>
                </a:pPr>
                <a:endParaRPr lang="el-GR" sz="1600" dirty="0"/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600" i="1">
                              <a:latin typeface="Cambria Math"/>
                            </a:rPr>
                            <m:t>𝛥</m:t>
                          </m:r>
                          <m:r>
                            <a:rPr lang="en-US" sz="1600" i="1"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l-GR" sz="1600" i="1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l-GR" sz="16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600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600" i="1">
                                  <a:latin typeface="Cambria Math"/>
                                </a:rPr>
                                <m:t>𝛥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/>
                                </a:rPr>
                                <m:t>𝑓</m:t>
                              </m:r>
                            </m:sub>
                          </m:sSub>
                        </m:num>
                        <m:den>
                          <m:r>
                            <a:rPr lang="el-GR" sz="1600" i="1">
                              <a:latin typeface="Cambria Math"/>
                            </a:rPr>
                            <m:t>𝑛</m:t>
                          </m:r>
                        </m:den>
                      </m:f>
                      <m:r>
                        <a:rPr lang="el-GR" sz="16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6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600" i="1">
                              <a:latin typeface="Cambria Math"/>
                            </a:rPr>
                            <m:t>75</m:t>
                          </m:r>
                          <m:d>
                            <m:d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l-GR" sz="16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600" i="1">
                                      <a:latin typeface="Cambria Math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l-GR" sz="1600" i="1">
                                      <a:latin typeface="Cambria Math"/>
                                    </a:rPr>
                                    <m:t>3</m:t>
                                  </m:r>
                                </m:sup>
                              </m:sSup>
                            </m:e>
                          </m:d>
                        </m:num>
                        <m:den>
                          <m:r>
                            <a:rPr lang="el-GR" sz="1600" i="1">
                              <a:latin typeface="Cambria Math"/>
                            </a:rPr>
                            <m:t>3000</m:t>
                          </m:r>
                        </m:den>
                      </m:f>
                      <m:r>
                        <a:rPr lang="el-GR" sz="1600" i="1">
                          <a:latin typeface="Cambria Math"/>
                        </a:rPr>
                        <m:t>=25</m:t>
                      </m:r>
                      <m:r>
                        <a:rPr lang="el-GR" sz="1600" i="1">
                          <a:latin typeface="Cambria Math"/>
                        </a:rPr>
                        <m:t>𝐻𝑧</m:t>
                      </m:r>
                    </m:oMath>
                  </m:oMathPara>
                </a14:m>
                <a:endParaRPr lang="el-GR" sz="1600" dirty="0"/>
              </a:p>
              <a:p>
                <a:pPr marL="0" indent="0" algn="l">
                  <a:spcBef>
                    <a:spcPts val="300"/>
                  </a:spcBef>
                  <a:buNone/>
                  <a:defRPr/>
                </a:pPr>
                <a:endParaRPr lang="en-US" altLang="el-GR" sz="16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5184576"/>
              </a:xfrm>
              <a:blipFill rotWithShape="1">
                <a:blip r:embed="rId2"/>
                <a:stretch>
                  <a:fillRect l="-370" t="-47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3460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b="1" dirty="0" smtClean="0"/>
              <a:t>Ατζέντα</a:t>
            </a:r>
            <a:endParaRPr lang="el-GR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68552"/>
          </a:xfrm>
        </p:spPr>
        <p:txBody>
          <a:bodyPr>
            <a:noAutofit/>
          </a:bodyPr>
          <a:lstStyle/>
          <a:p>
            <a:pPr algn="l">
              <a:lnSpc>
                <a:spcPct val="200000"/>
              </a:lnSpc>
              <a:spcBef>
                <a:spcPts val="600"/>
              </a:spcBef>
              <a:defRPr/>
            </a:pPr>
            <a:r>
              <a:rPr lang="el-GR" altLang="el-GR" dirty="0" smtClean="0"/>
              <a:t>Εύρος Ζώνης Συχνοτήτων Σημάτων με Διαμόρφωση Γωνίας</a:t>
            </a:r>
          </a:p>
          <a:p>
            <a:pPr algn="l">
              <a:lnSpc>
                <a:spcPct val="200000"/>
              </a:lnSpc>
              <a:spcBef>
                <a:spcPts val="600"/>
              </a:spcBef>
              <a:defRPr/>
            </a:pPr>
            <a:r>
              <a:rPr lang="el-GR" altLang="el-GR" dirty="0" smtClean="0"/>
              <a:t>Δημιουργία Σημάτων Διαμορφωμένων κατά Γωνία</a:t>
            </a:r>
          </a:p>
          <a:p>
            <a:pPr algn="l">
              <a:lnSpc>
                <a:spcPct val="200000"/>
              </a:lnSpc>
              <a:spcBef>
                <a:spcPts val="600"/>
              </a:spcBef>
              <a:defRPr/>
            </a:pPr>
            <a:r>
              <a:rPr lang="el-GR" altLang="el-GR" dirty="0" smtClean="0"/>
              <a:t>Αποδιαμόρφωση Σημάτων </a:t>
            </a:r>
            <a:r>
              <a:rPr lang="el-GR" altLang="el-GR" dirty="0"/>
              <a:t>Διαμορφωμένων κατά Γωνία</a:t>
            </a:r>
          </a:p>
          <a:p>
            <a:pPr algn="l">
              <a:lnSpc>
                <a:spcPct val="200000"/>
              </a:lnSpc>
              <a:spcBef>
                <a:spcPts val="600"/>
              </a:spcBef>
              <a:defRPr/>
            </a:pPr>
            <a:endParaRPr lang="el-GR" altLang="el-G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88616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spcBef>
                <a:spcPts val="600"/>
              </a:spcBef>
              <a:defRPr/>
            </a:pPr>
            <a:r>
              <a:rPr lang="el-GR" altLang="el-GR" dirty="0" smtClean="0"/>
              <a:t>Άσκηση 6</a:t>
            </a:r>
            <a:endParaRPr lang="el-GR" alt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5184576"/>
              </a:xfrm>
            </p:spPr>
            <p:txBody>
              <a:bodyPr>
                <a:noAutofit/>
              </a:bodyPr>
              <a:lstStyle/>
              <a:p>
                <a:pPr marL="0" indent="0" algn="l">
                  <a:buNone/>
                </a:pPr>
                <a:r>
                  <a:rPr lang="el-GR" sz="1600" dirty="0" smtClean="0">
                    <a:solidFill>
                      <a:schemeClr val="tx1"/>
                    </a:solidFill>
                  </a:rPr>
                  <a:t>Στο παρακάτω σχήμα φαίνεται </a:t>
                </a:r>
                <a:r>
                  <a:rPr lang="el-GR" sz="1600" dirty="0">
                    <a:solidFill>
                      <a:schemeClr val="tx1"/>
                    </a:solidFill>
                  </a:rPr>
                  <a:t>το λειτουργικό διάγραμμα ενός έμμεσου πομπού </a:t>
                </a:r>
                <a:r>
                  <a:rPr lang="en-US" sz="1600" dirty="0">
                    <a:solidFill>
                      <a:schemeClr val="tx1"/>
                    </a:solidFill>
                  </a:rPr>
                  <a:t>FM</a:t>
                </a:r>
                <a:r>
                  <a:rPr lang="el-GR" sz="1600" dirty="0">
                    <a:solidFill>
                      <a:schemeClr val="tx1"/>
                    </a:solidFill>
                  </a:rPr>
                  <a:t> (</a:t>
                </a:r>
                <a:r>
                  <a:rPr lang="en-US" sz="1600" dirty="0">
                    <a:solidFill>
                      <a:schemeClr val="tx1"/>
                    </a:solidFill>
                  </a:rPr>
                  <a:t>Armstrong</a:t>
                </a:r>
                <a:r>
                  <a:rPr lang="el-GR" sz="1600" dirty="0">
                    <a:solidFill>
                      <a:schemeClr val="tx1"/>
                    </a:solidFill>
                  </a:rPr>
                  <a:t>). </a:t>
                </a:r>
                <a:endParaRPr lang="el-GR" sz="1600" dirty="0" smtClean="0">
                  <a:solidFill>
                    <a:schemeClr val="tx1"/>
                  </a:solidFill>
                </a:endParaRPr>
              </a:p>
              <a:p>
                <a:pPr marL="0" indent="0" algn="l">
                  <a:buNone/>
                </a:pPr>
                <a:endParaRPr lang="el-GR" sz="1600" dirty="0"/>
              </a:p>
              <a:p>
                <a:pPr marL="0" indent="0" algn="l">
                  <a:buNone/>
                </a:pPr>
                <a:endParaRPr lang="el-GR" sz="1600" dirty="0" smtClean="0">
                  <a:solidFill>
                    <a:schemeClr val="tx1"/>
                  </a:solidFill>
                </a:endParaRPr>
              </a:p>
              <a:p>
                <a:pPr marL="0" indent="0" algn="l">
                  <a:buNone/>
                </a:pPr>
                <a:endParaRPr lang="el-GR" sz="1600" dirty="0"/>
              </a:p>
              <a:p>
                <a:pPr marL="0" indent="0" algn="l">
                  <a:buNone/>
                </a:pPr>
                <a:endParaRPr lang="el-GR" sz="1600" dirty="0" smtClean="0">
                  <a:solidFill>
                    <a:schemeClr val="tx1"/>
                  </a:solidFill>
                </a:endParaRPr>
              </a:p>
              <a:p>
                <a:pPr marL="0" indent="0" algn="l">
                  <a:buNone/>
                </a:pPr>
                <a:endParaRPr lang="el-GR" sz="1600" dirty="0"/>
              </a:p>
              <a:p>
                <a:pPr marL="0" indent="0" algn="l">
                  <a:buNone/>
                </a:pPr>
                <a:endParaRPr lang="el-GR" sz="1600" dirty="0" smtClean="0">
                  <a:solidFill>
                    <a:schemeClr val="tx1"/>
                  </a:solidFill>
                </a:endParaRPr>
              </a:p>
              <a:p>
                <a:pPr marL="0" indent="0" algn="l">
                  <a:buNone/>
                </a:pPr>
                <a:endParaRPr lang="el-GR" sz="1600" dirty="0"/>
              </a:p>
              <a:p>
                <a:pPr marL="0" indent="0" algn="l">
                  <a:buNone/>
                </a:pPr>
                <a:endParaRPr lang="el-GR" sz="1600" dirty="0" smtClean="0">
                  <a:solidFill>
                    <a:schemeClr val="tx1"/>
                  </a:solidFill>
                </a:endParaRPr>
              </a:p>
              <a:p>
                <a:pPr marL="0" indent="0" algn="l">
                  <a:buNone/>
                </a:pPr>
                <a:endParaRPr lang="el-GR" sz="1600" dirty="0"/>
              </a:p>
              <a:p>
                <a:pPr marL="0" indent="0" algn="l">
                  <a:buNone/>
                </a:pPr>
                <a:endParaRPr lang="el-GR" sz="1600" dirty="0" smtClean="0">
                  <a:solidFill>
                    <a:schemeClr val="tx1"/>
                  </a:solidFill>
                </a:endParaRPr>
              </a:p>
              <a:p>
                <a:pPr marL="0" indent="0" algn="l">
                  <a:buNone/>
                </a:pPr>
                <a:endParaRPr lang="el-GR" sz="1600" dirty="0"/>
              </a:p>
              <a:p>
                <a:pPr marL="0" indent="0" algn="l">
                  <a:buNone/>
                </a:pPr>
                <a:r>
                  <a:rPr lang="el-GR" sz="1600" dirty="0" smtClean="0">
                    <a:solidFill>
                      <a:schemeClr val="tx1"/>
                    </a:solidFill>
                  </a:rPr>
                  <a:t>Να </a:t>
                </a:r>
                <a:r>
                  <a:rPr lang="el-GR" sz="1600" dirty="0">
                    <a:solidFill>
                      <a:schemeClr val="tx1"/>
                    </a:solidFill>
                  </a:rPr>
                  <a:t>υπολογιστεί η μέγιστη απόκλιση συχνότητας </a:t>
                </a:r>
                <a14:m>
                  <m:oMath xmlns:m="http://schemas.openxmlformats.org/officeDocument/2006/math">
                    <m:r>
                      <a:rPr lang="el-GR" sz="1600" i="1">
                        <a:solidFill>
                          <a:schemeClr val="tx1"/>
                        </a:solidFill>
                        <a:latin typeface="Cambria Math"/>
                      </a:rPr>
                      <m:t>𝛥</m:t>
                    </m:r>
                    <m:r>
                      <a:rPr lang="en-US" sz="1600" i="1">
                        <a:solidFill>
                          <a:schemeClr val="tx1"/>
                        </a:solidFill>
                        <a:latin typeface="Cambria Math"/>
                      </a:rPr>
                      <m:t>𝑓</m:t>
                    </m:r>
                  </m:oMath>
                </a14:m>
                <a:r>
                  <a:rPr lang="el-GR" sz="1600" dirty="0">
                    <a:solidFill>
                      <a:schemeClr val="tx1"/>
                    </a:solidFill>
                  </a:rPr>
                  <a:t> της εξόδου του πομπού </a:t>
                </a:r>
                <a:r>
                  <a:rPr lang="en-US" sz="1600" dirty="0">
                    <a:solidFill>
                      <a:schemeClr val="tx1"/>
                    </a:solidFill>
                  </a:rPr>
                  <a:t>FM</a:t>
                </a:r>
                <a:r>
                  <a:rPr lang="el-GR" sz="1600" dirty="0">
                    <a:solidFill>
                      <a:schemeClr val="tx1"/>
                    </a:solidFill>
                  </a:rPr>
                  <a:t> και η συχνότητα της φέρουσας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l-GR" sz="1600" dirty="0">
                    <a:solidFill>
                      <a:schemeClr val="tx1"/>
                    </a:solidFill>
                  </a:rPr>
                  <a:t> αν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l-GR" sz="1600" i="1">
                        <a:solidFill>
                          <a:schemeClr val="tx1"/>
                        </a:solidFill>
                        <a:latin typeface="Cambria Math"/>
                      </a:rPr>
                      <m:t>=200 </m:t>
                    </m:r>
                    <m:r>
                      <a:rPr lang="el-GR" sz="1600" i="1">
                        <a:solidFill>
                          <a:schemeClr val="tx1"/>
                        </a:solidFill>
                        <a:latin typeface="Cambria Math"/>
                      </a:rPr>
                      <m:t>𝑘𝐻𝑧</m:t>
                    </m:r>
                  </m:oMath>
                </a14:m>
                <a:r>
                  <a:rPr lang="el-GR" sz="1600" dirty="0" smtClean="0">
                    <a:solidFill>
                      <a:schemeClr val="tx1"/>
                    </a:solidFill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𝐿𝑂</m:t>
                        </m:r>
                      </m:sub>
                    </m:sSub>
                    <m:r>
                      <a:rPr lang="el-GR" sz="1600" i="1">
                        <a:solidFill>
                          <a:schemeClr val="tx1"/>
                        </a:solidFill>
                        <a:latin typeface="Cambria Math"/>
                      </a:rPr>
                      <m:t>=10.8 </m:t>
                    </m:r>
                    <m:r>
                      <a:rPr lang="el-GR" sz="1600" i="1">
                        <a:solidFill>
                          <a:schemeClr val="tx1"/>
                        </a:solidFill>
                        <a:latin typeface="Cambria Math"/>
                      </a:rPr>
                      <m:t>𝑀𝐻𝑧</m:t>
                    </m:r>
                  </m:oMath>
                </a14:m>
                <a:r>
                  <a:rPr lang="el-GR" sz="1600" dirty="0" smtClean="0">
                    <a:solidFill>
                      <a:schemeClr val="tx1"/>
                    </a:solidFill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𝛥</m:t>
                        </m:r>
                        <m:r>
                          <a:rPr lang="en-US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l-GR" sz="1600" i="1">
                        <a:solidFill>
                          <a:schemeClr val="tx1"/>
                        </a:solidFill>
                        <a:latin typeface="Cambria Math"/>
                      </a:rPr>
                      <m:t>=25 </m:t>
                    </m:r>
                    <m:r>
                      <a:rPr lang="el-GR" sz="1600" i="1">
                        <a:solidFill>
                          <a:schemeClr val="tx1"/>
                        </a:solidFill>
                        <a:latin typeface="Cambria Math"/>
                      </a:rPr>
                      <m:t>𝐻𝑧</m:t>
                    </m:r>
                  </m:oMath>
                </a14:m>
                <a:r>
                  <a:rPr lang="el-GR" sz="1600" dirty="0" smtClean="0">
                    <a:solidFill>
                      <a:schemeClr val="tx1"/>
                    </a:solidFill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l-GR" sz="1600" i="1">
                        <a:solidFill>
                          <a:schemeClr val="tx1"/>
                        </a:solidFill>
                        <a:latin typeface="Cambria Math"/>
                      </a:rPr>
                      <m:t>=64</m:t>
                    </m:r>
                  </m:oMath>
                </a14:m>
                <a:r>
                  <a:rPr lang="el-GR" sz="1600" dirty="0" smtClean="0">
                    <a:solidFill>
                      <a:schemeClr val="tx1"/>
                    </a:solidFill>
                  </a:rPr>
                  <a:t> και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l-GR" sz="1600" i="1">
                        <a:solidFill>
                          <a:schemeClr val="tx1"/>
                        </a:solidFill>
                        <a:latin typeface="Cambria Math"/>
                      </a:rPr>
                      <m:t>=48</m:t>
                    </m:r>
                  </m:oMath>
                </a14:m>
                <a:r>
                  <a:rPr lang="el-GR" sz="1600" dirty="0" smtClean="0">
                    <a:solidFill>
                      <a:schemeClr val="tx1"/>
                    </a:solidFill>
                  </a:rPr>
                  <a:t>.</a:t>
                </a:r>
                <a:endParaRPr lang="el-GR" sz="1600" dirty="0">
                  <a:solidFill>
                    <a:schemeClr val="tx1"/>
                  </a:solidFill>
                </a:endParaRPr>
              </a:p>
              <a:p>
                <a:pPr marL="0" indent="0" algn="l">
                  <a:buNone/>
                </a:pPr>
                <a:endParaRPr lang="el-GR" sz="1600" dirty="0" smtClean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5184576"/>
              </a:xfrm>
              <a:blipFill rotWithShape="1">
                <a:blip r:embed="rId2"/>
                <a:stretch>
                  <a:fillRect l="-370" t="-47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20</a:t>
            </a:fld>
            <a:endParaRPr lang="el-GR"/>
          </a:p>
        </p:txBody>
      </p:sp>
      <p:pic>
        <p:nvPicPr>
          <p:cNvPr id="5122" name="Picture 2" descr="C:\Users\User\Dropbox\1_ΤΕΙ_ΔΕ\1_ΜΑΘΗΜΑΤΑ\3_ΤΗΛΕΠΙΚΟΙΝΩΝΙΑΚΑ_ΣΥΣΤΗΜΑΤΑ_Ι\ΘΕΩΡΙΑ\1_Διδασκαλία_Μαθήματος\1_Διαφάνειες\HSU\ΣΧΗΜΑΤΑ_ΚΕΦ_3\SXHMA_3.9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152849"/>
            <a:ext cx="8248453" cy="2788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4093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spcBef>
                <a:spcPts val="600"/>
              </a:spcBef>
              <a:defRPr/>
            </a:pPr>
            <a:r>
              <a:rPr lang="el-GR" altLang="el-GR" dirty="0" smtClean="0"/>
              <a:t>Άσκηση 6 (συνέχεια)</a:t>
            </a:r>
            <a:endParaRPr lang="el-GR" alt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5184576"/>
              </a:xfrm>
            </p:spPr>
            <p:txBody>
              <a:bodyPr>
                <a:noAutofit/>
              </a:bodyPr>
              <a:lstStyle/>
              <a:p>
                <a:pPr marL="0" indent="0" algn="l">
                  <a:buNone/>
                </a:pPr>
                <a:endParaRPr lang="el-GR" sz="1600" dirty="0" smtClean="0"/>
              </a:p>
              <a:p>
                <a:pPr marL="0" indent="0" algn="l">
                  <a:buNone/>
                </a:pPr>
                <a:r>
                  <a:rPr lang="el-GR" sz="1600" u="sng" dirty="0" smtClean="0"/>
                  <a:t>Απάντηση</a:t>
                </a:r>
                <a:r>
                  <a:rPr lang="el-GR" sz="1600" dirty="0" smtClean="0"/>
                  <a:t>:</a:t>
                </a:r>
                <a:r>
                  <a:rPr lang="el-GR" sz="1600" dirty="0"/>
                  <a:t> </a:t>
                </a:r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>
                          <a:latin typeface="Cambria Math"/>
                        </a:rPr>
                        <m:t>𝛥</m:t>
                      </m:r>
                      <m:r>
                        <a:rPr lang="en-US" sz="1600" i="1">
                          <a:latin typeface="Cambria Math"/>
                        </a:rPr>
                        <m:t>𝑓</m:t>
                      </m:r>
                      <m:r>
                        <a:rPr lang="en-US" sz="1600" i="1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600" i="1">
                                  <a:latin typeface="Cambria Math"/>
                                </a:rPr>
                                <m:t>𝛥</m:t>
                              </m:r>
                              <m:r>
                                <a:rPr lang="en-US" sz="1600" i="1">
                                  <a:latin typeface="Cambria Math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  <m:r>
                        <a:rPr lang="en-US" sz="1600" i="1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600" i="1">
                              <a:latin typeface="Cambria Math"/>
                            </a:rPr>
                            <m:t>25</m:t>
                          </m:r>
                        </m:e>
                      </m:d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600" i="1">
                              <a:latin typeface="Cambria Math"/>
                            </a:rPr>
                            <m:t>64</m:t>
                          </m:r>
                        </m:e>
                      </m:d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600" i="1">
                              <a:latin typeface="Cambria Math"/>
                            </a:rPr>
                            <m:t>48</m:t>
                          </m:r>
                        </m:e>
                      </m:d>
                      <m:r>
                        <a:rPr lang="en-US" sz="1600" i="1">
                          <a:latin typeface="Cambria Math"/>
                        </a:rPr>
                        <m:t>𝐻𝑧</m:t>
                      </m:r>
                      <m:r>
                        <a:rPr lang="en-US" sz="1600" i="1">
                          <a:latin typeface="Cambria Math"/>
                        </a:rPr>
                        <m:t>=76.8 </m:t>
                      </m:r>
                      <m:r>
                        <a:rPr lang="en-US" sz="1600" i="1">
                          <a:latin typeface="Cambria Math"/>
                        </a:rPr>
                        <m:t>𝑘𝐻𝑧</m:t>
                      </m:r>
                    </m:oMath>
                  </m:oMathPara>
                </a14:m>
                <a:endParaRPr lang="el-GR" sz="1600" dirty="0"/>
              </a:p>
              <a:p>
                <a:pPr marL="0" indent="0" algn="l">
                  <a:buNone/>
                </a:pPr>
                <a:r>
                  <a:rPr lang="en-US" sz="1600" dirty="0"/>
                  <a:t> </a:t>
                </a:r>
                <a:endParaRPr lang="el-GR" sz="1600" dirty="0"/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n-US" sz="1600" i="1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sz="16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lang="en-US" sz="1600" i="1">
                              <a:latin typeface="Cambria Math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n-US" sz="1600" i="1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sz="1600" i="1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600" i="1">
                              <a:latin typeface="Cambria Math"/>
                            </a:rPr>
                            <m:t>64</m:t>
                          </m:r>
                        </m:e>
                      </m:d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600" i="1">
                              <a:latin typeface="Cambria Math"/>
                            </a:rPr>
                            <m:t>200</m:t>
                          </m:r>
                        </m:e>
                      </m:d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600" i="1">
                                  <a:latin typeface="Cambria Math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n-US" sz="1600" i="1">
                                  <a:latin typeface="Cambria Math"/>
                                </a:rPr>
                                <m:t>3</m:t>
                              </m:r>
                            </m:sup>
                          </m:sSup>
                        </m:e>
                      </m:d>
                      <m:r>
                        <a:rPr lang="en-US" sz="1600" i="1">
                          <a:latin typeface="Cambria Math"/>
                        </a:rPr>
                        <m:t>=12.8</m:t>
                      </m:r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600" i="1">
                                  <a:latin typeface="Cambria Math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n-US" sz="1600" i="1">
                                  <a:latin typeface="Cambria Math"/>
                                </a:rPr>
                                <m:t>6</m:t>
                              </m:r>
                            </m:sup>
                          </m:sSup>
                        </m:e>
                      </m:d>
                      <m:r>
                        <a:rPr lang="en-US" sz="1600" i="1">
                          <a:latin typeface="Cambria Math"/>
                        </a:rPr>
                        <m:t>𝐻𝑧</m:t>
                      </m:r>
                      <m:r>
                        <a:rPr lang="en-US" sz="1600" i="1">
                          <a:latin typeface="Cambria Math"/>
                        </a:rPr>
                        <m:t>=12.8 </m:t>
                      </m:r>
                      <m:r>
                        <a:rPr lang="en-US" sz="1600" i="1">
                          <a:latin typeface="Cambria Math"/>
                        </a:rPr>
                        <m:t>𝑀𝐻𝑧</m:t>
                      </m:r>
                    </m:oMath>
                  </m:oMathPara>
                </a14:m>
                <a:endParaRPr lang="el-GR" sz="1600" dirty="0"/>
              </a:p>
              <a:p>
                <a:pPr marL="0" indent="0" algn="l">
                  <a:buNone/>
                </a:pPr>
                <a:r>
                  <a:rPr lang="en-US" sz="1600" dirty="0"/>
                  <a:t> </a:t>
                </a:r>
                <a:endParaRPr lang="el-GR" sz="1600" dirty="0"/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n-US" sz="1600" i="1">
                              <a:latin typeface="Cambria Math"/>
                            </a:rPr>
                            <m:t>3</m:t>
                          </m:r>
                        </m:sub>
                      </m:sSub>
                      <m:r>
                        <a:rPr lang="en-US" sz="16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n-US" sz="1600" i="1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sz="1600" i="1">
                          <a:latin typeface="Cambria Math"/>
                        </a:rPr>
                        <m:t>±</m:t>
                      </m:r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n-US" sz="1600" i="1">
                              <a:latin typeface="Cambria Math"/>
                            </a:rPr>
                            <m:t>𝐿𝑂</m:t>
                          </m:r>
                        </m:sub>
                      </m:sSub>
                      <m:r>
                        <a:rPr lang="en-US" sz="1600" i="1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600" i="1">
                              <a:latin typeface="Cambria Math"/>
                            </a:rPr>
                            <m:t>12.8±10.8</m:t>
                          </m:r>
                        </m:e>
                      </m:d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600" i="1">
                                  <a:latin typeface="Cambria Math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n-US" sz="1600" i="1">
                                  <a:latin typeface="Cambria Math"/>
                                </a:rPr>
                                <m:t>6</m:t>
                              </m:r>
                            </m:sup>
                          </m:sSup>
                        </m:e>
                      </m:d>
                      <m:r>
                        <a:rPr lang="en-US" sz="1600" i="1">
                          <a:latin typeface="Cambria Math"/>
                        </a:rPr>
                        <m:t>𝐻𝑧</m:t>
                      </m:r>
                      <m:r>
                        <a:rPr lang="en-US" sz="1600" i="1">
                          <a:latin typeface="Cambria Math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US" sz="1600" i="1">
                                    <a:latin typeface="Cambria Math"/>
                                  </a:rPr>
                                  <m:t>23.6 </m:t>
                                </m:r>
                                <m:r>
                                  <a:rPr lang="en-US" sz="1600" i="1">
                                    <a:latin typeface="Cambria Math"/>
                                  </a:rPr>
                                  <m:t>𝑀𝐻𝑧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1600" i="1">
                                    <a:latin typeface="Cambria Math"/>
                                  </a:rPr>
                                  <m:t>2.0 </m:t>
                                </m:r>
                                <m:r>
                                  <a:rPr lang="en-US" sz="1600" i="1">
                                    <a:latin typeface="Cambria Math"/>
                                  </a:rPr>
                                  <m:t>𝑀𝐻𝑧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l-GR" sz="1600" dirty="0"/>
              </a:p>
              <a:p>
                <a:pPr marL="0" indent="0" algn="l">
                  <a:buNone/>
                </a:pPr>
                <a:r>
                  <a:rPr lang="el-GR" sz="1600" dirty="0"/>
                  <a:t> </a:t>
                </a:r>
              </a:p>
              <a:p>
                <a:pPr marL="0" indent="0" algn="l">
                  <a:buNone/>
                </a:pPr>
                <a:r>
                  <a:rPr lang="el-GR" sz="1600" dirty="0"/>
                  <a:t>Έτσι, όταν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el-GR" sz="1600" i="1">
                        <a:latin typeface="Cambria Math"/>
                      </a:rPr>
                      <m:t>=23.6 </m:t>
                    </m:r>
                    <m:r>
                      <a:rPr lang="el-GR" sz="1600" i="1">
                        <a:latin typeface="Cambria Math"/>
                      </a:rPr>
                      <m:t>𝛭</m:t>
                    </m:r>
                    <m:r>
                      <a:rPr lang="el-GR" sz="1600" i="1">
                        <a:latin typeface="Cambria Math"/>
                      </a:rPr>
                      <m:t>𝐻𝑧</m:t>
                    </m:r>
                  </m:oMath>
                </a14:m>
                <a:r>
                  <a:rPr lang="el-GR" sz="1600" dirty="0"/>
                  <a:t>, θα </a:t>
                </a:r>
                <a:r>
                  <a:rPr lang="el-GR" sz="1600" dirty="0" smtClean="0"/>
                  <a:t>είναι:</a:t>
                </a:r>
                <a:endParaRPr lang="el-GR" sz="1600" dirty="0"/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l-GR" sz="1600" i="1">
                              <a:latin typeface="Cambria Math"/>
                            </a:rPr>
                            <m:t>𝑐</m:t>
                          </m:r>
                        </m:sub>
                      </m:sSub>
                      <m:r>
                        <a:rPr lang="el-GR" sz="16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600" i="1"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lang="el-GR" sz="1600" i="1">
                              <a:latin typeface="Cambria Math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600" i="1"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l-GR" sz="1600" i="1">
                              <a:latin typeface="Cambria Math"/>
                            </a:rPr>
                            <m:t>3</m:t>
                          </m:r>
                        </m:sub>
                      </m:sSub>
                      <m:r>
                        <a:rPr lang="el-GR" sz="1600" i="1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600" i="1">
                              <a:latin typeface="Cambria Math"/>
                            </a:rPr>
                            <m:t>48</m:t>
                          </m:r>
                        </m:e>
                      </m:d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600" i="1">
                              <a:latin typeface="Cambria Math"/>
                            </a:rPr>
                            <m:t>23.6</m:t>
                          </m:r>
                        </m:e>
                      </m:d>
                      <m:r>
                        <a:rPr lang="el-GR" sz="1600" i="1">
                          <a:latin typeface="Cambria Math"/>
                        </a:rPr>
                        <m:t>=1132.8</m:t>
                      </m:r>
                      <m:r>
                        <a:rPr lang="el-GR" sz="1600" i="1">
                          <a:latin typeface="Cambria Math"/>
                        </a:rPr>
                        <m:t>𝑀𝐻𝑧</m:t>
                      </m:r>
                    </m:oMath>
                  </m:oMathPara>
                </a14:m>
                <a:endParaRPr lang="el-GR" sz="1600" dirty="0"/>
              </a:p>
              <a:p>
                <a:pPr marL="0" indent="0" algn="l">
                  <a:buNone/>
                </a:pPr>
                <a:r>
                  <a:rPr lang="en-US" sz="1600" dirty="0"/>
                  <a:t> </a:t>
                </a:r>
                <a:endParaRPr lang="el-GR" sz="1600" dirty="0"/>
              </a:p>
              <a:p>
                <a:pPr marL="0" indent="0" algn="l">
                  <a:buNone/>
                </a:pPr>
                <a:r>
                  <a:rPr lang="el-GR" sz="1600" dirty="0"/>
                  <a:t>Όταν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el-GR" sz="1600" i="1">
                        <a:latin typeface="Cambria Math"/>
                      </a:rPr>
                      <m:t>=2 </m:t>
                    </m:r>
                    <m:r>
                      <a:rPr lang="en-US" sz="1600" i="1">
                        <a:latin typeface="Cambria Math"/>
                      </a:rPr>
                      <m:t>𝑀</m:t>
                    </m:r>
                    <m:r>
                      <a:rPr lang="el-GR" sz="1600" i="1">
                        <a:latin typeface="Cambria Math"/>
                      </a:rPr>
                      <m:t>𝐻𝑧</m:t>
                    </m:r>
                  </m:oMath>
                </a14:m>
                <a:r>
                  <a:rPr lang="el-GR" sz="1600" dirty="0"/>
                  <a:t>, </a:t>
                </a:r>
                <a:r>
                  <a:rPr lang="el-GR" sz="1600" dirty="0" smtClean="0"/>
                  <a:t>τότε:</a:t>
                </a:r>
                <a:endParaRPr lang="el-GR" sz="1600" dirty="0"/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l-GR" sz="1600" i="1">
                              <a:latin typeface="Cambria Math"/>
                            </a:rPr>
                            <m:t>𝑐</m:t>
                          </m:r>
                        </m:sub>
                      </m:sSub>
                      <m:r>
                        <a:rPr lang="el-GR" sz="16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600" i="1"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lang="el-GR" sz="1600" i="1">
                              <a:latin typeface="Cambria Math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600" i="1"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l-GR" sz="1600" i="1">
                              <a:latin typeface="Cambria Math"/>
                            </a:rPr>
                            <m:t>3</m:t>
                          </m:r>
                        </m:sub>
                      </m:sSub>
                      <m:r>
                        <a:rPr lang="el-GR" sz="1600" i="1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600" i="1">
                              <a:latin typeface="Cambria Math"/>
                            </a:rPr>
                            <m:t>48</m:t>
                          </m:r>
                        </m:e>
                      </m:d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600" i="1">
                              <a:latin typeface="Cambria Math"/>
                            </a:rPr>
                            <m:t>2</m:t>
                          </m:r>
                        </m:e>
                      </m:d>
                      <m:r>
                        <a:rPr lang="el-GR" sz="1600" i="1">
                          <a:latin typeface="Cambria Math"/>
                        </a:rPr>
                        <m:t>=96</m:t>
                      </m:r>
                      <m:r>
                        <a:rPr lang="el-GR" sz="1600" i="1">
                          <a:latin typeface="Cambria Math"/>
                        </a:rPr>
                        <m:t>𝑀𝐻𝑧</m:t>
                      </m:r>
                    </m:oMath>
                  </m:oMathPara>
                </a14:m>
                <a:endParaRPr lang="el-GR" sz="16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5184576"/>
              </a:xfrm>
              <a:blipFill rotWithShape="1">
                <a:blip r:embed="rId2"/>
                <a:stretch>
                  <a:fillRect l="-370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06794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spcBef>
                <a:spcPts val="600"/>
              </a:spcBef>
              <a:defRPr/>
            </a:pPr>
            <a:r>
              <a:rPr lang="el-GR" altLang="el-GR" dirty="0" smtClean="0"/>
              <a:t>Άσκηση 7</a:t>
            </a:r>
            <a:endParaRPr lang="el-GR" alt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5184576"/>
              </a:xfrm>
            </p:spPr>
            <p:txBody>
              <a:bodyPr>
                <a:noAutofit/>
              </a:bodyPr>
              <a:lstStyle/>
              <a:p>
                <a:pPr marL="0" indent="0" algn="l">
                  <a:buNone/>
                </a:pPr>
                <a:r>
                  <a:rPr lang="el-GR" sz="1600" dirty="0" smtClean="0"/>
                  <a:t>Στη </a:t>
                </a:r>
                <a:r>
                  <a:rPr lang="el-GR" sz="1600" dirty="0"/>
                  <a:t>γεννήτρια </a:t>
                </a:r>
                <a:r>
                  <a:rPr lang="en-US" sz="1600" dirty="0"/>
                  <a:t>FM Armstrong</a:t>
                </a:r>
                <a:r>
                  <a:rPr lang="el-GR" sz="1600" dirty="0"/>
                  <a:t> του </a:t>
                </a:r>
                <a:r>
                  <a:rPr lang="el-GR" sz="1600" dirty="0" smtClean="0"/>
                  <a:t>παρακάτω σήματος η </a:t>
                </a:r>
                <a:r>
                  <a:rPr lang="el-GR" sz="1600" dirty="0"/>
                  <a:t>συχνότητα του κρυσταλλικού ταλαντωτή είναι 200 </a:t>
                </a:r>
                <a:r>
                  <a:rPr lang="en-US" sz="1600" dirty="0"/>
                  <a:t>kHz</a:t>
                </a:r>
                <a:r>
                  <a:rPr lang="el-GR" sz="1600" dirty="0"/>
                  <a:t>. </a:t>
                </a:r>
                <a:r>
                  <a:rPr lang="el-GR" sz="1600" dirty="0" smtClean="0"/>
                  <a:t>Για </a:t>
                </a:r>
                <a:r>
                  <a:rPr lang="el-GR" sz="1600" dirty="0"/>
                  <a:t>να αποφύγουμε παραμόρφωση η μέγιστη απόκλιση συχνότητας περιορίζεται στο 0.2. Έστω ότι η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l-GR" sz="1600" dirty="0"/>
                  <a:t> έχει περιοχή τιμών από 50 </a:t>
                </a:r>
                <a:r>
                  <a:rPr lang="en-US" sz="1600" dirty="0"/>
                  <a:t>Hz</a:t>
                </a:r>
                <a:r>
                  <a:rPr lang="el-GR" sz="1600" dirty="0"/>
                  <a:t> μέχρι 15 </a:t>
                </a:r>
                <a:r>
                  <a:rPr lang="en-US" sz="1600" dirty="0"/>
                  <a:t>kHz</a:t>
                </a:r>
                <a:r>
                  <a:rPr lang="el-GR" sz="1600" dirty="0"/>
                  <a:t>. </a:t>
                </a:r>
                <a:endParaRPr lang="el-GR" sz="1600" dirty="0" smtClean="0"/>
              </a:p>
              <a:p>
                <a:pPr marL="0" indent="0" algn="l">
                  <a:buNone/>
                </a:pPr>
                <a:r>
                  <a:rPr lang="el-GR" sz="1600" dirty="0" smtClean="0"/>
                  <a:t>Η </a:t>
                </a:r>
                <a:r>
                  <a:rPr lang="el-GR" sz="1600" dirty="0"/>
                  <a:t>συχνότητα της φέρουσας στην έξοδο είναι 108 </a:t>
                </a:r>
                <a:r>
                  <a:rPr lang="en-US" sz="1600" dirty="0"/>
                  <a:t>MHz</a:t>
                </a:r>
                <a:r>
                  <a:rPr lang="el-GR" sz="1600" dirty="0"/>
                  <a:t>, και η μέγιστη απόκλιση συχνότητας 75 </a:t>
                </a:r>
                <a:r>
                  <a:rPr lang="en-US" sz="1600" dirty="0"/>
                  <a:t>kHz</a:t>
                </a:r>
                <a:r>
                  <a:rPr lang="el-GR" sz="1600" dirty="0"/>
                  <a:t>. </a:t>
                </a:r>
                <a:r>
                  <a:rPr lang="el-GR" sz="1600" dirty="0" smtClean="0"/>
                  <a:t>Να </a:t>
                </a:r>
                <a:r>
                  <a:rPr lang="el-GR" sz="1600" dirty="0"/>
                  <a:t>επιλεγούν οι συχνότητες του πολλαπλασιαστή και του ταλαντωτή μίξης.</a:t>
                </a:r>
              </a:p>
              <a:p>
                <a:pPr marL="0" indent="0" algn="l">
                  <a:buNone/>
                </a:pPr>
                <a:endParaRPr lang="el-GR" sz="1600" dirty="0"/>
              </a:p>
              <a:p>
                <a:pPr marL="0" indent="0" algn="l">
                  <a:buNone/>
                </a:pPr>
                <a:endParaRPr lang="el-GR" sz="16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5184576"/>
              </a:xfrm>
              <a:blipFill rotWithShape="1">
                <a:blip r:embed="rId2"/>
                <a:stretch>
                  <a:fillRect l="-370" t="-471" r="-222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22</a:t>
            </a:fld>
            <a:endParaRPr lang="el-GR"/>
          </a:p>
        </p:txBody>
      </p:sp>
      <p:pic>
        <p:nvPicPr>
          <p:cNvPr id="2050" name="Picture 2" descr="C:\Users\User\Dropbox\1_ΤΕΙ_ΔΕ\1_ΜΑΘΗΜΑΤΑ\3_ΤΗΛΕΠΙΚΟΙΝΩΝΙΑΚΑ_ΣΥΣΤΗΜΑΤΑ_Ι\ΘΕΩΡΙΑ\1_Διδασκαλία_Μαθήματος\1_Διαφάνειες\HSU\ΣΧΗΜΑΤΑ_ΚΕΦ_3\SXHMA_3.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865" y="2924944"/>
            <a:ext cx="7881567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8359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spcBef>
                <a:spcPts val="600"/>
              </a:spcBef>
              <a:defRPr/>
            </a:pPr>
            <a:r>
              <a:rPr lang="el-GR" altLang="el-GR" dirty="0" smtClean="0"/>
              <a:t>Άσκηση 7 (συνέχεια)</a:t>
            </a:r>
            <a:endParaRPr lang="el-GR" alt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5184576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200"/>
                  </a:spcBef>
                  <a:buNone/>
                </a:pPr>
                <a:r>
                  <a:rPr lang="el-GR" sz="1600" u="sng" dirty="0" smtClean="0"/>
                  <a:t>Απάντηση</a:t>
                </a:r>
                <a:r>
                  <a:rPr lang="el-GR" sz="1600" dirty="0" smtClean="0"/>
                  <a:t>: Από </a:t>
                </a:r>
                <a:r>
                  <a:rPr lang="el-GR" sz="1600"/>
                  <a:t>το </a:t>
                </a:r>
                <a:r>
                  <a:rPr lang="el-GR" sz="1600" smtClean="0"/>
                  <a:t>σχήμα έχουμε:</a:t>
                </a:r>
                <a:endParaRPr lang="el-GR" sz="1600" dirty="0"/>
              </a:p>
              <a:p>
                <a:pPr marL="0" indent="0" algn="l">
                  <a:spcBef>
                    <a:spcPts val="200"/>
                  </a:spcBef>
                  <a:buNone/>
                </a:pPr>
                <a:r>
                  <a:rPr lang="el-GR" sz="1600" dirty="0"/>
                  <a:t> </a:t>
                </a:r>
              </a:p>
              <a:p>
                <a:pPr marL="0" indent="0" algn="l">
                  <a:spcBef>
                    <a:spcPts val="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600" i="1">
                              <a:latin typeface="Cambria Math"/>
                            </a:rPr>
                            <m:t>𝛥</m:t>
                          </m:r>
                          <m:r>
                            <a:rPr lang="en-US" sz="1600" i="1"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l-GR" sz="1600" i="1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l-GR" sz="16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600" i="1">
                              <a:latin typeface="Cambria Math"/>
                            </a:rPr>
                            <m:t>𝛽</m:t>
                          </m:r>
                          <m:r>
                            <a:rPr lang="en-US" sz="1600" i="1"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l-GR" sz="1600" i="1">
                              <a:latin typeface="Cambria Math"/>
                            </a:rPr>
                            <m:t>𝑚</m:t>
                          </m:r>
                        </m:sub>
                      </m:sSub>
                      <m:r>
                        <a:rPr lang="el-GR" sz="1600" i="1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600" i="1">
                              <a:latin typeface="Cambria Math"/>
                            </a:rPr>
                            <m:t>0.2</m:t>
                          </m:r>
                        </m:e>
                      </m:d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600" i="1">
                              <a:latin typeface="Cambria Math"/>
                            </a:rPr>
                            <m:t>50</m:t>
                          </m:r>
                        </m:e>
                      </m:d>
                      <m:r>
                        <a:rPr lang="el-GR" sz="1600" i="1">
                          <a:latin typeface="Cambria Math"/>
                        </a:rPr>
                        <m:t>=10 </m:t>
                      </m:r>
                      <m:r>
                        <a:rPr lang="el-GR" sz="1600" i="1">
                          <a:latin typeface="Cambria Math"/>
                        </a:rPr>
                        <m:t>𝐻𝑧</m:t>
                      </m:r>
                    </m:oMath>
                  </m:oMathPara>
                </a14:m>
                <a:endParaRPr lang="el-GR" sz="1600" dirty="0"/>
              </a:p>
              <a:p>
                <a:pPr marL="0" indent="0" algn="l">
                  <a:spcBef>
                    <a:spcPts val="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l-GR" sz="16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600" i="1">
                              <a:latin typeface="Cambria Math"/>
                            </a:rPr>
                            <m:t>𝛥</m:t>
                          </m:r>
                          <m:r>
                            <a:rPr lang="en-US" sz="1600" i="1">
                              <a:latin typeface="Cambria Math"/>
                            </a:rPr>
                            <m:t>𝑓</m:t>
                          </m:r>
                        </m:num>
                        <m:den>
                          <m:sSub>
                            <m:sSub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600" i="1">
                                  <a:latin typeface="Cambria Math"/>
                                </a:rPr>
                                <m:t>𝛥</m:t>
                              </m:r>
                              <m:r>
                                <a:rPr lang="en-US" sz="1600" i="1">
                                  <a:latin typeface="Cambria Math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l-GR" sz="1600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  <m:r>
                        <a:rPr lang="el-GR" sz="16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6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600" i="1">
                              <a:latin typeface="Cambria Math"/>
                            </a:rPr>
                            <m:t>75</m:t>
                          </m:r>
                          <m:d>
                            <m:d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l-GR" sz="16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600" i="1">
                                      <a:latin typeface="Cambria Math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l-GR" sz="1600" i="1">
                                      <a:latin typeface="Cambria Math"/>
                                    </a:rPr>
                                    <m:t>3</m:t>
                                  </m:r>
                                </m:sup>
                              </m:sSup>
                            </m:e>
                          </m:d>
                        </m:num>
                        <m:den>
                          <m:r>
                            <a:rPr lang="el-GR" sz="1600" i="1">
                              <a:latin typeface="Cambria Math"/>
                            </a:rPr>
                            <m:t>10</m:t>
                          </m:r>
                        </m:den>
                      </m:f>
                      <m:r>
                        <a:rPr lang="el-GR" sz="1600" i="1">
                          <a:latin typeface="Cambria Math"/>
                        </a:rPr>
                        <m:t>=7500=</m:t>
                      </m:r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lang="el-GR" sz="1600" i="1">
                              <a:latin typeface="Cambria Math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lang="el-GR" sz="1600" i="1"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l-GR" sz="1600" dirty="0"/>
              </a:p>
              <a:p>
                <a:pPr marL="0" indent="0" algn="l">
                  <a:spcBef>
                    <a:spcPts val="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n-US" sz="1600" i="1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sz="16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lang="en-US" sz="1600" i="1">
                              <a:latin typeface="Cambria Math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n-US" sz="1600" i="1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sz="16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lang="en-US" sz="1600" i="1">
                              <a:latin typeface="Cambria Math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600" i="1">
                              <a:latin typeface="Cambria Math"/>
                            </a:rPr>
                            <m:t>2</m:t>
                          </m:r>
                        </m:e>
                      </m:d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600" i="1">
                                  <a:latin typeface="Cambria Math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n-US" sz="1600" i="1">
                                  <a:latin typeface="Cambria Math"/>
                                </a:rPr>
                                <m:t>5</m:t>
                              </m:r>
                            </m:sup>
                          </m:sSup>
                        </m:e>
                      </m:d>
                      <m:r>
                        <a:rPr lang="en-US" sz="1600" i="1">
                          <a:latin typeface="Cambria Math"/>
                        </a:rPr>
                        <m:t>𝐻𝑧</m:t>
                      </m:r>
                    </m:oMath>
                  </m:oMathPara>
                </a14:m>
                <a:endParaRPr lang="el-GR" sz="1600" dirty="0"/>
              </a:p>
              <a:p>
                <a:pPr marL="0" indent="0" algn="l">
                  <a:spcBef>
                    <a:spcPts val="200"/>
                  </a:spcBef>
                  <a:buNone/>
                </a:pPr>
                <a:r>
                  <a:rPr lang="en-US" sz="1600" dirty="0"/>
                  <a:t> </a:t>
                </a:r>
                <a:endParaRPr lang="el-GR" sz="1600" dirty="0"/>
              </a:p>
              <a:p>
                <a:pPr marL="0" indent="0" algn="l">
                  <a:spcBef>
                    <a:spcPts val="200"/>
                  </a:spcBef>
                  <a:buNone/>
                </a:pPr>
                <a:r>
                  <a:rPr lang="el-GR" sz="1600" dirty="0"/>
                  <a:t>Αν θεωρήσουμε μετατροπή προς τα κάτω, έχουμε</a:t>
                </a:r>
              </a:p>
              <a:p>
                <a:pPr marL="0" indent="0" algn="l">
                  <a:spcBef>
                    <a:spcPts val="200"/>
                  </a:spcBef>
                  <a:buNone/>
                </a:pPr>
                <a:r>
                  <a:rPr lang="el-GR" sz="1600" dirty="0"/>
                  <a:t> </a:t>
                </a:r>
              </a:p>
              <a:p>
                <a:pPr marL="0" indent="0" algn="l">
                  <a:spcBef>
                    <a:spcPts val="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l-GR" sz="1600" i="1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l-GR" sz="1600" i="1">
                          <a:latin typeface="Cambria Math"/>
                        </a:rPr>
                        <m:t>−</m:t>
                      </m:r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600" i="1"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l-GR" sz="1600" i="1">
                              <a:latin typeface="Cambria Math"/>
                            </a:rPr>
                            <m:t>𝐿𝑂</m:t>
                          </m:r>
                        </m:sub>
                      </m:sSub>
                      <m:r>
                        <a:rPr lang="el-GR" sz="16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600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600" i="1">
                                  <a:latin typeface="Cambria Math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l-GR" sz="1600" i="1">
                                  <a:latin typeface="Cambria Math"/>
                                </a:rPr>
                                <m:t>𝑐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600" i="1">
                                  <a:latin typeface="Cambria Math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l-GR" sz="1600" i="1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l-GR" sz="1600" dirty="0" smtClean="0"/>
              </a:p>
              <a:p>
                <a:pPr marL="0" indent="0" algn="l">
                  <a:spcBef>
                    <a:spcPts val="200"/>
                  </a:spcBef>
                  <a:buNone/>
                </a:pPr>
                <a:r>
                  <a:rPr lang="el-GR" sz="1600" dirty="0"/>
                  <a:t>Και έτσι:</a:t>
                </a:r>
              </a:p>
              <a:p>
                <a:pPr marL="0" indent="0" algn="l">
                  <a:spcBef>
                    <a:spcPts val="200"/>
                  </a:spcBef>
                  <a:buNone/>
                </a:pPr>
                <a:r>
                  <a:rPr lang="el-GR" sz="1600" dirty="0"/>
                  <a:t> </a:t>
                </a:r>
              </a:p>
              <a:p>
                <a:pPr marL="0" indent="0" algn="l">
                  <a:spcBef>
                    <a:spcPts val="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n-US" sz="1600" i="1">
                              <a:latin typeface="Cambria Math"/>
                            </a:rPr>
                            <m:t>𝐿𝑂</m:t>
                          </m:r>
                        </m:sub>
                      </m:sSub>
                      <m:r>
                        <a:rPr lang="el-GR" sz="16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600" i="1"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lang="el-GR" sz="1600" i="1">
                              <a:latin typeface="Cambria Math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600" i="1"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l-GR" sz="1600" i="1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l-GR" sz="1600" i="1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el-GR" sz="1600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600" i="1">
                                  <a:latin typeface="Cambria Math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l-GR" sz="1600" i="1">
                                  <a:latin typeface="Cambria Math"/>
                                </a:rPr>
                                <m:t>𝑐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600" i="1">
                                  <a:latin typeface="Cambria Math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l-GR" sz="1600" i="1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  <m:r>
                        <a:rPr lang="el-GR" sz="16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6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600" i="1">
                              <a:latin typeface="Cambria Math"/>
                            </a:rPr>
                            <m:t>7500</m:t>
                          </m:r>
                          <m:d>
                            <m:d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600" i="1">
                                  <a:latin typeface="Cambria Math"/>
                                </a:rPr>
                                <m:t>2</m:t>
                              </m:r>
                            </m:e>
                          </m:d>
                          <m:d>
                            <m:d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l-GR" sz="16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600" i="1">
                                      <a:latin typeface="Cambria Math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l-GR" sz="1600" i="1">
                                      <a:latin typeface="Cambria Math"/>
                                    </a:rPr>
                                    <m:t>5</m:t>
                                  </m:r>
                                </m:sup>
                              </m:sSup>
                            </m:e>
                          </m:d>
                          <m:r>
                            <a:rPr lang="el-GR" sz="1600" i="1">
                              <a:latin typeface="Cambria Math"/>
                            </a:rPr>
                            <m:t>−108</m:t>
                          </m:r>
                          <m:d>
                            <m:d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l-GR" sz="16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600" i="1">
                                      <a:latin typeface="Cambria Math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l-GR" sz="1600" i="1">
                                      <a:latin typeface="Cambria Math"/>
                                    </a:rPr>
                                    <m:t>6</m:t>
                                  </m:r>
                                </m:sup>
                              </m:sSup>
                            </m:e>
                          </m:d>
                        </m:num>
                        <m:den>
                          <m:sSub>
                            <m:sSub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600" i="1">
                                  <a:latin typeface="Cambria Math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l-GR" sz="1600" i="1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  <m:r>
                        <a:rPr lang="el-GR" sz="16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6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600" i="1">
                              <a:latin typeface="Cambria Math"/>
                            </a:rPr>
                            <m:t>1392</m:t>
                          </m:r>
                        </m:num>
                        <m:den>
                          <m:sSub>
                            <m:sSub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600" i="1">
                                  <a:latin typeface="Cambria Math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l-GR" sz="1600" i="1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600" i="1">
                                  <a:latin typeface="Cambria Math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l-GR" sz="1600" i="1">
                                  <a:latin typeface="Cambria Math"/>
                                </a:rPr>
                                <m:t>6</m:t>
                              </m:r>
                            </m:sup>
                          </m:sSup>
                        </m:e>
                      </m:d>
                      <m:r>
                        <a:rPr lang="el-GR" sz="1600" i="1">
                          <a:latin typeface="Cambria Math"/>
                        </a:rPr>
                        <m:t>𝐻𝑧</m:t>
                      </m:r>
                    </m:oMath>
                  </m:oMathPara>
                </a14:m>
                <a:endParaRPr lang="el-GR" sz="1600" dirty="0"/>
              </a:p>
              <a:p>
                <a:pPr marL="0" indent="0" algn="l">
                  <a:spcBef>
                    <a:spcPts val="200"/>
                  </a:spcBef>
                  <a:buNone/>
                </a:pPr>
                <a:r>
                  <a:rPr lang="en-US" sz="1600" dirty="0"/>
                  <a:t> </a:t>
                </a:r>
                <a:endParaRPr lang="el-GR" sz="1600" dirty="0"/>
              </a:p>
              <a:p>
                <a:pPr marL="0" indent="0" algn="l">
                  <a:spcBef>
                    <a:spcPts val="200"/>
                  </a:spcBef>
                  <a:buNone/>
                </a:pPr>
                <a:r>
                  <a:rPr lang="el-GR" sz="1600" dirty="0"/>
                  <a:t>Αν θέσουμε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l-GR" sz="1600" i="1">
                        <a:latin typeface="Cambria Math"/>
                      </a:rPr>
                      <m:t>=150, </m:t>
                    </m:r>
                  </m:oMath>
                </a14:m>
                <a:r>
                  <a:rPr lang="el-GR" sz="1600" dirty="0"/>
                  <a:t>λαμβάνουμε</a:t>
                </a:r>
              </a:p>
              <a:p>
                <a:pPr marL="0" indent="0" algn="l">
                  <a:spcBef>
                    <a:spcPts val="200"/>
                  </a:spcBef>
                  <a:buNone/>
                </a:pPr>
                <a:r>
                  <a:rPr lang="el-GR" sz="1600" dirty="0"/>
                  <a:t> </a:t>
                </a:r>
              </a:p>
              <a:p>
                <a:pPr marL="0" indent="0" algn="l">
                  <a:spcBef>
                    <a:spcPts val="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lang="el-GR" sz="1600" i="1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l-GR" sz="1600" i="1">
                          <a:latin typeface="Cambria Math"/>
                        </a:rPr>
                        <m:t>=50 </m:t>
                      </m:r>
                      <m:r>
                        <a:rPr lang="el-GR" sz="1600" i="1">
                          <a:latin typeface="Cambria Math"/>
                        </a:rPr>
                        <m:t>𝜅𝛼𝜄</m:t>
                      </m:r>
                      <m:r>
                        <a:rPr lang="el-GR" sz="1600" i="1">
                          <a:latin typeface="Cambria Math"/>
                        </a:rPr>
                        <m:t> </m:t>
                      </m:r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l-GR" sz="1600" i="1">
                              <a:latin typeface="Cambria Math"/>
                            </a:rPr>
                            <m:t>𝐿𝑂</m:t>
                          </m:r>
                        </m:sub>
                      </m:sSub>
                      <m:r>
                        <a:rPr lang="el-GR" sz="1600" i="1">
                          <a:latin typeface="Cambria Math"/>
                        </a:rPr>
                        <m:t>=9.28 </m:t>
                      </m:r>
                      <m:r>
                        <a:rPr lang="el-GR" sz="1600" i="1">
                          <a:latin typeface="Cambria Math"/>
                        </a:rPr>
                        <m:t>𝑀𝐻𝑧</m:t>
                      </m:r>
                    </m:oMath>
                  </m:oMathPara>
                </a14:m>
                <a:endParaRPr lang="el-GR" sz="16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5184576"/>
              </a:xfrm>
              <a:blipFill rotWithShape="1">
                <a:blip r:embed="rId2"/>
                <a:stretch>
                  <a:fillRect l="-370" t="-47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45749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>
              <a:spcBef>
                <a:spcPts val="600"/>
              </a:spcBef>
              <a:defRPr/>
            </a:pPr>
            <a:r>
              <a:rPr lang="el-GR" altLang="el-GR" sz="4000" b="1" dirty="0"/>
              <a:t>Εύρος Ζώνης Συχνοτήτων Σημάτων με Διαμόρφωση Γωνίας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43608" y="3886200"/>
            <a:ext cx="7056784" cy="1752600"/>
          </a:xfrm>
        </p:spPr>
        <p:txBody>
          <a:bodyPr>
            <a:normAutofit/>
          </a:bodyPr>
          <a:lstStyle/>
          <a:p>
            <a:r>
              <a:rPr lang="el-GR" sz="2800" dirty="0" smtClean="0"/>
              <a:t>Ημιτονοειδής Διαμόρφωση</a:t>
            </a:r>
          </a:p>
          <a:p>
            <a:r>
              <a:rPr lang="el-GR" sz="2800" dirty="0" smtClean="0"/>
              <a:t>Αυθαίρετη Διαμόρφωση</a:t>
            </a:r>
            <a:endParaRPr lang="el-GR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68748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Bef>
                <a:spcPts val="600"/>
              </a:spcBef>
              <a:defRPr/>
            </a:pPr>
            <a:r>
              <a:rPr lang="el-GR" altLang="el-GR" dirty="0" smtClean="0"/>
              <a:t>Εύρος Ζώνης για Ημιτονοειδή Διαμόρφωση</a:t>
            </a:r>
            <a:endParaRPr lang="el-GR" alt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altLang="el-GR" sz="1800" dirty="0" smtClean="0"/>
                  <a:t>Το 98% της </a:t>
                </a:r>
                <a:r>
                  <a:rPr lang="el-GR" altLang="el-GR" sz="1800" dirty="0" err="1" smtClean="0"/>
                  <a:t>κανονικοποιημένης</a:t>
                </a:r>
                <a:r>
                  <a:rPr lang="el-GR" altLang="el-GR" sz="1800" dirty="0" smtClean="0"/>
                  <a:t> συνολικής ισχύος ενός ημιτονοειδούς σήματος κυκλικής συχνότητας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altLang="el-GR" sz="18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l-GR" altLang="el-GR" sz="1800" i="1" dirty="0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n-US" altLang="el-GR" sz="1800" i="1" dirty="0">
                            <a:latin typeface="Cambria Math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l-GR" altLang="el-GR" sz="1800" dirty="0" smtClean="0"/>
                  <a:t> (γραμμικής συχνότητας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l-GR" sz="1800" i="1" dirty="0" smtClean="0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altLang="el-GR" sz="1800" i="1" dirty="0" smtClean="0">
                            <a:latin typeface="Cambria Math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altLang="el-GR" sz="1800" dirty="0" smtClean="0"/>
                  <a:t>)</a:t>
                </a:r>
                <a:r>
                  <a:rPr lang="el-GR" altLang="el-GR" sz="1800" dirty="0" smtClean="0"/>
                  <a:t>, που έχει διαμορφωθεί κατά γωνία, περιέχεται σε περιοχή συχνοτήτων με εύρος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l-GR" sz="1800" i="1" dirty="0" smtClean="0">
                            <a:latin typeface="Cambria Math"/>
                          </a:rPr>
                          <m:t>𝑊</m:t>
                        </m:r>
                      </m:e>
                      <m:sub>
                        <m:r>
                          <a:rPr lang="en-US" altLang="el-GR" sz="1800" i="1" dirty="0" smtClean="0">
                            <a:latin typeface="Cambria Math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l-GR" altLang="el-GR" sz="1800" dirty="0" smtClean="0"/>
                  <a:t>:</a:t>
                </a:r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altLang="el-GR" sz="18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el-GR" sz="18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el-GR" sz="1800" i="1" dirty="0" smtClean="0">
                              <a:latin typeface="Cambria Math"/>
                            </a:rPr>
                            <m:t>𝑊</m:t>
                          </m:r>
                        </m:e>
                        <m:sub>
                          <m:r>
                            <a:rPr lang="en-US" altLang="el-GR" sz="1800" i="1" dirty="0" smtClean="0">
                              <a:latin typeface="Cambria Math"/>
                            </a:rPr>
                            <m:t>𝐵</m:t>
                          </m:r>
                        </m:sub>
                      </m:sSub>
                      <m:r>
                        <a:rPr lang="en-US" altLang="el-GR" sz="1800" i="1" dirty="0">
                          <a:latin typeface="Cambria Math"/>
                          <a:ea typeface="Cambria Math"/>
                        </a:rPr>
                        <m:t>≈</m:t>
                      </m:r>
                      <m:r>
                        <a:rPr lang="en-US" altLang="el-GR" sz="1800" i="1" dirty="0" smtClean="0">
                          <a:latin typeface="Cambria Math"/>
                        </a:rPr>
                        <m:t>2</m:t>
                      </m:r>
                      <m:d>
                        <m:dPr>
                          <m:ctrlPr>
                            <a:rPr lang="en-US" alt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altLang="el-GR" sz="1800" i="1" dirty="0" smtClean="0">
                              <a:latin typeface="Cambria Math"/>
                            </a:rPr>
                            <m:t>𝛽</m:t>
                          </m:r>
                          <m:r>
                            <a:rPr lang="el-GR" altLang="el-GR" sz="1800" i="1" dirty="0" smtClean="0">
                              <a:latin typeface="Cambria Math"/>
                            </a:rPr>
                            <m:t>+1</m:t>
                          </m:r>
                        </m:e>
                      </m:d>
                      <m:sSub>
                        <m:sSubPr>
                          <m:ctrlPr>
                            <a:rPr lang="el-GR" altLang="el-GR" sz="18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altLang="el-GR" sz="1800" i="1" dirty="0" smtClean="0">
                              <a:latin typeface="Cambria Math"/>
                            </a:rPr>
                            <m:t>𝜔</m:t>
                          </m:r>
                        </m:e>
                        <m:sub>
                          <m:r>
                            <a:rPr lang="en-US" altLang="el-GR" sz="1800" i="1" dirty="0" smtClean="0">
                              <a:latin typeface="Cambria Math"/>
                            </a:rPr>
                            <m:t>𝑚</m:t>
                          </m:r>
                        </m:sub>
                      </m:sSub>
                      <m:r>
                        <a:rPr lang="el-GR" altLang="el-GR" sz="1800" b="0" i="1" dirty="0" smtClean="0">
                          <a:latin typeface="Cambria Math"/>
                        </a:rPr>
                        <m:t>       </m:t>
                      </m:r>
                      <m:r>
                        <a:rPr lang="en-US" altLang="el-GR" sz="1800" b="0" i="1" dirty="0" smtClean="0">
                          <a:latin typeface="Cambria Math"/>
                        </a:rPr>
                        <m:t>(</m:t>
                      </m:r>
                      <m:r>
                        <a:rPr lang="en-US" altLang="el-GR" sz="1800" b="0" i="1" dirty="0" smtClean="0">
                          <a:latin typeface="Cambria Math"/>
                        </a:rPr>
                        <m:t>𝑟𝑎𝑑</m:t>
                      </m:r>
                      <m:r>
                        <a:rPr lang="en-US" altLang="el-GR" sz="1800" b="0" i="1" dirty="0" smtClean="0">
                          <a:latin typeface="Cambria Math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US" altLang="el-GR" sz="1800" b="0" i="0" dirty="0" smtClean="0">
                          <a:latin typeface="Cambria Math"/>
                        </a:rPr>
                        <m:t>sec</m:t>
                      </m:r>
                      <m:r>
                        <a:rPr lang="en-US" altLang="el-GR" sz="1800" b="0" i="1" dirty="0" smtClean="0">
                          <a:latin typeface="Cambria Math"/>
                        </a:rPr>
                        <m:t>⁡)</m:t>
                      </m:r>
                    </m:oMath>
                  </m:oMathPara>
                </a14:m>
                <a:endParaRPr lang="en-US" altLang="el-GR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n-US" altLang="el-GR" sz="1800" i="1" dirty="0" smtClean="0">
                  <a:latin typeface="Cambria Math"/>
                </a:endParaRPr>
              </a:p>
              <a:p>
                <a:pPr marL="0" indent="0" algn="l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el-GR" sz="1800" i="1" dirty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el-GR" sz="1800" i="1" dirty="0">
                              <a:latin typeface="Cambria Math"/>
                            </a:rPr>
                            <m:t>𝑊</m:t>
                          </m:r>
                        </m:e>
                        <m:sub>
                          <m:r>
                            <a:rPr lang="en-US" altLang="el-GR" sz="1800" i="1" dirty="0">
                              <a:latin typeface="Cambria Math"/>
                            </a:rPr>
                            <m:t>𝐵</m:t>
                          </m:r>
                        </m:sub>
                      </m:sSub>
                      <m:r>
                        <a:rPr lang="en-US" altLang="el-GR" sz="1800" i="1" dirty="0">
                          <a:latin typeface="Cambria Math"/>
                          <a:ea typeface="Cambria Math"/>
                        </a:rPr>
                        <m:t>≈</m:t>
                      </m:r>
                      <m:r>
                        <a:rPr lang="en-US" altLang="el-GR" sz="1800" i="1" dirty="0">
                          <a:latin typeface="Cambria Math"/>
                        </a:rPr>
                        <m:t>2</m:t>
                      </m:r>
                      <m:d>
                        <m:dPr>
                          <m:ctrlPr>
                            <a:rPr lang="en-US" alt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altLang="el-GR" sz="1800" i="1" dirty="0">
                              <a:latin typeface="Cambria Math"/>
                            </a:rPr>
                            <m:t>𝛽</m:t>
                          </m:r>
                          <m:r>
                            <a:rPr lang="el-GR" altLang="el-GR" sz="1800" i="1" dirty="0">
                              <a:latin typeface="Cambria Math"/>
                            </a:rPr>
                            <m:t>+1</m:t>
                          </m:r>
                        </m:e>
                      </m:d>
                      <m:sSub>
                        <m:sSubPr>
                          <m:ctrlPr>
                            <a:rPr lang="el-GR" altLang="el-GR" sz="1800" i="1" dirty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el-GR" sz="1800" b="0" i="1" dirty="0" smtClean="0"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n-US" altLang="el-GR" sz="1800" i="1" dirty="0">
                              <a:latin typeface="Cambria Math"/>
                            </a:rPr>
                            <m:t>𝑚</m:t>
                          </m:r>
                        </m:sub>
                      </m:sSub>
                      <m:r>
                        <a:rPr lang="el-GR" altLang="el-GR" sz="1800" i="1" dirty="0">
                          <a:latin typeface="Cambria Math"/>
                        </a:rPr>
                        <m:t>       </m:t>
                      </m:r>
                      <m:r>
                        <a:rPr lang="en-US" altLang="el-GR" sz="1800" i="1" dirty="0">
                          <a:latin typeface="Cambria Math"/>
                        </a:rPr>
                        <m:t>(</m:t>
                      </m:r>
                      <m:r>
                        <a:rPr lang="en-US" altLang="el-GR" sz="1800" b="0" i="1" dirty="0" smtClean="0">
                          <a:latin typeface="Cambria Math"/>
                        </a:rPr>
                        <m:t>𝐻𝑧</m:t>
                      </m:r>
                      <m:r>
                        <a:rPr lang="en-US" altLang="el-GR" sz="1800" i="1" dirty="0">
                          <a:latin typeface="Cambria Math"/>
                        </a:rPr>
                        <m:t>⁡)</m:t>
                      </m:r>
                    </m:oMath>
                  </m:oMathPara>
                </a14:m>
                <a:endParaRPr lang="en-US" altLang="el-GR" sz="18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altLang="el-GR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altLang="el-GR" sz="1800" dirty="0" smtClean="0"/>
                  <a:t>Για </a:t>
                </a:r>
                <a:r>
                  <a:rPr lang="el-GR" altLang="el-GR" sz="1800" dirty="0"/>
                  <a:t>τ</a:t>
                </a:r>
                <a:r>
                  <a:rPr lang="el-GR" altLang="el-GR" sz="1800" dirty="0" smtClean="0"/>
                  <a:t>ιμή του δείκτη διαμόρφωσης </a:t>
                </a:r>
                <a14:m>
                  <m:oMath xmlns:m="http://schemas.openxmlformats.org/officeDocument/2006/math">
                    <m:r>
                      <a:rPr lang="el-GR" altLang="el-GR" sz="1800" i="1" dirty="0" smtClean="0">
                        <a:latin typeface="Cambria Math"/>
                      </a:rPr>
                      <m:t>𝛽</m:t>
                    </m:r>
                    <m:r>
                      <a:rPr lang="el-GR" altLang="el-GR" sz="1800" b="0" i="1" dirty="0" smtClean="0">
                        <a:latin typeface="Cambria Math"/>
                      </a:rPr>
                      <m:t>&lt;0.2 </m:t>
                    </m:r>
                  </m:oMath>
                </a14:m>
                <a:r>
                  <a:rPr lang="el-GR" altLang="el-GR" sz="1800" dirty="0" smtClean="0"/>
                  <a:t> θεωρούμε ότι το διαμορφωμένο κατά γωνία σήμα </a:t>
                </a:r>
                <a:r>
                  <a:rPr lang="en-US" altLang="el-GR" sz="1800" dirty="0" smtClean="0"/>
                  <a:t>NB</a:t>
                </a:r>
                <a:r>
                  <a:rPr lang="el-GR" altLang="el-GR" sz="1800" dirty="0" smtClean="0"/>
                  <a:t> έχει εύρος ζώνης συχνοτήτων ίσο με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l-GR" sz="18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l-GR" sz="1800" i="1" dirty="0">
                            <a:latin typeface="Cambria Math"/>
                          </a:rPr>
                          <m:t>𝑊</m:t>
                        </m:r>
                      </m:e>
                      <m:sub>
                        <m:r>
                          <a:rPr lang="en-US" altLang="el-GR" sz="1800" i="1" dirty="0">
                            <a:latin typeface="Cambria Math"/>
                          </a:rPr>
                          <m:t>𝐵</m:t>
                        </m:r>
                      </m:sub>
                    </m:sSub>
                    <m:r>
                      <a:rPr lang="en-US" altLang="el-GR" sz="1800" i="1" dirty="0">
                        <a:latin typeface="Cambria Math"/>
                        <a:ea typeface="Cambria Math"/>
                      </a:rPr>
                      <m:t>≈</m:t>
                    </m:r>
                    <m:r>
                      <a:rPr lang="en-US" altLang="el-GR" sz="1800" i="1" dirty="0">
                        <a:latin typeface="Cambria Math"/>
                      </a:rPr>
                      <m:t>2</m:t>
                    </m:r>
                    <m:sSub>
                      <m:sSubPr>
                        <m:ctrlPr>
                          <a:rPr lang="el-GR" altLang="el-GR" sz="18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l-GR" altLang="el-GR" sz="1800" i="1" dirty="0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n-US" altLang="el-GR" sz="1800" i="1" dirty="0">
                            <a:latin typeface="Cambria Math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altLang="el-GR" sz="1800" dirty="0" smtClean="0"/>
                  <a:t> </a:t>
                </a:r>
                <a:r>
                  <a:rPr lang="el-GR" altLang="el-GR" sz="1800" dirty="0" smtClean="0"/>
                  <a:t>ή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l-GR" sz="18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l-GR" sz="1800" i="1" dirty="0">
                            <a:latin typeface="Cambria Math"/>
                          </a:rPr>
                          <m:t>𝑊</m:t>
                        </m:r>
                      </m:e>
                      <m:sub>
                        <m:r>
                          <a:rPr lang="en-US" altLang="el-GR" sz="1800" i="1" dirty="0">
                            <a:latin typeface="Cambria Math"/>
                          </a:rPr>
                          <m:t>𝐵</m:t>
                        </m:r>
                      </m:sub>
                    </m:sSub>
                    <m:r>
                      <a:rPr lang="en-US" altLang="el-GR" sz="1800" i="1" dirty="0">
                        <a:latin typeface="Cambria Math"/>
                        <a:ea typeface="Cambria Math"/>
                      </a:rPr>
                      <m:t>≈</m:t>
                    </m:r>
                    <m:r>
                      <a:rPr lang="en-US" altLang="el-GR" sz="1800" i="1" dirty="0">
                        <a:latin typeface="Cambria Math"/>
                      </a:rPr>
                      <m:t>2</m:t>
                    </m:r>
                    <m:sSub>
                      <m:sSubPr>
                        <m:ctrlPr>
                          <a:rPr lang="el-GR" altLang="el-GR" sz="18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l-GR" sz="1800" b="0" i="1" dirty="0" smtClean="0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altLang="el-GR" sz="1800" i="1" dirty="0">
                            <a:latin typeface="Cambria Math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altLang="el-GR" sz="1800" dirty="0" smtClean="0"/>
                  <a:t>.</a:t>
                </a:r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altLang="el-GR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altLang="el-GR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  <a:blipFill rotWithShape="1">
                <a:blip r:embed="rId2"/>
                <a:stretch>
                  <a:fillRect l="-593" t="-73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46193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Bef>
                <a:spcPts val="600"/>
              </a:spcBef>
              <a:defRPr/>
            </a:pPr>
            <a:r>
              <a:rPr lang="el-GR" altLang="el-GR" dirty="0" smtClean="0"/>
              <a:t>Εύρος Ζώνης για Αυθαίρετη Διαμόρφωση</a:t>
            </a:r>
            <a:endParaRPr lang="el-GR" alt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altLang="el-GR" sz="1800" dirty="0" smtClean="0"/>
                  <a:t>Για αυθαίρετο διαμορφώνον πληροφοριακό σήμα </a:t>
                </a:r>
                <a14:m>
                  <m:oMath xmlns:m="http://schemas.openxmlformats.org/officeDocument/2006/math">
                    <m:r>
                      <a:rPr lang="en-US" altLang="el-GR" sz="1800" i="1" dirty="0" smtClean="0">
                        <a:latin typeface="Cambria Math"/>
                      </a:rPr>
                      <m:t>𝑚</m:t>
                    </m:r>
                    <m:r>
                      <a:rPr lang="en-US" altLang="el-GR" sz="1800" i="1" dirty="0" smtClean="0">
                        <a:latin typeface="Cambria Math"/>
                      </a:rPr>
                      <m:t>(</m:t>
                    </m:r>
                    <m:r>
                      <a:rPr lang="en-US" altLang="el-GR" sz="1800" i="1" dirty="0" smtClean="0">
                        <a:latin typeface="Cambria Math"/>
                      </a:rPr>
                      <m:t>𝑡</m:t>
                    </m:r>
                    <m:r>
                      <a:rPr lang="en-US" altLang="el-GR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altLang="el-GR" sz="1800" dirty="0" smtClean="0"/>
                  <a:t>, </a:t>
                </a:r>
                <a:r>
                  <a:rPr lang="el-GR" altLang="el-GR" sz="1800" dirty="0" smtClean="0"/>
                  <a:t>που είναι περιορισμένο σε ζώνη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alt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altLang="el-GR" sz="1800" i="1" dirty="0" smtClean="0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altLang="el-GR" sz="1800" i="0" dirty="0" err="1" smtClean="0">
                            <a:latin typeface="Cambria Math"/>
                          </a:rPr>
                          <m:t>Μ</m:t>
                        </m:r>
                      </m:sub>
                    </m:sSub>
                    <m:r>
                      <a:rPr lang="el-GR" altLang="el-GR" sz="1800" i="1" dirty="0" smtClean="0">
                        <a:latin typeface="Cambria Math"/>
                      </a:rPr>
                      <m:t> (</m:t>
                    </m:r>
                    <m:r>
                      <a:rPr lang="en-US" altLang="el-GR" sz="1800" i="1" dirty="0" smtClean="0">
                        <a:latin typeface="Cambria Math"/>
                      </a:rPr>
                      <m:t>𝑟𝑎𝑑</m:t>
                    </m:r>
                    <m:r>
                      <a:rPr lang="en-US" altLang="el-GR" sz="1800" i="1" dirty="0" smtClean="0">
                        <a:latin typeface="Cambria Math"/>
                      </a:rPr>
                      <m:t>/</m:t>
                    </m:r>
                    <m:r>
                      <m:rPr>
                        <m:sty m:val="p"/>
                      </m:rPr>
                      <a:rPr lang="en-US" altLang="el-GR" sz="1800" i="1" dirty="0" smtClean="0">
                        <a:latin typeface="Cambria Math"/>
                      </a:rPr>
                      <m:t>sec</m:t>
                    </m:r>
                    <m:r>
                      <a:rPr lang="en-US" altLang="el-GR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altLang="el-GR" sz="1800" dirty="0" smtClean="0"/>
                  <a:t> </a:t>
                </a:r>
                <a:r>
                  <a:rPr lang="el-GR" altLang="el-GR" sz="1800" dirty="0"/>
                  <a:t>ο</a:t>
                </a:r>
                <a:r>
                  <a:rPr lang="el-GR" altLang="el-GR" sz="1800" dirty="0" smtClean="0"/>
                  <a:t>ρίζουμε τον </a:t>
                </a:r>
                <a:r>
                  <a:rPr lang="el-GR" altLang="el-GR" sz="1800" b="1" dirty="0" smtClean="0"/>
                  <a:t>λόγο απόκλισης </a:t>
                </a:r>
                <a14:m>
                  <m:oMath xmlns:m="http://schemas.openxmlformats.org/officeDocument/2006/math">
                    <m:r>
                      <a:rPr lang="en-US" altLang="el-GR" sz="1800" b="1" i="1" dirty="0" smtClean="0">
                        <a:latin typeface="Cambria Math"/>
                      </a:rPr>
                      <m:t>𝑫</m:t>
                    </m:r>
                  </m:oMath>
                </a14:m>
                <a:r>
                  <a:rPr lang="el-GR" altLang="el-GR" sz="1800" b="1" dirty="0" smtClean="0"/>
                  <a:t> </a:t>
                </a:r>
                <a:r>
                  <a:rPr lang="el-GR" altLang="el-GR" sz="1800" dirty="0" smtClean="0"/>
                  <a:t>ως το πηλίκο της μέγιστης απόκλισης συχνότητας προς το εύρος ζώνης συχνοτήτων της </a:t>
                </a:r>
                <a14:m>
                  <m:oMath xmlns:m="http://schemas.openxmlformats.org/officeDocument/2006/math">
                    <m:r>
                      <a:rPr lang="en-US" altLang="el-GR" sz="1800" i="1" dirty="0" smtClean="0">
                        <a:latin typeface="Cambria Math"/>
                      </a:rPr>
                      <m:t>𝑚</m:t>
                    </m:r>
                    <m:r>
                      <a:rPr lang="en-US" altLang="el-GR" sz="1800" i="1" dirty="0" smtClean="0">
                        <a:latin typeface="Cambria Math"/>
                      </a:rPr>
                      <m:t>(</m:t>
                    </m:r>
                    <m:r>
                      <a:rPr lang="en-US" altLang="el-GR" sz="1800" i="1" dirty="0" smtClean="0">
                        <a:latin typeface="Cambria Math"/>
                      </a:rPr>
                      <m:t>𝑡</m:t>
                    </m:r>
                    <m:r>
                      <a:rPr lang="en-US" altLang="el-GR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altLang="el-GR" sz="1800" dirty="0" smtClean="0"/>
                  <a:t>:</a:t>
                </a:r>
                <a:endParaRPr lang="el-GR" altLang="el-GR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el-GR" sz="1800" i="1" dirty="0" smtClean="0">
                          <a:latin typeface="Cambria Math"/>
                        </a:rPr>
                        <m:t>𝐷</m:t>
                      </m:r>
                      <m:r>
                        <a:rPr lang="en-US" altLang="el-GR" sz="180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alt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altLang="el-GR" sz="1800" i="0" dirty="0" smtClean="0">
                              <a:latin typeface="Cambria Math"/>
                            </a:rPr>
                            <m:t>Δ</m:t>
                          </m:r>
                          <m:r>
                            <a:rPr lang="el-GR" altLang="el-GR" sz="1800" i="1" dirty="0" smtClean="0">
                              <a:latin typeface="Cambria Math"/>
                            </a:rPr>
                            <m:t>𝜔</m:t>
                          </m:r>
                        </m:num>
                        <m:den>
                          <m:sSub>
                            <m:sSubPr>
                              <m:ctrlPr>
                                <a:rPr lang="el-GR" altLang="el-GR" sz="1800" i="1" dirty="0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altLang="el-GR" sz="1800" i="1" dirty="0" smtClean="0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altLang="el-GR" sz="1800" i="1" dirty="0" smtClean="0">
                                  <a:latin typeface="Cambria Math"/>
                                </a:rPr>
                                <m:t>𝑀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l-GR" altLang="el-GR" sz="18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altLang="el-GR" sz="1800" b="1" dirty="0" smtClean="0"/>
                  <a:t>Κανόνας </a:t>
                </a:r>
                <a:r>
                  <a:rPr lang="en-US" altLang="el-GR" sz="1800" b="1" dirty="0" smtClean="0"/>
                  <a:t>Carson</a:t>
                </a:r>
                <a:r>
                  <a:rPr lang="en-US" altLang="el-GR" sz="1800" dirty="0" smtClean="0"/>
                  <a:t>: </a:t>
                </a:r>
                <a:r>
                  <a:rPr lang="el-GR" altLang="el-GR" sz="1800" dirty="0" smtClean="0"/>
                  <a:t>Το </a:t>
                </a:r>
                <a:r>
                  <a:rPr lang="el-GR" altLang="el-GR" sz="1800" dirty="0"/>
                  <a:t>εύρος </a:t>
                </a:r>
                <a:r>
                  <a:rPr lang="el-GR" altLang="el-GR" sz="1800" dirty="0" smtClean="0"/>
                  <a:t>ζώνης συχνοτήτων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l-GR" sz="18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l-GR" sz="1800" i="1" dirty="0">
                            <a:latin typeface="Cambria Math"/>
                          </a:rPr>
                          <m:t>𝑊</m:t>
                        </m:r>
                      </m:e>
                      <m:sub>
                        <m:r>
                          <a:rPr lang="en-US" altLang="el-GR" sz="1800" i="1" dirty="0">
                            <a:latin typeface="Cambria Math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l-GR" altLang="el-GR" sz="1800" dirty="0" smtClean="0"/>
                  <a:t> σε διαμόρφωση γωνίας ενός πληροφοριακού σήματος με εύρος ζώνης συχνοτήτων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altLang="el-GR" sz="18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l-GR" altLang="el-GR" sz="1800" i="1" dirty="0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n-US" altLang="el-GR" sz="1800" i="1" dirty="0">
                            <a:latin typeface="Cambria Math"/>
                          </a:rPr>
                          <m:t>𝑀</m:t>
                        </m:r>
                      </m:sub>
                    </m:sSub>
                  </m:oMath>
                </a14:m>
                <a:r>
                  <a:rPr lang="el-GR" altLang="el-GR" sz="1800" dirty="0" smtClean="0"/>
                  <a:t>, δίνεται από τη σχέση:</a:t>
                </a:r>
                <a:endParaRPr lang="el-GR" altLang="el-GR" sz="18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altLang="el-GR" sz="18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el-GR" sz="1800" i="1" dirty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el-GR" sz="1800" i="1" dirty="0">
                              <a:latin typeface="Cambria Math"/>
                            </a:rPr>
                            <m:t>𝑊</m:t>
                          </m:r>
                        </m:e>
                        <m:sub>
                          <m:r>
                            <a:rPr lang="en-US" altLang="el-GR" sz="1800" i="1" dirty="0">
                              <a:latin typeface="Cambria Math"/>
                            </a:rPr>
                            <m:t>𝐵</m:t>
                          </m:r>
                        </m:sub>
                      </m:sSub>
                      <m:r>
                        <a:rPr lang="en-US" altLang="el-GR" sz="1800" i="1" dirty="0">
                          <a:latin typeface="Cambria Math"/>
                          <a:ea typeface="Cambria Math"/>
                        </a:rPr>
                        <m:t>≈</m:t>
                      </m:r>
                      <m:r>
                        <a:rPr lang="en-US" altLang="el-GR" sz="1800" i="1" dirty="0">
                          <a:latin typeface="Cambria Math"/>
                        </a:rPr>
                        <m:t>2</m:t>
                      </m:r>
                      <m:d>
                        <m:dPr>
                          <m:ctrlPr>
                            <a:rPr lang="en-US" alt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altLang="el-GR" sz="1800" b="0" i="1" dirty="0" smtClean="0">
                              <a:latin typeface="Cambria Math"/>
                            </a:rPr>
                            <m:t>𝐷</m:t>
                          </m:r>
                          <m:r>
                            <a:rPr lang="el-GR" altLang="el-GR" sz="1800" i="1" dirty="0">
                              <a:latin typeface="Cambria Math"/>
                            </a:rPr>
                            <m:t>+1</m:t>
                          </m:r>
                        </m:e>
                      </m:d>
                      <m:sSub>
                        <m:sSubPr>
                          <m:ctrlPr>
                            <a:rPr lang="el-GR" altLang="el-GR" sz="1800" i="1" dirty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altLang="el-GR" sz="1800" i="1" dirty="0">
                              <a:latin typeface="Cambria Math"/>
                            </a:rPr>
                            <m:t>𝜔</m:t>
                          </m:r>
                        </m:e>
                        <m:sub>
                          <m:r>
                            <a:rPr lang="en-US" altLang="el-GR" sz="1800" b="0" i="1" dirty="0" smtClean="0">
                              <a:latin typeface="Cambria Math"/>
                            </a:rPr>
                            <m:t>𝑀</m:t>
                          </m:r>
                        </m:sub>
                      </m:sSub>
                      <m:r>
                        <a:rPr lang="el-GR" altLang="el-GR" sz="1800" i="1" dirty="0">
                          <a:latin typeface="Cambria Math"/>
                        </a:rPr>
                        <m:t>       </m:t>
                      </m:r>
                      <m:r>
                        <a:rPr lang="en-US" altLang="el-GR" sz="1800" i="1" dirty="0">
                          <a:latin typeface="Cambria Math"/>
                        </a:rPr>
                        <m:t>(</m:t>
                      </m:r>
                      <m:r>
                        <a:rPr lang="en-US" altLang="el-GR" sz="1800" i="1" dirty="0">
                          <a:latin typeface="Cambria Math"/>
                        </a:rPr>
                        <m:t>𝑟𝑎𝑑</m:t>
                      </m:r>
                      <m:r>
                        <a:rPr lang="en-US" altLang="el-GR" sz="1800" i="1" dirty="0">
                          <a:latin typeface="Cambria Math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US" altLang="el-GR" sz="1800" dirty="0">
                          <a:latin typeface="Cambria Math"/>
                        </a:rPr>
                        <m:t>sec</m:t>
                      </m:r>
                      <m:r>
                        <a:rPr lang="en-US" altLang="el-GR" sz="1800" i="1" dirty="0">
                          <a:latin typeface="Cambria Math"/>
                        </a:rPr>
                        <m:t>⁡)</m:t>
                      </m:r>
                    </m:oMath>
                  </m:oMathPara>
                </a14:m>
                <a:endParaRPr lang="en-US" altLang="el-GR" sz="18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n-US" altLang="el-GR" sz="1800" i="1" dirty="0">
                  <a:latin typeface="Cambria Math"/>
                </a:endParaRPr>
              </a:p>
              <a:p>
                <a:pPr algn="l">
                  <a:spcBef>
                    <a:spcPts val="600"/>
                  </a:spcBef>
                </a:pPr>
                <a:r>
                  <a:rPr lang="el-GR" altLang="el-GR" sz="1800" b="1" dirty="0" smtClean="0"/>
                  <a:t>Διαμόρφωση Στενής Ζώνης (</a:t>
                </a:r>
                <a:r>
                  <a:rPr lang="en-US" altLang="el-GR" sz="1800" b="1" dirty="0" smtClean="0"/>
                  <a:t>Narrow Band)</a:t>
                </a:r>
                <a:r>
                  <a:rPr lang="el-GR" altLang="el-GR" sz="1800" b="1" dirty="0" smtClean="0"/>
                  <a:t>: </a:t>
                </a:r>
              </a:p>
              <a:p>
                <a:pPr marL="400050" lvl="1" indent="0" algn="l">
                  <a:spcBef>
                    <a:spcPts val="600"/>
                  </a:spcBef>
                  <a:buNone/>
                </a:pPr>
                <a:r>
                  <a:rPr lang="el-GR" altLang="el-GR" sz="1800" dirty="0" smtClean="0"/>
                  <a:t>Για </a:t>
                </a:r>
                <a14:m>
                  <m:oMath xmlns:m="http://schemas.openxmlformats.org/officeDocument/2006/math">
                    <m:r>
                      <a:rPr lang="en-US" altLang="el-GR" sz="1800" b="0" i="1" dirty="0" smtClean="0">
                        <a:latin typeface="Cambria Math"/>
                      </a:rPr>
                      <m:t>𝐷</m:t>
                    </m:r>
                    <m:r>
                      <a:rPr lang="el-GR" altLang="el-GR" sz="1800" i="1" dirty="0">
                        <a:latin typeface="Cambria Math"/>
                      </a:rPr>
                      <m:t>≪</m:t>
                    </m:r>
                    <m:r>
                      <a:rPr lang="en-US" altLang="el-GR" sz="1800" b="0" i="1" dirty="0" smtClean="0">
                        <a:latin typeface="Cambria Math"/>
                      </a:rPr>
                      <m:t>1</m:t>
                    </m:r>
                    <m:r>
                      <a:rPr lang="el-GR" altLang="el-GR" sz="1800" i="1" dirty="0">
                        <a:latin typeface="Cambria Math"/>
                      </a:rPr>
                      <m:t> </m:t>
                    </m:r>
                  </m:oMath>
                </a14:m>
                <a:r>
                  <a:rPr lang="el-GR" altLang="el-GR" sz="1800" dirty="0"/>
                  <a:t> </a:t>
                </a:r>
                <a:r>
                  <a:rPr lang="el-GR" altLang="el-GR" sz="1800" dirty="0" smtClean="0"/>
                  <a:t>το εύρος </a:t>
                </a:r>
                <a:r>
                  <a:rPr lang="el-GR" altLang="el-GR" sz="1800" dirty="0"/>
                  <a:t>ζώνης συχνοτήτων </a:t>
                </a:r>
                <a:r>
                  <a:rPr lang="el-GR" altLang="el-GR" sz="1800" dirty="0" smtClean="0"/>
                  <a:t>είναι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l-GR" sz="18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l-GR" sz="1800" i="1" dirty="0">
                            <a:latin typeface="Cambria Math"/>
                          </a:rPr>
                          <m:t>𝑊</m:t>
                        </m:r>
                      </m:e>
                      <m:sub>
                        <m:r>
                          <a:rPr lang="en-US" altLang="el-GR" sz="1800" i="1" dirty="0">
                            <a:latin typeface="Cambria Math"/>
                          </a:rPr>
                          <m:t>𝐵</m:t>
                        </m:r>
                      </m:sub>
                    </m:sSub>
                    <m:r>
                      <a:rPr lang="en-US" altLang="el-GR" sz="1800" i="1" dirty="0">
                        <a:latin typeface="Cambria Math"/>
                        <a:ea typeface="Cambria Math"/>
                      </a:rPr>
                      <m:t>≈</m:t>
                    </m:r>
                    <m:r>
                      <a:rPr lang="en-US" altLang="el-GR" sz="1800" i="1" dirty="0">
                        <a:latin typeface="Cambria Math"/>
                      </a:rPr>
                      <m:t>2</m:t>
                    </m:r>
                    <m:sSub>
                      <m:sSubPr>
                        <m:ctrlPr>
                          <a:rPr lang="el-GR" altLang="el-GR" sz="18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l-GR" altLang="el-GR" sz="1800" i="1" dirty="0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altLang="el-GR" sz="1800" b="0" i="0" dirty="0" smtClean="0">
                            <a:latin typeface="Cambria Math"/>
                          </a:rPr>
                          <m:t>Μ</m:t>
                        </m:r>
                      </m:sub>
                    </m:sSub>
                  </m:oMath>
                </a14:m>
                <a:endParaRPr lang="el-GR" altLang="el-GR" sz="1800" dirty="0" smtClean="0"/>
              </a:p>
              <a:p>
                <a:pPr algn="l">
                  <a:spcBef>
                    <a:spcPts val="600"/>
                  </a:spcBef>
                </a:pPr>
                <a:r>
                  <a:rPr lang="el-GR" altLang="el-GR" sz="1800" b="1" dirty="0"/>
                  <a:t>Διαμόρφωση </a:t>
                </a:r>
                <a:r>
                  <a:rPr lang="el-GR" altLang="el-GR" sz="1800" b="1" dirty="0" smtClean="0"/>
                  <a:t>Ευρείας Ζώνης (</a:t>
                </a:r>
                <a:r>
                  <a:rPr lang="en-US" altLang="el-GR" sz="1800" b="1" dirty="0" smtClean="0"/>
                  <a:t>Wide Band</a:t>
                </a:r>
                <a:r>
                  <a:rPr lang="en-US" altLang="el-GR" sz="1800" b="1" dirty="0"/>
                  <a:t>)</a:t>
                </a:r>
                <a:r>
                  <a:rPr lang="el-GR" altLang="el-GR" sz="1800" b="1" dirty="0"/>
                  <a:t>: </a:t>
                </a:r>
              </a:p>
              <a:p>
                <a:pPr marL="400050" lvl="1" indent="0" algn="l">
                  <a:spcBef>
                    <a:spcPts val="600"/>
                  </a:spcBef>
                  <a:buNone/>
                </a:pPr>
                <a:r>
                  <a:rPr lang="el-GR" altLang="el-GR" sz="1800" dirty="0"/>
                  <a:t>Για </a:t>
                </a:r>
                <a14:m>
                  <m:oMath xmlns:m="http://schemas.openxmlformats.org/officeDocument/2006/math">
                    <m:r>
                      <a:rPr lang="en-US" altLang="el-GR" sz="1800" i="1" dirty="0">
                        <a:latin typeface="Cambria Math"/>
                      </a:rPr>
                      <m:t>𝐷</m:t>
                    </m:r>
                    <m:r>
                      <a:rPr lang="en-US" altLang="el-GR" sz="1800" b="0" i="1" dirty="0" smtClean="0">
                        <a:latin typeface="Cambria Math"/>
                      </a:rPr>
                      <m:t>≫</m:t>
                    </m:r>
                    <m:r>
                      <a:rPr lang="en-US" altLang="el-GR" sz="1800" i="1" dirty="0">
                        <a:latin typeface="Cambria Math"/>
                      </a:rPr>
                      <m:t>1</m:t>
                    </m:r>
                    <m:r>
                      <a:rPr lang="el-GR" altLang="el-GR" sz="1800" i="1" dirty="0">
                        <a:latin typeface="Cambria Math"/>
                      </a:rPr>
                      <m:t> </m:t>
                    </m:r>
                  </m:oMath>
                </a14:m>
                <a:r>
                  <a:rPr lang="el-GR" altLang="el-GR" sz="1800" dirty="0"/>
                  <a:t> το εύρος ζώνης συχνοτήτων είναι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l-GR" sz="18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l-GR" sz="1800" i="1" dirty="0">
                            <a:latin typeface="Cambria Math"/>
                          </a:rPr>
                          <m:t>𝑊</m:t>
                        </m:r>
                      </m:e>
                      <m:sub>
                        <m:r>
                          <a:rPr lang="en-US" altLang="el-GR" sz="1800" i="1" dirty="0">
                            <a:latin typeface="Cambria Math"/>
                          </a:rPr>
                          <m:t>𝐵</m:t>
                        </m:r>
                      </m:sub>
                    </m:sSub>
                    <m:r>
                      <a:rPr lang="en-US" altLang="el-GR" sz="1800" i="1" dirty="0">
                        <a:latin typeface="Cambria Math"/>
                        <a:ea typeface="Cambria Math"/>
                      </a:rPr>
                      <m:t>≈</m:t>
                    </m:r>
                    <m:r>
                      <a:rPr lang="en-US" altLang="el-GR" sz="1800" i="1" dirty="0">
                        <a:latin typeface="Cambria Math"/>
                      </a:rPr>
                      <m:t>2</m:t>
                    </m:r>
                    <m:r>
                      <a:rPr lang="en-US" altLang="el-GR" sz="1800" b="0" i="1" dirty="0" smtClean="0">
                        <a:latin typeface="Cambria Math"/>
                      </a:rPr>
                      <m:t>𝐷</m:t>
                    </m:r>
                    <m:sSub>
                      <m:sSubPr>
                        <m:ctrlPr>
                          <a:rPr lang="el-GR" altLang="el-GR" sz="18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l-GR" altLang="el-GR" sz="1800" i="1" dirty="0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altLang="el-GR" sz="1800" dirty="0">
                            <a:latin typeface="Cambria Math"/>
                          </a:rPr>
                          <m:t>Μ</m:t>
                        </m:r>
                      </m:sub>
                    </m:sSub>
                    <m:r>
                      <a:rPr lang="en-US" altLang="el-GR" sz="1800" b="0" i="1" dirty="0" smtClean="0">
                        <a:latin typeface="Cambria Math"/>
                      </a:rPr>
                      <m:t>=2</m:t>
                    </m:r>
                    <m:r>
                      <a:rPr lang="el-GR" altLang="el-GR" sz="1800" b="0" i="1" dirty="0" smtClean="0">
                        <a:latin typeface="Cambria Math"/>
                      </a:rPr>
                      <m:t>𝛥𝜔</m:t>
                    </m:r>
                  </m:oMath>
                </a14:m>
                <a:endParaRPr lang="el-GR" alt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  <a:blipFill rotWithShape="1">
                <a:blip r:embed="rId2"/>
                <a:stretch>
                  <a:fillRect l="-593" t="-73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62004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>
              <a:spcBef>
                <a:spcPts val="600"/>
              </a:spcBef>
              <a:defRPr/>
            </a:pPr>
            <a:r>
              <a:rPr lang="el-GR" altLang="el-GR" sz="4000" b="1" dirty="0"/>
              <a:t>Δημιουργία Σημάτων Διαμορφωμένων κατά Γωνία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43608" y="3886200"/>
            <a:ext cx="7056784" cy="1752600"/>
          </a:xfrm>
        </p:spPr>
        <p:txBody>
          <a:bodyPr>
            <a:normAutofit/>
          </a:bodyPr>
          <a:lstStyle/>
          <a:p>
            <a:r>
              <a:rPr lang="el-GR" sz="2800" dirty="0" smtClean="0"/>
              <a:t>Σήματα Στενής Ζώνης</a:t>
            </a:r>
          </a:p>
          <a:p>
            <a:r>
              <a:rPr lang="el-GR" sz="2800" dirty="0" smtClean="0"/>
              <a:t>Σήματα Ευρείας Ζώνης</a:t>
            </a:r>
            <a:endParaRPr lang="el-GR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4816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Bef>
                <a:spcPts val="600"/>
              </a:spcBef>
              <a:defRPr/>
            </a:pPr>
            <a:r>
              <a:rPr lang="el-GR" altLang="el-GR" sz="2800" dirty="0" smtClean="0"/>
              <a:t>Διαμόρφωση Γωνίας Σημάτων Στενής Ζώνης</a:t>
            </a:r>
            <a:r>
              <a:rPr lang="en-US" altLang="el-GR" sz="2800" dirty="0" smtClean="0"/>
              <a:t> (1/2)</a:t>
            </a:r>
            <a:endParaRPr lang="el-GR" altLang="el-GR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7</a:t>
            </a:fld>
            <a:endParaRPr lang="el-G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</p:spPr>
            <p:txBody>
              <a:bodyPr>
                <a:noAutofit/>
              </a:bodyPr>
              <a:lstStyle/>
              <a:p>
                <a:pPr marL="0" indent="0" algn="l">
                  <a:buNone/>
                </a:pPr>
                <a:endParaRPr lang="en-US" sz="2000" i="1" dirty="0" smtClean="0"/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20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/>
                            </a:rPr>
                            <m:t>𝑁𝐵</m:t>
                          </m:r>
                          <m:r>
                            <a:rPr lang="en-US" sz="2000" i="1">
                              <a:latin typeface="Cambria Math"/>
                            </a:rPr>
                            <m:t>𝑃𝑀</m:t>
                          </m:r>
                        </m:sub>
                      </m:sSub>
                      <m:d>
                        <m:dPr>
                          <m:ctrlPr>
                            <a:rPr lang="el-GR" sz="20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20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2000" i="1" smtClean="0">
                          <a:latin typeface="Cambria Math"/>
                          <a:ea typeface="Cambria Math"/>
                        </a:rPr>
                        <m:t>≈</m:t>
                      </m:r>
                      <m:r>
                        <a:rPr lang="el-GR" sz="2000" i="1">
                          <a:latin typeface="Cambria Math"/>
                        </a:rPr>
                        <m:t>𝐴</m:t>
                      </m:r>
                      <m:r>
                        <a:rPr lang="el-GR" sz="2000" i="1">
                          <a:latin typeface="Cambria Math"/>
                        </a:rPr>
                        <m:t> </m:t>
                      </m:r>
                      <m:r>
                        <a:rPr lang="el-GR" sz="2000" i="1">
                          <a:latin typeface="Cambria Math"/>
                        </a:rPr>
                        <m:t>𝑐𝑜𝑠</m:t>
                      </m:r>
                      <m:sSub>
                        <m:sSubPr>
                          <m:ctrlPr>
                            <a:rPr lang="el-GR" sz="20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2000" i="1">
                              <a:latin typeface="Cambria Math"/>
                            </a:rPr>
                            <m:t>𝜔</m:t>
                          </m:r>
                        </m:e>
                        <m:sub>
                          <m:r>
                            <a:rPr lang="en-US" sz="2000" i="1">
                              <a:latin typeface="Cambria Math"/>
                            </a:rPr>
                            <m:t>𝑐</m:t>
                          </m:r>
                        </m:sub>
                      </m:sSub>
                      <m:r>
                        <a:rPr lang="el-GR" sz="2000" i="1">
                          <a:latin typeface="Cambria Math"/>
                        </a:rPr>
                        <m:t>𝑡</m:t>
                      </m:r>
                      <m:r>
                        <a:rPr lang="en-US" sz="2000" b="0" i="1" smtClean="0">
                          <a:latin typeface="Cambria Math"/>
                        </a:rPr>
                        <m:t>−</m:t>
                      </m:r>
                      <m:r>
                        <a:rPr lang="en-US" sz="2000" b="0" i="1" smtClean="0">
                          <a:latin typeface="Cambria Math"/>
                        </a:rPr>
                        <m:t>𝐴</m:t>
                      </m:r>
                      <m:r>
                        <a:rPr lang="en-US" sz="2000" b="0" i="1" smtClean="0">
                          <a:latin typeface="Cambria Math"/>
                        </a:rPr>
                        <m:t> </m:t>
                      </m:r>
                      <m:sSub>
                        <m:sSubPr>
                          <m:ctrlPr>
                            <a:rPr lang="el-GR" sz="20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2000" i="1">
                              <a:latin typeface="Cambria Math"/>
                            </a:rPr>
                            <m:t>𝑘</m:t>
                          </m:r>
                        </m:e>
                        <m:sub>
                          <m:r>
                            <a:rPr lang="el-GR" sz="2000" i="1">
                              <a:latin typeface="Cambria Math"/>
                            </a:rPr>
                            <m:t>𝑝</m:t>
                          </m:r>
                        </m:sub>
                      </m:sSub>
                      <m:r>
                        <a:rPr lang="en-US" sz="2000" b="0" i="1" smtClean="0">
                          <a:latin typeface="Cambria Math"/>
                        </a:rPr>
                        <m:t> </m:t>
                      </m:r>
                      <m:r>
                        <a:rPr lang="el-GR" sz="2000" i="1">
                          <a:latin typeface="Cambria Math"/>
                        </a:rPr>
                        <m:t>𝑚</m:t>
                      </m:r>
                      <m:d>
                        <m:dPr>
                          <m:ctrlPr>
                            <a:rPr lang="el-GR" sz="20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2000" i="1">
                              <a:latin typeface="Cambria Math"/>
                            </a:rPr>
                            <m:t>𝑡</m:t>
                          </m:r>
                        </m:e>
                      </m:d>
                      <m:func>
                        <m:funcPr>
                          <m:ctrlPr>
                            <a:rPr lang="en-US" sz="2000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a:rPr lang="en-US" sz="2000" b="0" i="1" smtClean="0">
                              <a:latin typeface="Cambria Math"/>
                            </a:rPr>
                            <m:t>𝑠𝑖𝑛</m:t>
                          </m:r>
                        </m:fName>
                        <m:e>
                          <m:sSub>
                            <m:sSubPr>
                              <m:ctrlPr>
                                <a:rPr lang="el-GR" sz="20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2000" i="1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/>
                                </a:rPr>
                                <m:t>𝑐</m:t>
                              </m:r>
                            </m:sub>
                          </m:sSub>
                          <m:r>
                            <a:rPr lang="el-GR" sz="2000" i="1">
                              <a:latin typeface="Cambria Math"/>
                            </a:rPr>
                            <m:t>𝑡</m:t>
                          </m:r>
                        </m:e>
                      </m:func>
                    </m:oMath>
                  </m:oMathPara>
                </a14:m>
                <a:endParaRPr lang="en-US" sz="2000" i="1" dirty="0" smtClean="0"/>
              </a:p>
              <a:p>
                <a:pPr marL="0" indent="0" algn="l">
                  <a:buNone/>
                </a:pPr>
                <a:endParaRPr lang="en-US" sz="2000" i="1" dirty="0"/>
              </a:p>
              <a:p>
                <a:pPr marL="0" indent="0" algn="l">
                  <a:buNone/>
                </a:pPr>
                <a:endParaRPr lang="en-US" sz="2000" i="1" dirty="0" smtClean="0"/>
              </a:p>
              <a:p>
                <a:pPr marL="0" indent="0" algn="l">
                  <a:buNone/>
                </a:pPr>
                <a:endParaRPr lang="en-US" sz="2000" i="1" dirty="0"/>
              </a:p>
              <a:p>
                <a:pPr marL="0" indent="0" algn="l">
                  <a:buNone/>
                </a:pPr>
                <a:endParaRPr lang="en-US" sz="2000" i="1" dirty="0" smtClean="0"/>
              </a:p>
              <a:p>
                <a:pPr marL="0" indent="0" algn="l">
                  <a:buNone/>
                </a:pPr>
                <a:endParaRPr lang="en-US" sz="2000" i="1" dirty="0"/>
              </a:p>
              <a:p>
                <a:pPr marL="0" indent="0" algn="l">
                  <a:buNone/>
                </a:pPr>
                <a:endParaRPr lang="en-US" sz="2000" i="1" dirty="0" smtClean="0"/>
              </a:p>
              <a:p>
                <a:pPr marL="0" indent="0" algn="l">
                  <a:buNone/>
                </a:pPr>
                <a:endParaRPr lang="en-US" sz="2000" i="1" dirty="0"/>
              </a:p>
              <a:p>
                <a:pPr marL="0" indent="0" algn="l">
                  <a:buNone/>
                </a:pPr>
                <a:endParaRPr lang="en-US" sz="2000" i="1" dirty="0" smtClean="0"/>
              </a:p>
              <a:p>
                <a:pPr marL="0" indent="0" algn="l">
                  <a:buNone/>
                </a:pPr>
                <a:endParaRPr lang="en-US" sz="2000" i="1" dirty="0"/>
              </a:p>
              <a:p>
                <a:pPr marL="0" indent="0" algn="l">
                  <a:buNone/>
                </a:pPr>
                <a:endParaRPr lang="en-US" sz="2000" i="1" dirty="0" smtClean="0"/>
              </a:p>
              <a:p>
                <a:pPr marL="0" indent="0" algn="ctr">
                  <a:buNone/>
                </a:pPr>
                <a:r>
                  <a:rPr lang="el-GR" sz="2000" dirty="0" smtClean="0"/>
                  <a:t>Διαμορφωτής </a:t>
                </a:r>
                <a:r>
                  <a:rPr lang="en-US" sz="2000" dirty="0" smtClean="0"/>
                  <a:t>NBPM</a:t>
                </a:r>
                <a:endParaRPr lang="el-GR" sz="2000" dirty="0"/>
              </a:p>
              <a:p>
                <a:pPr marL="0" indent="0" algn="l">
                  <a:buNone/>
                </a:pPr>
                <a:endParaRPr lang="el-GR" altLang="el-GR" sz="2000" dirty="0" smtClean="0"/>
              </a:p>
            </p:txBody>
          </p:sp>
        </mc:Choice>
        <mc:Fallback xmlns="">
          <p:sp>
            <p:nvSpPr>
              <p:cNvPr id="6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2650" y="2739231"/>
            <a:ext cx="4838700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53751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Bef>
                <a:spcPts val="600"/>
              </a:spcBef>
              <a:defRPr/>
            </a:pPr>
            <a:r>
              <a:rPr lang="el-GR" altLang="el-GR" sz="2800" dirty="0"/>
              <a:t>Διαμόρφωση Γωνίας Σημάτων Στενής Ζώνης</a:t>
            </a:r>
            <a:r>
              <a:rPr lang="en-US" altLang="el-GR" sz="2800" dirty="0"/>
              <a:t> </a:t>
            </a:r>
            <a:r>
              <a:rPr lang="en-US" altLang="el-GR" sz="2800" dirty="0" smtClean="0"/>
              <a:t>(</a:t>
            </a:r>
            <a:r>
              <a:rPr lang="el-GR" altLang="el-GR" sz="2800" dirty="0" smtClean="0"/>
              <a:t>2</a:t>
            </a:r>
            <a:r>
              <a:rPr lang="en-US" altLang="el-GR" sz="2800" dirty="0" smtClean="0"/>
              <a:t>/2</a:t>
            </a:r>
            <a:r>
              <a:rPr lang="en-US" altLang="el-GR" sz="2800" dirty="0"/>
              <a:t>)</a:t>
            </a:r>
            <a:endParaRPr lang="el-GR" altLang="el-GR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8</a:t>
            </a:fld>
            <a:endParaRPr lang="el-G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</p:spPr>
            <p:txBody>
              <a:bodyPr>
                <a:noAutofit/>
              </a:bodyPr>
              <a:lstStyle/>
              <a:p>
                <a:pPr marL="0" indent="0" algn="l">
                  <a:buNone/>
                </a:pPr>
                <a:endParaRPr lang="en-US" sz="2000" i="1" dirty="0" smtClean="0"/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20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/>
                            </a:rPr>
                            <m:t>𝑁𝐵</m:t>
                          </m:r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/>
                            </a:rPr>
                            <m:t>F</m:t>
                          </m:r>
                          <m:r>
                            <a:rPr lang="en-US" sz="2000" i="1">
                              <a:latin typeface="Cambria Math"/>
                            </a:rPr>
                            <m:t>𝑀</m:t>
                          </m:r>
                        </m:sub>
                      </m:sSub>
                      <m:d>
                        <m:dPr>
                          <m:ctrlPr>
                            <a:rPr lang="el-GR" sz="20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20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2000" i="1" smtClean="0">
                          <a:latin typeface="Cambria Math"/>
                          <a:ea typeface="Cambria Math"/>
                        </a:rPr>
                        <m:t>≈</m:t>
                      </m:r>
                      <m:r>
                        <a:rPr lang="el-GR" sz="2000" i="1">
                          <a:latin typeface="Cambria Math"/>
                        </a:rPr>
                        <m:t>𝐴</m:t>
                      </m:r>
                      <m:r>
                        <a:rPr lang="el-GR" sz="2000" i="1">
                          <a:latin typeface="Cambria Math"/>
                        </a:rPr>
                        <m:t> </m:t>
                      </m:r>
                      <m:r>
                        <a:rPr lang="el-GR" sz="2000" i="1">
                          <a:latin typeface="Cambria Math"/>
                        </a:rPr>
                        <m:t>𝑐𝑜𝑠</m:t>
                      </m:r>
                      <m:sSub>
                        <m:sSubPr>
                          <m:ctrlPr>
                            <a:rPr lang="el-GR" sz="20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2000" i="1">
                              <a:latin typeface="Cambria Math"/>
                            </a:rPr>
                            <m:t>𝜔</m:t>
                          </m:r>
                        </m:e>
                        <m:sub>
                          <m:r>
                            <a:rPr lang="en-US" sz="2000" i="1">
                              <a:latin typeface="Cambria Math"/>
                            </a:rPr>
                            <m:t>𝑐</m:t>
                          </m:r>
                        </m:sub>
                      </m:sSub>
                      <m:r>
                        <a:rPr lang="el-GR" sz="2000" i="1">
                          <a:latin typeface="Cambria Math"/>
                        </a:rPr>
                        <m:t>𝑡</m:t>
                      </m:r>
                      <m:r>
                        <a:rPr lang="en-US" sz="2000" b="0" i="1" smtClean="0">
                          <a:latin typeface="Cambria Math"/>
                        </a:rPr>
                        <m:t>−</m:t>
                      </m:r>
                      <m:r>
                        <a:rPr lang="en-US" sz="2000" b="0" i="1" smtClean="0">
                          <a:latin typeface="Cambria Math"/>
                        </a:rPr>
                        <m:t>𝐴</m:t>
                      </m:r>
                      <m:r>
                        <a:rPr lang="en-US" sz="2000" b="0" i="1" smtClean="0">
                          <a:latin typeface="Cambria Math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000" b="0" i="1" smtClean="0">
                              <a:latin typeface="Cambria Math"/>
                            </a:rPr>
                          </m:ctrlPr>
                        </m:dPr>
                        <m:e>
                          <m:nary>
                            <m:naryPr>
                              <m:ctrlPr>
                                <a:rPr lang="en-US" sz="2000" i="1"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l-GR" sz="20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2000" i="1">
                                  <a:latin typeface="Cambria Math"/>
                                  <a:ea typeface="Cambria Math"/>
                                </a:rPr>
                                <m:t>∞</m:t>
                              </m:r>
                            </m:sub>
                            <m:sup>
                              <m:r>
                                <a:rPr lang="en-US" sz="2000" i="1">
                                  <a:latin typeface="Cambria Math"/>
                                </a:rPr>
                                <m:t>𝑡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l-GR" sz="20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2000" i="1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/>
                                    </a:rPr>
                                    <m:t>𝑓</m:t>
                                  </m:r>
                                </m:sub>
                              </m:sSub>
                              <m:r>
                                <a:rPr lang="en-US" sz="2000" i="1">
                                  <a:latin typeface="Cambria Math"/>
                                </a:rPr>
                                <m:t> </m:t>
                              </m:r>
                              <m:r>
                                <a:rPr lang="el-GR" sz="2000" i="1">
                                  <a:latin typeface="Cambria Math"/>
                                </a:rPr>
                                <m:t>𝑚</m:t>
                              </m:r>
                              <m:d>
                                <m:dPr>
                                  <m:ctrlPr>
                                    <a:rPr lang="el-GR" sz="20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2000" i="1">
                                      <a:latin typeface="Cambria Math"/>
                                    </a:rPr>
                                    <m:t>𝜆</m:t>
                                  </m:r>
                                </m:e>
                              </m:d>
                              <m:r>
                                <a:rPr lang="en-US" sz="2000" i="1">
                                  <a:latin typeface="Cambria Math"/>
                                </a:rPr>
                                <m:t>𝑑</m:t>
                              </m:r>
                              <m:r>
                                <a:rPr lang="el-GR" sz="2000" i="1">
                                  <a:latin typeface="Cambria Math"/>
                                </a:rPr>
                                <m:t>𝜆</m:t>
                              </m:r>
                            </m:e>
                          </m:nary>
                        </m:e>
                      </m:d>
                      <m:func>
                        <m:funcPr>
                          <m:ctrlPr>
                            <a:rPr lang="en-US" sz="2000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a:rPr lang="en-US" sz="2000" b="0" i="1" smtClean="0">
                              <a:latin typeface="Cambria Math"/>
                            </a:rPr>
                            <m:t>𝑠𝑖𝑛</m:t>
                          </m:r>
                        </m:fName>
                        <m:e>
                          <m:sSub>
                            <m:sSubPr>
                              <m:ctrlPr>
                                <a:rPr lang="el-GR" sz="20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2000" i="1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/>
                                </a:rPr>
                                <m:t>𝑐</m:t>
                              </m:r>
                            </m:sub>
                          </m:sSub>
                          <m:r>
                            <a:rPr lang="el-GR" sz="2000" i="1">
                              <a:latin typeface="Cambria Math"/>
                            </a:rPr>
                            <m:t>𝑡</m:t>
                          </m:r>
                        </m:e>
                      </m:func>
                    </m:oMath>
                  </m:oMathPara>
                </a14:m>
                <a:endParaRPr lang="en-US" sz="2000" i="1" dirty="0" smtClean="0"/>
              </a:p>
              <a:p>
                <a:pPr marL="0" indent="0" algn="l">
                  <a:buNone/>
                </a:pPr>
                <a:endParaRPr lang="en-US" sz="2000" i="1" dirty="0"/>
              </a:p>
              <a:p>
                <a:pPr marL="0" indent="0" algn="l">
                  <a:buNone/>
                </a:pPr>
                <a:endParaRPr lang="en-US" sz="2000" i="1" dirty="0" smtClean="0"/>
              </a:p>
              <a:p>
                <a:pPr marL="0" indent="0" algn="l">
                  <a:buNone/>
                </a:pPr>
                <a:endParaRPr lang="en-US" sz="2000" i="1" dirty="0" smtClean="0"/>
              </a:p>
              <a:p>
                <a:pPr marL="0" indent="0" algn="l">
                  <a:buNone/>
                </a:pPr>
                <a:endParaRPr lang="en-US" sz="2000" i="1" dirty="0"/>
              </a:p>
              <a:p>
                <a:pPr marL="0" indent="0" algn="l">
                  <a:buNone/>
                </a:pPr>
                <a:endParaRPr lang="en-US" sz="2000" i="1" dirty="0" smtClean="0"/>
              </a:p>
              <a:p>
                <a:pPr marL="0" indent="0" algn="l">
                  <a:buNone/>
                </a:pPr>
                <a:endParaRPr lang="en-US" sz="2000" i="1" dirty="0"/>
              </a:p>
              <a:p>
                <a:pPr marL="0" indent="0" algn="l">
                  <a:buNone/>
                </a:pPr>
                <a:endParaRPr lang="en-US" sz="2000" i="1" dirty="0" smtClean="0"/>
              </a:p>
              <a:p>
                <a:pPr marL="0" indent="0" algn="l">
                  <a:buNone/>
                </a:pPr>
                <a:endParaRPr lang="en-US" sz="2000" i="1" dirty="0"/>
              </a:p>
              <a:p>
                <a:pPr marL="0" indent="0" algn="l">
                  <a:buNone/>
                </a:pPr>
                <a:endParaRPr lang="en-US" sz="2000" i="1" dirty="0" smtClean="0"/>
              </a:p>
              <a:p>
                <a:pPr marL="0" indent="0" algn="ctr">
                  <a:buNone/>
                </a:pPr>
                <a:r>
                  <a:rPr lang="el-GR" sz="2000" dirty="0" smtClean="0"/>
                  <a:t>Διαμορφωτής </a:t>
                </a:r>
                <a:r>
                  <a:rPr lang="en-US" sz="2000" dirty="0" smtClean="0"/>
                  <a:t>NBFM</a:t>
                </a:r>
                <a:endParaRPr lang="el-GR" sz="2000" dirty="0"/>
              </a:p>
              <a:p>
                <a:pPr marL="0" indent="0" algn="l">
                  <a:buNone/>
                </a:pPr>
                <a:endParaRPr lang="el-GR" altLang="el-GR" sz="2000" dirty="0" smtClean="0"/>
              </a:p>
            </p:txBody>
          </p:sp>
        </mc:Choice>
        <mc:Fallback xmlns="">
          <p:sp>
            <p:nvSpPr>
              <p:cNvPr id="6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971775"/>
            <a:ext cx="5743575" cy="225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28457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Bef>
                <a:spcPts val="600"/>
              </a:spcBef>
              <a:defRPr/>
            </a:pPr>
            <a:r>
              <a:rPr lang="el-GR" altLang="el-GR" sz="2800" dirty="0"/>
              <a:t>Διαμόρφωση Γωνίας Σημάτων </a:t>
            </a:r>
            <a:r>
              <a:rPr lang="el-GR" altLang="el-GR" sz="2800" dirty="0" smtClean="0"/>
              <a:t>Ευρείας Ζώνης</a:t>
            </a:r>
            <a:r>
              <a:rPr lang="en-US" altLang="el-GR" sz="2800" dirty="0" smtClean="0"/>
              <a:t> (</a:t>
            </a:r>
            <a:r>
              <a:rPr lang="el-GR" altLang="el-GR" sz="2800" dirty="0"/>
              <a:t>1</a:t>
            </a:r>
            <a:r>
              <a:rPr lang="en-US" altLang="el-GR" sz="2800" dirty="0" smtClean="0"/>
              <a:t>/2</a:t>
            </a:r>
            <a:r>
              <a:rPr lang="en-US" altLang="el-GR" sz="2800" dirty="0"/>
              <a:t>)</a:t>
            </a:r>
            <a:endParaRPr lang="el-GR" altLang="el-GR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9</a:t>
            </a:fld>
            <a:endParaRPr lang="el-G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196752"/>
                <a:ext cx="8229600" cy="5184576"/>
              </a:xfrm>
            </p:spPr>
            <p:txBody>
              <a:bodyPr>
                <a:normAutofit/>
              </a:bodyPr>
              <a:lstStyle/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Αρχικά παράγεται ένα κατά γωνία διαμορφωμένο σήμα στενής ζώνης (</a:t>
                </a:r>
                <a:r>
                  <a:rPr lang="en-US" sz="1800" dirty="0" smtClean="0"/>
                  <a:t>NB)</a:t>
                </a:r>
                <a:r>
                  <a:rPr lang="el-GR" sz="1800" dirty="0" smtClean="0"/>
                  <a:t>.</a:t>
                </a:r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Το </a:t>
                </a:r>
                <a:r>
                  <a:rPr lang="en-US" sz="1800" dirty="0" smtClean="0"/>
                  <a:t>NB</a:t>
                </a:r>
                <a:r>
                  <a:rPr lang="el-GR" sz="1800" dirty="0" smtClean="0"/>
                  <a:t> με </a:t>
                </a:r>
                <a:r>
                  <a:rPr lang="el-GR" sz="1800" dirty="0"/>
                  <a:t>έναν πολλαπλασιαστή συχνότητας </a:t>
                </a:r>
                <a:r>
                  <a:rPr lang="el-GR" sz="1800" dirty="0" smtClean="0"/>
                  <a:t>μετατρέπεται σε </a:t>
                </a:r>
                <a:r>
                  <a:rPr lang="en-US" sz="1800" dirty="0" smtClean="0"/>
                  <a:t>WB.</a:t>
                </a:r>
                <a:endParaRPr lang="el-GR" sz="1800" dirty="0" smtClean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endParaRPr lang="el-GR" sz="1800" dirty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endParaRPr lang="el-GR" sz="1800" dirty="0" smtClean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endParaRPr lang="el-GR" sz="1800" dirty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endParaRPr lang="el-GR" sz="1800" dirty="0" smtClean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endParaRPr lang="el-GR" sz="1800" dirty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Αν η είσοδος είναι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 dirty="0" smtClean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sz="1800" i="1" dirty="0" smtClean="0">
                        <a:latin typeface="Cambria Math"/>
                      </a:rPr>
                      <m:t>=</m:t>
                    </m:r>
                    <m:r>
                      <a:rPr lang="en-US" sz="1800" i="1" dirty="0" err="1" smtClean="0">
                        <a:latin typeface="Cambria Math"/>
                      </a:rPr>
                      <m:t>𝐴</m:t>
                    </m:r>
                    <m:r>
                      <a:rPr lang="en-US" sz="1800" b="0" i="1" dirty="0" smtClean="0">
                        <a:latin typeface="Cambria Math"/>
                      </a:rPr>
                      <m:t> </m:t>
                    </m:r>
                    <m:r>
                      <a:rPr lang="en-US" sz="1800" i="1" dirty="0" err="1" smtClean="0">
                        <a:latin typeface="Cambria Math"/>
                      </a:rPr>
                      <m:t>𝑐𝑜𝑠</m:t>
                    </m:r>
                    <m:d>
                      <m:dPr>
                        <m:begChr m:val="["/>
                        <m:endChr m:val="]"/>
                        <m:ctrlPr>
                          <a:rPr lang="en-US" sz="1800" i="1" dirty="0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l-GR" sz="1800" i="1" dirty="0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1800" i="1" dirty="0" smtClean="0">
                                <a:latin typeface="Cambria Math"/>
                              </a:rPr>
                              <m:t>𝜔</m:t>
                            </m:r>
                          </m:e>
                          <m:sub>
                            <m:r>
                              <a:rPr lang="en-US" sz="1800" i="1" dirty="0" err="1" smtClean="0">
                                <a:latin typeface="Cambria Math"/>
                              </a:rPr>
                              <m:t>𝑐</m:t>
                            </m:r>
                          </m:sub>
                        </m:sSub>
                        <m:r>
                          <a:rPr lang="en-US" sz="1800" i="1" dirty="0" err="1" smtClean="0">
                            <a:latin typeface="Cambria Math"/>
                          </a:rPr>
                          <m:t>𝑡</m:t>
                        </m:r>
                        <m:r>
                          <a:rPr lang="en-US" sz="1800" i="1" dirty="0" smtClean="0">
                            <a:latin typeface="Cambria Math"/>
                          </a:rPr>
                          <m:t>+</m:t>
                        </m:r>
                        <m:r>
                          <a:rPr lang="el-GR" sz="1800" i="1" dirty="0" smtClean="0">
                            <a:latin typeface="Cambria Math"/>
                          </a:rPr>
                          <m:t>𝜑</m:t>
                        </m:r>
                        <m:d>
                          <m:dPr>
                            <m:ctrlPr>
                              <a:rPr lang="en-US" sz="1800" i="1" dirty="0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1800" i="1" dirty="0" smtClean="0">
                                <a:latin typeface="Cambria Math"/>
                              </a:rPr>
                              <m:t>𝑡</m:t>
                            </m:r>
                          </m:e>
                        </m:d>
                      </m:e>
                    </m:d>
                  </m:oMath>
                </a14:m>
                <a:r>
                  <a:rPr lang="el-GR" sz="1800" dirty="0" smtClean="0"/>
                  <a:t>, η έξοδος του πολλαπλασιαστή είναι </a:t>
                </a:r>
                <a14:m>
                  <m:oMath xmlns:m="http://schemas.openxmlformats.org/officeDocument/2006/math">
                    <m:r>
                      <a:rPr lang="en-US" sz="1800" b="0" i="1" dirty="0" smtClean="0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n-US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 dirty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sz="1800" i="1" dirty="0">
                        <a:latin typeface="Cambria Math"/>
                      </a:rPr>
                      <m:t>=</m:t>
                    </m:r>
                    <m:r>
                      <a:rPr lang="en-US" sz="1800" i="1" dirty="0" err="1">
                        <a:latin typeface="Cambria Math"/>
                      </a:rPr>
                      <m:t>𝐴</m:t>
                    </m:r>
                    <m:r>
                      <a:rPr lang="en-US" sz="1800" i="1" dirty="0">
                        <a:latin typeface="Cambria Math"/>
                      </a:rPr>
                      <m:t> </m:t>
                    </m:r>
                    <m:r>
                      <a:rPr lang="en-US" sz="1800" i="1" dirty="0" err="1">
                        <a:latin typeface="Cambria Math"/>
                      </a:rPr>
                      <m:t>𝑐𝑜𝑠</m:t>
                    </m:r>
                    <m:d>
                      <m:dPr>
                        <m:begChr m:val="["/>
                        <m:endChr m:val="]"/>
                        <m:ctrlPr>
                          <a:rPr lang="en-US" sz="1800" i="1" dirty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l-GR" sz="1800" i="1" dirty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800" b="0" i="1" dirty="0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en-US" sz="1800" b="0" i="1" dirty="0" smtClean="0">
                                <a:latin typeface="Cambria Math"/>
                              </a:rPr>
                              <m:t> </m:t>
                            </m:r>
                            <m:r>
                              <a:rPr lang="el-GR" sz="1800" i="1" dirty="0">
                                <a:latin typeface="Cambria Math"/>
                              </a:rPr>
                              <m:t>𝜔</m:t>
                            </m:r>
                          </m:e>
                          <m:sub>
                            <m:r>
                              <a:rPr lang="en-US" sz="1800" i="1" dirty="0" err="1">
                                <a:latin typeface="Cambria Math"/>
                              </a:rPr>
                              <m:t>𝑐</m:t>
                            </m:r>
                          </m:sub>
                        </m:sSub>
                        <m:r>
                          <a:rPr lang="en-US" sz="1800" i="1" dirty="0" err="1">
                            <a:latin typeface="Cambria Math"/>
                          </a:rPr>
                          <m:t>𝑡</m:t>
                        </m:r>
                        <m:r>
                          <a:rPr lang="en-US" sz="1800" i="1" dirty="0">
                            <a:latin typeface="Cambria Math"/>
                          </a:rPr>
                          <m:t>+</m:t>
                        </m:r>
                        <m:r>
                          <a:rPr lang="en-US" sz="1800" b="0" i="1" dirty="0" smtClean="0">
                            <a:latin typeface="Cambria Math"/>
                          </a:rPr>
                          <m:t>𝑛</m:t>
                        </m:r>
                        <m:r>
                          <a:rPr lang="en-US" sz="1800" b="0" i="1" dirty="0" smtClean="0">
                            <a:latin typeface="Cambria Math"/>
                          </a:rPr>
                          <m:t> </m:t>
                        </m:r>
                        <m:r>
                          <a:rPr lang="el-GR" sz="1800" i="1" dirty="0">
                            <a:latin typeface="Cambria Math"/>
                          </a:rPr>
                          <m:t>𝜑</m:t>
                        </m:r>
                        <m:d>
                          <m:dPr>
                            <m:ctrlPr>
                              <a:rPr lang="en-US" sz="1800" i="1" dirty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1800" i="1" dirty="0">
                                <a:latin typeface="Cambria Math"/>
                              </a:rPr>
                              <m:t>𝑡</m:t>
                            </m:r>
                          </m:e>
                        </m:d>
                      </m:e>
                    </m:d>
                    <m:r>
                      <a:rPr lang="el-GR" sz="1800" b="0" i="1" dirty="0" smtClean="0">
                        <a:latin typeface="Cambria Math"/>
                      </a:rPr>
                      <m:t>.</m:t>
                    </m:r>
                  </m:oMath>
                </a14:m>
                <a:endParaRPr lang="en-US" sz="1800" dirty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endParaRPr lang="el-GR" sz="1800" dirty="0" smtClean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Ο πολλαπλασιαστής συχνότητας αυξάνει τη συχνότητα της φέρουσας σε μεγάλη τιμή που δεν είναι πρακτική. Γι’ αυτό ακολουθείται η επόμενη τεχνική μετατόπισης φάσματος.</a:t>
                </a:r>
                <a:endParaRPr lang="el-GR" sz="1800" dirty="0"/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196752"/>
                <a:ext cx="8229600" cy="5184576"/>
              </a:xfrm>
              <a:blipFill rotWithShape="1">
                <a:blip r:embed="rId2"/>
                <a:stretch>
                  <a:fillRect l="-444" t="-705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1" name="Picture 3" descr="C:\Users\User\Dropbox\1_ΤΕΙ_ΔΕ\1_ΜΑΘΗΜΑΤΑ\3_ΤΗΛΕΠΙΚΟΙΝΩΝΙΑΚΑ_ΣΥΣΤΗΜΑΤΑ_Ι\ΘΕΩΡΙΑ\1_Διδασκαλία_Μαθήματος\1_Διαφάνειες\HSU\ΣΧΗΜΑΤΑ_ΚΕΦ_3\SXHMA_3.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622" y="2321066"/>
            <a:ext cx="4400618" cy="1467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322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23095</TotalTime>
  <Words>1758</Words>
  <Application>Microsoft Office PowerPoint</Application>
  <PresentationFormat>On-screen Show (4:3)</PresentationFormat>
  <Paragraphs>275</Paragraphs>
  <Slides>23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Τηλεπικοινωνιακά Συστήματα Ι</vt:lpstr>
      <vt:lpstr>Ατζέντα</vt:lpstr>
      <vt:lpstr>Εύρος Ζώνης Συχνοτήτων Σημάτων με Διαμόρφωση Γωνίας</vt:lpstr>
      <vt:lpstr>Εύρος Ζώνης για Ημιτονοειδή Διαμόρφωση</vt:lpstr>
      <vt:lpstr>Εύρος Ζώνης για Αυθαίρετη Διαμόρφωση</vt:lpstr>
      <vt:lpstr>Δημιουργία Σημάτων Διαμορφωμένων κατά Γωνία</vt:lpstr>
      <vt:lpstr>Διαμόρφωση Γωνίας Σημάτων Στενής Ζώνης (1/2)</vt:lpstr>
      <vt:lpstr>Διαμόρφωση Γωνίας Σημάτων Στενής Ζώνης (2/2)</vt:lpstr>
      <vt:lpstr>Διαμόρφωση Γωνίας Σημάτων Ευρείας Ζώνης (1/2)</vt:lpstr>
      <vt:lpstr>Διαμόρφωση Γωνίας Σημάτων Ευρείας Ζώνης (2/2)</vt:lpstr>
      <vt:lpstr>Αποδιαμόρφωση Σημάτων Διαμορφωμένων κατά Γωνία</vt:lpstr>
      <vt:lpstr>Αποδιαμόρφωση με Διευκρινιστή Συχνότητας</vt:lpstr>
      <vt:lpstr>Άσκηση 1</vt:lpstr>
      <vt:lpstr>Άσκηση  2</vt:lpstr>
      <vt:lpstr>Άσκηση 3</vt:lpstr>
      <vt:lpstr>Άσκηση 4</vt:lpstr>
      <vt:lpstr>Άσκηση 4 (συνέχεια)</vt:lpstr>
      <vt:lpstr>Άσκηση 5</vt:lpstr>
      <vt:lpstr>Άσκηση 5 (συνέχεια)</vt:lpstr>
      <vt:lpstr>Άσκηση 6</vt:lpstr>
      <vt:lpstr>Άσκηση 6 (συνέχεια)</vt:lpstr>
      <vt:lpstr>Άσκηση 7</vt:lpstr>
      <vt:lpstr>Άσκηση 7 (συνέχεια)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Paraskevas</dc:creator>
  <cp:lastModifiedBy>Michael Paraskevas</cp:lastModifiedBy>
  <cp:revision>917</cp:revision>
  <dcterms:created xsi:type="dcterms:W3CDTF">2012-03-18T08:27:36Z</dcterms:created>
  <dcterms:modified xsi:type="dcterms:W3CDTF">2016-09-26T08:58:49Z</dcterms:modified>
</cp:coreProperties>
</file>