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41"/>
  </p:notesMasterIdLst>
  <p:sldIdLst>
    <p:sldId id="513" r:id="rId3"/>
    <p:sldId id="514" r:id="rId4"/>
    <p:sldId id="515" r:id="rId5"/>
    <p:sldId id="573" r:id="rId6"/>
    <p:sldId id="531" r:id="rId7"/>
    <p:sldId id="567" r:id="rId8"/>
    <p:sldId id="570" r:id="rId9"/>
    <p:sldId id="516" r:id="rId10"/>
    <p:sldId id="530" r:id="rId11"/>
    <p:sldId id="555" r:id="rId12"/>
    <p:sldId id="569" r:id="rId13"/>
    <p:sldId id="529" r:id="rId14"/>
    <p:sldId id="552" r:id="rId15"/>
    <p:sldId id="553" r:id="rId16"/>
    <p:sldId id="568" r:id="rId17"/>
    <p:sldId id="532" r:id="rId18"/>
    <p:sldId id="533" r:id="rId19"/>
    <p:sldId id="561" r:id="rId20"/>
    <p:sldId id="562" r:id="rId21"/>
    <p:sldId id="563" r:id="rId22"/>
    <p:sldId id="564" r:id="rId23"/>
    <p:sldId id="566" r:id="rId24"/>
    <p:sldId id="572" r:id="rId25"/>
    <p:sldId id="519" r:id="rId26"/>
    <p:sldId id="520" r:id="rId27"/>
    <p:sldId id="521" r:id="rId28"/>
    <p:sldId id="559" r:id="rId29"/>
    <p:sldId id="508" r:id="rId30"/>
    <p:sldId id="558" r:id="rId31"/>
    <p:sldId id="574" r:id="rId32"/>
    <p:sldId id="560" r:id="rId33"/>
    <p:sldId id="575" r:id="rId34"/>
    <p:sldId id="592" r:id="rId35"/>
    <p:sldId id="576" r:id="rId36"/>
    <p:sldId id="522" r:id="rId37"/>
    <p:sldId id="578" r:id="rId38"/>
    <p:sldId id="590" r:id="rId39"/>
    <p:sldId id="591" r:id="rId4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91" d="100"/>
          <a:sy n="91" d="100"/>
        </p:scale>
        <p:origin x="-26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26/9/2016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en.wikipedia.org/wiki/Alias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en.wikipedia.org/wiki/Dynamic_range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%CE%9C-law_algorithm" TargetMode="External"/><Relationship Id="rId2" Type="http://schemas.openxmlformats.org/officeDocument/2006/relationships/hyperlink" Target="http://en.wikipedia.org/wiki/Compandin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en.wikipedia.org/wiki/A-law_algorithm" TargetMode="Externa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en.wikipedia.org/wiki/Two's_complement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 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</a:t>
            </a:r>
            <a:r>
              <a:rPr lang="en-US" sz="2800" b="1" dirty="0" smtClean="0"/>
              <a:t> </a:t>
            </a:r>
            <a:r>
              <a:rPr lang="el-GR" sz="2800" b="1"/>
              <a:t>9</a:t>
            </a:r>
            <a:r>
              <a:rPr lang="el-GR" sz="2800" b="1" smtClean="0"/>
              <a:t>: </a:t>
            </a:r>
            <a:r>
              <a:rPr lang="el-GR" sz="2800" b="1" dirty="0" smtClean="0"/>
              <a:t>Μετατροπή Σήματος από </a:t>
            </a:r>
            <a:br>
              <a:rPr lang="el-GR" sz="2800" b="1" dirty="0" smtClean="0"/>
            </a:br>
            <a:r>
              <a:rPr lang="el-GR" sz="2800" b="1" dirty="0" smtClean="0"/>
              <a:t>Αναλογική Μορφή σε Ψηφιακή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8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4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3394720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Φάσμα σήματος εισόδου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/>
                </a:r>
                <a:br>
                  <a:rPr lang="en-US" sz="1800" dirty="0" smtClean="0">
                    <a:solidFill>
                      <a:schemeClr val="tx1"/>
                    </a:solidFill>
                  </a:rPr>
                </a:br>
                <a:r>
                  <a:rPr lang="el-GR" sz="1800" dirty="0" smtClean="0">
                    <a:solidFill>
                      <a:schemeClr val="tx1"/>
                    </a:solidFill>
                  </a:rPr>
                  <a:t>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=0</m:t>
                    </m:r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solidFill>
                          <a:schemeClr val="tx1"/>
                        </a:solidFill>
                        <a:latin typeface="Cambria Math"/>
                      </a:rPr>
                      <m:t>για</m:t>
                    </m:r>
                    <m:r>
                      <a:rPr lang="el-GR" sz="18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&gt;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Φάσμα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</a:rPr>
                  <a:t> δειγματολη-</a:t>
                </a:r>
                <a:br>
                  <a:rPr lang="el-GR" sz="1800" dirty="0" smtClean="0">
                    <a:solidFill>
                      <a:schemeClr val="tx1"/>
                    </a:solidFill>
                  </a:rPr>
                </a:br>
                <a:r>
                  <a:rPr lang="el-GR" sz="1800" dirty="0" smtClean="0">
                    <a:solidFill>
                      <a:schemeClr val="tx1"/>
                    </a:solidFill>
                  </a:rPr>
                  <a:t>πτημένου σήματος όταν</a:t>
                </a:r>
                <a:r>
                  <a:rPr lang="el-GR" sz="1800" i="1" dirty="0" smtClean="0">
                    <a:solidFill>
                      <a:schemeClr val="tx1"/>
                    </a:solidFill>
                    <a:latin typeface="Cambria Math"/>
                  </a:rPr>
                  <a:t/>
                </a:r>
                <a:br>
                  <a:rPr lang="el-GR" sz="1800" i="1" dirty="0" smtClean="0">
                    <a:solidFill>
                      <a:schemeClr val="tx1"/>
                    </a:solidFill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≥2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Φάσμα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 δειγματολη-</a:t>
                </a:r>
                <a:br>
                  <a:rPr lang="el-GR" sz="1800" dirty="0">
                    <a:solidFill>
                      <a:schemeClr val="tx1"/>
                    </a:solidFill>
                  </a:rPr>
                </a:br>
                <a:r>
                  <a:rPr lang="el-GR" sz="1800" dirty="0">
                    <a:solidFill>
                      <a:schemeClr val="tx1"/>
                    </a:solidFill>
                  </a:rPr>
                  <a:t>πτημένου σήματος όταν</a:t>
                </a:r>
                <a:r>
                  <a:rPr lang="el-GR" sz="1800" i="1" dirty="0" smtClean="0">
                    <a:solidFill>
                      <a:schemeClr val="tx1"/>
                    </a:solidFill>
                    <a:latin typeface="Cambria Math"/>
                  </a:rPr>
                  <a:t/>
                </a:r>
                <a:br>
                  <a:rPr lang="el-GR" sz="1800" i="1" dirty="0" smtClean="0">
                    <a:solidFill>
                      <a:schemeClr val="tx1"/>
                    </a:solidFill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n-US" sz="18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18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𝟐</m:t>
                    </m:r>
                    <m:sSub>
                      <m:sSubPr>
                        <m:ctrlP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 algn="l">
                  <a:buNone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/>
                </a:r>
                <a:br>
                  <a:rPr lang="en-US" sz="1800" dirty="0" smtClean="0">
                    <a:solidFill>
                      <a:schemeClr val="tx1"/>
                    </a:solidFill>
                  </a:rPr>
                </a:br>
                <a:r>
                  <a:rPr lang="el-GR" sz="1800" b="1" dirty="0" smtClean="0">
                    <a:solidFill>
                      <a:schemeClr val="tx1"/>
                    </a:solidFill>
                  </a:rPr>
                  <a:t>Φαινόμενο επικάλυψης</a:t>
                </a:r>
                <a:r>
                  <a:rPr lang="en-US" sz="1800" b="1" dirty="0" smtClean="0">
                    <a:solidFill>
                      <a:schemeClr val="tx1"/>
                    </a:solidFill>
                  </a:rPr>
                  <a:t> </a:t>
                </a:r>
                <a:br>
                  <a:rPr lang="en-US" sz="1800" b="1" dirty="0" smtClean="0">
                    <a:solidFill>
                      <a:schemeClr val="tx1"/>
                    </a:solidFill>
                  </a:rPr>
                </a:br>
                <a:r>
                  <a:rPr lang="en-US" sz="1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1800" dirty="0" smtClean="0">
                    <a:solidFill>
                      <a:schemeClr val="tx1"/>
                    </a:solidFill>
                    <a:hlinkClick r:id="rId2"/>
                  </a:rPr>
                  <a:t>aliasing effect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)</a:t>
                </a:r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3394720" cy="5544616"/>
              </a:xfrm>
              <a:blipFill rotWithShape="1">
                <a:blip r:embed="rId3"/>
                <a:stretch>
                  <a:fillRect l="-14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el-GR" dirty="0" smtClean="0"/>
              <a:t>Ιδανική</a:t>
            </a:r>
            <a:r>
              <a:rPr lang="en-US" dirty="0" smtClean="0"/>
              <a:t> </a:t>
            </a:r>
            <a:r>
              <a:rPr lang="el-GR" dirty="0" smtClean="0"/>
              <a:t>Δειγματοληψία</a:t>
            </a:r>
            <a:r>
              <a:rPr lang="en-US" dirty="0" smtClean="0"/>
              <a:t> (</a:t>
            </a:r>
            <a:r>
              <a:rPr lang="el-GR" dirty="0" smtClean="0"/>
              <a:t>Πεδίο Συχνότητας)</a:t>
            </a:r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784" y="1052736"/>
            <a:ext cx="32766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429" y="2420888"/>
            <a:ext cx="555307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904" y="4509120"/>
            <a:ext cx="55626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577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6400800" cy="1752600"/>
          </a:xfrm>
        </p:spPr>
        <p:txBody>
          <a:bodyPr/>
          <a:lstStyle/>
          <a:p>
            <a:r>
              <a:rPr lang="el-GR" b="1" dirty="0"/>
              <a:t>Φυσική Δειγματοληψία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31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Φυσική Δειγματοληψία (Πεδίο Χρόνου)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182788"/>
                <a:ext cx="8496944" cy="51887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Στη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φυσική δειγματοληψία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το </a:t>
                </a:r>
                <a:r>
                  <a:rPr lang="el-GR" dirty="0" err="1" smtClean="0">
                    <a:latin typeface="Cambria Math" pitchFamily="18" charset="0"/>
                    <a:ea typeface="Cambria Math" pitchFamily="18" charset="0"/>
                  </a:rPr>
                  <a:t>δειγματολαμβανόμενο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  <a:ea typeface="Cambria Math" pitchFamily="18" charset="0"/>
                          </a:rPr>
                          <m:t>𝑛𝑠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προκύπτει από τον πολλαπλασιασμό του σήματος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με μία περιοδική ακολουθία ορθογώνιων παλμών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 δηλ. ισχύει :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l-GR" b="0" i="1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ό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είναι μία περιοδική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ακολουθία ορθογώνιων παλμών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(παλμοσειρά) με 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l-GR" b="0" i="1" dirty="0" smtClean="0">
                        <a:latin typeface="Cambria Math"/>
                        <a:ea typeface="Cambria Math" pitchFamily="18" charset="0"/>
                      </a:rPr>
                      <m:t>.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Κάθε ορθογώνιος παλμός έχει άνοιγμα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𝑑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και πλάτος ίσο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με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τη μονάδα.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Η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δειγματοληψία ονομάζεται </a:t>
                </a:r>
                <a:r>
                  <a:rPr lang="el-GR" b="1" dirty="0">
                    <a:latin typeface="Cambria Math" pitchFamily="18" charset="0"/>
                    <a:ea typeface="Cambria Math" pitchFamily="18" charset="0"/>
                  </a:rPr>
                  <a:t>φυσική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, 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επειδή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η κορυφή κάθε παλμού στο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𝑛𝑠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διατηρεί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το σχήμα του αντίστοιχου με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αυτού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αναλογικού τμήματος κατά τη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διάρκεια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του χρονικού διαστήματος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του παλμού.</a:t>
                </a: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82788"/>
                <a:ext cx="8496944" cy="5188728"/>
              </a:xfrm>
              <a:prstGeom prst="rect">
                <a:avLst/>
              </a:prstGeom>
              <a:blipFill rotWithShape="1">
                <a:blip r:embed="rId2"/>
                <a:stretch>
                  <a:fillRect l="-574" t="-705" r="-1220" b="-8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84984"/>
            <a:ext cx="4473718" cy="2059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767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Φυσική Δειγματοληψία (Πεδίο Συχνότητας)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182788"/>
                <a:ext cx="8496944" cy="5441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Το ανάπτυγμα σε σειρά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Fourier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της παλμοσειράς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 είναι: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 dirty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el-GR" b="0" i="0" dirty="0" smtClean="0">
                          <a:latin typeface="Cambria Math"/>
                          <a:ea typeface="Cambria Math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l-GR" dirty="0">
                          <a:latin typeface="Cambria Math"/>
                          <a:ea typeface="Cambria Math" pitchFamily="18" charset="0"/>
                        </a:rPr>
                        <m:t>όπου</m:t>
                      </m:r>
                      <m:r>
                        <a:rPr lang="el-GR" b="0" i="1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0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l-GR" b="0" i="1" dirty="0" smtClean="0">
                              <a:latin typeface="Cambria Math"/>
                              <a:ea typeface="Cambria Math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2</m:t>
                          </m:r>
                          <m:r>
                            <a:rPr lang="el-GR" b="0" i="1" dirty="0" smtClean="0">
                              <a:latin typeface="Cambria Math"/>
                              <a:ea typeface="Cambria Math" pitchFamily="18" charset="0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a:rPr lang="el-GR" b="0" i="0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0" dirty="0" smtClean="0">
                          <a:latin typeface="Cambria Math"/>
                          <a:ea typeface="Cambria Math" pitchFamily="18" charset="0"/>
                        </a:rPr>
                        <m:t>και</m:t>
                      </m:r>
                      <m:r>
                        <a:rPr lang="el-GR" b="0" i="0" dirty="0" smtClean="0">
                          <a:latin typeface="Cambria Math"/>
                          <a:ea typeface="Cambria Math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 dirty="0">
                          <a:latin typeface="Cambria Math"/>
                          <a:ea typeface="Cambria Math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𝑑</m:t>
                          </m:r>
                        </m:num>
                        <m:den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dirty="0">
                              <a:latin typeface="Cambria Math"/>
                              <a:ea typeface="Cambria Math" pitchFamily="18" charset="0"/>
                            </a:rPr>
                            <m:t>sin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⁡(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 dirty="0">
                                  <a:latin typeface="Cambria Math"/>
                                  <a:ea typeface="Cambria Math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𝑑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/2)</m:t>
                          </m:r>
                        </m:num>
                        <m:den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 dirty="0">
                                  <a:latin typeface="Cambria Math"/>
                                  <a:ea typeface="Cambria Math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𝑑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/2</m:t>
                          </m:r>
                        </m:den>
                      </m:f>
                    </m:oMath>
                  </m:oMathPara>
                </a14:m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Τότε θα είναι: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𝑛𝑠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l-GR" i="1">
                          <a:latin typeface="Cambria Math"/>
                          <a:ea typeface="Cambria Math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l-GR" b="0" i="1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i="1" dirty="0">
                                      <a:latin typeface="Cambria Math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el-GR" b="0" i="1" dirty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l-GR" b="0" i="1" dirty="0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) 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i="1" dirty="0">
                                      <a:latin typeface="Cambria Math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Από την ιδιότητα ολίσθησης συχνότητας του μετασχηματισμού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Fourier,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έχουμε: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𝑛𝑠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l-GR" b="0" i="1" smtClean="0">
                              <a:latin typeface="Cambria Math"/>
                              <a:ea typeface="Cambria Math" pitchFamily="18" charset="0"/>
                            </a:rPr>
                            <m:t>𝜔</m:t>
                          </m:r>
                        </m:e>
                      </m:d>
                      <m:r>
                        <a:rPr lang="el-GR" i="1" dirty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l-GR" i="1" dirty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𝑀</m:t>
                          </m:r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l-GR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𝜔</m:t>
                              </m:r>
                              <m:r>
                                <a:rPr lang="el-GR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Άρα το φάσμα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𝑛𝑠</m:t>
                        </m:r>
                      </m:sub>
                    </m:sSub>
                    <m:r>
                      <a:rPr lang="el-GR" b="0" i="1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l-GR" b="0" i="1" smtClean="0">
                        <a:latin typeface="Cambria Math"/>
                        <a:ea typeface="Cambria Math" pitchFamily="18" charset="0"/>
                      </a:rPr>
                      <m:t>𝜔</m:t>
                    </m:r>
                    <m:r>
                      <a:rPr lang="el-GR" b="0" i="1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αποτελεί μία σταθμισμένη εκδοχή του φάσματος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𝛭</m:t>
                    </m:r>
                    <m:r>
                      <a:rPr lang="el-GR" i="1" dirty="0" err="1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l-GR" i="1" dirty="0" err="1" smtClean="0">
                        <a:latin typeface="Cambria Math"/>
                        <a:ea typeface="Cambria Math" pitchFamily="18" charset="0"/>
                      </a:rPr>
                      <m:t>𝜔</m:t>
                    </m:r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κεντραρισμένη σε ακέραια πολλαπλάσια της συχνότητας δειγματοληψίας (βλ. επόμενη διαφάνεια).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b="1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l-GR" b="1" i="1" dirty="0" smtClean="0">
                            <a:latin typeface="Cambria Math"/>
                            <a:ea typeface="Cambria Math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  <m:t>𝒔</m:t>
                        </m:r>
                      </m:sub>
                    </m:sSub>
                    <m:r>
                      <a:rPr lang="en-US" b="1" i="1" dirty="0" smtClean="0">
                        <a:latin typeface="Cambria Math"/>
                        <a:ea typeface="Cambria Math" pitchFamily="18" charset="0"/>
                      </a:rPr>
                      <m:t>≥</m:t>
                    </m:r>
                    <m:r>
                      <a:rPr lang="en-US" b="1" i="1" dirty="0" smtClean="0">
                        <a:latin typeface="Cambria Math"/>
                        <a:ea typeface="Cambria Math" pitchFamily="18" charset="0"/>
                      </a:rPr>
                      <m:t>𝟐</m:t>
                    </m:r>
                    <m:sSub>
                      <m:sSubPr>
                        <m:ctrlPr>
                          <a:rPr lang="el-GR" b="1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l-GR" b="1" i="1" dirty="0" smtClean="0">
                            <a:latin typeface="Cambria Math"/>
                            <a:ea typeface="Cambria Math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τότε το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μπορεί να ανακτηθεί από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𝑛𝑠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με φιλτράρισμα χαμηλών συχνοτήτων.</a:t>
                </a: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82788"/>
                <a:ext cx="8496944" cy="5441939"/>
              </a:xfrm>
              <a:prstGeom prst="rect">
                <a:avLst/>
              </a:prstGeom>
              <a:blipFill rotWithShape="1">
                <a:blip r:embed="rId2"/>
                <a:stretch>
                  <a:fillRect l="-574" t="-672" b="-78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4593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Φυσική Δειγματοληψία (Χρόνος – Συχνότητα)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57303"/>
            <a:ext cx="8784976" cy="560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31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708920"/>
            <a:ext cx="6400800" cy="1752600"/>
          </a:xfrm>
        </p:spPr>
        <p:txBody>
          <a:bodyPr/>
          <a:lstStyle/>
          <a:p>
            <a:r>
              <a:rPr lang="el-GR" b="1" dirty="0"/>
              <a:t>Δειγματοληψία Οριζόντιας Κορυφής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28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Δειγματοληψία Οριζόντιας Κορυφής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124744"/>
                <a:ext cx="8496944" cy="5180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Είναι η απλούστερη και δημοφιλέστερη πρακτική μέθοδος δειγματοληψίας, που παράγει ένα </a:t>
                </a:r>
                <a:r>
                  <a:rPr lang="el-GR" dirty="0" err="1" smtClean="0">
                    <a:latin typeface="Cambria Math" pitchFamily="18" charset="0"/>
                    <a:ea typeface="Cambria Math" pitchFamily="18" charset="0"/>
                  </a:rPr>
                  <a:t>δειγματολαμβανόμενο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σήμα με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οριζόντια κορυφή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Ονομάζεται επίσης και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διαμόρφωση  πλάτους </a:t>
                </a:r>
                <a:br>
                  <a:rPr lang="el-GR" b="1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παλμών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(Pulse Amplitude Modulation - PAM)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</a:t>
                </a:r>
                <a:br>
                  <a:rPr lang="el-GR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επειδή τα πλάτη των ορθογωνίων παλμών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l-GR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μεταβάλλονται ανάλογα με τις στιγμιαίες </a:t>
                </a:r>
                <a:br>
                  <a:rPr lang="el-GR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τιμές δειγματοληψίας του αναλογικού </a:t>
                </a:r>
                <a:br>
                  <a:rPr lang="el-GR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σήματος πληροφορίας.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Το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σήμα 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PAM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περιγράφεται από τη σχέση:</a:t>
                </a: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dirty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)∗</m:t>
                              </m:r>
                              <m:r>
                                <a:rPr lang="el-GR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𝛿</m:t>
                              </m:r>
                              <m:r>
                                <a:rPr lang="el-GR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(</m:t>
                              </m:r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i="1" dirty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l-GR" i="1" dirty="0">
                              <a:latin typeface="Cambria Math"/>
                              <a:ea typeface="Cambria Math" pitchFamily="18" charset="0"/>
                            </a:rPr>
                            <m:t>𝛿</m:t>
                          </m:r>
                          <m:r>
                            <a:rPr lang="el-GR" i="1" dirty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−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)∗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)</m:t>
                          </m:r>
                        </m:e>
                      </m:nary>
                      <m:r>
                        <a:rPr lang="en-US" i="1" dirty="0">
                          <a:latin typeface="Cambria Math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𝒔</m:t>
                          </m:r>
                        </m:sub>
                      </m:sSub>
                      <m:d>
                        <m:dPr>
                          <m:ctrlP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∗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𝒑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(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𝒕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)</m:t>
                      </m:r>
                    </m:oMath>
                  </m:oMathPara>
                </a14:m>
                <a:endParaRPr lang="el-GR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ό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είναι το ιδανικά </a:t>
                </a:r>
                <a:r>
                  <a:rPr lang="el-GR" dirty="0" err="1" smtClean="0">
                    <a:latin typeface="Cambria Math" pitchFamily="18" charset="0"/>
                    <a:ea typeface="Cambria Math" pitchFamily="18" charset="0"/>
                  </a:rPr>
                  <a:t>δειγματοληπτημένο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σήμα.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24744"/>
                <a:ext cx="8496944" cy="5180777"/>
              </a:xfrm>
              <a:prstGeom prst="rect">
                <a:avLst/>
              </a:prstGeom>
              <a:blipFill rotWithShape="1">
                <a:blip r:embed="rId2"/>
                <a:stretch>
                  <a:fillRect l="-574" t="-707" b="-94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77" t="10814" b="10455"/>
          <a:stretch/>
        </p:blipFill>
        <p:spPr bwMode="auto">
          <a:xfrm>
            <a:off x="5004048" y="1740997"/>
            <a:ext cx="4104456" cy="262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5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Δειγματοληψίας Οριζόντιας Κορυφής </a:t>
            </a:r>
            <a:br>
              <a:rPr lang="el-GR" dirty="0" smtClean="0"/>
            </a:br>
            <a:r>
              <a:rPr lang="el-GR" dirty="0" smtClean="0"/>
              <a:t>(Πεδίο Συχνότητας)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196752"/>
                <a:ext cx="4608512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700" dirty="0" smtClean="0"/>
                  <a:t>Το φάσμα του</a:t>
                </a:r>
                <a:r>
                  <a:rPr lang="en-US" sz="1700" dirty="0" smtClean="0"/>
                  <a:t> PAM</a:t>
                </a:r>
                <a:r>
                  <a:rPr lang="el-GR" sz="1700" dirty="0" smtClean="0"/>
                  <a:t>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700" i="1" dirty="0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700" i="1" dirty="0" smtClean="0">
                        <a:latin typeface="Cambria Math"/>
                      </a:rPr>
                      <m:t>(</m:t>
                    </m:r>
                    <m:r>
                      <a:rPr lang="en-US" sz="1700" i="1" dirty="0" smtClean="0">
                        <a:latin typeface="Cambria Math"/>
                      </a:rPr>
                      <m:t>𝑡</m:t>
                    </m:r>
                    <m:r>
                      <a:rPr lang="en-US" sz="17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700" dirty="0" smtClean="0"/>
                  <a:t> είναι:</a:t>
                </a:r>
                <a:br>
                  <a:rPr lang="el-GR" sz="1700" dirty="0" smtClean="0"/>
                </a:br>
                <a:endParaRPr lang="en-US" sz="1700" dirty="0" smtClean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700" i="1" dirty="0" smtClean="0">
                              <a:latin typeface="Cambria Math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7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7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sz="1700" i="1" dirty="0" smtClean="0">
                              <a:latin typeface="Cambria Math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7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 </m:t>
                      </m:r>
                      <m:r>
                        <a:rPr lang="en-US" sz="1700" i="1" dirty="0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7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=</m:t>
                      </m:r>
                      <m:r>
                        <a:rPr lang="el-GR" sz="17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7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7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7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70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700" b="0" i="1" dirty="0" smtClean="0">
                                  <a:latin typeface="Cambria Math"/>
                                </a:rPr>
                                <m:t>𝑆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70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𝑀</m:t>
                          </m:r>
                          <m:d>
                            <m:dPr>
                              <m:ctrlPr>
                                <a:rPr lang="en-US" sz="17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700" b="0" i="1" dirty="0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700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700" b="0" i="1" dirty="0" smtClean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700" b="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700" b="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700" b="0" i="1" dirty="0" smtClean="0">
                                      <a:latin typeface="Cambria Math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7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𝑃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(</m:t>
                          </m:r>
                          <m:r>
                            <a:rPr lang="el-GR" sz="1700" b="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700" b="0" i="1" dirty="0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700" dirty="0" smtClean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700" dirty="0" smtClean="0"/>
                  <a:t>Η </a:t>
                </a:r>
                <a:r>
                  <a:rPr lang="en-US" sz="1700" dirty="0" smtClean="0"/>
                  <a:t>PAM </a:t>
                </a:r>
                <a:r>
                  <a:rPr lang="el-GR" sz="1700" dirty="0" smtClean="0"/>
                  <a:t>διαμόρφωση είναι ισοδύναμη με τη διέλευση ιδανικά </a:t>
                </a:r>
                <a:r>
                  <a:rPr lang="el-GR" sz="1700" dirty="0" err="1" smtClean="0"/>
                  <a:t>δειγματολαμβανόμενου</a:t>
                </a:r>
                <a:r>
                  <a:rPr lang="el-GR" sz="1700" dirty="0" smtClean="0"/>
                  <a:t> σήματος από φίλτρο με απόκριση συχνότητας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𝐻</m:t>
                    </m:r>
                    <m:r>
                      <a:rPr lang="en-US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)=</m:t>
                    </m:r>
                    <m:r>
                      <a:rPr lang="en-US" sz="1700" i="1" dirty="0" smtClean="0">
                        <a:latin typeface="Cambria Math"/>
                      </a:rPr>
                      <m:t>𝑃</m:t>
                    </m:r>
                    <m:r>
                      <a:rPr lang="en-US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700" dirty="0" smtClean="0"/>
                  <a:t>. 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700" dirty="0" smtClean="0"/>
                  <a:t>Η χαρακτηριστική κλίσης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𝑃</m:t>
                    </m:r>
                    <m:r>
                      <a:rPr lang="en-US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700" dirty="0" smtClean="0"/>
                  <a:t> λειτουργεί σαν βαθυπερατό φίλτρο και </a:t>
                </a:r>
                <a:r>
                  <a:rPr lang="el-GR" sz="1700" b="1" dirty="0" smtClean="0"/>
                  <a:t>εξασθενεί τις υψηλές συχνότητες του σήματος </a:t>
                </a:r>
                <a:r>
                  <a:rPr lang="el-GR" sz="1700" dirty="0" smtClean="0"/>
                  <a:t>(φαινόμενο ανοίγματος). Όσο μεγαλύτερη η διάρκεια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𝑑</m:t>
                    </m:r>
                  </m:oMath>
                </a14:m>
                <a:r>
                  <a:rPr lang="el-GR" sz="1700" dirty="0" smtClean="0"/>
                  <a:t> του παλμού, τόσο ισχυρότερο το φαινόμενο.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700" dirty="0" smtClean="0"/>
                  <a:t>Το φαινόμενο ανοίγματος μπορεί να αγν</a:t>
                </a:r>
                <a:r>
                  <a:rPr lang="el-GR" sz="1700" dirty="0"/>
                  <a:t>ο</a:t>
                </a:r>
                <a:r>
                  <a:rPr lang="el-GR" sz="1700" dirty="0" smtClean="0"/>
                  <a:t>ηθεί αν ισχύει </a:t>
                </a:r>
                <a14:m>
                  <m:oMath xmlns:m="http://schemas.openxmlformats.org/officeDocument/2006/math">
                    <m:r>
                      <a:rPr lang="en-US" sz="1700" i="1" dirty="0">
                        <a:latin typeface="Cambria Math"/>
                      </a:rPr>
                      <m:t>𝑑</m:t>
                    </m:r>
                    <m:r>
                      <a:rPr lang="en-US" sz="1700" i="1" dirty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7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700" i="1" dirty="0"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en-US" sz="1700" i="1" dirty="0" smtClean="0">
                        <a:latin typeface="Cambria Math"/>
                      </a:rPr>
                      <m:t>≤0,1</m:t>
                    </m:r>
                  </m:oMath>
                </a14:m>
                <a:endParaRPr lang="el-GR" sz="1700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196752"/>
                <a:ext cx="4608512" cy="5544616"/>
              </a:xfrm>
              <a:blipFill rotWithShape="1">
                <a:blip r:embed="rId2"/>
                <a:stretch>
                  <a:fillRect l="-794" t="-330" r="-9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573" y="1196753"/>
            <a:ext cx="436793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905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ο ρυθμός </a:t>
                </a:r>
                <a:r>
                  <a:rPr lang="en-US" sz="1800" dirty="0" smtClean="0"/>
                  <a:t>Nyquist</a:t>
                </a:r>
                <a:r>
                  <a:rPr lang="el-GR" sz="1800" dirty="0" smtClean="0"/>
                  <a:t> για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ω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να βρεθεί ο ρυθμός </a:t>
                </a:r>
                <a:r>
                  <a:rPr lang="en-US" sz="1800" dirty="0" smtClean="0"/>
                  <a:t>Nyquist</a:t>
                </a:r>
                <a:r>
                  <a:rPr lang="el-GR" sz="1800" dirty="0" smtClean="0"/>
                  <a:t> για το σήμα:</a:t>
                </a:r>
              </a:p>
              <a:p>
                <a:pPr marL="400050" lvl="1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b="0" i="0" smtClean="0">
                                  <a:latin typeface="Cambria Math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δοθείσα πράξη υποδηλώνει διαμόρφωση και μάλιστα διαμόρφωση πλάτους. 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Είναι γνωστό ότι κατά τη διαμόρφωση ενός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με έναν όρο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800">
                                    <a:latin typeface="Cambria Math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l-GR" sz="1800" b="0" i="1" smtClean="0">
                            <a:latin typeface="Cambria Math"/>
                          </a:rPr>
                          <m:t>,</m:t>
                        </m:r>
                      </m:e>
                    </m:func>
                  </m:oMath>
                </a14:m>
                <a:r>
                  <a:rPr lang="el-GR" sz="1800" dirty="0" smtClean="0"/>
                  <a:t> προκύπτει μετατόπιση του φάσματος του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κατά  συχνότητα 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/>
                        <a:ea typeface="Cambria Math"/>
                      </a:rPr>
                      <m:t>±</m:t>
                    </m:r>
                    <m:sSub>
                      <m:sSubPr>
                        <m:ctrlPr>
                          <a:rPr lang="el-GR" sz="18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/>
                  <a:t>. 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Επομένως, η συχνότητα </a:t>
                </a:r>
                <a:r>
                  <a:rPr lang="en-US" sz="1800" dirty="0" smtClean="0"/>
                  <a:t>Nyquist</a:t>
                </a:r>
                <a:r>
                  <a:rPr lang="el-GR" sz="1800" dirty="0" smtClean="0"/>
                  <a:t>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func>
                      <m:funcPr>
                        <m:ctrlPr>
                          <a:rPr lang="en-US" sz="18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800">
                                <a:latin typeface="Cambria Math"/>
                              </a:rPr>
                              <m:t>ω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l-GR" sz="1800" dirty="0" smtClean="0"/>
                  <a:t> θα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  <a:ea typeface="Cambria Math"/>
                      </a:rPr>
                      <m:t>+2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80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</a:t>
                </a:r>
                <a:r>
                  <a:rPr lang="el-GR" sz="1800" dirty="0"/>
                  <a:t>ο ρυθμός </a:t>
                </a:r>
                <a:r>
                  <a:rPr lang="en-US" sz="1800" dirty="0" err="1"/>
                  <a:t>Nyquist</a:t>
                </a:r>
                <a:r>
                  <a:rPr lang="en-US" sz="1800" dirty="0"/>
                  <a:t> </a:t>
                </a:r>
                <a:r>
                  <a:rPr lang="el-GR" sz="1800" dirty="0" smtClean="0"/>
                  <a:t>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=5</m:t>
                    </m:r>
                    <m:func>
                      <m:funcPr>
                        <m:ctrlPr>
                          <a:rPr lang="el-GR" sz="18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l-GR" sz="1800" i="1">
                            <a:latin typeface="Cambria Math"/>
                          </a:rPr>
                          <m:t>𝑐𝑜𝑠</m:t>
                        </m:r>
                      </m:fName>
                      <m:e>
                        <m:r>
                          <a:rPr lang="el-GR" sz="1800" i="1">
                            <a:latin typeface="Cambria Math"/>
                          </a:rPr>
                          <m:t>1000</m:t>
                        </m:r>
                        <m:r>
                          <a:rPr lang="el-GR" sz="1800" i="1">
                            <a:latin typeface="Cambria Math"/>
                          </a:rPr>
                          <m:t>𝜋</m:t>
                        </m:r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func>
                          <m:func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l-GR" sz="1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𝑐𝑜𝑠</m:t>
                            </m:r>
                          </m:fName>
                          <m:e>
                            <m:r>
                              <a:rPr lang="en-US" sz="1800" i="1">
                                <a:latin typeface="Cambria Math"/>
                              </a:rPr>
                              <m:t>4000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func>
                      </m:e>
                    </m:func>
                  </m:oMath>
                </a14:m>
                <a:endParaRPr lang="el-GR" sz="1800" i="1" dirty="0" smtClean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u="sng" dirty="0" smtClean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Απάντηση:</a:t>
                </a:r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την τριγωνομετρική ιδιότητα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8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l-GR" sz="1800" i="1">
                            <a:latin typeface="Cambria Math"/>
                          </a:rPr>
                          <m:t>𝑐𝑜𝑠</m:t>
                        </m:r>
                      </m:fName>
                      <m:e>
                        <m:r>
                          <a:rPr lang="el-GR" sz="1800" i="1">
                            <a:latin typeface="Cambria Math"/>
                          </a:rPr>
                          <m:t>𝐴</m:t>
                        </m:r>
                      </m:e>
                    </m:func>
                    <m:r>
                      <a:rPr lang="el-GR" sz="1800" i="1">
                        <a:latin typeface="Cambria Math"/>
                      </a:rPr>
                      <m:t>.</m:t>
                    </m:r>
                    <m:r>
                      <a:rPr lang="el-GR" sz="1800" i="1">
                        <a:latin typeface="Cambria Math"/>
                      </a:rPr>
                      <m:t>𝑐𝑜𝑠𝐵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l-GR" sz="1800" i="1">
                                <a:latin typeface="Cambria Math"/>
                              </a:rPr>
                              <m:t>𝑐𝑜𝑠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𝐴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𝐵</m:t>
                                </m:r>
                              </m:e>
                            </m:d>
                          </m:e>
                        </m:func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l-GR" sz="1800" i="1">
                                <a:latin typeface="Cambria Math"/>
                              </a:rPr>
                              <m:t>𝑐𝑜𝑠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𝐴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𝐵</m:t>
                                </m:r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l-GR" sz="1800" i="1" dirty="0" smtClean="0"/>
                  <a:t>, </a:t>
                </a:r>
                <a:r>
                  <a:rPr lang="el-GR" sz="1800" dirty="0" smtClean="0"/>
                  <a:t> έχουμε:</a:t>
                </a:r>
                <a:endParaRPr lang="en-US" sz="1800" dirty="0" smtClean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 smtClean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(1000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+4</m:t>
                              </m:r>
                            </m:fNam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000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)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i="1">
                                      <a:latin typeface="Cambria Math"/>
                                    </a:rPr>
                                    <m:t>𝑐𝑜𝑠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(1000</m:t>
                                  </m:r>
                                  <m:r>
                                    <a:rPr lang="el-GR" sz="1800" b="0" i="1" smtClean="0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 −4</m:t>
                                  </m:r>
                                </m:fName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000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func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)=</m:t>
                      </m:r>
                      <m:r>
                        <a:rPr lang="en-US" sz="1800" i="1">
                          <a:latin typeface="Cambria Math"/>
                        </a:rPr>
                        <m:t>2</m:t>
                      </m:r>
                      <m:r>
                        <a:rPr lang="el-GR" sz="1800" b="0" i="1" smtClean="0">
                          <a:latin typeface="Cambria Math"/>
                        </a:rPr>
                        <m:t>,</m:t>
                      </m:r>
                      <m:r>
                        <a:rPr lang="en-US" sz="1800" i="1">
                          <a:latin typeface="Cambria Math"/>
                        </a:rPr>
                        <m:t>5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</m:fName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000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i="1">
                                      <a:latin typeface="Cambria Math"/>
                                    </a:rPr>
                                    <m:t>𝑐𝑜𝑠</m:t>
                                  </m:r>
                                </m:fName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000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func>
                        </m:e>
                      </m:d>
                    </m:oMath>
                  </m:oMathPara>
                </a14:m>
                <a:endParaRPr lang="el-GR" sz="1800" i="1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</a:t>
                </a:r>
                <a:r>
                  <a:rPr lang="el-GR" sz="1800" dirty="0"/>
                  <a:t>, 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 </a:t>
                </a:r>
                <a:r>
                  <a:rPr lang="el-GR" sz="1800" dirty="0" smtClean="0"/>
                  <a:t>ένα σήμα με μέγιστη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=2</m:t>
                    </m:r>
                    <m:r>
                      <a:rPr lang="el-GR" sz="1800" b="0" i="1" smtClean="0">
                        <a:latin typeface="Cambria Math"/>
                      </a:rPr>
                      <m:t>.</m:t>
                    </m:r>
                    <m:r>
                      <a:rPr lang="el-GR" sz="1800" i="1">
                        <a:latin typeface="Cambria Math"/>
                      </a:rPr>
                      <m:t>500 </m:t>
                    </m:r>
                    <m:r>
                      <a:rPr lang="el-GR" sz="1800" i="1">
                        <a:latin typeface="Cambria Math"/>
                      </a:rPr>
                      <m:t>𝐻𝑧</m:t>
                    </m:r>
                    <m:r>
                      <a:rPr lang="el-GR" sz="1800" i="1">
                        <a:latin typeface="Cambria Math"/>
                      </a:rPr>
                      <m:t>.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Κατά </a:t>
                </a:r>
                <a:r>
                  <a:rPr lang="el-GR" sz="1800" dirty="0"/>
                  <a:t>συνέπεια, ο ρυθμός </a:t>
                </a:r>
                <a:r>
                  <a:rPr lang="en-US" sz="1800" dirty="0" err="1"/>
                  <a:t>Nyquist</a:t>
                </a:r>
                <a:r>
                  <a:rPr lang="en-US" sz="1800" dirty="0"/>
                  <a:t> </a:t>
                </a:r>
                <a:r>
                  <a:rPr lang="el-GR" sz="1800" dirty="0"/>
                  <a:t>είναι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2 </m:t>
                    </m:r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r>
                      <a:rPr lang="en-US" sz="1800" b="0" i="1" dirty="0" smtClean="0">
                        <a:latin typeface="Cambria Math"/>
                      </a:rPr>
                      <m:t> 2.500=5.000 </m:t>
                    </m:r>
                    <m:r>
                      <a:rPr lang="en-US" sz="1800" i="1" dirty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διάστημα 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περίοδος) </a:t>
                </a:r>
                <a:r>
                  <a:rPr lang="en-US" sz="1800" dirty="0" err="1" smtClean="0"/>
                  <a:t>Nyquist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1/5</m:t>
                    </m:r>
                    <m:r>
                      <a:rPr lang="el-GR" sz="1800" b="0" i="1" dirty="0" smtClean="0">
                        <a:latin typeface="Cambria Math"/>
                      </a:rPr>
                      <m:t>.</m:t>
                    </m:r>
                    <m:r>
                      <a:rPr lang="el-GR" sz="1800" i="1" dirty="0" smtClean="0">
                        <a:latin typeface="Cambria Math"/>
                      </a:rPr>
                      <m:t>000 </m:t>
                    </m:r>
                    <m:r>
                      <m:rPr>
                        <m:sty m:val="p"/>
                      </m:rPr>
                      <a:rPr lang="en-US" sz="1800" i="1" dirty="0">
                        <a:latin typeface="Cambria Math"/>
                      </a:rPr>
                      <m:t>sec</m:t>
                    </m:r>
                    <m:r>
                      <a:rPr lang="el-GR" sz="1800" i="1" dirty="0">
                        <a:latin typeface="Cambria Math"/>
                      </a:rPr>
                      <m:t>⁡= 0</m:t>
                    </m:r>
                    <m:r>
                      <a:rPr lang="el-GR" sz="1800" b="0" i="1" dirty="0" smtClean="0">
                        <a:latin typeface="Cambria Math"/>
                      </a:rPr>
                      <m:t>,</m:t>
                    </m:r>
                    <m:r>
                      <a:rPr lang="el-GR" sz="1800" i="1" dirty="0">
                        <a:latin typeface="Cambria Math"/>
                      </a:rPr>
                      <m:t>2 </m:t>
                    </m:r>
                    <m:r>
                      <a:rPr lang="en-US" sz="1800" i="1" dirty="0" err="1">
                        <a:latin typeface="Cambria Math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</a:rPr>
                      <m:t>𝑠</m:t>
                    </m:r>
                  </m:oMath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161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Μετατροπή Αναλογικού Σήματος σε Ψηφιακό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l-GR" dirty="0" smtClean="0"/>
              <a:t>Είδη Δειγματοληψίας:</a:t>
            </a:r>
          </a:p>
          <a:p>
            <a:pPr lvl="1">
              <a:spcBef>
                <a:spcPts val="600"/>
              </a:spcBef>
            </a:pPr>
            <a:r>
              <a:rPr lang="el-GR" dirty="0" smtClean="0"/>
              <a:t>Ιδανική δειγματοληψία</a:t>
            </a:r>
          </a:p>
          <a:p>
            <a:pPr lvl="1">
              <a:spcBef>
                <a:spcPts val="600"/>
              </a:spcBef>
            </a:pPr>
            <a:r>
              <a:rPr lang="el-GR" dirty="0" smtClean="0"/>
              <a:t>Πρακτική δειγματοληψία</a:t>
            </a:r>
          </a:p>
          <a:p>
            <a:pPr lvl="1">
              <a:spcBef>
                <a:spcPts val="600"/>
              </a:spcBef>
            </a:pPr>
            <a:r>
              <a:rPr lang="el-GR" dirty="0" smtClean="0"/>
              <a:t>Δειγματοληψία επίπεδης κορυφής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l-GR" dirty="0" smtClean="0"/>
              <a:t>Κβαντισμός</a:t>
            </a:r>
          </a:p>
          <a:p>
            <a:pPr lvl="1">
              <a:spcBef>
                <a:spcPts val="600"/>
              </a:spcBef>
            </a:pPr>
            <a:r>
              <a:rPr lang="el-GR" dirty="0" smtClean="0"/>
              <a:t>Ομοιόμορφος και Ανομοιόμορφος Κβαντισμός</a:t>
            </a:r>
            <a:endParaRPr lang="el-GR" dirty="0"/>
          </a:p>
          <a:p>
            <a:pPr lvl="1">
              <a:spcBef>
                <a:spcPts val="600"/>
              </a:spcBef>
            </a:pPr>
            <a:r>
              <a:rPr lang="el-GR" dirty="0"/>
              <a:t>Παράμετροι Κβαντισμού</a:t>
            </a:r>
          </a:p>
          <a:p>
            <a:pPr>
              <a:spcBef>
                <a:spcPts val="600"/>
              </a:spcBef>
            </a:pPr>
            <a:r>
              <a:rPr lang="el-GR" dirty="0" smtClean="0"/>
              <a:t>Κωδικοποίηση</a:t>
            </a:r>
          </a:p>
          <a:p>
            <a:pPr>
              <a:spcBef>
                <a:spcPts val="600"/>
              </a:spcBef>
            </a:pPr>
            <a:r>
              <a:rPr lang="el-GR" dirty="0" smtClean="0"/>
              <a:t>Είδη Παλμικών Διαμορφώσεων</a:t>
            </a:r>
          </a:p>
          <a:p>
            <a:pPr lvl="1">
              <a:spcBef>
                <a:spcPts val="600"/>
              </a:spcBef>
            </a:pPr>
            <a:r>
              <a:rPr lang="el-GR" dirty="0" smtClean="0"/>
              <a:t>Παλμοκωδική Διαμόρφωση (</a:t>
            </a:r>
            <a:r>
              <a:rPr lang="en-US" dirty="0" smtClean="0"/>
              <a:t>PCM)</a:t>
            </a:r>
          </a:p>
          <a:p>
            <a:pPr lvl="1">
              <a:spcBef>
                <a:spcPts val="600"/>
              </a:spcBef>
            </a:pPr>
            <a:r>
              <a:rPr lang="el-GR" dirty="0" smtClean="0"/>
              <a:t>Διαμόρφωση Δέλτα (</a:t>
            </a:r>
            <a:r>
              <a:rPr lang="en-US" dirty="0" smtClean="0"/>
              <a:t>DM)</a:t>
            </a:r>
            <a:endParaRPr lang="el-GR" dirty="0"/>
          </a:p>
          <a:p>
            <a:pPr>
              <a:spcBef>
                <a:spcPts val="600"/>
              </a:spcBef>
            </a:pPr>
            <a:r>
              <a:rPr lang="el-GR" dirty="0"/>
              <a:t>Μετατροπή Ψηφιακού Σήματος σε </a:t>
            </a:r>
            <a:r>
              <a:rPr lang="el-GR" dirty="0" smtClean="0"/>
              <a:t>Αναλογικό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5174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</a:t>
                </a:r>
                <a:r>
                  <a:rPr lang="el-GR" sz="1800" dirty="0"/>
                  <a:t>ρυθμός </a:t>
                </a:r>
                <a:r>
                  <a:rPr lang="en-US" sz="1800" dirty="0" err="1"/>
                  <a:t>Nyquist</a:t>
                </a:r>
                <a:r>
                  <a:rPr lang="en-US" sz="1800" dirty="0"/>
                  <a:t> </a:t>
                </a:r>
                <a:r>
                  <a:rPr lang="el-GR" sz="1800" dirty="0"/>
                  <a:t>για το </a:t>
                </a:r>
                <a:r>
                  <a:rPr lang="el-GR" sz="1800" dirty="0" smtClean="0"/>
                  <a:t>σήμα: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200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  <a:r>
                  <a:rPr lang="el-GR" sz="1800" dirty="0"/>
                  <a:t> </a:t>
                </a:r>
                <a:r>
                  <a:rPr lang="el-GR" sz="1800" dirty="0" smtClean="0"/>
                  <a:t>Από την ανάλυση κατά </a:t>
                </a:r>
                <a:r>
                  <a:rPr lang="en-US" sz="1800" dirty="0" smtClean="0"/>
                  <a:t>Fourier </a:t>
                </a:r>
                <a:r>
                  <a:rPr lang="el-GR" sz="1800" dirty="0" smtClean="0"/>
                  <a:t>γνωρίζουμε ότι ισχύει: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𝑎𝑡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   </m:t>
                          </m:r>
                          <m:r>
                            <m:rPr>
                              <m:sty m:val="p"/>
                              <m:brk m:alnAt="2"/>
                            </m:rPr>
                            <a:rPr lang="en-US" sz="1800" b="0" i="0" smtClean="0">
                              <a:latin typeface="Cambria Math"/>
                            </a:rPr>
                            <m:t>F</m:t>
                          </m:r>
                          <m:r>
                            <a:rPr lang="en-US" sz="1800" b="0" i="0" smtClean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</m:eqArr>
                        </m:e>
                      </m:d>
                      <m:r>
                        <a:rPr lang="el-GR" sz="1800" i="1">
                          <a:latin typeface="Cambria Math"/>
                        </a:rPr>
                        <m:t>   </m:t>
                      </m:r>
                      <m:f>
                        <m:fPr>
                          <m:type m:val="noBar"/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&lt;</m:t>
                          </m:r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&gt;</m:t>
                          </m:r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 </a:t>
                </a:r>
                <a:r>
                  <a:rPr lang="el-GR" sz="1800" dirty="0" smtClean="0"/>
                  <a:t>ένα σήμα με μέγιστη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=100 </m:t>
                    </m:r>
                    <m:r>
                      <a:rPr lang="el-GR" sz="1800" i="1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800" dirty="0"/>
                  <a:t>.  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Άρα </a:t>
                </a:r>
                <a:r>
                  <a:rPr lang="el-GR" sz="1800" dirty="0"/>
                  <a:t>ο ρυθμός </a:t>
                </a:r>
                <a:r>
                  <a:rPr lang="en-US" sz="1800" dirty="0" err="1"/>
                  <a:t>Nyquist</a:t>
                </a:r>
                <a:r>
                  <a:rPr lang="el-GR" sz="1800" dirty="0"/>
                  <a:t> 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200 </m:t>
                    </m:r>
                    <m:r>
                      <a:rPr lang="en-US" sz="1800" i="1" dirty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800" dirty="0"/>
                  <a:t>, και το διάστημα </a:t>
                </a:r>
                <a:r>
                  <a:rPr lang="en-US" sz="1800" dirty="0" err="1"/>
                  <a:t>Nyquist</a:t>
                </a:r>
                <a:r>
                  <a:rPr lang="el-GR" sz="1800" dirty="0"/>
                  <a:t> 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1/200 </m:t>
                    </m:r>
                    <m:r>
                      <m:rPr>
                        <m:sty m:val="p"/>
                      </m:rPr>
                      <a:rPr lang="en-US" sz="1800" i="1" dirty="0">
                        <a:latin typeface="Cambria Math"/>
                      </a:rPr>
                      <m:t>sec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410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ρυθμός </a:t>
                </a:r>
                <a:r>
                  <a:rPr lang="en-US" sz="1800" dirty="0" err="1"/>
                  <a:t>Nyquist</a:t>
                </a:r>
                <a:r>
                  <a:rPr lang="en-US" sz="1800" dirty="0"/>
                  <a:t> </a:t>
                </a:r>
                <a:r>
                  <a:rPr lang="el-GR" sz="1800" dirty="0"/>
                  <a:t>για το </a:t>
                </a:r>
                <a:r>
                  <a:rPr lang="el-GR" sz="1800" dirty="0" smtClean="0"/>
                  <a:t>σήμα: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200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u="sng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Από </a:t>
                </a:r>
                <a:r>
                  <a:rPr lang="el-GR" sz="1800" dirty="0"/>
                  <a:t>το θεώρημα </a:t>
                </a:r>
                <a:r>
                  <a:rPr lang="el-GR" sz="1800" dirty="0" smtClean="0"/>
                  <a:t>της συνέλιξης του μετασχηματισμού </a:t>
                </a:r>
                <a:r>
                  <a:rPr lang="en-US" sz="1800" dirty="0" smtClean="0"/>
                  <a:t>Fourier: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 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𝐹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(</m:t>
                      </m:r>
                      <m:r>
                        <a:rPr lang="el-GR" sz="1800" b="0" i="1" smtClean="0">
                          <a:latin typeface="Cambria Math"/>
                        </a:rPr>
                        <m:t>𝜔</m:t>
                      </m:r>
                      <m:r>
                        <a:rPr lang="el-GR" sz="1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και σε συνδυασμό με την προηγούμενη άσκηση</a:t>
                </a:r>
                <a:r>
                  <a:rPr lang="en-US" sz="1800" dirty="0" smtClean="0"/>
                  <a:t>,</a:t>
                </a:r>
                <a:r>
                  <a:rPr lang="el-GR" sz="1800" dirty="0" smtClean="0"/>
                  <a:t> βρίσκουμε </a:t>
                </a:r>
                <a:r>
                  <a:rPr lang="el-GR" sz="1800" dirty="0"/>
                  <a:t>ότι 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 </a:t>
                </a:r>
                <a:r>
                  <a:rPr lang="el-GR" sz="1800" dirty="0" smtClean="0"/>
                  <a:t>και αυτό οριοθετημένης </a:t>
                </a:r>
                <a:r>
                  <a:rPr lang="el-GR" sz="1800" dirty="0"/>
                  <a:t>ζώνης και ότι το εύρος ζώνης του είναι διπλάσιο από αυτό του σήματος </a:t>
                </a:r>
                <a:r>
                  <a:rPr lang="el-GR" sz="1800" dirty="0" smtClean="0"/>
                  <a:t>της προηγούμενης άσκησης, </a:t>
                </a:r>
                <a:r>
                  <a:rPr lang="el-GR" sz="1800" dirty="0"/>
                  <a:t>δηλ. </a:t>
                </a:r>
                <a:r>
                  <a:rPr lang="el-GR" sz="1800" dirty="0" smtClean="0"/>
                  <a:t>είναι 200 </a:t>
                </a:r>
                <a:r>
                  <a:rPr lang="en-US" sz="1800" dirty="0"/>
                  <a:t>Hz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>ο ρυθμός </a:t>
                </a:r>
                <a:r>
                  <a:rPr lang="en-US" sz="1800" dirty="0" err="1" smtClean="0"/>
                  <a:t>Nyquist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είναι 400 </a:t>
                </a:r>
                <a:r>
                  <a:rPr lang="en-US" sz="1800" dirty="0"/>
                  <a:t>Hz</a:t>
                </a:r>
                <a:r>
                  <a:rPr lang="el-GR" sz="1800" dirty="0"/>
                  <a:t>, και το διάστημα </a:t>
                </a:r>
                <a:r>
                  <a:rPr lang="en-US" sz="1800" dirty="0" err="1"/>
                  <a:t>Nyquist</a:t>
                </a:r>
                <a:r>
                  <a:rPr lang="el-GR" sz="1800" dirty="0"/>
                  <a:t> είναι 1/400 </a:t>
                </a:r>
                <a:r>
                  <a:rPr lang="en-US" sz="1800" dirty="0"/>
                  <a:t>sec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207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4546848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Ένα ημιτονοειδές σήμα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err="1" smtClean="0"/>
                  <a:t>δειγματοληπτείται</a:t>
                </a:r>
                <a:r>
                  <a:rPr lang="el-GR" sz="1800" dirty="0" smtClean="0"/>
                  <a:t> με συχνότητα: </a:t>
                </a:r>
                <a:br>
                  <a:rPr lang="el-GR" sz="1800" dirty="0" smtClean="0"/>
                </a:b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(α)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=12</m:t>
                    </m:r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(β)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(γ)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b="0" i="1" dirty="0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l-GR" sz="18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l-GR" sz="1800" b="0" dirty="0" smtClean="0"/>
              </a:p>
              <a:p>
                <a:pPr marL="0" indent="0" algn="l">
                  <a:buNone/>
                </a:pPr>
                <a:endParaRPr lang="en-US" sz="1800" b="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Να σχολιάσετε τις περιπτώσεις που ικανοποιείται ή όχι η συνθήκη </a:t>
                </a:r>
                <a:r>
                  <a:rPr lang="en-US" sz="1800" dirty="0" err="1" smtClean="0"/>
                  <a:t>Nyquist</a:t>
                </a:r>
                <a:r>
                  <a:rPr lang="en-US" sz="1800" dirty="0" smtClean="0"/>
                  <a:t>. 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4546848" cy="5616624"/>
              </a:xfrm>
              <a:blipFill rotWithShape="1">
                <a:blip r:embed="rId2"/>
                <a:stretch>
                  <a:fillRect l="-1072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08720"/>
            <a:ext cx="4104456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551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Κβαντισμός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831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Κβαντισμός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1216" y="908720"/>
                <a:ext cx="8003232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Κβαντισμός </a:t>
                </a:r>
                <a:r>
                  <a:rPr lang="el-GR" sz="1800" dirty="0" smtClean="0"/>
                  <a:t>είναι μία μη-γραμμική και μη-αντιστρέψιμη διαδικασία, η οποία μετασχηματίζει μία ακολουθία εισόδου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συνεχούς πλάτους για την οποία ισχύει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l-GR" sz="1800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σε ακολουθία </a:t>
                </a:r>
                <a:r>
                  <a:rPr lang="el-GR" sz="1800" b="1" dirty="0" smtClean="0"/>
                  <a:t>διακριτού πλάτους</a:t>
                </a:r>
                <a:r>
                  <a:rPr lang="en-US" sz="18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)=</m:t>
                    </m:r>
                    <m:r>
                      <a:rPr lang="en-US" sz="1800" b="0" i="1" smtClean="0">
                        <a:latin typeface="Cambria Math"/>
                      </a:rPr>
                      <m:t>𝑄</m:t>
                    </m:r>
                    <m:r>
                      <a:rPr lang="en-US" sz="1800" b="0" i="1" smtClean="0">
                        <a:latin typeface="Cambria Math"/>
                      </a:rPr>
                      <m:t>[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800" b="1" dirty="0" smtClean="0"/>
                  <a:t>L</a:t>
                </a:r>
                <a:r>
                  <a:rPr lang="el-GR" sz="1800" dirty="0" smtClean="0"/>
                  <a:t> </a:t>
                </a:r>
                <a:r>
                  <a:rPr lang="el-GR" sz="1800" b="1" dirty="0" smtClean="0"/>
                  <a:t>επίπεδα απόφασης</a:t>
                </a:r>
                <a:r>
                  <a:rPr lang="el-GR" sz="1800" dirty="0" smtClean="0"/>
                  <a:t> </a:t>
                </a:r>
                <a:r>
                  <a:rPr lang="el-GR" sz="1800" b="1" dirty="0" smtClean="0"/>
                  <a:t>(ζώνες)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n-US" sz="1800" dirty="0" smtClean="0"/>
                  <a:t>…,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διαιρούν την περιοχή τιμών πλάτους της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σε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𝐿</m:t>
                    </m:r>
                  </m:oMath>
                </a14:m>
                <a:r>
                  <a:rPr lang="el-GR" sz="1800" dirty="0" smtClean="0"/>
                  <a:t> διαστήματα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e>
                    </m:d>
                    <m:r>
                      <a:rPr lang="en-US" sz="1800" b="0" i="1" smtClean="0">
                        <a:latin typeface="Cambria Math"/>
                      </a:rPr>
                      <m:t>,   </m:t>
                    </m:r>
                    <m:r>
                      <a:rPr lang="en-US" sz="1800" b="0" i="1" smtClean="0">
                        <a:latin typeface="Cambria Math"/>
                      </a:rPr>
                      <m:t>𝑘</m:t>
                    </m:r>
                    <m:r>
                      <a:rPr lang="en-US" sz="1800" b="0" i="1" smtClean="0">
                        <a:latin typeface="Cambria Math"/>
                      </a:rPr>
                      <m:t>=1,2,…,</m:t>
                    </m:r>
                    <m:r>
                      <a:rPr lang="en-US" sz="1800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el-GR" sz="1800" dirty="0" smtClean="0"/>
                  <a:t>. 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l-GR" sz="1800" dirty="0" smtClean="0"/>
                  <a:t>Για μία είσοδο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που κείται μέσα στο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l-GR" sz="1800" dirty="0" smtClean="0"/>
                  <a:t>, εκχωρείται μία στάθμη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𝑘</m:t>
                    </m:r>
                    <m:r>
                      <a:rPr lang="en-US" sz="1800" b="0" i="1" smtClean="0">
                        <a:latin typeface="Cambria Math"/>
                      </a:rPr>
                      <m:t>)∈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𝐼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l-GR" sz="1800" dirty="0" smtClean="0"/>
                  <a:t>.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l-GR" sz="1800" dirty="0" smtClean="0"/>
                  <a:t>Το πλάτος του σήματος </a:t>
                </a:r>
                <a:r>
                  <a:rPr lang="en-US" sz="1800" dirty="0" smtClean="0"/>
                  <a:t>(</a:t>
                </a:r>
                <a:r>
                  <a:rPr lang="el-GR" sz="1800" dirty="0" smtClean="0">
                    <a:hlinkClick r:id="rId2"/>
                  </a:rPr>
                  <a:t>δυναμική περιοχή</a:t>
                </a:r>
                <a:r>
                  <a:rPr lang="el-GR" sz="1800" dirty="0" smtClean="0"/>
                  <a:t>) δίνεται από τη σχέση: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=2 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1216" y="908720"/>
                <a:ext cx="8003232" cy="5544616"/>
              </a:xfrm>
              <a:blipFill rotWithShape="1">
                <a:blip r:embed="rId3"/>
                <a:stretch>
                  <a:fillRect l="-6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2572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Ομοιόμορφος Κβαντισμός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6057478" cy="5462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16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Παράμετροι Κβαντισμού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Πλήθος </a:t>
                </a:r>
                <a:r>
                  <a:rPr lang="el-GR" sz="1800" b="1" dirty="0"/>
                  <a:t>επιπέδων</a:t>
                </a:r>
                <a:r>
                  <a:rPr lang="el-GR" sz="1800" dirty="0"/>
                  <a:t>: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𝐿</m:t>
                    </m:r>
                    <m:r>
                      <a:rPr lang="en-US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𝐵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όπου </a:t>
                </a:r>
                <a:r>
                  <a:rPr lang="el-GR" sz="1800" dirty="0" smtClean="0"/>
                  <a:t>Β </a:t>
                </a:r>
                <a:r>
                  <a:rPr lang="el-GR" sz="1800" dirty="0"/>
                  <a:t>το μήκος (σε </a:t>
                </a:r>
                <a:r>
                  <a:rPr lang="en-US" sz="1800" dirty="0"/>
                  <a:t>bits)</a:t>
                </a:r>
                <a:r>
                  <a:rPr lang="el-GR" sz="1800" dirty="0"/>
                  <a:t> κάθε </a:t>
                </a:r>
                <a:r>
                  <a:rPr lang="el-GR" sz="1800" b="1" dirty="0" smtClean="0"/>
                  <a:t>στάθμης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Βήμα κβαντισμού</a:t>
                </a:r>
                <a:r>
                  <a:rPr lang="el-GR" sz="1800" dirty="0" smtClean="0"/>
                  <a:t>: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Δ</m:t>
                    </m:r>
                    <m:r>
                      <a:rPr lang="el-GR" sz="1800" b="0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  <m:r>
                          <a:rPr lang="en-US" sz="1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Για ισαπέχουσες στάθμες (ομοιόμορφη κβάντιση), ισχύει: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Δ</m:t>
                    </m:r>
                    <m:r>
                      <a:rPr lang="el-GR" sz="180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𝐵</m:t>
                        </m:r>
                      </m:sup>
                    </m:sSup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Σφάλμα κβαντισμού</a:t>
                </a:r>
                <a:r>
                  <a:rPr lang="el-GR" sz="1800" dirty="0" smtClean="0"/>
                  <a:t>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b="0" dirty="0" smtClean="0"/>
                  <a:t> </a:t>
                </a:r>
                <a:r>
                  <a:rPr lang="el-GR" sz="1800" b="0" dirty="0" smtClean="0"/>
                  <a:t>και ι</a:t>
                </a:r>
                <a:r>
                  <a:rPr lang="el-GR" sz="1800" dirty="0" smtClean="0"/>
                  <a:t>σχύει </a:t>
                </a:r>
                <a14:m>
                  <m:oMath xmlns:m="http://schemas.openxmlformats.org/officeDocument/2006/math">
                    <m:r>
                      <a:rPr lang="el-GR" sz="1800" b="0" i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l-GR" sz="18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Δ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b="0" i="1" smtClean="0">
                        <a:latin typeface="Cambria Math"/>
                      </a:rPr>
                      <m:t>&lt;</m:t>
                    </m:r>
                    <m:r>
                      <a:rPr lang="en-US" sz="1800" b="0" i="1" smtClean="0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&lt;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Δ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Μέσο τετραγωνικό σφάλμα κβαντισμού ή ισχύς θορύβου κβαντισμού </a:t>
                </a:r>
                <a:r>
                  <a:rPr lang="el-GR" sz="1800" dirty="0" smtClean="0"/>
                  <a:t>: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b="0" i="0" smtClean="0">
                          <a:latin typeface="Cambria Math"/>
                        </a:rPr>
                        <m:t>E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))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l-GR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l-GR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        </a:t>
                </a:r>
                <a:r>
                  <a:rPr lang="el-GR" sz="1800" dirty="0" smtClean="0"/>
                  <a:t>Επίσης ισχύει: 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sz="1800" i="1"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p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sz="1800" b="0" i="1" smtClean="0">
                        <a:latin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Λόγος σήματος προς θόρυβο </a:t>
                </a:r>
                <a:r>
                  <a:rPr lang="el-GR" sz="1800" dirty="0" smtClean="0"/>
                  <a:t>(σε </a:t>
                </a:r>
                <a:r>
                  <a:rPr lang="en-US" sz="1800" dirty="0" smtClean="0"/>
                  <a:t>dB) Signal to Noise Ratio (SNR)</a:t>
                </a:r>
                <a:r>
                  <a:rPr lang="el-GR" sz="1800" dirty="0" smtClean="0"/>
                  <a:t>: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𝑆𝑁𝑅</m:t>
                      </m:r>
                      <m:r>
                        <a:rPr lang="en-US" sz="1800" b="0" i="1" smtClean="0">
                          <a:latin typeface="Cambria Math"/>
                        </a:rPr>
                        <m:t>=10</m:t>
                      </m:r>
                      <m:r>
                        <a:rPr lang="en-US" sz="1800" b="0" i="1" smtClean="0">
                          <a:latin typeface="Cambria Math"/>
                        </a:rPr>
                        <m:t>𝑙𝑜𝑔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=6,02 </m:t>
                      </m:r>
                      <m:r>
                        <a:rPr lang="en-US" sz="1800" b="0" i="1" smtClean="0">
                          <a:latin typeface="Cambria Math"/>
                        </a:rPr>
                        <m:t>𝐵</m:t>
                      </m:r>
                      <m:r>
                        <a:rPr lang="en-US" sz="1800" b="0" i="1" smtClean="0">
                          <a:latin typeface="Cambria Math"/>
                        </a:rPr>
                        <m:t>+10,81−20 </m:t>
                      </m:r>
                      <m:r>
                        <a:rPr lang="en-US" sz="1800" b="0" i="1" smtClean="0">
                          <a:latin typeface="Cambria Math"/>
                        </a:rPr>
                        <m:t>𝑙𝑜𝑔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Επομένως ο </a:t>
                </a:r>
                <a:r>
                  <a:rPr lang="en-US" sz="1800" dirty="0" smtClean="0"/>
                  <a:t>SNR</a:t>
                </a:r>
                <a:r>
                  <a:rPr lang="el-GR" sz="1800" dirty="0" smtClean="0"/>
                  <a:t> αυξάνεται (βελτιώνεται) κατά </a:t>
                </a:r>
                <a:r>
                  <a:rPr lang="el-GR" sz="1800" b="1" dirty="0" smtClean="0"/>
                  <a:t>~6</a:t>
                </a:r>
                <a:r>
                  <a:rPr lang="en-US" sz="1800" b="1" dirty="0" smtClean="0"/>
                  <a:t>dB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για </a:t>
                </a:r>
                <a:r>
                  <a:rPr lang="el-GR" sz="1800" b="1" dirty="0" smtClean="0"/>
                  <a:t>κάθε επιπλέον </a:t>
                </a:r>
                <a:r>
                  <a:rPr lang="en-US" sz="1800" b="1" dirty="0" smtClean="0"/>
                  <a:t>bit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που προστίθεται στην περιγραφή της τιμής της στάθμης.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693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Ομοιόμορφος Κβαντισμός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26" y="1196752"/>
            <a:ext cx="7145982" cy="519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470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Ομοιόμορφος Κβαντισμός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1115616" y="6228020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latin typeface="Cambria Math" pitchFamily="18" charset="0"/>
                <a:ea typeface="Cambria Math" pitchFamily="18" charset="0"/>
              </a:rPr>
              <a:t>Χαρακτηριστική εισόδου – εξόδου ομοιόμορφου κβαντιστή</a:t>
            </a:r>
            <a:endParaRPr lang="el-GR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472" y="1052736"/>
            <a:ext cx="599687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03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Ανομοιόμορφος Κβαντισμός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91264" cy="5184576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Η ομοιόμορφη κβάντιση είναι </a:t>
            </a:r>
            <a:r>
              <a:rPr lang="el-GR" sz="1800" b="1" dirty="0" smtClean="0"/>
              <a:t>ακατάλληλη </a:t>
            </a:r>
            <a:r>
              <a:rPr lang="el-GR" sz="1800" dirty="0" smtClean="0"/>
              <a:t>στην επικοινωνία φωνής, επειδή στη φωνή τα μικρά πλάτη είναι περισσότερα και τα μεγάλα πλάτη είναι σχετικά σπάνια.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Η </a:t>
            </a:r>
            <a:r>
              <a:rPr lang="el-GR" sz="1800" b="1" dirty="0" smtClean="0"/>
              <a:t>ανομοιόμορφη κβάντιση </a:t>
            </a:r>
            <a:r>
              <a:rPr lang="el-GR" sz="1800" dirty="0" smtClean="0"/>
              <a:t>χρησιμοποιεί  μικρά  βήματα κβαντισμού για μικρά πλάτη σήματος και μεγάλα βήματα </a:t>
            </a:r>
            <a:r>
              <a:rPr lang="el-GR" sz="1800" dirty="0"/>
              <a:t>κβαντισμού </a:t>
            </a:r>
            <a:r>
              <a:rPr lang="el-GR" sz="1800" dirty="0" smtClean="0"/>
              <a:t>για μεγάλα πλάτη σήματος.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2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2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2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Μπορούμε να επιτύχουμε το ίδιο αποτέλεσμα  αν πρώτα </a:t>
            </a:r>
            <a:r>
              <a:rPr lang="el-GR" sz="1800" b="1" dirty="0" smtClean="0"/>
              <a:t>συμπιέσουμε </a:t>
            </a:r>
            <a:r>
              <a:rPr lang="el-GR" sz="1800" dirty="0" smtClean="0"/>
              <a:t>τα δείγματα του  σήματος και έπειτα χρησιμοποιήσουμε ομοιόμορφη κβάντιση.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  <p:pic>
        <p:nvPicPr>
          <p:cNvPr id="3076" name="Picture 4" descr="http://mouloudrahmani.com/images/DigitalModulation_clip_image060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551"/>
          <a:stretch/>
        </p:blipFill>
        <p:spPr bwMode="auto">
          <a:xfrm>
            <a:off x="2120456" y="2852936"/>
            <a:ext cx="497182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01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Μετατροπή Αναλογικού Σήματος σε Ψηφιακό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19256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Τα περισσότερα σήματα διακριτού χρόνου (ΣΔΧ) παράγονται από σήματα συνεχούς χρόνου (ΣΣΧ), με επεξεργασία τριών σταδίων: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Μετατροπέας </a:t>
                </a:r>
                <a:r>
                  <a:rPr lang="en-US" sz="1800" dirty="0"/>
                  <a:t>Analog/Digital</a:t>
                </a: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Δειγματοληψία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sampling)</a:t>
                </a:r>
                <a:r>
                  <a:rPr lang="el-GR" sz="1800" dirty="0" smtClean="0"/>
                  <a:t>:</a:t>
                </a:r>
                <a:r>
                  <a:rPr lang="el-GR" sz="1800" b="1" dirty="0" smtClean="0"/>
                  <a:t> </a:t>
                </a:r>
                <a:r>
                  <a:rPr lang="en-US" sz="1800" dirty="0" smtClean="0"/>
                  <a:t>Continuous to Discrete Conversion</a:t>
                </a:r>
                <a:r>
                  <a:rPr lang="el-GR" sz="1800" dirty="0" smtClean="0"/>
                  <a:t>. Παράγει το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b="0" dirty="0" smtClean="0"/>
                  <a:t>, </a:t>
                </a:r>
                <a:r>
                  <a:rPr lang="el-GR" sz="1800" b="0" dirty="0" smtClean="0"/>
                  <a:t> όπου</a:t>
                </a:r>
                <a14:m>
                  <m:oMath xmlns:m="http://schemas.openxmlformats.org/officeDocument/2006/math"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800" b="0" i="0" smtClean="0">
                        <a:latin typeface="Cambria Math"/>
                      </a:rPr>
                      <m:t>: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περίοδος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δειγματοληψίας</m:t>
                    </m:r>
                  </m:oMath>
                </a14:m>
                <a:r>
                  <a:rPr lang="el-GR" sz="1800" b="0" dirty="0" smtClean="0"/>
                  <a:t> (</a:t>
                </a:r>
                <a:r>
                  <a:rPr lang="en-US" sz="1800" b="0" dirty="0" smtClean="0"/>
                  <a:t>sampling period)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Κβαντισμός</a:t>
                </a:r>
                <a:r>
                  <a:rPr lang="en-US" sz="1800" dirty="0" smtClean="0"/>
                  <a:t> (quantization)</a:t>
                </a:r>
                <a:r>
                  <a:rPr lang="el-GR" sz="1800" dirty="0"/>
                  <a:t>: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αντιστοιχίζει το συνεχές πλάτος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σε διακριτό σύνολο τιμών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l-GR" sz="1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</m:acc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el-GR" sz="1800" dirty="0" smtClean="0"/>
                  <a:t> Χαρακτηριστικά: Δ: διάστημα κβαντισμού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και μήκος λέξης (</a:t>
                </a:r>
                <a:r>
                  <a:rPr lang="en-US" sz="1800" dirty="0" smtClean="0"/>
                  <a:t>bits)</a:t>
                </a:r>
                <a:endParaRPr lang="el-GR" sz="1800" b="1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Κωδικοποίηση</a:t>
                </a:r>
                <a:r>
                  <a:rPr lang="en-US" sz="1800" dirty="0" smtClean="0"/>
                  <a:t> (coding): </a:t>
                </a:r>
                <a:r>
                  <a:rPr lang="el-GR" sz="1800" dirty="0" smtClean="0"/>
                  <a:t>Παράγει ακολουθία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𝑐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δυαδικών κωδικών λέξεων, που μεταδίδονται στο κανάλι επικοινωνίας.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19256" cy="5544616"/>
              </a:xfrm>
              <a:blipFill rotWithShape="1">
                <a:blip r:embed="rId2"/>
                <a:stretch>
                  <a:fillRect l="-593" t="-66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71632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886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Ανομοιόμορφος Κβαντισμός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01" y="1124744"/>
            <a:ext cx="3876675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88" y="4897710"/>
            <a:ext cx="38481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44008" y="2780928"/>
            <a:ext cx="3704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Cambria Math" pitchFamily="18" charset="0"/>
                <a:ea typeface="Cambria Math" pitchFamily="18" charset="0"/>
              </a:rPr>
              <a:t>Χαρακτηριστική εισόδου – εξόδου ανομοιόμορφου κβαντιστή</a:t>
            </a:r>
            <a:endParaRPr lang="el-GR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5590981"/>
            <a:ext cx="3704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Cambria Math" pitchFamily="18" charset="0"/>
                <a:ea typeface="Cambria Math" pitchFamily="18" charset="0"/>
              </a:rPr>
              <a:t>Θόρυβος κβαντισμού ανομοιόμορφου κβαντιστή</a:t>
            </a:r>
            <a:endParaRPr lang="el-GR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48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Πρότυπα Ανομοιόμορφου Κβαντισμού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Οι αλγόριθμοι συμπίεσης (</a:t>
                </a:r>
                <a:r>
                  <a:rPr lang="en-US" sz="1800" dirty="0" err="1" smtClean="0">
                    <a:hlinkClick r:id="rId2"/>
                  </a:rPr>
                  <a:t>compading</a:t>
                </a:r>
                <a:r>
                  <a:rPr lang="en-US" sz="1800" dirty="0" smtClean="0">
                    <a:hlinkClick r:id="rId2"/>
                  </a:rPr>
                  <a:t> algorithms</a:t>
                </a:r>
                <a:r>
                  <a:rPr lang="en-US" sz="1800" dirty="0" smtClean="0"/>
                  <a:t>) </a:t>
                </a:r>
                <a:r>
                  <a:rPr lang="el-GR" sz="1800" dirty="0" smtClean="0"/>
                  <a:t>μειώνουν τη </a:t>
                </a:r>
                <a:r>
                  <a:rPr lang="el-GR" sz="1800" dirty="0"/>
                  <a:t>δυναμική περιοχή ενός </a:t>
                </a:r>
                <a:r>
                  <a:rPr lang="el-GR" sz="1800" dirty="0" smtClean="0"/>
                  <a:t>σήματος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και ως εκ’ τούτου και το σφάλμα (θόρυβο) κβαντισμού.</a:t>
                </a:r>
                <a:endParaRPr lang="en-US" sz="1800" dirty="0" smtClean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/>
                  <a:t>Ο δέκτης χρησιμοποιεί μία αντίστροφη διαδικασία (διαστολή - </a:t>
                </a:r>
                <a:r>
                  <a:rPr lang="en-US" sz="1800" dirty="0"/>
                  <a:t>expanding</a:t>
                </a:r>
                <a:r>
                  <a:rPr lang="el-GR" sz="1800" dirty="0"/>
                  <a:t>) για να αποκαταστήσει τα δείγματα του σήματος στη σωστή σχετική τους στάθμη.</a:t>
                </a:r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Συμπίεση </a:t>
                </a:r>
                <a:r>
                  <a:rPr lang="el-GR" sz="1800" b="1" dirty="0" smtClean="0"/>
                  <a:t>κανόνα «μ» </a:t>
                </a:r>
                <a:r>
                  <a:rPr lang="el-GR" sz="1800" dirty="0" smtClean="0"/>
                  <a:t>(ΗΠΑ, Ιαπωνία) </a:t>
                </a:r>
                <a:r>
                  <a:rPr lang="en-US" sz="1800" dirty="0" smtClean="0">
                    <a:hlinkClick r:id="rId3"/>
                  </a:rPr>
                  <a:t>µ-law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𝑦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</a:rPr>
                            <m:t>ln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⁡(1+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𝜇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</a:rPr>
                            <m:t>ln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⁡(1+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𝜇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𝑠𝑔𝑛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   </m:t>
                      </m:r>
                      <m:r>
                        <a:rPr lang="el-GR" sz="1800" b="0" i="1" smtClean="0">
                          <a:latin typeface="Cambria Math"/>
                        </a:rPr>
                        <m:t>  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b="0" i="0" smtClean="0">
                          <a:latin typeface="Cambria Math"/>
                        </a:rPr>
                        <m:t>όταν</m:t>
                      </m:r>
                      <m:r>
                        <a:rPr lang="en-US" sz="1800" b="0" i="0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≤1 </m:t>
                      </m:r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 </a:t>
                </a:r>
                <a:r>
                  <a:rPr lang="el-GR" sz="1800" dirty="0" smtClean="0"/>
                  <a:t>      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𝜇</m:t>
                    </m:r>
                    <m:r>
                      <a:rPr lang="el-GR" sz="1800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𝑠𝑔𝑛</m:t>
                    </m:r>
                    <m:r>
                      <a:rPr lang="en-US" sz="1800" i="1" dirty="0" smtClean="0">
                        <a:latin typeface="Cambria Math"/>
                      </a:rPr>
                      <m:t>() </m:t>
                    </m:r>
                  </m:oMath>
                </a14:m>
                <a:r>
                  <a:rPr lang="el-GR" sz="1800" dirty="0" smtClean="0"/>
                  <a:t>είναι η συνάρτηση </a:t>
                </a:r>
                <a:r>
                  <a:rPr lang="el-GR" sz="1800" dirty="0" err="1" smtClean="0"/>
                  <a:t>προσήμου</a:t>
                </a:r>
                <a:r>
                  <a:rPr lang="el-GR" sz="18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444" t="-706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249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Πρότυπα Ανομοιόμορφου Κβαντισμού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Συμπίεση </a:t>
                </a:r>
                <a:r>
                  <a:rPr lang="el-GR" sz="1800" b="1" dirty="0"/>
                  <a:t>κανόνα </a:t>
                </a:r>
                <a:r>
                  <a:rPr lang="el-GR" sz="1800" b="1" dirty="0" smtClean="0"/>
                  <a:t>Α </a:t>
                </a:r>
                <a:r>
                  <a:rPr lang="el-GR" sz="1800" dirty="0" smtClean="0"/>
                  <a:t>(Ευρώπη)</a:t>
                </a:r>
                <a:r>
                  <a:rPr lang="en-US" sz="1800" dirty="0" smtClean="0"/>
                  <a:t> </a:t>
                </a:r>
                <a:r>
                  <a:rPr lang="en-US" sz="1800" dirty="0" smtClean="0">
                    <a:hlinkClick r:id="rId2"/>
                  </a:rPr>
                  <a:t>A-law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800" b="0" i="0" smtClean="0">
                                      <a:latin typeface="Cambria Math"/>
                                    </a:rPr>
                                    <m:t>Α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1+</m:t>
                                  </m:r>
                                  <m:func>
                                    <m:funcPr>
                                      <m:ctrlPr>
                                        <a:rPr lang="en-US" sz="18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latin typeface="Cambria Math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</m:func>
                                </m:den>
                              </m:f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1800" b="0" i="1" smtClean="0">
                                  <a:latin typeface="Cambria Math"/>
                                </a:rPr>
                                <m:t>      </m:t>
                              </m:r>
                              <m:r>
                                <a:rPr lang="el-GR" sz="1800" b="0" i="0" smtClean="0">
                                  <a:latin typeface="Cambria Math"/>
                                </a:rPr>
                                <m:t>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0" smtClean="0">
                                  <a:latin typeface="Cambria Math"/>
                                </a:rPr>
                                <m:t>όταν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≤1</m:t>
                              </m:r>
                            </m:e>
                            <m:e>
                              <m:eqArr>
                                <m:eqArr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eqArrPr>
                                <m:e/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b="0" i="0" smtClean="0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1+</m:t>
                                      </m:r>
                                      <m:func>
                                        <m:funcPr>
                                          <m:ctrlPr>
                                            <a:rPr lang="en-US" sz="1800" b="0" i="1" smtClean="0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 i="0" smtClean="0">
                                              <a:latin typeface="Cambria Math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r>
                                            <a:rPr lang="en-US" sz="1800" b="0" i="1" smtClean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</m:func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/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𝑝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(1+</m:t>
                                      </m:r>
                                      <m:func>
                                        <m:funcPr>
                                          <m:ctrlPr>
                                            <a:rPr lang="en-US" sz="1800" b="0" i="1" smtClean="0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 i="0" smtClean="0">
                                              <a:latin typeface="Cambria Math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r>
                                            <a:rPr lang="en-US" sz="1800" b="0" i="1" smtClean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</m:func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)</m:t>
                                      </m:r>
                                    </m:den>
                                  </m:f>
                                  <m:r>
                                    <a:rPr lang="en-US" sz="1800" i="1">
                                      <a:latin typeface="Cambria Math"/>
                                    </a:rPr>
                                    <m:t>𝑠𝑔𝑛</m:t>
                                  </m:r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</m:d>
                                  <m:r>
                                    <a:rPr lang="el-GR" sz="1800" b="0" i="0" smtClean="0">
                                      <a:latin typeface="Cambria Math"/>
                                    </a:rPr>
                                    <m:t>     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b="0" i="0" smtClean="0">
                                      <a:latin typeface="Cambria Math"/>
                                    </a:rPr>
                                    <m:t>όταν</m:t>
                                  </m:r>
                                  <m:r>
                                    <a:rPr lang="el-GR" sz="1800" b="0" i="0" smtClean="0">
                                      <a:latin typeface="Cambria Math"/>
                                    </a:rPr>
                                    <m:t> </m:t>
                                  </m:r>
                                  <m:f>
                                    <m:fPr>
                                      <m:ctrlPr>
                                        <a:rPr lang="el-GR" sz="18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b="0" i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m:rPr>
                                          <m:sty m:val="p"/>
                                        </m:rPr>
                                        <a:rPr lang="el-GR" sz="1800" b="0" i="0" smtClean="0">
                                          <a:latin typeface="Cambria Math"/>
                                        </a:rPr>
                                        <m:t>Α</m:t>
                                      </m:r>
                                    </m:den>
                                  </m:f>
                                  <m:r>
                                    <a:rPr lang="el-GR" sz="1800" b="0" i="0" smtClean="0">
                                      <a:latin typeface="Cambria Math"/>
                                    </a:rPr>
                                    <m:t>≤ </m:t>
                                  </m:r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𝑝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r>
                                    <a:rPr lang="en-US" sz="1800" i="1">
                                      <a:latin typeface="Cambria Math"/>
                                    </a:rPr>
                                    <m:t>≤1</m:t>
                                  </m:r>
                                </m:e>
                              </m:eqAr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𝜇</m:t>
                    </m:r>
                    <m:r>
                      <a:rPr lang="el-GR" sz="1800" i="1" dirty="0" smtClean="0">
                        <a:latin typeface="Cambria Math"/>
                      </a:rPr>
                      <m:t>=255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Α</m:t>
                    </m:r>
                    <m:r>
                      <a:rPr lang="el-GR" sz="1800" i="1" dirty="0" smtClean="0">
                        <a:latin typeface="Cambria Math"/>
                      </a:rPr>
                      <m:t>=87,6</m:t>
                    </m:r>
                  </m:oMath>
                </a14:m>
                <a:r>
                  <a:rPr lang="el-GR" sz="1800" dirty="0" smtClean="0"/>
                  <a:t> οι δύο κανόνες δίνουν σταθερό λόγο σήματος προς θόρυβο κβαντισμού για ισχύ σήματος εισόδου σε μία δυναμική περιοχή 40 </a:t>
                </a:r>
                <a:r>
                  <a:rPr lang="en-US" sz="1800" dirty="0" err="1" smtClean="0"/>
                  <a:t>dB.</a:t>
                </a:r>
                <a:endParaRPr lang="en-US" sz="1800" dirty="0" smtClean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/>
                  <a:t>Η </a:t>
                </a:r>
                <a:r>
                  <a:rPr lang="el-GR" sz="1800" dirty="0" smtClean="0"/>
                  <a:t>συμπίεση κανόνα-μ έχει το πλεονέκτημα ότι παρέχει μία ελαφρώς μεγαλύτερη δυναμική περιοχή από την συμπίεση κανόνα-Α, και μειονέκτημα την αναλογικά </a:t>
                </a:r>
                <a:r>
                  <a:rPr lang="el-GR" sz="1800" dirty="0"/>
                  <a:t>χειρότερη παραμόρφωση για </a:t>
                </a:r>
                <a:r>
                  <a:rPr lang="el-GR" sz="1800" dirty="0" smtClean="0"/>
                  <a:t>σήματα μικρού πλάτους.</a:t>
                </a:r>
                <a:endParaRPr lang="en-US" sz="1800" dirty="0" smtClean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181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Πρότυπα Ανομοιόμορφου Κβαντισμού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  <p:pic>
        <p:nvPicPr>
          <p:cNvPr id="6" name="Picture 2" descr="http://upload.wikimedia.org/wikipedia/commons/thumb/e/e8/Ulaw_alaw_db.svg/350px-Ulaw_alaw_db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344816" cy="551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06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Κωδικοποίηση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5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Κωδικοποίηση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dirty="0" smtClean="0"/>
                  <a:t>Κάθε κβαντισμένη στάθμη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αναπαρίσταται με μία </a:t>
                </a:r>
                <a:r>
                  <a:rPr lang="el-GR" sz="1800" b="1" dirty="0" smtClean="0"/>
                  <a:t>κωδική λέξη</a:t>
                </a:r>
                <a:r>
                  <a:rPr lang="el-GR" sz="1800" dirty="0" smtClean="0"/>
                  <a:t>. </a:t>
                </a:r>
              </a:p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dirty="0" smtClean="0"/>
                  <a:t>Αν </a:t>
                </a:r>
                <a:r>
                  <a:rPr lang="en-US" sz="1800" dirty="0" smtClean="0"/>
                  <a:t>L</a:t>
                </a:r>
                <a:r>
                  <a:rPr lang="el-GR" sz="1800" dirty="0" smtClean="0"/>
                  <a:t> είναι το πλήθος των σταθμών κβάντισης, τότε κάθε δείγμα περιγράφεται με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8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l-GR" sz="1800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r>
                          <a:rPr lang="en-US" sz="1800" b="1" i="1" smtClean="0">
                            <a:latin typeface="Cambria Math"/>
                          </a:rPr>
                          <m:t>𝑳</m:t>
                        </m:r>
                      </m:e>
                    </m:func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𝑩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ψηφία (</a:t>
                </a:r>
                <a:r>
                  <a:rPr lang="en-US" sz="1800" dirty="0" smtClean="0"/>
                  <a:t>bits)</a:t>
                </a:r>
                <a:r>
                  <a:rPr lang="el-GR" sz="1800" dirty="0" smtClean="0"/>
                  <a:t>, όπου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𝛣</m:t>
                    </m:r>
                  </m:oMath>
                </a14:m>
                <a:r>
                  <a:rPr lang="el-GR" sz="1800" dirty="0" smtClean="0"/>
                  <a:t> είναι ακέραιος αριθμός.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900"/>
                  </a:spcBef>
                  <a:buNone/>
                </a:pPr>
                <a:endParaRPr lang="en-US" sz="1800" dirty="0" smtClean="0"/>
              </a:p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b="1" dirty="0" smtClean="0"/>
                  <a:t>Ρυθμός μετάδοσης πληροφορίας</a:t>
                </a:r>
                <a:r>
                  <a:rPr lang="el-GR" sz="1800" dirty="0" smtClean="0"/>
                  <a:t>: 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900"/>
                  </a:spcBef>
                  <a:buNone/>
                </a:pPr>
                <a:r>
                  <a:rPr lang="el-GR" sz="1800" dirty="0"/>
                  <a:t> </a:t>
                </a:r>
                <a:r>
                  <a:rPr lang="el-GR" sz="1800" dirty="0" smtClean="0"/>
                  <a:t>    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</m:t>
                    </m:r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  <m:func>
                      <m:funcPr>
                        <m:ctrlPr>
                          <a:rPr lang="en-US" sz="1800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e>
                    </m:func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 (</a:t>
                </a:r>
                <a:r>
                  <a:rPr lang="en-US" sz="1800" dirty="0" smtClean="0"/>
                  <a:t>bits/s)</a:t>
                </a:r>
                <a:r>
                  <a:rPr lang="el-GR" sz="1800" dirty="0" smtClean="0"/>
                  <a:t>,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 smtClean="0"/>
                  <a:t> η συχνότητα δειγματοληψίας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900"/>
                  </a:spcBef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22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Κωδικοποίηση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900"/>
                  </a:spcBef>
                  <a:buNone/>
                </a:pPr>
                <a:r>
                  <a:rPr lang="el-GR" sz="1800" dirty="0" smtClean="0"/>
                  <a:t>Τα περισσότερα συστήματα ΨΕΣ χρησιμοποιούν την παράσταση αριθμών με το </a:t>
                </a:r>
                <a:r>
                  <a:rPr lang="el-GR" sz="1800" b="1" dirty="0" smtClean="0"/>
                  <a:t>συμπλήρωμα του 2 </a:t>
                </a:r>
                <a:r>
                  <a:rPr lang="el-GR" sz="1800" dirty="0" smtClean="0"/>
                  <a:t>(</a:t>
                </a:r>
                <a:r>
                  <a:rPr lang="en-US" sz="1800" dirty="0" smtClean="0">
                    <a:hlinkClick r:id="rId2"/>
                  </a:rPr>
                  <a:t>two’s complement</a:t>
                </a:r>
                <a:r>
                  <a:rPr lang="en-US" sz="1800" dirty="0" smtClean="0"/>
                  <a:t>).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900"/>
                  </a:spcBef>
                  <a:buNone/>
                </a:pPr>
                <a:r>
                  <a:rPr lang="el-GR" sz="1800" dirty="0" smtClean="0"/>
                  <a:t>Στο σύστημα αυτό, με κωδική λέξη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</m:t>
                    </m:r>
                    <m:r>
                      <a:rPr lang="en-US" sz="1800" i="1">
                        <a:latin typeface="Cambria Math"/>
                      </a:rPr>
                      <m:t>=[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,</m:t>
                    </m:r>
                  </m:oMath>
                </a14:m>
                <a:r>
                  <a:rPr lang="en-US" sz="1800" dirty="0"/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1800" dirty="0"/>
                  <a:t>] </a:t>
                </a:r>
                <a:r>
                  <a:rPr lang="el-GR" sz="1800" dirty="0" smtClean="0"/>
                  <a:t>μήκους </a:t>
                </a:r>
                <a:r>
                  <a:rPr lang="en-US" sz="1800" dirty="0" smtClean="0"/>
                  <a:t>B+1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bits: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dirty="0" smtClean="0"/>
                  <a:t>Το περισσότερο σημαντικό ψηφίο είναι το </a:t>
                </a:r>
                <a:r>
                  <a:rPr lang="el-GR" sz="1800" b="1" dirty="0" smtClean="0"/>
                  <a:t>ψηφίο </a:t>
                </a:r>
                <a:r>
                  <a:rPr lang="el-GR" sz="1800" b="1" dirty="0" err="1" smtClean="0"/>
                  <a:t>προσήμου</a:t>
                </a:r>
                <a:endParaRPr lang="el-GR" sz="1800" b="1" dirty="0" smtClean="0"/>
              </a:p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dirty="0" smtClean="0"/>
                  <a:t>Τα υπόλοιπα ψηφία αντιστοιχούν στην αριθμητική τιμή δυαδικών ακεραίων ή κλασμάτων. </a:t>
                </a:r>
                <a:endParaRPr lang="en-US" sz="1800" dirty="0" smtClean="0"/>
              </a:p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dirty="0" smtClean="0"/>
                  <a:t>Θεωρώντας δυαδικά κλάσματα, η κωδική λέξη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,</a:t>
                </a:r>
                <a:r>
                  <a:rPr lang="en-US" sz="1800" dirty="0"/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l-GR" sz="1800" dirty="0" smtClean="0"/>
                  <a:t> έχει την τιμή:</a:t>
                </a:r>
                <a:r>
                  <a:rPr lang="en-US" sz="1800" dirty="0" smtClean="0"/>
                  <a:t> </a:t>
                </a:r>
                <a:r>
                  <a:rPr lang="en-US" sz="1800" b="0" i="1" dirty="0" smtClean="0">
                    <a:latin typeface="Cambria Math"/>
                  </a:rPr>
                  <a:t/>
                </a:r>
                <a:br>
                  <a:rPr lang="en-US" sz="18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 smtClean="0"/>
                  <a:t>+…+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𝐵</m:t>
                        </m:r>
                      </m:sup>
                    </m:sSup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593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909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Μετατροπή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l-GR" b="1" dirty="0" smtClean="0"/>
              <a:t>Ψηφιακού </a:t>
            </a:r>
            <a:r>
              <a:rPr lang="el-GR" b="1" dirty="0"/>
              <a:t>Σήματος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l-GR" b="1" dirty="0" smtClean="0"/>
              <a:t>σε </a:t>
            </a:r>
            <a:r>
              <a:rPr lang="el-GR" b="1" dirty="0"/>
              <a:t>Αναλογικό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210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Μετατροπή Ψηφιακού Σήματος σε Αναλογικό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Θεώρημα Δειγματοληψίας</a:t>
                </a:r>
                <a:r>
                  <a:rPr lang="el-GR" sz="1800" dirty="0" smtClean="0"/>
                  <a:t>: Αν ένα αναλογικό σήμα </a:t>
                </a:r>
                <a:r>
                  <a:rPr lang="el-GR" sz="1800" dirty="0" err="1" smtClean="0"/>
                  <a:t>δειγματοληπτείται</a:t>
                </a:r>
                <a:r>
                  <a:rPr lang="el-GR" sz="1800" dirty="0" smtClean="0"/>
                  <a:t> με συχνότητα </a:t>
                </a:r>
                <a:r>
                  <a:rPr lang="el-GR" sz="1800" dirty="0"/>
                  <a:t>δειγματοληψίας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n-US" sz="1800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sz="1800" b="1" i="1">
                        <a:latin typeface="Cambria Math"/>
                        <a:ea typeface="Cambria Math"/>
                      </a:rPr>
                      <m:t>𝟐</m:t>
                    </m:r>
                    <m:sSub>
                      <m:sSubPr>
                        <m:ctrlPr>
                          <a:rPr lang="en-US" sz="1800" b="1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  <a:ea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  <a:ea typeface="Cambria Math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η μέγιστη  συχνότητα του </a:t>
                </a:r>
                <a:r>
                  <a:rPr lang="el-GR" sz="1800" dirty="0" smtClean="0"/>
                  <a:t>σήματος, τότε μπορεί να </a:t>
                </a:r>
                <a:r>
                  <a:rPr lang="el-GR" sz="1800" b="1" dirty="0" smtClean="0"/>
                  <a:t>ανακτηθεί</a:t>
                </a:r>
                <a:r>
                  <a:rPr lang="el-GR" sz="1800" dirty="0" smtClean="0"/>
                  <a:t> από τα δείγματά του, χρησιμοποιώντας τη </a:t>
                </a:r>
                <a:r>
                  <a:rPr lang="el-GR" sz="1800" b="1" dirty="0" smtClean="0"/>
                  <a:t>συνάρτηση παρεμβολής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Interpolation function)</a:t>
                </a:r>
                <a:r>
                  <a:rPr lang="el-GR" sz="1800" dirty="0" smtClean="0"/>
                  <a:t>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</a:rPr>
                            <m:t>sin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⁡(2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dirty="0" smtClean="0"/>
                  <a:t>Το αναλογικό σήμα δίνεται από τη σχέση: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b="0" i="1" smtClean="0">
                              <a:latin typeface="Cambria Math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sz="18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algn="l">
                  <a:spcBef>
                    <a:spcPts val="600"/>
                  </a:spcBef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Η υλοποίηση της παραπάνω σχέσης </a:t>
                </a:r>
                <a:br>
                  <a:rPr lang="el-GR" sz="1800" dirty="0" smtClean="0"/>
                </a:br>
                <a:r>
                  <a:rPr lang="el-GR" sz="1800" dirty="0" smtClean="0"/>
                  <a:t>απαιτεί πολύ υλικό.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Συνήθως χρησιμοποιούνται εναλλακτικές </a:t>
                </a:r>
                <a:br>
                  <a:rPr lang="el-GR" sz="1800" dirty="0" smtClean="0"/>
                </a:br>
                <a:r>
                  <a:rPr lang="el-GR" sz="1800" dirty="0" smtClean="0"/>
                  <a:t>συναρτήσεις, αλλά τότε απαιτείται και </a:t>
                </a:r>
                <a:br>
                  <a:rPr lang="el-GR" sz="1800" dirty="0" smtClean="0"/>
                </a:br>
                <a:r>
                  <a:rPr lang="el-GR" sz="1800" dirty="0" smtClean="0"/>
                  <a:t>αναλογικό φίλτρο.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5"/>
          <a:stretch/>
        </p:blipFill>
        <p:spPr bwMode="auto">
          <a:xfrm>
            <a:off x="5069333" y="4289251"/>
            <a:ext cx="4039171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35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Δειγματοληψία</a:t>
            </a:r>
            <a:endParaRPr lang="el-G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51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Δειγματοληψία (</a:t>
            </a:r>
            <a:r>
              <a:rPr lang="en-US" dirty="0" smtClean="0"/>
              <a:t>Sampling)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052736"/>
                <a:ext cx="8496944" cy="520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Δειγματοληψία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(sampling)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είναι η διαδικασία μετατροπής ενός αναλογικού σήματος σε σήμα διακριτού χρόνου.</a:t>
                </a:r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Έστω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ένα σήμα </a:t>
                </a:r>
                <a:r>
                  <a:rPr lang="el-GR" b="1" dirty="0">
                    <a:latin typeface="Cambria Math" pitchFamily="18" charset="0"/>
                    <a:ea typeface="Cambria Math" pitchFamily="18" charset="0"/>
                  </a:rPr>
                  <a:t>βασικής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(οριοθετημένης) ζώνης συχνοτήτων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με φάσμα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𝑀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 για το οποίο ισχύει: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𝑴</m:t>
                      </m:r>
                      <m:d>
                        <m:dPr>
                          <m:ctrlP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𝒇</m:t>
                          </m:r>
                        </m:e>
                      </m:d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𝟎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0" dirty="0" smtClean="0">
                          <a:latin typeface="Cambria Math"/>
                          <a:ea typeface="Cambria Math" pitchFamily="18" charset="0"/>
                        </a:rPr>
                        <m:t>για</m:t>
                      </m:r>
                      <m:r>
                        <a:rPr lang="el-GR" b="0" i="1" dirty="0" smtClean="0">
                          <a:latin typeface="Cambria Math"/>
                          <a:ea typeface="Cambria Math" pitchFamily="18" charset="0"/>
                        </a:rPr>
                        <m:t>  </m:t>
                      </m:r>
                      <m:d>
                        <m:dPr>
                          <m:begChr m:val="|"/>
                          <m:endChr m:val="|"/>
                          <m:ctrlPr>
                            <a:rPr lang="el-GR" b="0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𝑓</m:t>
                          </m:r>
                        </m:e>
                      </m:d>
                      <m:r>
                        <a:rPr lang="en-US" i="1" dirty="0" smtClean="0">
                          <a:latin typeface="Cambria Math"/>
                          <a:ea typeface="Cambria Math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Δηλαδή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είναι η μέγιστη συχνότητα του σήματος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Θεώρημα </a:t>
                </a:r>
                <a:r>
                  <a:rPr lang="el-GR" b="1" dirty="0">
                    <a:latin typeface="Cambria Math" pitchFamily="18" charset="0"/>
                    <a:ea typeface="Cambria Math" pitchFamily="18" charset="0"/>
                  </a:rPr>
                  <a:t>ή Συνθήκη  Δειγματοληψίας του</a:t>
                </a:r>
                <a:r>
                  <a:rPr lang="en-US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b="1" dirty="0" err="1">
                    <a:latin typeface="Cambria Math" pitchFamily="18" charset="0"/>
                    <a:ea typeface="Cambria Math" pitchFamily="18" charset="0"/>
                  </a:rPr>
                  <a:t>Nyquist</a:t>
                </a:r>
                <a:r>
                  <a:rPr lang="en-US" dirty="0">
                    <a:latin typeface="Cambria Math" pitchFamily="18" charset="0"/>
                    <a:ea typeface="Cambria Math" pitchFamily="18" charset="0"/>
                  </a:rPr>
                  <a:t>: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 Αν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err="1">
                        <a:latin typeface="Cambria Math"/>
                        <a:ea typeface="Cambria Math" pitchFamily="18" charset="0"/>
                      </a:rPr>
                      <m:t>𝑛</m:t>
                    </m:r>
                    <m:sSub>
                      <m:sSubPr>
                        <m:ctrlP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είναι οι τιμές του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 που λαμβάνονται σαν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δείγματα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σε ομοιόμορφα χρονικά διαστήματα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 τότε είναι δυνατή η ακριβής ανάκτηση του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από τα δείγματα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err="1">
                        <a:latin typeface="Cambria Math"/>
                        <a:ea typeface="Cambria Math" pitchFamily="18" charset="0"/>
                      </a:rPr>
                      <m:t>𝑛</m:t>
                    </m:r>
                    <m:sSub>
                      <m:sSubPr>
                        <m:ctrlP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αν ισχύει: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b="1" i="1" dirty="0">
                          <a:latin typeface="Cambria Math"/>
                          <a:ea typeface="Cambria Math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dirty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b="1" i="1" dirty="0">
                              <a:latin typeface="Cambria Math"/>
                              <a:ea typeface="Cambria Math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dirty="0" smtClean="0">
                                  <a:latin typeface="Cambria Math"/>
                                  <a:ea typeface="Cambria Math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 dirty="0">
                                  <a:latin typeface="Cambria Math"/>
                                  <a:ea typeface="Cambria Math" pitchFamily="18" charset="0"/>
                                </a:rPr>
                                <m:t>𝒔</m:t>
                              </m:r>
                            </m:sub>
                          </m:sSub>
                        </m:den>
                      </m:f>
                      <m:r>
                        <a:rPr lang="el-GR" b="1" i="1" dirty="0" smtClean="0">
                          <a:latin typeface="Cambria Math"/>
                          <a:ea typeface="Cambria Math" pitchFamily="18" charset="0"/>
                        </a:rPr>
                        <m:t>≤</m:t>
                      </m:r>
                      <m:f>
                        <m:fPr>
                          <m:ctrlPr>
                            <a:rPr lang="el-GR" b="1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l-GR" b="1" i="1" dirty="0" smtClean="0">
                              <a:latin typeface="Cambria Math"/>
                              <a:ea typeface="Cambria Math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l-GR" b="1" i="1" dirty="0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b="1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dirty="0" smtClean="0">
                                  <a:latin typeface="Cambria Math"/>
                                  <a:ea typeface="Cambria Math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 dirty="0" smtClean="0">
                                  <a:latin typeface="Cambria Math"/>
                                  <a:ea typeface="Cambria Math" pitchFamily="18" charset="0"/>
                                </a:rPr>
                                <m:t>𝒎𝒂𝒙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  <a:ea typeface="Cambria Math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  <a:ea typeface="Cambria Math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περίοδος  δειγματοληψίας,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  <a:ea typeface="Cambria Math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συχνότητα δειγματοληψίας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Ρυθμός </a:t>
                </a:r>
                <a:r>
                  <a:rPr lang="en-US" b="1" dirty="0" err="1" smtClean="0">
                    <a:latin typeface="Cambria Math" pitchFamily="18" charset="0"/>
                    <a:ea typeface="Cambria Math" pitchFamily="18" charset="0"/>
                  </a:rPr>
                  <a:t>Nyquist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 :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  <m:t>𝒏</m:t>
                        </m:r>
                      </m:sub>
                    </m:sSub>
                    <m:r>
                      <a:rPr lang="en-US" b="1" i="1" dirty="0" smtClean="0">
                        <a:latin typeface="Cambria Math"/>
                        <a:ea typeface="Cambria Math" pitchFamily="18" charset="0"/>
                      </a:rPr>
                      <m:t> = </m:t>
                    </m:r>
                    <m:r>
                      <a:rPr lang="en-US" b="1" i="1" dirty="0" smtClean="0">
                        <a:latin typeface="Cambria Math"/>
                        <a:ea typeface="Cambria Math" pitchFamily="18" charset="0"/>
                      </a:rPr>
                      <m:t>𝟐</m:t>
                    </m:r>
                    <m:r>
                      <a:rPr lang="en-US" b="1" i="1" dirty="0" smtClean="0">
                        <a:latin typeface="Cambria Math"/>
                        <a:ea typeface="Cambria Math" pitchFamily="18" charset="0"/>
                      </a:rPr>
                      <m:t> </m:t>
                    </m:r>
                    <m:sSub>
                      <m:sSubPr>
                        <m:ctrlPr>
                          <a:rPr lang="en-US" b="1" i="1" dirty="0" err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b="1" i="1" dirty="0" err="1" smtClean="0">
                            <a:latin typeface="Cambria Math"/>
                            <a:ea typeface="Cambria Math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dirty="0" err="1" smtClean="0">
                            <a:latin typeface="Cambria Math"/>
                            <a:ea typeface="Cambria Math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endParaRPr lang="en-US" b="1" dirty="0" smtClean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052736"/>
                <a:ext cx="8496944" cy="5208734"/>
              </a:xfrm>
              <a:prstGeom prst="rect">
                <a:avLst/>
              </a:prstGeom>
              <a:blipFill rotWithShape="1">
                <a:blip r:embed="rId2"/>
                <a:stretch>
                  <a:fillRect l="-574" t="-703" r="-50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73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Είδη Δειγματοληψίας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412776"/>
            <a:ext cx="8496944" cy="2151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Ιδανική 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δειγματοληψία</a:t>
            </a:r>
          </a:p>
          <a:p>
            <a:pPr marL="285750" indent="-28575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Πρακτική δειγματοληψία</a:t>
            </a:r>
          </a:p>
          <a:p>
            <a:pPr marL="285750" indent="-28575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Δειγματοληψία επίπεδης κορυφής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226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1752600"/>
          </a:xfrm>
        </p:spPr>
        <p:txBody>
          <a:bodyPr/>
          <a:lstStyle/>
          <a:p>
            <a:r>
              <a:rPr lang="el-GR" b="1" dirty="0"/>
              <a:t>Ιδανική Δειγματοληψία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31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Ιδανική Δειγματοληψία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052736"/>
                <a:ext cx="8496944" cy="4971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Ιδανική δειγματοληψία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είναι η διαδικασία παραγωγής δειγμάτων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{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err="1">
                        <a:latin typeface="Cambria Math"/>
                        <a:ea typeface="Cambria Math" pitchFamily="18" charset="0"/>
                      </a:rPr>
                      <m:t>𝑛</m:t>
                    </m:r>
                    <m:sSub>
                      <m:sSubPr>
                        <m:ctrlP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)}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ενός σήματος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στιγμιαία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και με ομοιόμορφο τρόπο, μία φορά κάθε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δευτερόλεπτα.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Το ιδανικά </a:t>
                </a:r>
                <a:r>
                  <a:rPr lang="el-GR" dirty="0" err="1" smtClean="0">
                    <a:latin typeface="Cambria Math" pitchFamily="18" charset="0"/>
                    <a:ea typeface="Cambria Math" pitchFamily="18" charset="0"/>
                  </a:rPr>
                  <a:t>δειγματολαμβανόμενο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δίνεται από τη σχέση: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l-GR" b="0" i="1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l-GR" i="1">
                              <a:latin typeface="Cambria Math"/>
                              <a:ea typeface="Cambria Math" pitchFamily="18" charset="0"/>
                            </a:rPr>
                            <m:t>𝛿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0" i="1" smtClean="0">
                                  <a:latin typeface="Cambria Math"/>
                                  <a:ea typeface="Cambria Math" pitchFamily="18" charset="0"/>
                                </a:rPr>
                                <m:t> </m:t>
                              </m:r>
                              <m:r>
                                <a:rPr lang="el-GR" i="1">
                                  <a:latin typeface="Cambria Math"/>
                                  <a:ea typeface="Cambria Math" pitchFamily="18" charset="0"/>
                                </a:rPr>
                                <m:t>𝛿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Η τιμή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προσδιορίζεται σύμφωνα με το θεώρημα του </a:t>
                </a:r>
                <a:r>
                  <a:rPr lang="en-US" dirty="0" err="1" smtClean="0">
                    <a:latin typeface="Cambria Math" pitchFamily="18" charset="0"/>
                    <a:ea typeface="Cambria Math" pitchFamily="18" charset="0"/>
                  </a:rPr>
                  <a:t>Nyquist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Η διαδικασία ονομάζεται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ιδανική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επειδή χρησιμοποιεί τη συνάρτηση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𝛿</m:t>
                    </m:r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η οποία έχει μόνο θεωρητική αξία και δεν μπορεί να υλοποιηθεί στην πράξη.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Η μαθηματική θεμελίωση της ιδανικής δειγματοληψίας δίνεται από την ακόλουθη ιδιότητα της συνάρτησης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𝛿</m:t>
                    </m:r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el-GR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l-GR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i="1">
                              <a:latin typeface="Cambria Math"/>
                            </a:rPr>
                            <m:t> </m:t>
                          </m:r>
                          <m:r>
                            <a:rPr lang="el-GR" i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i="1">
                              <a:latin typeface="Cambria Math"/>
                            </a:rPr>
                            <m:t> </m:t>
                          </m:r>
                          <m:r>
                            <a:rPr lang="el-GR" i="1">
                              <a:latin typeface="Cambria Math"/>
                            </a:rPr>
                            <m:t>𝑑𝑡</m:t>
                          </m:r>
                          <m:r>
                            <a:rPr lang="el-GR" i="1">
                              <a:latin typeface="Cambria Math"/>
                            </a:rPr>
                            <m:t>=</m:t>
                          </m:r>
                          <m:r>
                            <a:rPr lang="el-GR" i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l-GR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052736"/>
                <a:ext cx="8496944" cy="4971041"/>
              </a:xfrm>
              <a:prstGeom prst="rect">
                <a:avLst/>
              </a:prstGeom>
              <a:blipFill rotWithShape="1">
                <a:blip r:embed="rId2"/>
                <a:stretch>
                  <a:fillRect l="-574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74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Ιδανική Δειγματοληψία</a:t>
            </a:r>
            <a:r>
              <a:rPr lang="en-US" dirty="0" smtClean="0"/>
              <a:t> </a:t>
            </a:r>
            <a:r>
              <a:rPr lang="el-GR" dirty="0" smtClean="0"/>
              <a:t>(Πεδίο Χρόνου)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948" y="980728"/>
            <a:ext cx="3238500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7692" y="1052736"/>
                <a:ext cx="4538364" cy="4956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α) Πληροφοριακό Σήμα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itchFamily="18" charset="0"/>
                        <a:ea typeface="Cambria Math" pitchFamily="18" charset="0"/>
                      </a:rPr>
                      <m:t>𝑚</m:t>
                    </m:r>
                    <m:d>
                      <m:d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itchFamily="18" charset="0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b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) Ακολουθία κρουστικών συναρτήσεων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:</a:t>
                </a: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+∞</m:t>
                          </m:r>
                        </m:sup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 </m:t>
                              </m:r>
                              <m:r>
                                <a:rPr lang="el-GR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𝛿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c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) Ιδανικά </a:t>
                </a:r>
                <a:r>
                  <a:rPr lang="el-GR" dirty="0" err="1" smtClean="0">
                    <a:latin typeface="Cambria Math" pitchFamily="18" charset="0"/>
                    <a:ea typeface="Cambria Math" pitchFamily="18" charset="0"/>
                  </a:rPr>
                  <a:t>δειγματολαμβανόμενο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σήμα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:</a:t>
                </a:r>
              </a:p>
              <a:p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+∞</m:t>
                          </m:r>
                        </m:sup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 </m:t>
                              </m:r>
                              <m:r>
                                <a:rPr lang="el-GR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𝛿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92" y="1052736"/>
                <a:ext cx="4538364" cy="4956100"/>
              </a:xfrm>
              <a:prstGeom prst="rect">
                <a:avLst/>
              </a:prstGeom>
              <a:blipFill rotWithShape="1">
                <a:blip r:embed="rId3"/>
                <a:stretch>
                  <a:fillRect l="-10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597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2EEEBCC7-C03E-4E4B-83AF-0A38D520A9E9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23591</TotalTime>
  <Words>2530</Words>
  <Application>Microsoft Office PowerPoint</Application>
  <PresentationFormat>On-screen Show (4:3)</PresentationFormat>
  <Paragraphs>270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Τηλεπικοινωνιακά Συστήματα Ι</vt:lpstr>
      <vt:lpstr>Μετατροπή Αναλογικού Σήματος σε Ψηφιακό</vt:lpstr>
      <vt:lpstr>Μετατροπή Αναλογικού Σήματος σε Ψηφιακό</vt:lpstr>
      <vt:lpstr>Δειγματοληψία</vt:lpstr>
      <vt:lpstr>Δειγματοληψία (Sampling)</vt:lpstr>
      <vt:lpstr>Είδη Δειγματοληψίας</vt:lpstr>
      <vt:lpstr>PowerPoint Presentation</vt:lpstr>
      <vt:lpstr>Ιδανική Δειγματοληψία</vt:lpstr>
      <vt:lpstr>Ιδανική Δειγματοληψία (Πεδίο Χρόνου)</vt:lpstr>
      <vt:lpstr>Ιδανική Δειγματοληψία (Πεδίο Συχνότητας)</vt:lpstr>
      <vt:lpstr>PowerPoint Presentation</vt:lpstr>
      <vt:lpstr>Φυσική Δειγματοληψία (Πεδίο Χρόνου)</vt:lpstr>
      <vt:lpstr>Φυσική Δειγματοληψία (Πεδίο Συχνότητας)</vt:lpstr>
      <vt:lpstr>Φυσική Δειγματοληψία (Χρόνος – Συχνότητα)</vt:lpstr>
      <vt:lpstr>PowerPoint Presentation</vt:lpstr>
      <vt:lpstr>Δειγματοληψία Οριζόντιας Κορυφής</vt:lpstr>
      <vt:lpstr>Δειγματοληψίας Οριζόντιας Κορυφής  (Πεδίο Συχνότητας)</vt:lpstr>
      <vt:lpstr>Άσκηση 1  </vt:lpstr>
      <vt:lpstr>Άσκηση 2  </vt:lpstr>
      <vt:lpstr>Άσκηση 3  </vt:lpstr>
      <vt:lpstr>Άσκηση 4  </vt:lpstr>
      <vt:lpstr>Άσκηση 5  </vt:lpstr>
      <vt:lpstr>Κβαντισμός</vt:lpstr>
      <vt:lpstr>Κβαντισμός</vt:lpstr>
      <vt:lpstr>Ομοιόμορφος Κβαντισμός</vt:lpstr>
      <vt:lpstr>Παράμετροι Κβαντισμού</vt:lpstr>
      <vt:lpstr>Ομοιόμορφος Κβαντισμός</vt:lpstr>
      <vt:lpstr>Ομοιόμορφος Κβαντισμός</vt:lpstr>
      <vt:lpstr>Ανομοιόμορφος Κβαντισμός</vt:lpstr>
      <vt:lpstr>Ανομοιόμορφος Κβαντισμός</vt:lpstr>
      <vt:lpstr>Πρότυπα Ανομοιόμορφου Κβαντισμού</vt:lpstr>
      <vt:lpstr>Πρότυπα Ανομοιόμορφου Κβαντισμού</vt:lpstr>
      <vt:lpstr>Πρότυπα Ανομοιόμορφου Κβαντισμού</vt:lpstr>
      <vt:lpstr>Κωδικοποίηση</vt:lpstr>
      <vt:lpstr>Κωδικοποίηση</vt:lpstr>
      <vt:lpstr>Κωδικοποίηση</vt:lpstr>
      <vt:lpstr>Μετατροπή  Ψηφιακού Σήματος  σε Αναλογικό</vt:lpstr>
      <vt:lpstr>Μετατροπή Ψηφιακού Σήματος σε Αναλογικό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821</cp:revision>
  <dcterms:created xsi:type="dcterms:W3CDTF">2012-03-18T08:27:36Z</dcterms:created>
  <dcterms:modified xsi:type="dcterms:W3CDTF">2016-09-26T08:57:12Z</dcterms:modified>
</cp:coreProperties>
</file>