
<file path=[Content_Types].xml><?xml version="1.0" encoding="utf-8"?>
<Types xmlns="http://schemas.openxmlformats.org/package/2006/content-types">
  <Default Extension="png" ContentType="image/png"/>
  <Default Extension="bin" ContentType="application/vnd.openxmlformats-officedocument.oleObject"/>
  <Default Extension="emf" ContentType="image/x-emf"/>
  <Default Extension="wmf" ContentType="image/x-wmf"/>
  <Default Extension="jpeg" ContentType="image/jpeg"/>
  <Default Extension="rels" ContentType="application/vnd.openxmlformats-package.relationships+xml"/>
  <Default Extension="xml" ContentType="application/xml"/>
  <Default Extension="wdp" ContentType="image/vnd.ms-photo"/>
  <Default Extension="vml" ContentType="application/vnd.openxmlformats-officedocument.vmlDrawing"/>
  <Override PartName="/ppt/presentation.xml" ContentType="application/vnd.openxmlformats-officedocument.presentationml.presentation.main+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slides/slide120.xml" ContentType="application/vnd.openxmlformats-officedocument.presentationml.slide+xml"/>
  <Override PartName="/ppt/slides/slide121.xml" ContentType="application/vnd.openxmlformats-officedocument.presentationml.slide+xml"/>
  <Override PartName="/ppt/slides/slide122.xml" ContentType="application/vnd.openxmlformats-officedocument.presentationml.slide+xml"/>
  <Override PartName="/ppt/slides/slide123.xml" ContentType="application/vnd.openxmlformats-officedocument.presentationml.slide+xml"/>
  <Override PartName="/ppt/slides/slide124.xml" ContentType="application/vnd.openxmlformats-officedocument.presentationml.slide+xml"/>
  <Override PartName="/ppt/slides/slide125.xml" ContentType="application/vnd.openxmlformats-officedocument.presentationml.slide+xml"/>
  <Override PartName="/ppt/slides/slide126.xml" ContentType="application/vnd.openxmlformats-officedocument.presentationml.slide+xml"/>
  <Override PartName="/ppt/slides/slide127.xml" ContentType="application/vnd.openxmlformats-officedocument.presentationml.slide+xml"/>
  <Override PartName="/ppt/slides/slide128.xml" ContentType="application/vnd.openxmlformats-officedocument.presentationml.slide+xml"/>
  <Override PartName="/ppt/slides/slide129.xml" ContentType="application/vnd.openxmlformats-officedocument.presentationml.slide+xml"/>
  <Override PartName="/ppt/slides/slide130.xml" ContentType="application/vnd.openxmlformats-officedocument.presentationml.slide+xml"/>
  <Override PartName="/ppt/slides/slide131.xml" ContentType="application/vnd.openxmlformats-officedocument.presentationml.slide+xml"/>
  <Override PartName="/ppt/slides/slide132.xml" ContentType="application/vnd.openxmlformats-officedocument.presentationml.slide+xml"/>
  <Override PartName="/ppt/slides/slide133.xml" ContentType="application/vnd.openxmlformats-officedocument.presentationml.slide+xml"/>
  <Override PartName="/ppt/slides/slide134.xml" ContentType="application/vnd.openxmlformats-officedocument.presentationml.slide+xml"/>
  <Override PartName="/ppt/slides/slide135.xml" ContentType="application/vnd.openxmlformats-officedocument.presentationml.slide+xml"/>
  <Override PartName="/ppt/slides/slide136.xml" ContentType="application/vnd.openxmlformats-officedocument.presentationml.slide+xml"/>
  <Override PartName="/ppt/slides/slide137.xml" ContentType="application/vnd.openxmlformats-officedocument.presentationml.slide+xml"/>
  <Override PartName="/ppt/slides/slide138.xml" ContentType="application/vnd.openxmlformats-officedocument.presentationml.slide+xml"/>
  <Override PartName="/ppt/slides/slide139.xml" ContentType="application/vnd.openxmlformats-officedocument.presentationml.slide+xml"/>
  <Override PartName="/ppt/slides/slide140.xml" ContentType="application/vnd.openxmlformats-officedocument.presentationml.slide+xml"/>
  <Override PartName="/ppt/slides/slide141.xml" ContentType="application/vnd.openxmlformats-officedocument.presentationml.slide+xml"/>
  <Override PartName="/ppt/slides/slide142.xml" ContentType="application/vnd.openxmlformats-officedocument.presentationml.slide+xml"/>
  <Override PartName="/ppt/slides/slide143.xml" ContentType="application/vnd.openxmlformats-officedocument.presentationml.slide+xml"/>
  <Override PartName="/ppt/slides/slide144.xml" ContentType="application/vnd.openxmlformats-officedocument.presentationml.slide+xml"/>
  <Override PartName="/ppt/slides/slide145.xml" ContentType="application/vnd.openxmlformats-officedocument.presentationml.slide+xml"/>
  <Override PartName="/ppt/slides/slide146.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2"/>
  </p:sldMasterIdLst>
  <p:notesMasterIdLst>
    <p:notesMasterId r:id="rId149"/>
  </p:notesMasterIdLst>
  <p:sldIdLst>
    <p:sldId id="311" r:id="rId3"/>
    <p:sldId id="571" r:id="rId4"/>
    <p:sldId id="423" r:id="rId5"/>
    <p:sldId id="433" r:id="rId6"/>
    <p:sldId id="424" r:id="rId7"/>
    <p:sldId id="439" r:id="rId8"/>
    <p:sldId id="440" r:id="rId9"/>
    <p:sldId id="438" r:id="rId10"/>
    <p:sldId id="441" r:id="rId11"/>
    <p:sldId id="434" r:id="rId12"/>
    <p:sldId id="425" r:id="rId13"/>
    <p:sldId id="442" r:id="rId14"/>
    <p:sldId id="435" r:id="rId15"/>
    <p:sldId id="426" r:id="rId16"/>
    <p:sldId id="443" r:id="rId17"/>
    <p:sldId id="444" r:id="rId18"/>
    <p:sldId id="445" r:id="rId19"/>
    <p:sldId id="436" r:id="rId20"/>
    <p:sldId id="446" r:id="rId21"/>
    <p:sldId id="448" r:id="rId22"/>
    <p:sldId id="427" r:id="rId23"/>
    <p:sldId id="447" r:id="rId24"/>
    <p:sldId id="449" r:id="rId25"/>
    <p:sldId id="450" r:id="rId26"/>
    <p:sldId id="451" r:id="rId27"/>
    <p:sldId id="452" r:id="rId28"/>
    <p:sldId id="453" r:id="rId29"/>
    <p:sldId id="437" r:id="rId30"/>
    <p:sldId id="428" r:id="rId31"/>
    <p:sldId id="454" r:id="rId32"/>
    <p:sldId id="429" r:id="rId33"/>
    <p:sldId id="430" r:id="rId34"/>
    <p:sldId id="455" r:id="rId35"/>
    <p:sldId id="456" r:id="rId36"/>
    <p:sldId id="460" r:id="rId37"/>
    <p:sldId id="457" r:id="rId38"/>
    <p:sldId id="458" r:id="rId39"/>
    <p:sldId id="467" r:id="rId40"/>
    <p:sldId id="461" r:id="rId41"/>
    <p:sldId id="466" r:id="rId42"/>
    <p:sldId id="459" r:id="rId43"/>
    <p:sldId id="465" r:id="rId44"/>
    <p:sldId id="462" r:id="rId45"/>
    <p:sldId id="463" r:id="rId46"/>
    <p:sldId id="464" r:id="rId47"/>
    <p:sldId id="507" r:id="rId48"/>
    <p:sldId id="470" r:id="rId49"/>
    <p:sldId id="471" r:id="rId50"/>
    <p:sldId id="472" r:id="rId51"/>
    <p:sldId id="473" r:id="rId52"/>
    <p:sldId id="474" r:id="rId53"/>
    <p:sldId id="475" r:id="rId54"/>
    <p:sldId id="476" r:id="rId55"/>
    <p:sldId id="477" r:id="rId56"/>
    <p:sldId id="478" r:id="rId57"/>
    <p:sldId id="479" r:id="rId58"/>
    <p:sldId id="480" r:id="rId59"/>
    <p:sldId id="481" r:id="rId60"/>
    <p:sldId id="482" r:id="rId61"/>
    <p:sldId id="483" r:id="rId62"/>
    <p:sldId id="484" r:id="rId63"/>
    <p:sldId id="485" r:id="rId64"/>
    <p:sldId id="486" r:id="rId65"/>
    <p:sldId id="487" r:id="rId66"/>
    <p:sldId id="488" r:id="rId67"/>
    <p:sldId id="489" r:id="rId68"/>
    <p:sldId id="490" r:id="rId69"/>
    <p:sldId id="491" r:id="rId70"/>
    <p:sldId id="492" r:id="rId71"/>
    <p:sldId id="493" r:id="rId72"/>
    <p:sldId id="494" r:id="rId73"/>
    <p:sldId id="495" r:id="rId74"/>
    <p:sldId id="496" r:id="rId75"/>
    <p:sldId id="497" r:id="rId76"/>
    <p:sldId id="498" r:id="rId77"/>
    <p:sldId id="499" r:id="rId78"/>
    <p:sldId id="500" r:id="rId79"/>
    <p:sldId id="501" r:id="rId80"/>
    <p:sldId id="502" r:id="rId81"/>
    <p:sldId id="503" r:id="rId82"/>
    <p:sldId id="504" r:id="rId83"/>
    <p:sldId id="505" r:id="rId84"/>
    <p:sldId id="506" r:id="rId85"/>
    <p:sldId id="508" r:id="rId86"/>
    <p:sldId id="509" r:id="rId87"/>
    <p:sldId id="510" r:id="rId88"/>
    <p:sldId id="511" r:id="rId89"/>
    <p:sldId id="512" r:id="rId90"/>
    <p:sldId id="513" r:id="rId91"/>
    <p:sldId id="514" r:id="rId92"/>
    <p:sldId id="515" r:id="rId93"/>
    <p:sldId id="516" r:id="rId94"/>
    <p:sldId id="517" r:id="rId95"/>
    <p:sldId id="518" r:id="rId96"/>
    <p:sldId id="519" r:id="rId97"/>
    <p:sldId id="520" r:id="rId98"/>
    <p:sldId id="521" r:id="rId99"/>
    <p:sldId id="522" r:id="rId100"/>
    <p:sldId id="523" r:id="rId101"/>
    <p:sldId id="524" r:id="rId102"/>
    <p:sldId id="525" r:id="rId103"/>
    <p:sldId id="526" r:id="rId104"/>
    <p:sldId id="527" r:id="rId105"/>
    <p:sldId id="528" r:id="rId106"/>
    <p:sldId id="529" r:id="rId107"/>
    <p:sldId id="530" r:id="rId108"/>
    <p:sldId id="531" r:id="rId109"/>
    <p:sldId id="532" r:id="rId110"/>
    <p:sldId id="533" r:id="rId111"/>
    <p:sldId id="534" r:id="rId112"/>
    <p:sldId id="535" r:id="rId113"/>
    <p:sldId id="536" r:id="rId114"/>
    <p:sldId id="537" r:id="rId115"/>
    <p:sldId id="538" r:id="rId116"/>
    <p:sldId id="539" r:id="rId117"/>
    <p:sldId id="540" r:id="rId118"/>
    <p:sldId id="541" r:id="rId119"/>
    <p:sldId id="542" r:id="rId120"/>
    <p:sldId id="543" r:id="rId121"/>
    <p:sldId id="544" r:id="rId122"/>
    <p:sldId id="545" r:id="rId123"/>
    <p:sldId id="546" r:id="rId124"/>
    <p:sldId id="547" r:id="rId125"/>
    <p:sldId id="548" r:id="rId126"/>
    <p:sldId id="549" r:id="rId127"/>
    <p:sldId id="550" r:id="rId128"/>
    <p:sldId id="551" r:id="rId129"/>
    <p:sldId id="552" r:id="rId130"/>
    <p:sldId id="553" r:id="rId131"/>
    <p:sldId id="554" r:id="rId132"/>
    <p:sldId id="555" r:id="rId133"/>
    <p:sldId id="556" r:id="rId134"/>
    <p:sldId id="557" r:id="rId135"/>
    <p:sldId id="558" r:id="rId136"/>
    <p:sldId id="559" r:id="rId137"/>
    <p:sldId id="560" r:id="rId138"/>
    <p:sldId id="561" r:id="rId139"/>
    <p:sldId id="562" r:id="rId140"/>
    <p:sldId id="563" r:id="rId141"/>
    <p:sldId id="564" r:id="rId142"/>
    <p:sldId id="565" r:id="rId143"/>
    <p:sldId id="566" r:id="rId144"/>
    <p:sldId id="567" r:id="rId145"/>
    <p:sldId id="568" r:id="rId146"/>
    <p:sldId id="569" r:id="rId147"/>
    <p:sldId id="570" r:id="rId148"/>
  </p:sldIdLst>
  <p:sldSz cx="9144000" cy="6858000" type="screen4x3"/>
  <p:notesSz cx="7099300" cy="10234613"/>
  <p:custDataLst>
    <p:tags r:id="rId150"/>
  </p:custDataLst>
  <p:defaultText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CE6F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875" autoAdjust="0"/>
    <p:restoredTop sz="94660"/>
  </p:normalViewPr>
  <p:slideViewPr>
    <p:cSldViewPr>
      <p:cViewPr varScale="1">
        <p:scale>
          <a:sx n="91" d="100"/>
          <a:sy n="91" d="100"/>
        </p:scale>
        <p:origin x="-456" y="-114"/>
      </p:cViewPr>
      <p:guideLst>
        <p:guide orient="horz" pos="2160"/>
        <p:guide pos="2880"/>
      </p:guideLst>
    </p:cSldViewPr>
  </p:slideViewPr>
  <p:notesTextViewPr>
    <p:cViewPr>
      <p:scale>
        <a:sx n="1" d="1"/>
        <a:sy n="1" d="1"/>
      </p:scale>
      <p:origin x="0" y="0"/>
    </p:cViewPr>
  </p:notesTextViewPr>
  <p:sorterViewPr>
    <p:cViewPr>
      <p:scale>
        <a:sx n="200" d="100"/>
        <a:sy n="200" d="100"/>
      </p:scale>
      <p:origin x="0" y="35730"/>
    </p:cViewPr>
  </p:sorter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4.xml"/><Relationship Id="rId117" Type="http://schemas.openxmlformats.org/officeDocument/2006/relationships/slide" Target="slides/slide115.xml"/><Relationship Id="rId21" Type="http://schemas.openxmlformats.org/officeDocument/2006/relationships/slide" Target="slides/slide19.xml"/><Relationship Id="rId42" Type="http://schemas.openxmlformats.org/officeDocument/2006/relationships/slide" Target="slides/slide40.xml"/><Relationship Id="rId47" Type="http://schemas.openxmlformats.org/officeDocument/2006/relationships/slide" Target="slides/slide45.xml"/><Relationship Id="rId63" Type="http://schemas.openxmlformats.org/officeDocument/2006/relationships/slide" Target="slides/slide61.xml"/><Relationship Id="rId68" Type="http://schemas.openxmlformats.org/officeDocument/2006/relationships/slide" Target="slides/slide66.xml"/><Relationship Id="rId84" Type="http://schemas.openxmlformats.org/officeDocument/2006/relationships/slide" Target="slides/slide82.xml"/><Relationship Id="rId89" Type="http://schemas.openxmlformats.org/officeDocument/2006/relationships/slide" Target="slides/slide87.xml"/><Relationship Id="rId112" Type="http://schemas.openxmlformats.org/officeDocument/2006/relationships/slide" Target="slides/slide110.xml"/><Relationship Id="rId133" Type="http://schemas.openxmlformats.org/officeDocument/2006/relationships/slide" Target="slides/slide131.xml"/><Relationship Id="rId138" Type="http://schemas.openxmlformats.org/officeDocument/2006/relationships/slide" Target="slides/slide136.xml"/><Relationship Id="rId154" Type="http://schemas.openxmlformats.org/officeDocument/2006/relationships/tableStyles" Target="tableStyles.xml"/><Relationship Id="rId16" Type="http://schemas.openxmlformats.org/officeDocument/2006/relationships/slide" Target="slides/slide14.xml"/><Relationship Id="rId107" Type="http://schemas.openxmlformats.org/officeDocument/2006/relationships/slide" Target="slides/slide105.xml"/><Relationship Id="rId11" Type="http://schemas.openxmlformats.org/officeDocument/2006/relationships/slide" Target="slides/slide9.xml"/><Relationship Id="rId32" Type="http://schemas.openxmlformats.org/officeDocument/2006/relationships/slide" Target="slides/slide30.xml"/><Relationship Id="rId37" Type="http://schemas.openxmlformats.org/officeDocument/2006/relationships/slide" Target="slides/slide35.xml"/><Relationship Id="rId53" Type="http://schemas.openxmlformats.org/officeDocument/2006/relationships/slide" Target="slides/slide51.xml"/><Relationship Id="rId58" Type="http://schemas.openxmlformats.org/officeDocument/2006/relationships/slide" Target="slides/slide56.xml"/><Relationship Id="rId74" Type="http://schemas.openxmlformats.org/officeDocument/2006/relationships/slide" Target="slides/slide72.xml"/><Relationship Id="rId79" Type="http://schemas.openxmlformats.org/officeDocument/2006/relationships/slide" Target="slides/slide77.xml"/><Relationship Id="rId102" Type="http://schemas.openxmlformats.org/officeDocument/2006/relationships/slide" Target="slides/slide100.xml"/><Relationship Id="rId123" Type="http://schemas.openxmlformats.org/officeDocument/2006/relationships/slide" Target="slides/slide121.xml"/><Relationship Id="rId128" Type="http://schemas.openxmlformats.org/officeDocument/2006/relationships/slide" Target="slides/slide126.xml"/><Relationship Id="rId144" Type="http://schemas.openxmlformats.org/officeDocument/2006/relationships/slide" Target="slides/slide142.xml"/><Relationship Id="rId149" Type="http://schemas.openxmlformats.org/officeDocument/2006/relationships/notesMaster" Target="notesMasters/notesMaster1.xml"/><Relationship Id="rId5" Type="http://schemas.openxmlformats.org/officeDocument/2006/relationships/slide" Target="slides/slide3.xml"/><Relationship Id="rId90" Type="http://schemas.openxmlformats.org/officeDocument/2006/relationships/slide" Target="slides/slide88.xml"/><Relationship Id="rId95" Type="http://schemas.openxmlformats.org/officeDocument/2006/relationships/slide" Target="slides/slide93.xml"/><Relationship Id="rId22" Type="http://schemas.openxmlformats.org/officeDocument/2006/relationships/slide" Target="slides/slide20.xml"/><Relationship Id="rId27" Type="http://schemas.openxmlformats.org/officeDocument/2006/relationships/slide" Target="slides/slide25.xml"/><Relationship Id="rId43" Type="http://schemas.openxmlformats.org/officeDocument/2006/relationships/slide" Target="slides/slide41.xml"/><Relationship Id="rId48" Type="http://schemas.openxmlformats.org/officeDocument/2006/relationships/slide" Target="slides/slide46.xml"/><Relationship Id="rId64" Type="http://schemas.openxmlformats.org/officeDocument/2006/relationships/slide" Target="slides/slide62.xml"/><Relationship Id="rId69" Type="http://schemas.openxmlformats.org/officeDocument/2006/relationships/slide" Target="slides/slide67.xml"/><Relationship Id="rId113" Type="http://schemas.openxmlformats.org/officeDocument/2006/relationships/slide" Target="slides/slide111.xml"/><Relationship Id="rId118" Type="http://schemas.openxmlformats.org/officeDocument/2006/relationships/slide" Target="slides/slide116.xml"/><Relationship Id="rId134" Type="http://schemas.openxmlformats.org/officeDocument/2006/relationships/slide" Target="slides/slide132.xml"/><Relationship Id="rId139" Type="http://schemas.openxmlformats.org/officeDocument/2006/relationships/slide" Target="slides/slide137.xml"/><Relationship Id="rId80" Type="http://schemas.openxmlformats.org/officeDocument/2006/relationships/slide" Target="slides/slide78.xml"/><Relationship Id="rId85" Type="http://schemas.openxmlformats.org/officeDocument/2006/relationships/slide" Target="slides/slide83.xml"/><Relationship Id="rId150" Type="http://schemas.openxmlformats.org/officeDocument/2006/relationships/tags" Target="tags/tag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slide" Target="slides/slide57.xml"/><Relationship Id="rId67" Type="http://schemas.openxmlformats.org/officeDocument/2006/relationships/slide" Target="slides/slide65.xml"/><Relationship Id="rId103" Type="http://schemas.openxmlformats.org/officeDocument/2006/relationships/slide" Target="slides/slide101.xml"/><Relationship Id="rId108" Type="http://schemas.openxmlformats.org/officeDocument/2006/relationships/slide" Target="slides/slide106.xml"/><Relationship Id="rId116" Type="http://schemas.openxmlformats.org/officeDocument/2006/relationships/slide" Target="slides/slide114.xml"/><Relationship Id="rId124" Type="http://schemas.openxmlformats.org/officeDocument/2006/relationships/slide" Target="slides/slide122.xml"/><Relationship Id="rId129" Type="http://schemas.openxmlformats.org/officeDocument/2006/relationships/slide" Target="slides/slide127.xml"/><Relationship Id="rId137" Type="http://schemas.openxmlformats.org/officeDocument/2006/relationships/slide" Target="slides/slide135.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slide" Target="slides/slide52.xml"/><Relationship Id="rId62" Type="http://schemas.openxmlformats.org/officeDocument/2006/relationships/slide" Target="slides/slide60.xml"/><Relationship Id="rId70" Type="http://schemas.openxmlformats.org/officeDocument/2006/relationships/slide" Target="slides/slide68.xml"/><Relationship Id="rId75" Type="http://schemas.openxmlformats.org/officeDocument/2006/relationships/slide" Target="slides/slide73.xml"/><Relationship Id="rId83" Type="http://schemas.openxmlformats.org/officeDocument/2006/relationships/slide" Target="slides/slide81.xml"/><Relationship Id="rId88" Type="http://schemas.openxmlformats.org/officeDocument/2006/relationships/slide" Target="slides/slide86.xml"/><Relationship Id="rId91" Type="http://schemas.openxmlformats.org/officeDocument/2006/relationships/slide" Target="slides/slide89.xml"/><Relationship Id="rId96" Type="http://schemas.openxmlformats.org/officeDocument/2006/relationships/slide" Target="slides/slide94.xml"/><Relationship Id="rId111" Type="http://schemas.openxmlformats.org/officeDocument/2006/relationships/slide" Target="slides/slide109.xml"/><Relationship Id="rId132" Type="http://schemas.openxmlformats.org/officeDocument/2006/relationships/slide" Target="slides/slide130.xml"/><Relationship Id="rId140" Type="http://schemas.openxmlformats.org/officeDocument/2006/relationships/slide" Target="slides/slide138.xml"/><Relationship Id="rId145" Type="http://schemas.openxmlformats.org/officeDocument/2006/relationships/slide" Target="slides/slide143.xml"/><Relationship Id="rId153"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slide" Target="slides/slide55.xml"/><Relationship Id="rId106" Type="http://schemas.openxmlformats.org/officeDocument/2006/relationships/slide" Target="slides/slide104.xml"/><Relationship Id="rId114" Type="http://schemas.openxmlformats.org/officeDocument/2006/relationships/slide" Target="slides/slide112.xml"/><Relationship Id="rId119" Type="http://schemas.openxmlformats.org/officeDocument/2006/relationships/slide" Target="slides/slide117.xml"/><Relationship Id="rId127" Type="http://schemas.openxmlformats.org/officeDocument/2006/relationships/slide" Target="slides/slide125.xml"/><Relationship Id="rId10" Type="http://schemas.openxmlformats.org/officeDocument/2006/relationships/slide" Target="slides/slide8.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slide" Target="slides/slide58.xml"/><Relationship Id="rId65" Type="http://schemas.openxmlformats.org/officeDocument/2006/relationships/slide" Target="slides/slide63.xml"/><Relationship Id="rId73" Type="http://schemas.openxmlformats.org/officeDocument/2006/relationships/slide" Target="slides/slide71.xml"/><Relationship Id="rId78" Type="http://schemas.openxmlformats.org/officeDocument/2006/relationships/slide" Target="slides/slide76.xml"/><Relationship Id="rId81" Type="http://schemas.openxmlformats.org/officeDocument/2006/relationships/slide" Target="slides/slide79.xml"/><Relationship Id="rId86" Type="http://schemas.openxmlformats.org/officeDocument/2006/relationships/slide" Target="slides/slide84.xml"/><Relationship Id="rId94" Type="http://schemas.openxmlformats.org/officeDocument/2006/relationships/slide" Target="slides/slide92.xml"/><Relationship Id="rId99" Type="http://schemas.openxmlformats.org/officeDocument/2006/relationships/slide" Target="slides/slide97.xml"/><Relationship Id="rId101" Type="http://schemas.openxmlformats.org/officeDocument/2006/relationships/slide" Target="slides/slide99.xml"/><Relationship Id="rId122" Type="http://schemas.openxmlformats.org/officeDocument/2006/relationships/slide" Target="slides/slide120.xml"/><Relationship Id="rId130" Type="http://schemas.openxmlformats.org/officeDocument/2006/relationships/slide" Target="slides/slide128.xml"/><Relationship Id="rId135" Type="http://schemas.openxmlformats.org/officeDocument/2006/relationships/slide" Target="slides/slide133.xml"/><Relationship Id="rId143" Type="http://schemas.openxmlformats.org/officeDocument/2006/relationships/slide" Target="slides/slide141.xml"/><Relationship Id="rId148" Type="http://schemas.openxmlformats.org/officeDocument/2006/relationships/slide" Target="slides/slide146.xml"/><Relationship Id="rId151"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3" Type="http://schemas.openxmlformats.org/officeDocument/2006/relationships/slide" Target="slides/slide11.xml"/><Relationship Id="rId18" Type="http://schemas.openxmlformats.org/officeDocument/2006/relationships/slide" Target="slides/slide16.xml"/><Relationship Id="rId39" Type="http://schemas.openxmlformats.org/officeDocument/2006/relationships/slide" Target="slides/slide37.xml"/><Relationship Id="rId109" Type="http://schemas.openxmlformats.org/officeDocument/2006/relationships/slide" Target="slides/slide107.xml"/><Relationship Id="rId34" Type="http://schemas.openxmlformats.org/officeDocument/2006/relationships/slide" Target="slides/slide32.xml"/><Relationship Id="rId50" Type="http://schemas.openxmlformats.org/officeDocument/2006/relationships/slide" Target="slides/slide48.xml"/><Relationship Id="rId55" Type="http://schemas.openxmlformats.org/officeDocument/2006/relationships/slide" Target="slides/slide53.xml"/><Relationship Id="rId76" Type="http://schemas.openxmlformats.org/officeDocument/2006/relationships/slide" Target="slides/slide74.xml"/><Relationship Id="rId97" Type="http://schemas.openxmlformats.org/officeDocument/2006/relationships/slide" Target="slides/slide95.xml"/><Relationship Id="rId104" Type="http://schemas.openxmlformats.org/officeDocument/2006/relationships/slide" Target="slides/slide102.xml"/><Relationship Id="rId120" Type="http://schemas.openxmlformats.org/officeDocument/2006/relationships/slide" Target="slides/slide118.xml"/><Relationship Id="rId125" Type="http://schemas.openxmlformats.org/officeDocument/2006/relationships/slide" Target="slides/slide123.xml"/><Relationship Id="rId141" Type="http://schemas.openxmlformats.org/officeDocument/2006/relationships/slide" Target="slides/slide139.xml"/><Relationship Id="rId146" Type="http://schemas.openxmlformats.org/officeDocument/2006/relationships/slide" Target="slides/slide144.xml"/><Relationship Id="rId7" Type="http://schemas.openxmlformats.org/officeDocument/2006/relationships/slide" Target="slides/slide5.xml"/><Relationship Id="rId71" Type="http://schemas.openxmlformats.org/officeDocument/2006/relationships/slide" Target="slides/slide69.xml"/><Relationship Id="rId92" Type="http://schemas.openxmlformats.org/officeDocument/2006/relationships/slide" Target="slides/slide90.xml"/><Relationship Id="rId2" Type="http://schemas.openxmlformats.org/officeDocument/2006/relationships/slideMaster" Target="slideMasters/slideMaster1.xml"/><Relationship Id="rId29" Type="http://schemas.openxmlformats.org/officeDocument/2006/relationships/slide" Target="slides/slide27.xml"/><Relationship Id="rId24" Type="http://schemas.openxmlformats.org/officeDocument/2006/relationships/slide" Target="slides/slide22.xml"/><Relationship Id="rId40" Type="http://schemas.openxmlformats.org/officeDocument/2006/relationships/slide" Target="slides/slide38.xml"/><Relationship Id="rId45" Type="http://schemas.openxmlformats.org/officeDocument/2006/relationships/slide" Target="slides/slide43.xml"/><Relationship Id="rId66" Type="http://schemas.openxmlformats.org/officeDocument/2006/relationships/slide" Target="slides/slide64.xml"/><Relationship Id="rId87" Type="http://schemas.openxmlformats.org/officeDocument/2006/relationships/slide" Target="slides/slide85.xml"/><Relationship Id="rId110" Type="http://schemas.openxmlformats.org/officeDocument/2006/relationships/slide" Target="slides/slide108.xml"/><Relationship Id="rId115" Type="http://schemas.openxmlformats.org/officeDocument/2006/relationships/slide" Target="slides/slide113.xml"/><Relationship Id="rId131" Type="http://schemas.openxmlformats.org/officeDocument/2006/relationships/slide" Target="slides/slide129.xml"/><Relationship Id="rId136" Type="http://schemas.openxmlformats.org/officeDocument/2006/relationships/slide" Target="slides/slide134.xml"/><Relationship Id="rId61" Type="http://schemas.openxmlformats.org/officeDocument/2006/relationships/slide" Target="slides/slide59.xml"/><Relationship Id="rId82" Type="http://schemas.openxmlformats.org/officeDocument/2006/relationships/slide" Target="slides/slide80.xml"/><Relationship Id="rId152" Type="http://schemas.openxmlformats.org/officeDocument/2006/relationships/viewProps" Target="viewProps.xml"/><Relationship Id="rId19" Type="http://schemas.openxmlformats.org/officeDocument/2006/relationships/slide" Target="slides/slide17.xml"/><Relationship Id="rId14" Type="http://schemas.openxmlformats.org/officeDocument/2006/relationships/slide" Target="slides/slide12.xml"/><Relationship Id="rId30" Type="http://schemas.openxmlformats.org/officeDocument/2006/relationships/slide" Target="slides/slide28.xml"/><Relationship Id="rId35" Type="http://schemas.openxmlformats.org/officeDocument/2006/relationships/slide" Target="slides/slide33.xml"/><Relationship Id="rId56" Type="http://schemas.openxmlformats.org/officeDocument/2006/relationships/slide" Target="slides/slide54.xml"/><Relationship Id="rId77" Type="http://schemas.openxmlformats.org/officeDocument/2006/relationships/slide" Target="slides/slide75.xml"/><Relationship Id="rId100" Type="http://schemas.openxmlformats.org/officeDocument/2006/relationships/slide" Target="slides/slide98.xml"/><Relationship Id="rId105" Type="http://schemas.openxmlformats.org/officeDocument/2006/relationships/slide" Target="slides/slide103.xml"/><Relationship Id="rId126" Type="http://schemas.openxmlformats.org/officeDocument/2006/relationships/slide" Target="slides/slide124.xml"/><Relationship Id="rId147" Type="http://schemas.openxmlformats.org/officeDocument/2006/relationships/slide" Target="slides/slide145.xml"/><Relationship Id="rId8" Type="http://schemas.openxmlformats.org/officeDocument/2006/relationships/slide" Target="slides/slide6.xml"/><Relationship Id="rId51" Type="http://schemas.openxmlformats.org/officeDocument/2006/relationships/slide" Target="slides/slide49.xml"/><Relationship Id="rId72" Type="http://schemas.openxmlformats.org/officeDocument/2006/relationships/slide" Target="slides/slide70.xml"/><Relationship Id="rId93" Type="http://schemas.openxmlformats.org/officeDocument/2006/relationships/slide" Target="slides/slide91.xml"/><Relationship Id="rId98" Type="http://schemas.openxmlformats.org/officeDocument/2006/relationships/slide" Target="slides/slide96.xml"/><Relationship Id="rId121" Type="http://schemas.openxmlformats.org/officeDocument/2006/relationships/slide" Target="slides/slide119.xml"/><Relationship Id="rId142" Type="http://schemas.openxmlformats.org/officeDocument/2006/relationships/slide" Target="slides/slide140.xml"/><Relationship Id="rId3" Type="http://schemas.openxmlformats.org/officeDocument/2006/relationships/slide" Target="slides/slide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44.png"/></Relationships>
</file>

<file path=ppt/drawings/_rels/vmlDrawing2.vml.rels><?xml version="1.0" encoding="UTF-8" standalone="yes"?>
<Relationships xmlns="http://schemas.openxmlformats.org/package/2006/relationships"><Relationship Id="rId2" Type="http://schemas.openxmlformats.org/officeDocument/2006/relationships/image" Target="../media/image85.emf"/><Relationship Id="rId1" Type="http://schemas.openxmlformats.org/officeDocument/2006/relationships/image" Target="../media/image84.emf"/></Relationships>
</file>

<file path=ppt/drawings/_rels/vmlDrawing3.vml.rels><?xml version="1.0" encoding="UTF-8" standalone="yes"?>
<Relationships xmlns="http://schemas.openxmlformats.org/package/2006/relationships"><Relationship Id="rId2" Type="http://schemas.openxmlformats.org/officeDocument/2006/relationships/image" Target="../media/image87.emf"/><Relationship Id="rId1" Type="http://schemas.openxmlformats.org/officeDocument/2006/relationships/image" Target="../media/image86.emf"/></Relationships>
</file>

<file path=ppt/drawings/_rels/vmlDrawing4.vml.rels><?xml version="1.0" encoding="UTF-8" standalone="yes"?>
<Relationships xmlns="http://schemas.openxmlformats.org/package/2006/relationships"><Relationship Id="rId2" Type="http://schemas.openxmlformats.org/officeDocument/2006/relationships/image" Target="../media/image89.emf"/><Relationship Id="rId1" Type="http://schemas.openxmlformats.org/officeDocument/2006/relationships/image" Target="../media/image88.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76363" cy="511731"/>
          </a:xfrm>
          <a:prstGeom prst="rect">
            <a:avLst/>
          </a:prstGeom>
        </p:spPr>
        <p:txBody>
          <a:bodyPr vert="horz" lIns="99048" tIns="49524" rIns="99048" bIns="49524" rtlCol="0"/>
          <a:lstStyle>
            <a:lvl1pPr algn="l">
              <a:defRPr sz="1300"/>
            </a:lvl1pPr>
          </a:lstStyle>
          <a:p>
            <a:endParaRPr lang="el-GR"/>
          </a:p>
        </p:txBody>
      </p:sp>
      <p:sp>
        <p:nvSpPr>
          <p:cNvPr id="3" name="Date Placeholder 2"/>
          <p:cNvSpPr>
            <a:spLocks noGrp="1"/>
          </p:cNvSpPr>
          <p:nvPr>
            <p:ph type="dt" idx="1"/>
          </p:nvPr>
        </p:nvSpPr>
        <p:spPr>
          <a:xfrm>
            <a:off x="4021294" y="0"/>
            <a:ext cx="3076363" cy="511731"/>
          </a:xfrm>
          <a:prstGeom prst="rect">
            <a:avLst/>
          </a:prstGeom>
        </p:spPr>
        <p:txBody>
          <a:bodyPr vert="horz" lIns="99048" tIns="49524" rIns="99048" bIns="49524" rtlCol="0"/>
          <a:lstStyle>
            <a:lvl1pPr algn="r">
              <a:defRPr sz="1300"/>
            </a:lvl1pPr>
          </a:lstStyle>
          <a:p>
            <a:fld id="{D35E226D-C6C4-4801-B874-97967BB1E195}" type="datetimeFigureOut">
              <a:rPr lang="el-GR" smtClean="0"/>
              <a:t>26/9/2016</a:t>
            </a:fld>
            <a:endParaRPr lang="el-GR"/>
          </a:p>
        </p:txBody>
      </p:sp>
      <p:sp>
        <p:nvSpPr>
          <p:cNvPr id="4" name="Slide Image Placeholder 3"/>
          <p:cNvSpPr>
            <a:spLocks noGrp="1" noRot="1" noChangeAspect="1"/>
          </p:cNvSpPr>
          <p:nvPr>
            <p:ph type="sldImg" idx="2"/>
          </p:nvPr>
        </p:nvSpPr>
        <p:spPr>
          <a:xfrm>
            <a:off x="992188" y="768350"/>
            <a:ext cx="5114925" cy="3836988"/>
          </a:xfrm>
          <a:prstGeom prst="rect">
            <a:avLst/>
          </a:prstGeom>
          <a:noFill/>
          <a:ln w="12700">
            <a:solidFill>
              <a:prstClr val="black"/>
            </a:solidFill>
          </a:ln>
        </p:spPr>
        <p:txBody>
          <a:bodyPr vert="horz" lIns="99048" tIns="49524" rIns="99048" bIns="49524" rtlCol="0" anchor="ctr"/>
          <a:lstStyle/>
          <a:p>
            <a:endParaRPr lang="el-GR"/>
          </a:p>
        </p:txBody>
      </p:sp>
      <p:sp>
        <p:nvSpPr>
          <p:cNvPr id="5" name="Notes Placeholder 4"/>
          <p:cNvSpPr>
            <a:spLocks noGrp="1"/>
          </p:cNvSpPr>
          <p:nvPr>
            <p:ph type="body" sz="quarter" idx="3"/>
          </p:nvPr>
        </p:nvSpPr>
        <p:spPr>
          <a:xfrm>
            <a:off x="709930" y="4861441"/>
            <a:ext cx="5679440" cy="4605576"/>
          </a:xfrm>
          <a:prstGeom prst="rect">
            <a:avLst/>
          </a:prstGeom>
        </p:spPr>
        <p:txBody>
          <a:bodyPr vert="horz" lIns="99048" tIns="49524" rIns="99048" bIns="49524"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6" name="Footer Placeholder 5"/>
          <p:cNvSpPr>
            <a:spLocks noGrp="1"/>
          </p:cNvSpPr>
          <p:nvPr>
            <p:ph type="ftr" sz="quarter" idx="4"/>
          </p:nvPr>
        </p:nvSpPr>
        <p:spPr>
          <a:xfrm>
            <a:off x="0" y="9721106"/>
            <a:ext cx="3076363" cy="511731"/>
          </a:xfrm>
          <a:prstGeom prst="rect">
            <a:avLst/>
          </a:prstGeom>
        </p:spPr>
        <p:txBody>
          <a:bodyPr vert="horz" lIns="99048" tIns="49524" rIns="99048" bIns="49524" rtlCol="0" anchor="b"/>
          <a:lstStyle>
            <a:lvl1pPr algn="l">
              <a:defRPr sz="1300"/>
            </a:lvl1pPr>
          </a:lstStyle>
          <a:p>
            <a:endParaRPr lang="el-GR"/>
          </a:p>
        </p:txBody>
      </p:sp>
      <p:sp>
        <p:nvSpPr>
          <p:cNvPr id="7" name="Slide Number Placeholder 6"/>
          <p:cNvSpPr>
            <a:spLocks noGrp="1"/>
          </p:cNvSpPr>
          <p:nvPr>
            <p:ph type="sldNum" sz="quarter" idx="5"/>
          </p:nvPr>
        </p:nvSpPr>
        <p:spPr>
          <a:xfrm>
            <a:off x="4021294" y="9721106"/>
            <a:ext cx="3076363" cy="511731"/>
          </a:xfrm>
          <a:prstGeom prst="rect">
            <a:avLst/>
          </a:prstGeom>
        </p:spPr>
        <p:txBody>
          <a:bodyPr vert="horz" lIns="99048" tIns="49524" rIns="99048" bIns="49524" rtlCol="0" anchor="b"/>
          <a:lstStyle>
            <a:lvl1pPr algn="r">
              <a:defRPr sz="1300"/>
            </a:lvl1pPr>
          </a:lstStyle>
          <a:p>
            <a:fld id="{34E90F13-FEAF-4F3F-836B-529B963CC535}" type="slidenum">
              <a:rPr lang="el-GR" smtClean="0"/>
              <a:t>‹#›</a:t>
            </a:fld>
            <a:endParaRPr lang="el-GR"/>
          </a:p>
        </p:txBody>
      </p:sp>
    </p:spTree>
    <p:extLst>
      <p:ext uri="{BB962C8B-B14F-4D97-AF65-F5344CB8AC3E}">
        <p14:creationId xmlns:p14="http://schemas.microsoft.com/office/powerpoint/2010/main" val="269426500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116632"/>
            <a:ext cx="8229600" cy="850106"/>
          </a:xfrm>
        </p:spPr>
        <p:txBody>
          <a:bodyPr>
            <a:normAutofit/>
          </a:bodyPr>
          <a:lstStyle>
            <a:lvl1pPr>
              <a:defRPr sz="3200" b="1">
                <a:latin typeface="Cambria Math" pitchFamily="18" charset="0"/>
                <a:ea typeface="Cambria Math" pitchFamily="18" charset="0"/>
              </a:defRPr>
            </a:lvl1pPr>
          </a:lstStyle>
          <a:p>
            <a:r>
              <a:rPr lang="en-US" dirty="0" smtClean="0"/>
              <a:t>Click to edit Master title style</a:t>
            </a:r>
            <a:endParaRPr lang="el-GR" dirty="0"/>
          </a:p>
        </p:txBody>
      </p:sp>
      <p:sp>
        <p:nvSpPr>
          <p:cNvPr id="3" name="Content Placeholder 2"/>
          <p:cNvSpPr>
            <a:spLocks noGrp="1"/>
          </p:cNvSpPr>
          <p:nvPr>
            <p:ph idx="1"/>
          </p:nvPr>
        </p:nvSpPr>
        <p:spPr>
          <a:xfrm>
            <a:off x="457200" y="1052736"/>
            <a:ext cx="8229600" cy="5184576"/>
          </a:xfrm>
        </p:spPr>
        <p:txBody>
          <a:bodyPr>
            <a:normAutofit/>
          </a:bodyPr>
          <a:lstStyle>
            <a:lvl1pPr algn="just">
              <a:defRPr sz="2400">
                <a:latin typeface="Cambria Math" pitchFamily="18" charset="0"/>
                <a:ea typeface="Cambria Math" pitchFamily="18" charset="0"/>
              </a:defRPr>
            </a:lvl1pPr>
            <a:lvl2pPr algn="just">
              <a:defRPr sz="2000">
                <a:latin typeface="Cambria Math" pitchFamily="18" charset="0"/>
                <a:ea typeface="Cambria Math" pitchFamily="18" charset="0"/>
              </a:defRPr>
            </a:lvl2pPr>
            <a:lvl3pPr algn="just">
              <a:defRPr sz="1800">
                <a:latin typeface="Cambria Math" pitchFamily="18" charset="0"/>
                <a:ea typeface="Cambria Math" pitchFamily="18" charset="0"/>
              </a:defRPr>
            </a:lvl3pPr>
            <a:lvl4pPr algn="just">
              <a:defRPr sz="1600">
                <a:latin typeface="Cambria Math" pitchFamily="18" charset="0"/>
                <a:ea typeface="Cambria Math" pitchFamily="18" charset="0"/>
              </a:defRPr>
            </a:lvl4pPr>
            <a:lvl5pPr algn="just">
              <a:defRPr sz="1600">
                <a:latin typeface="Cambria Math" pitchFamily="18" charset="0"/>
                <a:ea typeface="Cambria Math"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l-GR" dirty="0"/>
          </a:p>
        </p:txBody>
      </p:sp>
      <p:sp>
        <p:nvSpPr>
          <p:cNvPr id="6" name="Slide Number Placeholder 5"/>
          <p:cNvSpPr>
            <a:spLocks noGrp="1"/>
          </p:cNvSpPr>
          <p:nvPr>
            <p:ph type="sldNum" sz="quarter" idx="12"/>
          </p:nvPr>
        </p:nvSpPr>
        <p:spPr>
          <a:xfrm>
            <a:off x="7452320" y="6356350"/>
            <a:ext cx="1234480" cy="365125"/>
          </a:xfrm>
        </p:spPr>
        <p:txBody>
          <a:bodyPr/>
          <a:lstStyle/>
          <a:p>
            <a:fld id="{0B0EBAE1-C03B-424B-868F-E6C23C4F0113}" type="slidenum">
              <a:rPr lang="el-GR" smtClean="0"/>
              <a:t>‹#›</a:t>
            </a:fld>
            <a:endParaRPr lang="el-GR"/>
          </a:p>
        </p:txBody>
      </p:sp>
    </p:spTree>
    <p:extLst>
      <p:ext uri="{BB962C8B-B14F-4D97-AF65-F5344CB8AC3E}">
        <p14:creationId xmlns:p14="http://schemas.microsoft.com/office/powerpoint/2010/main" val="1597996720"/>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l-GR"/>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4" name="Date Placeholder 3"/>
          <p:cNvSpPr>
            <a:spLocks noGrp="1"/>
          </p:cNvSpPr>
          <p:nvPr>
            <p:ph type="dt" sz="half" idx="10"/>
          </p:nvPr>
        </p:nvSpPr>
        <p:spPr/>
        <p:txBody>
          <a:bodyPr/>
          <a:lstStyle/>
          <a:p>
            <a:endParaRPr lang="el-GR"/>
          </a:p>
        </p:txBody>
      </p:sp>
      <p:sp>
        <p:nvSpPr>
          <p:cNvPr id="5" name="Footer Placeholder 4"/>
          <p:cNvSpPr>
            <a:spLocks noGrp="1"/>
          </p:cNvSpPr>
          <p:nvPr>
            <p:ph type="ftr" sz="quarter" idx="11"/>
          </p:nvPr>
        </p:nvSpPr>
        <p:spPr/>
        <p:txBody>
          <a:bodyPr/>
          <a:lstStyle/>
          <a:p>
            <a:endParaRPr lang="el-GR"/>
          </a:p>
        </p:txBody>
      </p:sp>
      <p:sp>
        <p:nvSpPr>
          <p:cNvPr id="6" name="Slide Number Placeholder 5"/>
          <p:cNvSpPr>
            <a:spLocks noGrp="1"/>
          </p:cNvSpPr>
          <p:nvPr>
            <p:ph type="sldNum" sz="quarter" idx="12"/>
          </p:nvPr>
        </p:nvSpPr>
        <p:spPr/>
        <p:txBody>
          <a:bodyPr/>
          <a:lstStyle/>
          <a:p>
            <a:fld id="{0B0EBAE1-C03B-424B-868F-E6C23C4F0113}" type="slidenum">
              <a:rPr lang="el-GR" smtClean="0"/>
              <a:t>‹#›</a:t>
            </a:fld>
            <a:endParaRPr lang="el-GR"/>
          </a:p>
        </p:txBody>
      </p:sp>
    </p:spTree>
    <p:extLst>
      <p:ext uri="{BB962C8B-B14F-4D97-AF65-F5344CB8AC3E}">
        <p14:creationId xmlns:p14="http://schemas.microsoft.com/office/powerpoint/2010/main" val="121688511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l-G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4" name="Date Placeholder 3"/>
          <p:cNvSpPr>
            <a:spLocks noGrp="1"/>
          </p:cNvSpPr>
          <p:nvPr>
            <p:ph type="dt" sz="half" idx="10"/>
          </p:nvPr>
        </p:nvSpPr>
        <p:spPr/>
        <p:txBody>
          <a:bodyPr/>
          <a:lstStyle/>
          <a:p>
            <a:endParaRPr lang="el-GR"/>
          </a:p>
        </p:txBody>
      </p:sp>
      <p:sp>
        <p:nvSpPr>
          <p:cNvPr id="5" name="Footer Placeholder 4"/>
          <p:cNvSpPr>
            <a:spLocks noGrp="1"/>
          </p:cNvSpPr>
          <p:nvPr>
            <p:ph type="ftr" sz="quarter" idx="11"/>
          </p:nvPr>
        </p:nvSpPr>
        <p:spPr/>
        <p:txBody>
          <a:bodyPr/>
          <a:lstStyle/>
          <a:p>
            <a:endParaRPr lang="el-GR"/>
          </a:p>
        </p:txBody>
      </p:sp>
      <p:sp>
        <p:nvSpPr>
          <p:cNvPr id="6" name="Slide Number Placeholder 5"/>
          <p:cNvSpPr>
            <a:spLocks noGrp="1"/>
          </p:cNvSpPr>
          <p:nvPr>
            <p:ph type="sldNum" sz="quarter" idx="12"/>
          </p:nvPr>
        </p:nvSpPr>
        <p:spPr/>
        <p:txBody>
          <a:bodyPr/>
          <a:lstStyle/>
          <a:p>
            <a:fld id="{0B0EBAE1-C03B-424B-868F-E6C23C4F0113}" type="slidenum">
              <a:rPr lang="el-GR" smtClean="0"/>
              <a:t>‹#›</a:t>
            </a:fld>
            <a:endParaRPr lang="el-GR"/>
          </a:p>
        </p:txBody>
      </p:sp>
    </p:spTree>
    <p:extLst>
      <p:ext uri="{BB962C8B-B14F-4D97-AF65-F5344CB8AC3E}">
        <p14:creationId xmlns:p14="http://schemas.microsoft.com/office/powerpoint/2010/main" val="667932716"/>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l-G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l-GR"/>
          </a:p>
        </p:txBody>
      </p:sp>
      <p:sp>
        <p:nvSpPr>
          <p:cNvPr id="4" name="Date Placeholder 3"/>
          <p:cNvSpPr>
            <a:spLocks noGrp="1"/>
          </p:cNvSpPr>
          <p:nvPr>
            <p:ph type="dt" sz="half" idx="10"/>
          </p:nvPr>
        </p:nvSpPr>
        <p:spPr/>
        <p:txBody>
          <a:bodyPr/>
          <a:lstStyle/>
          <a:p>
            <a:endParaRPr lang="el-GR"/>
          </a:p>
        </p:txBody>
      </p:sp>
      <p:sp>
        <p:nvSpPr>
          <p:cNvPr id="5" name="Footer Placeholder 4"/>
          <p:cNvSpPr>
            <a:spLocks noGrp="1"/>
          </p:cNvSpPr>
          <p:nvPr>
            <p:ph type="ftr" sz="quarter" idx="11"/>
          </p:nvPr>
        </p:nvSpPr>
        <p:spPr/>
        <p:txBody>
          <a:bodyPr/>
          <a:lstStyle/>
          <a:p>
            <a:endParaRPr lang="el-GR"/>
          </a:p>
        </p:txBody>
      </p:sp>
      <p:sp>
        <p:nvSpPr>
          <p:cNvPr id="6" name="Slide Number Placeholder 5"/>
          <p:cNvSpPr>
            <a:spLocks noGrp="1"/>
          </p:cNvSpPr>
          <p:nvPr>
            <p:ph type="sldNum" sz="quarter" idx="12"/>
          </p:nvPr>
        </p:nvSpPr>
        <p:spPr/>
        <p:txBody>
          <a:bodyPr/>
          <a:lstStyle/>
          <a:p>
            <a:fld id="{0B0EBAE1-C03B-424B-868F-E6C23C4F0113}" type="slidenum">
              <a:rPr lang="el-GR" smtClean="0"/>
              <a:t>‹#›</a:t>
            </a:fld>
            <a:endParaRPr lang="el-GR"/>
          </a:p>
        </p:txBody>
      </p:sp>
    </p:spTree>
    <p:extLst>
      <p:ext uri="{BB962C8B-B14F-4D97-AF65-F5344CB8AC3E}">
        <p14:creationId xmlns:p14="http://schemas.microsoft.com/office/powerpoint/2010/main" val="2932232371"/>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l-G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endParaRPr lang="el-GR"/>
          </a:p>
        </p:txBody>
      </p:sp>
      <p:sp>
        <p:nvSpPr>
          <p:cNvPr id="5" name="Footer Placeholder 4"/>
          <p:cNvSpPr>
            <a:spLocks noGrp="1"/>
          </p:cNvSpPr>
          <p:nvPr>
            <p:ph type="ftr" sz="quarter" idx="11"/>
          </p:nvPr>
        </p:nvSpPr>
        <p:spPr/>
        <p:txBody>
          <a:bodyPr/>
          <a:lstStyle/>
          <a:p>
            <a:endParaRPr lang="el-GR"/>
          </a:p>
        </p:txBody>
      </p:sp>
      <p:sp>
        <p:nvSpPr>
          <p:cNvPr id="6" name="Slide Number Placeholder 5"/>
          <p:cNvSpPr>
            <a:spLocks noGrp="1"/>
          </p:cNvSpPr>
          <p:nvPr>
            <p:ph type="sldNum" sz="quarter" idx="12"/>
          </p:nvPr>
        </p:nvSpPr>
        <p:spPr/>
        <p:txBody>
          <a:bodyPr/>
          <a:lstStyle/>
          <a:p>
            <a:fld id="{0B0EBAE1-C03B-424B-868F-E6C23C4F0113}" type="slidenum">
              <a:rPr lang="el-GR" smtClean="0"/>
              <a:t>‹#›</a:t>
            </a:fld>
            <a:endParaRPr lang="el-GR"/>
          </a:p>
        </p:txBody>
      </p:sp>
    </p:spTree>
    <p:extLst>
      <p:ext uri="{BB962C8B-B14F-4D97-AF65-F5344CB8AC3E}">
        <p14:creationId xmlns:p14="http://schemas.microsoft.com/office/powerpoint/2010/main" val="3277868896"/>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l-G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5" name="Date Placeholder 4"/>
          <p:cNvSpPr>
            <a:spLocks noGrp="1"/>
          </p:cNvSpPr>
          <p:nvPr>
            <p:ph type="dt" sz="half" idx="10"/>
          </p:nvPr>
        </p:nvSpPr>
        <p:spPr/>
        <p:txBody>
          <a:bodyPr/>
          <a:lstStyle/>
          <a:p>
            <a:endParaRPr lang="el-GR"/>
          </a:p>
        </p:txBody>
      </p:sp>
      <p:sp>
        <p:nvSpPr>
          <p:cNvPr id="6" name="Footer Placeholder 5"/>
          <p:cNvSpPr>
            <a:spLocks noGrp="1"/>
          </p:cNvSpPr>
          <p:nvPr>
            <p:ph type="ftr" sz="quarter" idx="11"/>
          </p:nvPr>
        </p:nvSpPr>
        <p:spPr/>
        <p:txBody>
          <a:bodyPr/>
          <a:lstStyle/>
          <a:p>
            <a:endParaRPr lang="el-GR"/>
          </a:p>
        </p:txBody>
      </p:sp>
      <p:sp>
        <p:nvSpPr>
          <p:cNvPr id="7" name="Slide Number Placeholder 6"/>
          <p:cNvSpPr>
            <a:spLocks noGrp="1"/>
          </p:cNvSpPr>
          <p:nvPr>
            <p:ph type="sldNum" sz="quarter" idx="12"/>
          </p:nvPr>
        </p:nvSpPr>
        <p:spPr/>
        <p:txBody>
          <a:bodyPr/>
          <a:lstStyle/>
          <a:p>
            <a:fld id="{0B0EBAE1-C03B-424B-868F-E6C23C4F0113}" type="slidenum">
              <a:rPr lang="el-GR" smtClean="0"/>
              <a:t>‹#›</a:t>
            </a:fld>
            <a:endParaRPr lang="el-GR"/>
          </a:p>
        </p:txBody>
      </p:sp>
    </p:spTree>
    <p:extLst>
      <p:ext uri="{BB962C8B-B14F-4D97-AF65-F5344CB8AC3E}">
        <p14:creationId xmlns:p14="http://schemas.microsoft.com/office/powerpoint/2010/main" val="2012879576"/>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l-G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7" name="Date Placeholder 6"/>
          <p:cNvSpPr>
            <a:spLocks noGrp="1"/>
          </p:cNvSpPr>
          <p:nvPr>
            <p:ph type="dt" sz="half" idx="10"/>
          </p:nvPr>
        </p:nvSpPr>
        <p:spPr/>
        <p:txBody>
          <a:bodyPr/>
          <a:lstStyle/>
          <a:p>
            <a:endParaRPr lang="el-GR"/>
          </a:p>
        </p:txBody>
      </p:sp>
      <p:sp>
        <p:nvSpPr>
          <p:cNvPr id="8" name="Footer Placeholder 7"/>
          <p:cNvSpPr>
            <a:spLocks noGrp="1"/>
          </p:cNvSpPr>
          <p:nvPr>
            <p:ph type="ftr" sz="quarter" idx="11"/>
          </p:nvPr>
        </p:nvSpPr>
        <p:spPr/>
        <p:txBody>
          <a:bodyPr/>
          <a:lstStyle/>
          <a:p>
            <a:endParaRPr lang="el-GR"/>
          </a:p>
        </p:txBody>
      </p:sp>
      <p:sp>
        <p:nvSpPr>
          <p:cNvPr id="9" name="Slide Number Placeholder 8"/>
          <p:cNvSpPr>
            <a:spLocks noGrp="1"/>
          </p:cNvSpPr>
          <p:nvPr>
            <p:ph type="sldNum" sz="quarter" idx="12"/>
          </p:nvPr>
        </p:nvSpPr>
        <p:spPr/>
        <p:txBody>
          <a:bodyPr/>
          <a:lstStyle/>
          <a:p>
            <a:fld id="{0B0EBAE1-C03B-424B-868F-E6C23C4F0113}" type="slidenum">
              <a:rPr lang="el-GR" smtClean="0"/>
              <a:t>‹#›</a:t>
            </a:fld>
            <a:endParaRPr lang="el-GR"/>
          </a:p>
        </p:txBody>
      </p:sp>
    </p:spTree>
    <p:extLst>
      <p:ext uri="{BB962C8B-B14F-4D97-AF65-F5344CB8AC3E}">
        <p14:creationId xmlns:p14="http://schemas.microsoft.com/office/powerpoint/2010/main" val="2558337605"/>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l-GR"/>
          </a:p>
        </p:txBody>
      </p:sp>
      <p:sp>
        <p:nvSpPr>
          <p:cNvPr id="3" name="Date Placeholder 2"/>
          <p:cNvSpPr>
            <a:spLocks noGrp="1"/>
          </p:cNvSpPr>
          <p:nvPr>
            <p:ph type="dt" sz="half" idx="10"/>
          </p:nvPr>
        </p:nvSpPr>
        <p:spPr/>
        <p:txBody>
          <a:bodyPr/>
          <a:lstStyle/>
          <a:p>
            <a:endParaRPr lang="el-GR"/>
          </a:p>
        </p:txBody>
      </p:sp>
      <p:sp>
        <p:nvSpPr>
          <p:cNvPr id="4" name="Footer Placeholder 3"/>
          <p:cNvSpPr>
            <a:spLocks noGrp="1"/>
          </p:cNvSpPr>
          <p:nvPr>
            <p:ph type="ftr" sz="quarter" idx="11"/>
          </p:nvPr>
        </p:nvSpPr>
        <p:spPr/>
        <p:txBody>
          <a:bodyPr/>
          <a:lstStyle/>
          <a:p>
            <a:endParaRPr lang="el-GR"/>
          </a:p>
        </p:txBody>
      </p:sp>
      <p:sp>
        <p:nvSpPr>
          <p:cNvPr id="5" name="Slide Number Placeholder 4"/>
          <p:cNvSpPr>
            <a:spLocks noGrp="1"/>
          </p:cNvSpPr>
          <p:nvPr>
            <p:ph type="sldNum" sz="quarter" idx="12"/>
          </p:nvPr>
        </p:nvSpPr>
        <p:spPr/>
        <p:txBody>
          <a:bodyPr/>
          <a:lstStyle/>
          <a:p>
            <a:fld id="{0B0EBAE1-C03B-424B-868F-E6C23C4F0113}" type="slidenum">
              <a:rPr lang="el-GR" smtClean="0"/>
              <a:t>‹#›</a:t>
            </a:fld>
            <a:endParaRPr lang="el-GR"/>
          </a:p>
        </p:txBody>
      </p:sp>
    </p:spTree>
    <p:extLst>
      <p:ext uri="{BB962C8B-B14F-4D97-AF65-F5344CB8AC3E}">
        <p14:creationId xmlns:p14="http://schemas.microsoft.com/office/powerpoint/2010/main" val="330842073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el-GR"/>
          </a:p>
        </p:txBody>
      </p:sp>
      <p:sp>
        <p:nvSpPr>
          <p:cNvPr id="3" name="Footer Placeholder 2"/>
          <p:cNvSpPr>
            <a:spLocks noGrp="1"/>
          </p:cNvSpPr>
          <p:nvPr>
            <p:ph type="ftr" sz="quarter" idx="11"/>
          </p:nvPr>
        </p:nvSpPr>
        <p:spPr/>
        <p:txBody>
          <a:bodyPr/>
          <a:lstStyle/>
          <a:p>
            <a:endParaRPr lang="el-GR"/>
          </a:p>
        </p:txBody>
      </p:sp>
      <p:sp>
        <p:nvSpPr>
          <p:cNvPr id="4" name="Slide Number Placeholder 3"/>
          <p:cNvSpPr>
            <a:spLocks noGrp="1"/>
          </p:cNvSpPr>
          <p:nvPr>
            <p:ph type="sldNum" sz="quarter" idx="12"/>
          </p:nvPr>
        </p:nvSpPr>
        <p:spPr/>
        <p:txBody>
          <a:bodyPr/>
          <a:lstStyle/>
          <a:p>
            <a:fld id="{0B0EBAE1-C03B-424B-868F-E6C23C4F0113}" type="slidenum">
              <a:rPr lang="el-GR" smtClean="0"/>
              <a:t>‹#›</a:t>
            </a:fld>
            <a:endParaRPr lang="el-GR"/>
          </a:p>
        </p:txBody>
      </p:sp>
    </p:spTree>
    <p:extLst>
      <p:ext uri="{BB962C8B-B14F-4D97-AF65-F5344CB8AC3E}">
        <p14:creationId xmlns:p14="http://schemas.microsoft.com/office/powerpoint/2010/main" val="71026379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l-G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endParaRPr lang="el-GR"/>
          </a:p>
        </p:txBody>
      </p:sp>
      <p:sp>
        <p:nvSpPr>
          <p:cNvPr id="6" name="Footer Placeholder 5"/>
          <p:cNvSpPr>
            <a:spLocks noGrp="1"/>
          </p:cNvSpPr>
          <p:nvPr>
            <p:ph type="ftr" sz="quarter" idx="11"/>
          </p:nvPr>
        </p:nvSpPr>
        <p:spPr/>
        <p:txBody>
          <a:bodyPr/>
          <a:lstStyle/>
          <a:p>
            <a:endParaRPr lang="el-GR"/>
          </a:p>
        </p:txBody>
      </p:sp>
      <p:sp>
        <p:nvSpPr>
          <p:cNvPr id="7" name="Slide Number Placeholder 6"/>
          <p:cNvSpPr>
            <a:spLocks noGrp="1"/>
          </p:cNvSpPr>
          <p:nvPr>
            <p:ph type="sldNum" sz="quarter" idx="12"/>
          </p:nvPr>
        </p:nvSpPr>
        <p:spPr/>
        <p:txBody>
          <a:bodyPr/>
          <a:lstStyle/>
          <a:p>
            <a:fld id="{0B0EBAE1-C03B-424B-868F-E6C23C4F0113}" type="slidenum">
              <a:rPr lang="el-GR" smtClean="0"/>
              <a:t>‹#›</a:t>
            </a:fld>
            <a:endParaRPr lang="el-GR"/>
          </a:p>
        </p:txBody>
      </p:sp>
    </p:spTree>
    <p:extLst>
      <p:ext uri="{BB962C8B-B14F-4D97-AF65-F5344CB8AC3E}">
        <p14:creationId xmlns:p14="http://schemas.microsoft.com/office/powerpoint/2010/main" val="106040251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l-G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l-G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endParaRPr lang="el-GR"/>
          </a:p>
        </p:txBody>
      </p:sp>
      <p:sp>
        <p:nvSpPr>
          <p:cNvPr id="6" name="Footer Placeholder 5"/>
          <p:cNvSpPr>
            <a:spLocks noGrp="1"/>
          </p:cNvSpPr>
          <p:nvPr>
            <p:ph type="ftr" sz="quarter" idx="11"/>
          </p:nvPr>
        </p:nvSpPr>
        <p:spPr/>
        <p:txBody>
          <a:bodyPr/>
          <a:lstStyle/>
          <a:p>
            <a:endParaRPr lang="el-GR"/>
          </a:p>
        </p:txBody>
      </p:sp>
      <p:sp>
        <p:nvSpPr>
          <p:cNvPr id="7" name="Slide Number Placeholder 6"/>
          <p:cNvSpPr>
            <a:spLocks noGrp="1"/>
          </p:cNvSpPr>
          <p:nvPr>
            <p:ph type="sldNum" sz="quarter" idx="12"/>
          </p:nvPr>
        </p:nvSpPr>
        <p:spPr/>
        <p:txBody>
          <a:bodyPr/>
          <a:lstStyle/>
          <a:p>
            <a:fld id="{0B0EBAE1-C03B-424B-868F-E6C23C4F0113}" type="slidenum">
              <a:rPr lang="el-GR" smtClean="0"/>
              <a:t>‹#›</a:t>
            </a:fld>
            <a:endParaRPr lang="el-GR"/>
          </a:p>
        </p:txBody>
      </p:sp>
    </p:spTree>
    <p:extLst>
      <p:ext uri="{BB962C8B-B14F-4D97-AF65-F5344CB8AC3E}">
        <p14:creationId xmlns:p14="http://schemas.microsoft.com/office/powerpoint/2010/main" val="181412662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l-G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latin typeface="Cambria Math" pitchFamily="18" charset="0"/>
                <a:ea typeface="Cambria Math" pitchFamily="18" charset="0"/>
              </a:defRPr>
            </a:lvl1pPr>
          </a:lstStyle>
          <a:p>
            <a:endParaRPr lang="el-G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latin typeface="Cambria Math" pitchFamily="18" charset="0"/>
                <a:ea typeface="Cambria Math" pitchFamily="18" charset="0"/>
              </a:defRPr>
            </a:lvl1pPr>
          </a:lstStyle>
          <a:p>
            <a:endParaRPr lang="el-G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latin typeface="Cambria Math" pitchFamily="18" charset="0"/>
                <a:ea typeface="Cambria Math" pitchFamily="18" charset="0"/>
              </a:defRPr>
            </a:lvl1pPr>
          </a:lstStyle>
          <a:p>
            <a:fld id="{0B0EBAE1-C03B-424B-868F-E6C23C4F0113}" type="slidenum">
              <a:rPr lang="el-GR" smtClean="0"/>
              <a:pPr/>
              <a:t>‹#›</a:t>
            </a:fld>
            <a:endParaRPr lang="el-GR"/>
          </a:p>
        </p:txBody>
      </p:sp>
    </p:spTree>
    <p:extLst>
      <p:ext uri="{BB962C8B-B14F-4D97-AF65-F5344CB8AC3E}">
        <p14:creationId xmlns:p14="http://schemas.microsoft.com/office/powerpoint/2010/main" val="3008216549"/>
      </p:ext>
    </p:extLst>
  </p:cSld>
  <p:clrMap bg1="lt1" tx1="dk1" bg2="lt2" tx2="dk2" accent1="accent1" accent2="accent2" accent3="accent3" accent4="accent4" accent5="accent5" accent6="accent6" hlink="hlink" folHlink="folHlink"/>
  <p:sldLayoutIdLst>
    <p:sldLayoutId id="2147483650" r:id="rId1"/>
    <p:sldLayoutId id="2147483649"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iming>
    <p:tnLst>
      <p:par>
        <p:cTn id="1" dur="indefinite" restart="never" nodeType="tmRoot"/>
      </p:par>
    </p:tnLst>
  </p:timing>
  <p:hf hdr="0" ftr="0" dt="0"/>
  <p:txStyles>
    <p:titleStyle>
      <a:lvl1pPr algn="ctr" defTabSz="914400" rtl="0" eaLnBrk="1" latinLnBrk="0" hangingPunct="1">
        <a:spcBef>
          <a:spcPct val="0"/>
        </a:spcBef>
        <a:buNone/>
        <a:defRPr sz="4400" kern="1200">
          <a:solidFill>
            <a:schemeClr val="tx1"/>
          </a:solidFill>
          <a:latin typeface="Cambria Math" pitchFamily="18" charset="0"/>
          <a:ea typeface="Cambria Math" pitchFamily="18" charset="0"/>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Cambria Math" pitchFamily="18" charset="0"/>
          <a:ea typeface="Cambria Math" pitchFamily="18" charset="0"/>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Cambria Math" pitchFamily="18" charset="0"/>
          <a:ea typeface="Cambria Math" pitchFamily="18" charset="0"/>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Cambria Math" pitchFamily="18" charset="0"/>
          <a:ea typeface="Cambria Math" pitchFamily="18" charset="0"/>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Cambria Math" pitchFamily="18" charset="0"/>
          <a:ea typeface="Cambria Math" pitchFamily="18" charset="0"/>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Cambria Math" pitchFamily="18" charset="0"/>
          <a:ea typeface="Cambria Math" pitchFamily="18" charset="0"/>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tags" Target="../tags/tag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00.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1.xml"/></Relationships>
</file>

<file path=ppt/slides/_rels/slide101.xml.rels><?xml version="1.0" encoding="UTF-8" standalone="yes"?>
<Relationships xmlns="http://schemas.openxmlformats.org/package/2006/relationships"><Relationship Id="rId3" Type="http://schemas.openxmlformats.org/officeDocument/2006/relationships/image" Target="../media/image77.wmf"/><Relationship Id="rId2" Type="http://schemas.openxmlformats.org/officeDocument/2006/relationships/image" Target="../media/image160.png"/><Relationship Id="rId1" Type="http://schemas.openxmlformats.org/officeDocument/2006/relationships/slideLayout" Target="../slideLayouts/slideLayout1.xml"/><Relationship Id="rId4" Type="http://schemas.openxmlformats.org/officeDocument/2006/relationships/image" Target="../media/image78.wmf"/></Relationships>
</file>

<file path=ppt/slides/_rels/slide102.xml.rels><?xml version="1.0" encoding="UTF-8" standalone="yes"?>
<Relationships xmlns="http://schemas.openxmlformats.org/package/2006/relationships"><Relationship Id="rId3" Type="http://schemas.openxmlformats.org/officeDocument/2006/relationships/image" Target="../media/image79.wmf"/><Relationship Id="rId2" Type="http://schemas.openxmlformats.org/officeDocument/2006/relationships/image" Target="../media/image19.png"/><Relationship Id="rId1" Type="http://schemas.openxmlformats.org/officeDocument/2006/relationships/slideLayout" Target="../slideLayouts/slideLayout1.xml"/><Relationship Id="rId6" Type="http://schemas.openxmlformats.org/officeDocument/2006/relationships/image" Target="../media/image82.wmf"/><Relationship Id="rId5" Type="http://schemas.openxmlformats.org/officeDocument/2006/relationships/image" Target="../media/image81.wmf"/><Relationship Id="rId4" Type="http://schemas.openxmlformats.org/officeDocument/2006/relationships/image" Target="../media/image80.wmf"/></Relationships>
</file>

<file path=ppt/slides/_rels/slide103.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1.xml"/></Relationships>
</file>

<file path=ppt/slides/_rels/slide104.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1.xml"/></Relationships>
</file>

<file path=ppt/slides/_rels/slide105.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1.xml"/></Relationships>
</file>

<file path=ppt/slides/_rels/slide106.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1.xml"/></Relationships>
</file>

<file path=ppt/slides/_rels/slide107.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1.xml"/></Relationships>
</file>

<file path=ppt/slides/_rels/slide108.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1.xml"/></Relationships>
</file>

<file path=ppt/slides/_rels/slide109.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110.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1.xml"/></Relationships>
</file>

<file path=ppt/slides/_rels/slide111.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1.xml"/></Relationships>
</file>

<file path=ppt/slides/_rels/slide112.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1.xml"/></Relationships>
</file>

<file path=ppt/slides/_rels/slide1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5.xml.rels><?xml version="1.0" encoding="UTF-8" standalone="yes"?>
<Relationships xmlns="http://schemas.openxmlformats.org/package/2006/relationships"><Relationship Id="rId3" Type="http://schemas.openxmlformats.org/officeDocument/2006/relationships/image" Target="../media/image8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7.xml.rels><?xml version="1.0" encoding="UTF-8" standalone="yes"?>
<Relationships xmlns="http://schemas.openxmlformats.org/package/2006/relationships"><Relationship Id="rId2" Type="http://schemas.openxmlformats.org/officeDocument/2006/relationships/image" Target="../media/image80.png"/><Relationship Id="rId1" Type="http://schemas.openxmlformats.org/officeDocument/2006/relationships/slideLayout" Target="../slideLayouts/slideLayout1.xml"/></Relationships>
</file>

<file path=ppt/slides/_rels/slide11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120.xml.rels><?xml version="1.0" encoding="UTF-8" standalone="yes"?>
<Relationships xmlns="http://schemas.openxmlformats.org/package/2006/relationships"><Relationship Id="rId2" Type="http://schemas.openxmlformats.org/officeDocument/2006/relationships/image" Target="../media/image90.png"/><Relationship Id="rId1" Type="http://schemas.openxmlformats.org/officeDocument/2006/relationships/slideLayout" Target="../slideLayouts/slideLayout1.xml"/></Relationships>
</file>

<file path=ppt/slides/_rels/slide121.xml.rels><?xml version="1.0" encoding="UTF-8" standalone="yes"?>
<Relationships xmlns="http://schemas.openxmlformats.org/package/2006/relationships"><Relationship Id="rId2" Type="http://schemas.openxmlformats.org/officeDocument/2006/relationships/image" Target="../media/image110.png"/><Relationship Id="rId1" Type="http://schemas.openxmlformats.org/officeDocument/2006/relationships/slideLayout" Target="../slideLayouts/slideLayout1.xml"/></Relationships>
</file>

<file path=ppt/slides/_rels/slide122.xml.rels><?xml version="1.0" encoding="UTF-8" standalone="yes"?>
<Relationships xmlns="http://schemas.openxmlformats.org/package/2006/relationships"><Relationship Id="rId2" Type="http://schemas.openxmlformats.org/officeDocument/2006/relationships/image" Target="../media/image121.png"/><Relationship Id="rId1" Type="http://schemas.openxmlformats.org/officeDocument/2006/relationships/slideLayout" Target="../slideLayouts/slideLayout1.xml"/></Relationships>
</file>

<file path=ppt/slides/_rels/slide12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4.xml.rels><?xml version="1.0" encoding="UTF-8" standalone="yes"?>
<Relationships xmlns="http://schemas.openxmlformats.org/package/2006/relationships"><Relationship Id="rId3" Type="http://schemas.openxmlformats.org/officeDocument/2006/relationships/image" Target="../media/image15.png"/><Relationship Id="rId7" Type="http://schemas.openxmlformats.org/officeDocument/2006/relationships/image" Target="../media/image85.emf"/><Relationship Id="rId2" Type="http://schemas.openxmlformats.org/officeDocument/2006/relationships/slideLayout" Target="../slideLayouts/slideLayout1.xml"/><Relationship Id="rId1" Type="http://schemas.openxmlformats.org/officeDocument/2006/relationships/vmlDrawing" Target="../drawings/vmlDrawing2.vml"/><Relationship Id="rId6" Type="http://schemas.openxmlformats.org/officeDocument/2006/relationships/oleObject" Target="../embeddings/oleObject3.bin"/><Relationship Id="rId5" Type="http://schemas.openxmlformats.org/officeDocument/2006/relationships/image" Target="../media/image84.emf"/><Relationship Id="rId4" Type="http://schemas.openxmlformats.org/officeDocument/2006/relationships/oleObject" Target="../embeddings/oleObject2.bin"/></Relationships>
</file>

<file path=ppt/slides/_rels/slide125.xml.rels><?xml version="1.0" encoding="UTF-8" standalone="yes"?>
<Relationships xmlns="http://schemas.openxmlformats.org/package/2006/relationships"><Relationship Id="rId3" Type="http://schemas.openxmlformats.org/officeDocument/2006/relationships/image" Target="../media/image180.png"/><Relationship Id="rId7" Type="http://schemas.openxmlformats.org/officeDocument/2006/relationships/image" Target="../media/image87.emf"/><Relationship Id="rId2" Type="http://schemas.openxmlformats.org/officeDocument/2006/relationships/slideLayout" Target="../slideLayouts/slideLayout1.xml"/><Relationship Id="rId1" Type="http://schemas.openxmlformats.org/officeDocument/2006/relationships/vmlDrawing" Target="../drawings/vmlDrawing3.vml"/><Relationship Id="rId6" Type="http://schemas.openxmlformats.org/officeDocument/2006/relationships/oleObject" Target="../embeddings/oleObject5.bin"/><Relationship Id="rId5" Type="http://schemas.openxmlformats.org/officeDocument/2006/relationships/image" Target="../media/image86.emf"/><Relationship Id="rId4" Type="http://schemas.openxmlformats.org/officeDocument/2006/relationships/oleObject" Target="../embeddings/oleObject4.bin"/></Relationships>
</file>

<file path=ppt/slides/_rels/slide126.xml.rels><?xml version="1.0" encoding="UTF-8" standalone="yes"?>
<Relationships xmlns="http://schemas.openxmlformats.org/package/2006/relationships"><Relationship Id="rId3" Type="http://schemas.openxmlformats.org/officeDocument/2006/relationships/image" Target="../media/image210.png"/><Relationship Id="rId7" Type="http://schemas.openxmlformats.org/officeDocument/2006/relationships/image" Target="../media/image89.emf"/><Relationship Id="rId2" Type="http://schemas.openxmlformats.org/officeDocument/2006/relationships/slideLayout" Target="../slideLayouts/slideLayout1.xml"/><Relationship Id="rId1" Type="http://schemas.openxmlformats.org/officeDocument/2006/relationships/vmlDrawing" Target="../drawings/vmlDrawing4.vml"/><Relationship Id="rId6" Type="http://schemas.openxmlformats.org/officeDocument/2006/relationships/oleObject" Target="../embeddings/oleObject7.bin"/><Relationship Id="rId5" Type="http://schemas.openxmlformats.org/officeDocument/2006/relationships/image" Target="../media/image88.emf"/><Relationship Id="rId4" Type="http://schemas.openxmlformats.org/officeDocument/2006/relationships/oleObject" Target="../embeddings/oleObject6.bin"/></Relationships>
</file>

<file path=ppt/slides/_rels/slide127.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1.xml"/></Relationships>
</file>

<file path=ppt/slides/_rels/slide128.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1.xml"/></Relationships>
</file>

<file path=ppt/slides/_rels/slide129.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0.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1.xml"/></Relationships>
</file>

<file path=ppt/slides/_rels/slide13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33.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1.xml"/></Relationships>
</file>

<file path=ppt/slides/_rels/slide134.xml.rels><?xml version="1.0" encoding="UTF-8" standalone="yes"?>
<Relationships xmlns="http://schemas.openxmlformats.org/package/2006/relationships"><Relationship Id="rId2" Type="http://schemas.openxmlformats.org/officeDocument/2006/relationships/image" Target="../media/image90.wmf"/><Relationship Id="rId1" Type="http://schemas.openxmlformats.org/officeDocument/2006/relationships/slideLayout" Target="../slideLayouts/slideLayout1.xml"/></Relationships>
</file>

<file path=ppt/slides/_rels/slide135.xml.rels><?xml version="1.0" encoding="UTF-8" standalone="yes"?>
<Relationships xmlns="http://schemas.openxmlformats.org/package/2006/relationships"><Relationship Id="rId2" Type="http://schemas.openxmlformats.org/officeDocument/2006/relationships/image" Target="../media/image510.png"/><Relationship Id="rId1" Type="http://schemas.openxmlformats.org/officeDocument/2006/relationships/slideLayout" Target="../slideLayouts/slideLayout1.xml"/></Relationships>
</file>

<file path=ppt/slides/_rels/slide136.xml.rels><?xml version="1.0" encoding="UTF-8" standalone="yes"?>
<Relationships xmlns="http://schemas.openxmlformats.org/package/2006/relationships"><Relationship Id="rId2" Type="http://schemas.openxmlformats.org/officeDocument/2006/relationships/image" Target="../media/image411.png"/><Relationship Id="rId1" Type="http://schemas.openxmlformats.org/officeDocument/2006/relationships/slideLayout" Target="../slideLayouts/slideLayout1.xml"/></Relationships>
</file>

<file path=ppt/slides/_rels/slide137.xml.rels><?xml version="1.0" encoding="UTF-8" standalone="yes"?>
<Relationships xmlns="http://schemas.openxmlformats.org/package/2006/relationships"><Relationship Id="rId2" Type="http://schemas.openxmlformats.org/officeDocument/2006/relationships/image" Target="../media/image91.wmf"/><Relationship Id="rId1" Type="http://schemas.openxmlformats.org/officeDocument/2006/relationships/slideLayout" Target="../slideLayouts/slideLayout1.xml"/></Relationships>
</file>

<file path=ppt/slides/_rels/slide138.xml.rels><?xml version="1.0" encoding="UTF-8" standalone="yes"?>
<Relationships xmlns="http://schemas.openxmlformats.org/package/2006/relationships"><Relationship Id="rId2" Type="http://schemas.openxmlformats.org/officeDocument/2006/relationships/image" Target="../media/image91.wmf"/><Relationship Id="rId1" Type="http://schemas.openxmlformats.org/officeDocument/2006/relationships/slideLayout" Target="../slideLayouts/slideLayout1.xml"/></Relationships>
</file>

<file path=ppt/slides/_rels/slide13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xml"/></Relationships>
</file>

<file path=ppt/slides/_rels/slide140.xml.rels><?xml version="1.0" encoding="UTF-8" standalone="yes"?>
<Relationships xmlns="http://schemas.openxmlformats.org/package/2006/relationships"><Relationship Id="rId2" Type="http://schemas.openxmlformats.org/officeDocument/2006/relationships/image" Target="../media/image700.png"/><Relationship Id="rId1" Type="http://schemas.openxmlformats.org/officeDocument/2006/relationships/slideLayout" Target="../slideLayouts/slideLayout1.xml"/></Relationships>
</file>

<file path=ppt/slides/_rels/slide141.xml.rels><?xml version="1.0" encoding="UTF-8" standalone="yes"?>
<Relationships xmlns="http://schemas.openxmlformats.org/package/2006/relationships"><Relationship Id="rId3" Type="http://schemas.openxmlformats.org/officeDocument/2006/relationships/image" Target="../media/image93.wmf"/><Relationship Id="rId2" Type="http://schemas.openxmlformats.org/officeDocument/2006/relationships/image" Target="../media/image92.wmf"/><Relationship Id="rId1" Type="http://schemas.openxmlformats.org/officeDocument/2006/relationships/slideLayout" Target="../slideLayouts/slideLayout1.xml"/></Relationships>
</file>

<file path=ppt/slides/_rels/slide142.xml.rels><?xml version="1.0" encoding="UTF-8" standalone="yes"?>
<Relationships xmlns="http://schemas.openxmlformats.org/package/2006/relationships"><Relationship Id="rId2" Type="http://schemas.openxmlformats.org/officeDocument/2006/relationships/image" Target="../media/image100.png"/><Relationship Id="rId1" Type="http://schemas.openxmlformats.org/officeDocument/2006/relationships/slideLayout" Target="../slideLayouts/slideLayout1.xml"/></Relationships>
</file>

<file path=ppt/slides/_rels/slide143.xml.rels><?xml version="1.0" encoding="UTF-8" standalone="yes"?>
<Relationships xmlns="http://schemas.openxmlformats.org/package/2006/relationships"><Relationship Id="rId2" Type="http://schemas.openxmlformats.org/officeDocument/2006/relationships/image" Target="../media/image94.wmf"/><Relationship Id="rId1" Type="http://schemas.openxmlformats.org/officeDocument/2006/relationships/slideLayout" Target="../slideLayouts/slideLayout1.xml"/></Relationships>
</file>

<file path=ppt/slides/_rels/slide144.xml.rels><?xml version="1.0" encoding="UTF-8" standalone="yes"?>
<Relationships xmlns="http://schemas.openxmlformats.org/package/2006/relationships"><Relationship Id="rId2" Type="http://schemas.openxmlformats.org/officeDocument/2006/relationships/image" Target="../media/image94.wmf"/><Relationship Id="rId1" Type="http://schemas.openxmlformats.org/officeDocument/2006/relationships/slideLayout" Target="../slideLayouts/slideLayout1.xml"/></Relationships>
</file>

<file path=ppt/slides/_rels/slide145.xml.rels><?xml version="1.0" encoding="UTF-8" standalone="yes"?>
<Relationships xmlns="http://schemas.openxmlformats.org/package/2006/relationships"><Relationship Id="rId3" Type="http://schemas.openxmlformats.org/officeDocument/2006/relationships/image" Target="../media/image95.emf"/><Relationship Id="rId2" Type="http://schemas.openxmlformats.org/officeDocument/2006/relationships/image" Target="../media/image15.png"/><Relationship Id="rId1" Type="http://schemas.openxmlformats.org/officeDocument/2006/relationships/slideLayout" Target="../slideLayouts/slideLayout1.xml"/></Relationships>
</file>

<file path=ppt/slides/_rels/slide146.xml.rels><?xml version="1.0" encoding="UTF-8" standalone="yes"?>
<Relationships xmlns="http://schemas.openxmlformats.org/package/2006/relationships"><Relationship Id="rId3" Type="http://schemas.openxmlformats.org/officeDocument/2006/relationships/image" Target="../media/image96.emf"/><Relationship Id="rId2" Type="http://schemas.openxmlformats.org/officeDocument/2006/relationships/image" Target="../media/image17.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slideLayout" Target="../slideLayouts/slideLayout1.xml"/><Relationship Id="rId1" Type="http://schemas.openxmlformats.org/officeDocument/2006/relationships/tags" Target="../tags/tag4.xml"/><Relationship Id="rId4" Type="http://schemas.openxmlformats.org/officeDocument/2006/relationships/image" Target="../media/image13.png"/></Relationships>
</file>

<file path=ppt/slides/_rels/slide17.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5.png"/><Relationship Id="rId1" Type="http://schemas.openxmlformats.org/officeDocument/2006/relationships/slideLayout" Target="../slideLayouts/slideLayout1.xml"/><Relationship Id="rId4" Type="http://schemas.openxmlformats.org/officeDocument/2006/relationships/image" Target="../media/image16.png"/></Relationships>
</file>

<file path=ppt/slides/_rels/slide21.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17.wmf"/><Relationship Id="rId2" Type="http://schemas.openxmlformats.org/officeDocument/2006/relationships/image" Target="../media/image19.png"/><Relationship Id="rId1" Type="http://schemas.openxmlformats.org/officeDocument/2006/relationships/slideLayout" Target="../slideLayouts/slideLayout1.xml"/><Relationship Id="rId4" Type="http://schemas.openxmlformats.org/officeDocument/2006/relationships/image" Target="../media/image18.wmf"/></Relationships>
</file>

<file path=ppt/slides/_rels/slide23.xml.rels><?xml version="1.0" encoding="UTF-8" standalone="yes"?>
<Relationships xmlns="http://schemas.openxmlformats.org/package/2006/relationships"><Relationship Id="rId3" Type="http://schemas.openxmlformats.org/officeDocument/2006/relationships/image" Target="../media/image19.wmf"/><Relationship Id="rId2" Type="http://schemas.openxmlformats.org/officeDocument/2006/relationships/image" Target="../media/image22.png"/><Relationship Id="rId1" Type="http://schemas.openxmlformats.org/officeDocument/2006/relationships/slideLayout" Target="../slideLayouts/slideLayout1.xml"/><Relationship Id="rId5" Type="http://schemas.openxmlformats.org/officeDocument/2006/relationships/image" Target="../media/image21.wmf"/><Relationship Id="rId4" Type="http://schemas.openxmlformats.org/officeDocument/2006/relationships/image" Target="../media/image20.wmf"/></Relationships>
</file>

<file path=ppt/slides/_rels/slide24.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3" Type="http://schemas.openxmlformats.org/officeDocument/2006/relationships/image" Target="../media/image22.wmf"/><Relationship Id="rId2" Type="http://schemas.openxmlformats.org/officeDocument/2006/relationships/image" Target="../media/image23.png"/><Relationship Id="rId1" Type="http://schemas.openxmlformats.org/officeDocument/2006/relationships/slideLayout" Target="../slideLayouts/slideLayout1.xml"/><Relationship Id="rId4" Type="http://schemas.openxmlformats.org/officeDocument/2006/relationships/image" Target="../media/image23.wmf"/></Relationships>
</file>

<file path=ppt/slides/_rels/slide26.xml.rels><?xml version="1.0" encoding="UTF-8" standalone="yes"?>
<Relationships xmlns="http://schemas.openxmlformats.org/package/2006/relationships"><Relationship Id="rId3" Type="http://schemas.openxmlformats.org/officeDocument/2006/relationships/image" Target="../media/image24.wmf"/><Relationship Id="rId2" Type="http://schemas.openxmlformats.org/officeDocument/2006/relationships/image" Target="../media/image30.png"/><Relationship Id="rId1" Type="http://schemas.openxmlformats.org/officeDocument/2006/relationships/slideLayout" Target="../slideLayouts/slideLayout1.xml"/><Relationship Id="rId5" Type="http://schemas.openxmlformats.org/officeDocument/2006/relationships/image" Target="../media/image26.wmf"/><Relationship Id="rId4" Type="http://schemas.openxmlformats.org/officeDocument/2006/relationships/image" Target="../media/image25.wmf"/></Relationships>
</file>

<file path=ppt/slides/_rels/slide27.xml.rels><?xml version="1.0" encoding="UTF-8" standalone="yes"?>
<Relationships xmlns="http://schemas.openxmlformats.org/package/2006/relationships"><Relationship Id="rId3" Type="http://schemas.openxmlformats.org/officeDocument/2006/relationships/image" Target="../media/image27.wmf"/><Relationship Id="rId2" Type="http://schemas.openxmlformats.org/officeDocument/2006/relationships/image" Target="../media/image34.png"/><Relationship Id="rId1" Type="http://schemas.openxmlformats.org/officeDocument/2006/relationships/slideLayout" Target="../slideLayouts/slideLayout1.xml"/><Relationship Id="rId4" Type="http://schemas.openxmlformats.org/officeDocument/2006/relationships/image" Target="../media/image28.wmf"/></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3" Type="http://schemas.openxmlformats.org/officeDocument/2006/relationships/image" Target="../media/image29.wmf"/><Relationship Id="rId2" Type="http://schemas.openxmlformats.org/officeDocument/2006/relationships/image" Target="../media/image37.png"/><Relationship Id="rId1" Type="http://schemas.openxmlformats.org/officeDocument/2006/relationships/slideLayout" Target="../slideLayouts/slideLayout1.xml"/><Relationship Id="rId4" Type="http://schemas.openxmlformats.org/officeDocument/2006/relationships/image" Target="../media/image30.wmf"/></Relationships>
</file>

<file path=ppt/slides/_rels/slide32.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3" Type="http://schemas.openxmlformats.org/officeDocument/2006/relationships/image" Target="../media/image31.wmf"/><Relationship Id="rId2" Type="http://schemas.openxmlformats.org/officeDocument/2006/relationships/image" Target="../media/image42.png"/><Relationship Id="rId1" Type="http://schemas.openxmlformats.org/officeDocument/2006/relationships/slideLayout" Target="../slideLayouts/slideLayout1.xml"/><Relationship Id="rId4" Type="http://schemas.openxmlformats.org/officeDocument/2006/relationships/image" Target="../media/image32.wmf"/></Relationships>
</file>

<file path=ppt/slides/_rels/slide35.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3" Type="http://schemas.openxmlformats.org/officeDocument/2006/relationships/image" Target="../media/image33.wmf"/><Relationship Id="rId2" Type="http://schemas.openxmlformats.org/officeDocument/2006/relationships/image" Target="../media/image47.png"/><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2" Type="http://schemas.openxmlformats.org/officeDocument/2006/relationships/image" Target="../media/image49.png"/><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2" Type="http://schemas.openxmlformats.org/officeDocument/2006/relationships/image" Target="../media/image50.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0.xml.rels><?xml version="1.0" encoding="UTF-8" standalone="yes"?>
<Relationships xmlns="http://schemas.openxmlformats.org/package/2006/relationships"><Relationship Id="rId2" Type="http://schemas.openxmlformats.org/officeDocument/2006/relationships/image" Target="../media/image51.png"/><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52.png"/><Relationship Id="rId1" Type="http://schemas.openxmlformats.org/officeDocument/2006/relationships/slideLayout" Target="../slideLayouts/slideLayout1.xml"/><Relationship Id="rId4" Type="http://schemas.microsoft.com/office/2007/relationships/hdphoto" Target="../media/hdphoto1.wdp"/></Relationships>
</file>

<file path=ppt/slides/_rels/slide42.xml.rels><?xml version="1.0" encoding="UTF-8" standalone="yes"?>
<Relationships xmlns="http://schemas.openxmlformats.org/package/2006/relationships"><Relationship Id="rId2" Type="http://schemas.openxmlformats.org/officeDocument/2006/relationships/image" Target="../media/image54.png"/><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2" Type="http://schemas.openxmlformats.org/officeDocument/2006/relationships/image" Target="../media/image55.png"/><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2" Type="http://schemas.openxmlformats.org/officeDocument/2006/relationships/image" Target="../media/image56.png"/><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2" Type="http://schemas.openxmlformats.org/officeDocument/2006/relationships/image" Target="../media/image57.png"/><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8.xml.rels><?xml version="1.0" encoding="UTF-8" standalone="yes"?>
<Relationships xmlns="http://schemas.openxmlformats.org/package/2006/relationships"><Relationship Id="rId3" Type="http://schemas.openxmlformats.org/officeDocument/2006/relationships/image" Target="../media/image36.wmf"/><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3" Type="http://schemas.openxmlformats.org/officeDocument/2006/relationships/image" Target="../media/image37.wmf"/><Relationship Id="rId2" Type="http://schemas.openxmlformats.org/officeDocument/2006/relationships/image" Target="../media/image410.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5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3.xml.rels><?xml version="1.0" encoding="UTF-8" standalone="yes"?>
<Relationships xmlns="http://schemas.openxmlformats.org/package/2006/relationships"><Relationship Id="rId3" Type="http://schemas.openxmlformats.org/officeDocument/2006/relationships/image" Target="../media/image38.wmf"/><Relationship Id="rId2" Type="http://schemas.openxmlformats.org/officeDocument/2006/relationships/image" Target="../media/image8.png"/><Relationship Id="rId1" Type="http://schemas.openxmlformats.org/officeDocument/2006/relationships/slideLayout" Target="../slideLayouts/slideLayout1.xml"/><Relationship Id="rId4" Type="http://schemas.openxmlformats.org/officeDocument/2006/relationships/image" Target="../media/image39.wmf"/></Relationships>
</file>

<file path=ppt/slides/_rels/slide5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55.xml.rels><?xml version="1.0" encoding="UTF-8" standalone="yes"?>
<Relationships xmlns="http://schemas.openxmlformats.org/package/2006/relationships"><Relationship Id="rId2" Type="http://schemas.openxmlformats.org/officeDocument/2006/relationships/image" Target="../media/image120.png"/><Relationship Id="rId1" Type="http://schemas.openxmlformats.org/officeDocument/2006/relationships/slideLayout" Target="../slideLayouts/slideLayout1.xml"/></Relationships>
</file>

<file path=ppt/slides/_rels/slide56.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xml"/></Relationships>
</file>

<file path=ppt/slides/_rels/slide57.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9.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image" Target="../media/image15.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1.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1.xml"/></Relationships>
</file>

<file path=ppt/slides/_rels/slide62.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1.xml"/></Relationships>
</file>

<file path=ppt/slides/_rels/slide63.xml.rels><?xml version="1.0" encoding="UTF-8" standalone="yes"?>
<Relationships xmlns="http://schemas.openxmlformats.org/package/2006/relationships"><Relationship Id="rId3" Type="http://schemas.openxmlformats.org/officeDocument/2006/relationships/image" Target="../media/image20.png"/><Relationship Id="rId7" Type="http://schemas.openxmlformats.org/officeDocument/2006/relationships/image" Target="../media/image44.png"/><Relationship Id="rId2" Type="http://schemas.openxmlformats.org/officeDocument/2006/relationships/slideLayout" Target="../slideLayouts/slideLayout1.xml"/><Relationship Id="rId1" Type="http://schemas.openxmlformats.org/officeDocument/2006/relationships/vmlDrawing" Target="../drawings/vmlDrawing1.vml"/><Relationship Id="rId6" Type="http://schemas.openxmlformats.org/officeDocument/2006/relationships/oleObject" Target="../embeddings/oleObject1.bin"/><Relationship Id="rId5" Type="http://schemas.microsoft.com/office/2007/relationships/hdphoto" Target="../media/hdphoto2.wdp"/><Relationship Id="rId4" Type="http://schemas.openxmlformats.org/officeDocument/2006/relationships/image" Target="../media/image48.png"/></Relationships>
</file>

<file path=ppt/slides/_rels/slide64.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1.xml"/></Relationships>
</file>

<file path=ppt/slides/_rels/slide65.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1.xml"/></Relationships>
</file>

<file path=ppt/slides/_rels/slide66.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1.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8.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image" Target="../media/image25.png"/><Relationship Id="rId1" Type="http://schemas.openxmlformats.org/officeDocument/2006/relationships/slideLayout" Target="../slideLayouts/slideLayout1.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70.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image" Target="../media/image27.png"/><Relationship Id="rId1" Type="http://schemas.openxmlformats.org/officeDocument/2006/relationships/slideLayout" Target="../slideLayouts/slideLayout1.xml"/><Relationship Id="rId4" Type="http://schemas.openxmlformats.org/officeDocument/2006/relationships/image" Target="../media/image59.png"/></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2.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image" Target="../media/image30.png"/><Relationship Id="rId1" Type="http://schemas.openxmlformats.org/officeDocument/2006/relationships/slideLayout" Target="../slideLayouts/slideLayout1.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4.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image" Target="../media/image32.png"/><Relationship Id="rId1" Type="http://schemas.openxmlformats.org/officeDocument/2006/relationships/slideLayout" Target="../slideLayouts/slideLayout1.xml"/><Relationship Id="rId4" Type="http://schemas.microsoft.com/office/2007/relationships/hdphoto" Target="../media/hdphoto3.wdp"/></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6.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image" Target="../media/image34.png"/><Relationship Id="rId1" Type="http://schemas.openxmlformats.org/officeDocument/2006/relationships/slideLayout" Target="../slideLayouts/slideLayout1.xml"/></Relationships>
</file>

<file path=ppt/slides/_rels/slide77.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1.xml"/></Relationships>
</file>

<file path=ppt/slides/_rels/slide78.xml.rels><?xml version="1.0" encoding="UTF-8" standalone="yes"?>
<Relationships xmlns="http://schemas.openxmlformats.org/package/2006/relationships"><Relationship Id="rId2" Type="http://schemas.openxmlformats.org/officeDocument/2006/relationships/image" Target="../media/image63.png"/><Relationship Id="rId1" Type="http://schemas.openxmlformats.org/officeDocument/2006/relationships/slideLayout" Target="../slideLayouts/slideLayout1.xml"/></Relationships>
</file>

<file path=ppt/slides/_rels/slide79.xml.rels><?xml version="1.0" encoding="UTF-8" standalone="yes"?>
<Relationships xmlns="http://schemas.openxmlformats.org/package/2006/relationships"><Relationship Id="rId3" Type="http://schemas.openxmlformats.org/officeDocument/2006/relationships/image" Target="../media/image64.emf"/><Relationship Id="rId2" Type="http://schemas.openxmlformats.org/officeDocument/2006/relationships/image" Target="../media/image38.png"/><Relationship Id="rId1" Type="http://schemas.openxmlformats.org/officeDocument/2006/relationships/slideLayout" Target="../slideLayouts/slideLayout1.xml"/><Relationship Id="rId6" Type="http://schemas.openxmlformats.org/officeDocument/2006/relationships/image" Target="../media/image67.emf"/><Relationship Id="rId5" Type="http://schemas.openxmlformats.org/officeDocument/2006/relationships/image" Target="../media/image66.emf"/><Relationship Id="rId4" Type="http://schemas.openxmlformats.org/officeDocument/2006/relationships/image" Target="../media/image65.emf"/></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Layout" Target="../slideLayouts/slideLayout1.xml"/><Relationship Id="rId1" Type="http://schemas.openxmlformats.org/officeDocument/2006/relationships/tags" Target="../tags/tag3.xml"/><Relationship Id="rId5" Type="http://schemas.openxmlformats.org/officeDocument/2006/relationships/image" Target="../media/image6.png"/><Relationship Id="rId4" Type="http://schemas.openxmlformats.org/officeDocument/2006/relationships/image" Target="../media/image5.png"/></Relationships>
</file>

<file path=ppt/slides/_rels/slide80.xml.rels><?xml version="1.0" encoding="UTF-8" standalone="yes"?>
<Relationships xmlns="http://schemas.openxmlformats.org/package/2006/relationships"><Relationship Id="rId3" Type="http://schemas.openxmlformats.org/officeDocument/2006/relationships/image" Target="../media/image68.png"/><Relationship Id="rId2" Type="http://schemas.openxmlformats.org/officeDocument/2006/relationships/image" Target="../media/image430.png"/><Relationship Id="rId1" Type="http://schemas.openxmlformats.org/officeDocument/2006/relationships/slideLayout" Target="../slideLayouts/slideLayout1.xml"/><Relationship Id="rId6" Type="http://schemas.openxmlformats.org/officeDocument/2006/relationships/image" Target="../media/image71.png"/><Relationship Id="rId5" Type="http://schemas.openxmlformats.org/officeDocument/2006/relationships/image" Target="../media/image70.png"/><Relationship Id="rId4" Type="http://schemas.openxmlformats.org/officeDocument/2006/relationships/image" Target="../media/image69.png"/></Relationships>
</file>

<file path=ppt/slides/_rels/slide81.xml.rels><?xml version="1.0" encoding="UTF-8" standalone="yes"?>
<Relationships xmlns="http://schemas.openxmlformats.org/package/2006/relationships"><Relationship Id="rId2" Type="http://schemas.openxmlformats.org/officeDocument/2006/relationships/image" Target="../media/image480.png"/><Relationship Id="rId1" Type="http://schemas.openxmlformats.org/officeDocument/2006/relationships/slideLayout" Target="../slideLayouts/slideLayout1.xml"/></Relationships>
</file>

<file path=ppt/slides/_rels/slide82.xml.rels><?xml version="1.0" encoding="UTF-8" standalone="yes"?>
<Relationships xmlns="http://schemas.openxmlformats.org/package/2006/relationships"><Relationship Id="rId2" Type="http://schemas.openxmlformats.org/officeDocument/2006/relationships/image" Target="../media/image49.png"/><Relationship Id="rId1" Type="http://schemas.openxmlformats.org/officeDocument/2006/relationships/slideLayout" Target="../slideLayouts/slideLayout1.xml"/></Relationships>
</file>

<file path=ppt/slides/_rels/slide83.xml.rels><?xml version="1.0" encoding="UTF-8" standalone="yes"?>
<Relationships xmlns="http://schemas.openxmlformats.org/package/2006/relationships"><Relationship Id="rId2" Type="http://schemas.openxmlformats.org/officeDocument/2006/relationships/image" Target="../media/image50.png"/><Relationship Id="rId1" Type="http://schemas.openxmlformats.org/officeDocument/2006/relationships/slideLayout" Target="../slideLayouts/slideLayout1.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9.xml.rels><?xml version="1.0" encoding="UTF-8" standalone="yes"?>
<Relationships xmlns="http://schemas.openxmlformats.org/package/2006/relationships"><Relationship Id="rId3" Type="http://schemas.openxmlformats.org/officeDocument/2006/relationships/image" Target="../media/image72.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90.xml.rels><?xml version="1.0" encoding="UTF-8" standalone="yes"?>
<Relationships xmlns="http://schemas.openxmlformats.org/package/2006/relationships"><Relationship Id="rId2" Type="http://schemas.openxmlformats.org/officeDocument/2006/relationships/image" Target="../media/image411.png"/><Relationship Id="rId1" Type="http://schemas.openxmlformats.org/officeDocument/2006/relationships/slideLayout" Target="../slideLayouts/slideLayout1.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2.xml.rels><?xml version="1.0" encoding="UTF-8" standalone="yes"?>
<Relationships xmlns="http://schemas.openxmlformats.org/package/2006/relationships"><Relationship Id="rId2" Type="http://schemas.openxmlformats.org/officeDocument/2006/relationships/image" Target="../media/image510.png"/><Relationship Id="rId1" Type="http://schemas.openxmlformats.org/officeDocument/2006/relationships/slideLayout" Target="../slideLayouts/slideLayout1.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4.xml.rels><?xml version="1.0" encoding="UTF-8" standalone="yes"?>
<Relationships xmlns="http://schemas.openxmlformats.org/package/2006/relationships"><Relationship Id="rId3" Type="http://schemas.openxmlformats.org/officeDocument/2006/relationships/image" Target="../media/image73.png"/><Relationship Id="rId2" Type="http://schemas.openxmlformats.org/officeDocument/2006/relationships/image" Target="../media/image6.png"/><Relationship Id="rId1" Type="http://schemas.openxmlformats.org/officeDocument/2006/relationships/slideLayout" Target="../slideLayouts/slideLayout1.xml"/><Relationship Id="rId4" Type="http://schemas.openxmlformats.org/officeDocument/2006/relationships/image" Target="../media/image74.png"/></Relationships>
</file>

<file path=ppt/slides/_rels/slide95.xml.rels><?xml version="1.0" encoding="UTF-8" standalone="yes"?>
<Relationships xmlns="http://schemas.openxmlformats.org/package/2006/relationships"><Relationship Id="rId3" Type="http://schemas.openxmlformats.org/officeDocument/2006/relationships/image" Target="../media/image75.png"/><Relationship Id="rId2" Type="http://schemas.openxmlformats.org/officeDocument/2006/relationships/image" Target="../media/image9.png"/><Relationship Id="rId1" Type="http://schemas.openxmlformats.org/officeDocument/2006/relationships/slideLayout" Target="../slideLayouts/slideLayout1.xml"/><Relationship Id="rId4" Type="http://schemas.openxmlformats.org/officeDocument/2006/relationships/image" Target="../media/image76.png"/></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7.xml.rels><?xml version="1.0" encoding="UTF-8" standalone="yes"?>
<Relationships xmlns="http://schemas.openxmlformats.org/package/2006/relationships"><Relationship Id="rId2" Type="http://schemas.openxmlformats.org/officeDocument/2006/relationships/image" Target="../media/image121.png"/><Relationship Id="rId1" Type="http://schemas.openxmlformats.org/officeDocument/2006/relationships/slideLayout" Target="../slideLayouts/slideLayout1.xml"/></Relationships>
</file>

<file path=ppt/slides/_rels/slide98.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xml"/></Relationships>
</file>

<file path=ppt/slides/_rels/slide99.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371600" y="4365104"/>
            <a:ext cx="6400800" cy="1296144"/>
          </a:xfrm>
        </p:spPr>
        <p:txBody>
          <a:bodyPr>
            <a:normAutofit/>
          </a:bodyPr>
          <a:lstStyle/>
          <a:p>
            <a:r>
              <a:rPr lang="el-GR" sz="2400" dirty="0" smtClean="0"/>
              <a:t>Δρ. Μιχάλης Παρασκευάς</a:t>
            </a:r>
          </a:p>
          <a:p>
            <a:r>
              <a:rPr lang="el-GR" sz="2400" dirty="0" smtClean="0"/>
              <a:t>Επίκουρος Καθηγητής</a:t>
            </a:r>
          </a:p>
        </p:txBody>
      </p:sp>
      <p:sp>
        <p:nvSpPr>
          <p:cNvPr id="5" name="Title 1"/>
          <p:cNvSpPr txBox="1">
            <a:spLocks/>
          </p:cNvSpPr>
          <p:nvPr/>
        </p:nvSpPr>
        <p:spPr>
          <a:xfrm>
            <a:off x="683568" y="2996952"/>
            <a:ext cx="7772400" cy="1109985"/>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Cambria Math" pitchFamily="18" charset="0"/>
                <a:ea typeface="Cambria Math" pitchFamily="18" charset="0"/>
                <a:cs typeface="+mj-cs"/>
              </a:defRPr>
            </a:lvl1pPr>
          </a:lstStyle>
          <a:p>
            <a:r>
              <a:rPr lang="el-GR" sz="2800" b="1" dirty="0" smtClean="0"/>
              <a:t>Διάλεξη 1: Σήματα και Συστήματα</a:t>
            </a:r>
            <a:r>
              <a:rPr lang="en-US" sz="2800" b="1" dirty="0" smtClean="0"/>
              <a:t> </a:t>
            </a:r>
            <a:r>
              <a:rPr lang="el-GR" sz="2800" b="1" dirty="0" smtClean="0"/>
              <a:t/>
            </a:r>
            <a:br>
              <a:rPr lang="el-GR" sz="2800" b="1" dirty="0" smtClean="0"/>
            </a:br>
            <a:r>
              <a:rPr lang="el-GR" sz="2800" b="1" dirty="0" smtClean="0"/>
              <a:t>Συνεχούς Χρόνου</a:t>
            </a:r>
            <a:endParaRPr lang="el-GR" sz="2800" b="1" dirty="0"/>
          </a:p>
        </p:txBody>
      </p:sp>
      <p:sp>
        <p:nvSpPr>
          <p:cNvPr id="4" name="Slide Number Placeholder 3"/>
          <p:cNvSpPr>
            <a:spLocks noGrp="1"/>
          </p:cNvSpPr>
          <p:nvPr>
            <p:ph type="sldNum" sz="quarter" idx="12"/>
          </p:nvPr>
        </p:nvSpPr>
        <p:spPr/>
        <p:txBody>
          <a:bodyPr/>
          <a:lstStyle/>
          <a:p>
            <a:fld id="{0B0EBAE1-C03B-424B-868F-E6C23C4F0113}" type="slidenum">
              <a:rPr lang="el-GR" smtClean="0"/>
              <a:t>1</a:t>
            </a:fld>
            <a:endParaRPr lang="el-GR"/>
          </a:p>
        </p:txBody>
      </p:sp>
      <p:sp>
        <p:nvSpPr>
          <p:cNvPr id="2" name="Title 1"/>
          <p:cNvSpPr>
            <a:spLocks noGrp="1"/>
          </p:cNvSpPr>
          <p:nvPr>
            <p:ph type="ctrTitle"/>
          </p:nvPr>
        </p:nvSpPr>
        <p:spPr>
          <a:xfrm>
            <a:off x="683568" y="2060848"/>
            <a:ext cx="7772400" cy="1080120"/>
          </a:xfrm>
        </p:spPr>
        <p:txBody>
          <a:bodyPr>
            <a:normAutofit/>
          </a:bodyPr>
          <a:lstStyle/>
          <a:p>
            <a:r>
              <a:rPr lang="el-GR" sz="4000" b="1" dirty="0" smtClean="0"/>
              <a:t>Τηλεπικοινωνιακά Συστήματα Ι</a:t>
            </a:r>
            <a:endParaRPr lang="el-GR" sz="4000" b="1" dirty="0"/>
          </a:p>
        </p:txBody>
      </p:sp>
      <p:pic>
        <p:nvPicPr>
          <p:cNvPr id="1026" name="Picture 2" descr="C:\Users\User\Dropbox\1_ΤΕΙ_ΔΕ\CIED_LOGO\CIED_LOGO_Simple\CIED_LOGO_FOR_WEB\GR\WEB_USE\CIED_LOGO_BLUE.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496" y="44624"/>
            <a:ext cx="4457700" cy="1847850"/>
          </a:xfrm>
          <a:prstGeom prst="rect">
            <a:avLst/>
          </a:prstGeom>
          <a:noFill/>
          <a:extLst>
            <a:ext uri="{909E8E84-426E-40DD-AFC4-6F175D3DCCD1}">
              <a14:hiddenFill xmlns:a14="http://schemas.microsoft.com/office/drawing/2010/main">
                <a:solidFill>
                  <a:srgbClr val="FFFFFF"/>
                </a:solidFill>
              </a14:hiddenFill>
            </a:ext>
          </a:extLst>
        </p:spPr>
      </p:pic>
    </p:spTree>
    <p:custDataLst>
      <p:tags r:id="rId1"/>
    </p:custDataLst>
    <p:extLst>
      <p:ext uri="{BB962C8B-B14F-4D97-AF65-F5344CB8AC3E}">
        <p14:creationId xmlns:p14="http://schemas.microsoft.com/office/powerpoint/2010/main" val="308867944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0"/>
            <a:ext cx="8229600" cy="1143000"/>
          </a:xfrm>
        </p:spPr>
        <p:txBody>
          <a:bodyPr>
            <a:normAutofit fontScale="90000"/>
          </a:bodyPr>
          <a:lstStyle/>
          <a:p>
            <a:r>
              <a:rPr lang="el-GR" b="1" dirty="0"/>
              <a:t>2</a:t>
            </a:r>
            <a:r>
              <a:rPr lang="el-GR" b="1" dirty="0" smtClean="0"/>
              <a:t>. Χαρακτηριστικές </a:t>
            </a:r>
            <a:br>
              <a:rPr lang="el-GR" b="1" dirty="0" smtClean="0"/>
            </a:br>
            <a:r>
              <a:rPr lang="el-GR" b="1" dirty="0" smtClean="0"/>
              <a:t>Παράμετροι Σημάτων</a:t>
            </a:r>
            <a:endParaRPr lang="el-GR" b="1" dirty="0"/>
          </a:p>
        </p:txBody>
      </p:sp>
      <p:sp>
        <p:nvSpPr>
          <p:cNvPr id="3" name="Slide Number Placeholder 2"/>
          <p:cNvSpPr>
            <a:spLocks noGrp="1"/>
          </p:cNvSpPr>
          <p:nvPr>
            <p:ph type="sldNum" sz="quarter" idx="12"/>
          </p:nvPr>
        </p:nvSpPr>
        <p:spPr/>
        <p:txBody>
          <a:bodyPr/>
          <a:lstStyle/>
          <a:p>
            <a:fld id="{0B0EBAE1-C03B-424B-868F-E6C23C4F0113}" type="slidenum">
              <a:rPr lang="el-GR" smtClean="0"/>
              <a:t>10</a:t>
            </a:fld>
            <a:endParaRPr lang="el-GR"/>
          </a:p>
        </p:txBody>
      </p:sp>
    </p:spTree>
    <p:extLst>
      <p:ext uri="{BB962C8B-B14F-4D97-AF65-F5344CB8AC3E}">
        <p14:creationId xmlns:p14="http://schemas.microsoft.com/office/powerpoint/2010/main" val="2186198099"/>
      </p:ext>
    </p:extLst>
  </p:cSld>
  <p:clrMapOvr>
    <a:masterClrMapping/>
  </p:clrMapOvr>
  <p:timing>
    <p:tnLst>
      <p:par>
        <p:cTn id="1" dur="indefinite" restart="never" nodeType="tmRoot"/>
      </p:par>
    </p:tn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lvl="1" algn="ctr"/>
            <a:r>
              <a:rPr lang="el-GR" sz="3200" b="1" dirty="0" smtClean="0">
                <a:latin typeface="Cambria Math" pitchFamily="18" charset="0"/>
                <a:ea typeface="Cambria Math" pitchFamily="18" charset="0"/>
              </a:rPr>
              <a:t>Στατικά και Δυναμικά Συστήματα (1/2)</a:t>
            </a:r>
            <a:endParaRPr lang="el-GR" sz="3200" b="1" dirty="0">
              <a:latin typeface="Cambria Math" pitchFamily="18" charset="0"/>
              <a:ea typeface="Cambria Math" pitchFamily="18" charset="0"/>
            </a:endParaRP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457200" y="1052736"/>
                <a:ext cx="8229600" cy="5472608"/>
              </a:xfrm>
            </p:spPr>
            <p:txBody>
              <a:bodyPr>
                <a:noAutofit/>
              </a:bodyPr>
              <a:lstStyle/>
              <a:p>
                <a:pPr algn="l">
                  <a:spcBef>
                    <a:spcPts val="600"/>
                  </a:spcBef>
                  <a:spcAft>
                    <a:spcPts val="600"/>
                  </a:spcAft>
                </a:pPr>
                <a:r>
                  <a:rPr lang="el-GR" sz="1800" dirty="0"/>
                  <a:t>Ένα σύστημα καλείται </a:t>
                </a:r>
                <a:r>
                  <a:rPr lang="el-GR" sz="1800" b="1" dirty="0"/>
                  <a:t>στατικό </a:t>
                </a:r>
                <a:r>
                  <a:rPr lang="el-GR" sz="1800" dirty="0"/>
                  <a:t>ή </a:t>
                </a:r>
                <a:r>
                  <a:rPr lang="el-GR" sz="1800" b="1" dirty="0"/>
                  <a:t>σύστημα χωρίς </a:t>
                </a:r>
                <a:r>
                  <a:rPr lang="el-GR" sz="1800" b="1" dirty="0" smtClean="0"/>
                  <a:t>μνήμη</a:t>
                </a:r>
                <a:r>
                  <a:rPr lang="el-GR" sz="1800" dirty="0" smtClean="0"/>
                  <a:t>, </a:t>
                </a:r>
                <a:r>
                  <a:rPr lang="el-GR" sz="1800" dirty="0"/>
                  <a:t>εάν για κάθε σήμα εισόδου η αντίστοιχη έξοδος για κάθε χρονική στιγμή εξαρτάται μόνο από την τιμή της εισόδου την </a:t>
                </a:r>
                <a:r>
                  <a:rPr lang="el-GR" sz="1800" b="1" dirty="0"/>
                  <a:t>ίδια</a:t>
                </a:r>
                <a:r>
                  <a:rPr lang="el-GR" sz="1800" dirty="0"/>
                  <a:t> χρονική στιγμή και όχι από προηγούμενες ή μελλοντικές τιμές της. </a:t>
                </a:r>
                <a:endParaRPr lang="el-GR" sz="1800" dirty="0" smtClean="0"/>
              </a:p>
              <a:p>
                <a:pPr algn="l">
                  <a:spcBef>
                    <a:spcPts val="600"/>
                  </a:spcBef>
                  <a:spcAft>
                    <a:spcPts val="600"/>
                  </a:spcAft>
                </a:pPr>
                <a:r>
                  <a:rPr lang="el-GR" sz="1800" dirty="0" smtClean="0"/>
                  <a:t>Εάν </a:t>
                </a:r>
                <a:r>
                  <a:rPr lang="el-GR" sz="1800" dirty="0"/>
                  <a:t>ένα σύστημα δεν είναι στατικό, τότε καλείται </a:t>
                </a:r>
                <a:r>
                  <a:rPr lang="el-GR" sz="1800" b="1" dirty="0"/>
                  <a:t>δυναμικό </a:t>
                </a:r>
                <a:r>
                  <a:rPr lang="el-GR" sz="1800" dirty="0"/>
                  <a:t>ή</a:t>
                </a:r>
                <a:r>
                  <a:rPr lang="el-GR" sz="1800" b="1" dirty="0"/>
                  <a:t> σύστημα με μνήμη</a:t>
                </a:r>
                <a:r>
                  <a:rPr lang="el-GR" sz="1800" dirty="0"/>
                  <a:t>.</a:t>
                </a:r>
              </a:p>
              <a:p>
                <a:pPr algn="l">
                  <a:spcBef>
                    <a:spcPts val="600"/>
                  </a:spcBef>
                  <a:spcAft>
                    <a:spcPts val="600"/>
                  </a:spcAft>
                </a:pPr>
                <a:r>
                  <a:rPr lang="el-GR" sz="1800" dirty="0"/>
                  <a:t>Η έξοδος ενός δυναμικού συστήματος σε οποιαδήποτε χρονική στιγμή εξαρτάται όχι μόνο από την τιμή της εισόδου την ίδια χρονική στιγμή, αλλά επίσης </a:t>
                </a:r>
                <a:r>
                  <a:rPr lang="el-GR" sz="1800" dirty="0" smtClean="0"/>
                  <a:t>και από (μερικές τουλάχιστον) </a:t>
                </a:r>
                <a:r>
                  <a:rPr lang="el-GR" sz="1800" dirty="0"/>
                  <a:t>προηγούμενες τιμές της εισόδου (και σε αιτιατά συστήματα και από μελλοντικές τιμές). </a:t>
                </a:r>
              </a:p>
              <a:p>
                <a:pPr algn="l">
                  <a:spcBef>
                    <a:spcPts val="600"/>
                  </a:spcBef>
                  <a:spcAft>
                    <a:spcPts val="600"/>
                  </a:spcAft>
                </a:pPr>
                <a:r>
                  <a:rPr lang="el-GR" sz="1800" dirty="0"/>
                  <a:t>Ένα </a:t>
                </a:r>
                <a:r>
                  <a:rPr lang="el-GR" sz="1800" dirty="0" smtClean="0"/>
                  <a:t>σύστημα </a:t>
                </a:r>
                <a:r>
                  <a:rPr lang="el-GR" sz="1800" dirty="0"/>
                  <a:t>που η έξοδός του </a:t>
                </a:r>
                <a:r>
                  <a:rPr lang="el-GR" sz="1800" dirty="0" smtClean="0"/>
                  <a:t>τη χρονική </a:t>
                </a:r>
                <a:r>
                  <a:rPr lang="el-GR" sz="1800" dirty="0"/>
                  <a:t>στιγμή </a:t>
                </a:r>
                <a14:m>
                  <m:oMath xmlns:m="http://schemas.openxmlformats.org/officeDocument/2006/math">
                    <m:r>
                      <a:rPr lang="en-US" sz="1800" i="1">
                        <a:latin typeface="Cambria Math"/>
                      </a:rPr>
                      <m:t>𝑡</m:t>
                    </m:r>
                  </m:oMath>
                </a14:m>
                <a:r>
                  <a:rPr lang="en-US" sz="1800" dirty="0"/>
                  <a:t> </a:t>
                </a:r>
                <a:r>
                  <a:rPr lang="el-GR" sz="1800" dirty="0"/>
                  <a:t>προσδιορίζεται πλήρως από τις τιμές της εισόδου στο διάστημα </a:t>
                </a:r>
                <a14:m>
                  <m:oMath xmlns:m="http://schemas.openxmlformats.org/officeDocument/2006/math">
                    <m:r>
                      <a:rPr lang="en-US" sz="1800" i="1">
                        <a:latin typeface="Cambria Math"/>
                      </a:rPr>
                      <m:t>𝑡</m:t>
                    </m:r>
                    <m:r>
                      <a:rPr lang="el-GR" sz="1800" i="1">
                        <a:latin typeface="Cambria Math"/>
                      </a:rPr>
                      <m:t>−</m:t>
                    </m:r>
                    <m:r>
                      <a:rPr lang="en-US" sz="1800" i="1">
                        <a:latin typeface="Cambria Math"/>
                      </a:rPr>
                      <m:t>𝑇</m:t>
                    </m:r>
                  </m:oMath>
                </a14:m>
                <a:r>
                  <a:rPr lang="el-GR" sz="1800" dirty="0"/>
                  <a:t> έως </a:t>
                </a:r>
                <a14:m>
                  <m:oMath xmlns:m="http://schemas.openxmlformats.org/officeDocument/2006/math">
                    <m:r>
                      <a:rPr lang="en-US" sz="1800" i="1">
                        <a:latin typeface="Cambria Math"/>
                      </a:rPr>
                      <m:t>𝑡</m:t>
                    </m:r>
                  </m:oMath>
                </a14:m>
                <a:r>
                  <a:rPr lang="el-GR" sz="1800" dirty="0"/>
                  <a:t> (ισχύει </a:t>
                </a:r>
                <a14:m>
                  <m:oMath xmlns:m="http://schemas.openxmlformats.org/officeDocument/2006/math">
                    <m:r>
                      <a:rPr lang="en-US" sz="1800" i="1">
                        <a:latin typeface="Cambria Math"/>
                      </a:rPr>
                      <m:t>𝑇</m:t>
                    </m:r>
                    <m:r>
                      <a:rPr lang="el-GR" sz="1800" i="1">
                        <a:latin typeface="Cambria Math"/>
                      </a:rPr>
                      <m:t>≥0</m:t>
                    </m:r>
                  </m:oMath>
                </a14:m>
                <a:r>
                  <a:rPr lang="el-GR" sz="1800" dirty="0" smtClean="0"/>
                  <a:t>), </a:t>
                </a:r>
                <a:r>
                  <a:rPr lang="el-GR" sz="1800" dirty="0"/>
                  <a:t>λέμε ότι έχει </a:t>
                </a:r>
                <a:r>
                  <a:rPr lang="el-GR" sz="1800" b="1" dirty="0"/>
                  <a:t>μνήμη</a:t>
                </a:r>
                <a:r>
                  <a:rPr lang="el-GR" sz="1800" dirty="0"/>
                  <a:t> </a:t>
                </a:r>
                <a:r>
                  <a:rPr lang="el-GR" sz="1800" b="1" dirty="0"/>
                  <a:t>μήκους </a:t>
                </a:r>
                <a:r>
                  <a:rPr lang="el-GR" sz="1800" b="1" i="1" dirty="0"/>
                  <a:t>Τ</a:t>
                </a:r>
                <a:r>
                  <a:rPr lang="el-GR" sz="1800" dirty="0"/>
                  <a:t>. </a:t>
                </a:r>
                <a:endParaRPr lang="el-GR" sz="1800" dirty="0" smtClean="0"/>
              </a:p>
              <a:p>
                <a:pPr algn="l">
                  <a:spcBef>
                    <a:spcPts val="600"/>
                  </a:spcBef>
                  <a:spcAft>
                    <a:spcPts val="600"/>
                  </a:spcAft>
                </a:pPr>
                <a:r>
                  <a:rPr lang="el-GR" sz="1800" dirty="0" smtClean="0"/>
                  <a:t>Εάν </a:t>
                </a:r>
                <a:r>
                  <a:rPr lang="el-GR" sz="1800" dirty="0"/>
                  <a:t>το </a:t>
                </a:r>
                <a14:m>
                  <m:oMath xmlns:m="http://schemas.openxmlformats.org/officeDocument/2006/math">
                    <m:r>
                      <a:rPr lang="el-GR" sz="1800" i="1">
                        <a:latin typeface="Cambria Math"/>
                      </a:rPr>
                      <m:t>𝛵</m:t>
                    </m:r>
                  </m:oMath>
                </a14:m>
                <a:r>
                  <a:rPr lang="el-GR" sz="1800" dirty="0"/>
                  <a:t> έχει μία πεπερασμένη τιμή, το σύστημα χαρακτηρίζεται ως σύστημα </a:t>
                </a:r>
                <a:r>
                  <a:rPr lang="el-GR" sz="1800" b="1" dirty="0"/>
                  <a:t>πεπερασμένης μνήμης</a:t>
                </a:r>
                <a:r>
                  <a:rPr lang="el-GR" sz="1800" dirty="0"/>
                  <a:t>, ενώ αν </a:t>
                </a:r>
                <a14:m>
                  <m:oMath xmlns:m="http://schemas.openxmlformats.org/officeDocument/2006/math">
                    <m:r>
                      <a:rPr lang="el-GR" sz="1800" i="1">
                        <a:latin typeface="Cambria Math"/>
                      </a:rPr>
                      <m:t>𝛵</m:t>
                    </m:r>
                    <m:r>
                      <a:rPr lang="el-GR" sz="1800" i="1">
                        <a:latin typeface="Cambria Math"/>
                      </a:rPr>
                      <m:t>→∞</m:t>
                    </m:r>
                  </m:oMath>
                </a14:m>
                <a:r>
                  <a:rPr lang="el-GR" sz="1800" dirty="0"/>
                  <a:t> το σύστημα είναι γνωστό ως σύστημα </a:t>
                </a:r>
                <a:r>
                  <a:rPr lang="el-GR" sz="1800" b="1" dirty="0"/>
                  <a:t>άπειρης μνήμης</a:t>
                </a:r>
                <a:r>
                  <a:rPr lang="el-GR" sz="1800" dirty="0"/>
                  <a:t>. </a:t>
                </a:r>
                <a:endParaRPr lang="el-GR" sz="1800" dirty="0" smtClean="0"/>
              </a:p>
              <a:p>
                <a:pPr algn="l">
                  <a:spcBef>
                    <a:spcPts val="600"/>
                  </a:spcBef>
                  <a:spcAft>
                    <a:spcPts val="600"/>
                  </a:spcAft>
                </a:pPr>
                <a:r>
                  <a:rPr lang="el-GR" sz="1800" dirty="0" smtClean="0"/>
                  <a:t>Ένα </a:t>
                </a:r>
                <a:r>
                  <a:rPr lang="el-GR" sz="1800" dirty="0"/>
                  <a:t>στατικό σύστημα έχει μηδενική μνήμη (</a:t>
                </a:r>
                <a14:m>
                  <m:oMath xmlns:m="http://schemas.openxmlformats.org/officeDocument/2006/math">
                    <m:r>
                      <a:rPr lang="el-GR" sz="1800" i="1">
                        <a:latin typeface="Cambria Math"/>
                      </a:rPr>
                      <m:t>𝛵</m:t>
                    </m:r>
                    <m:r>
                      <a:rPr lang="el-GR" sz="1800" i="1">
                        <a:latin typeface="Cambria Math"/>
                      </a:rPr>
                      <m:t>=0</m:t>
                    </m:r>
                  </m:oMath>
                </a14:m>
                <a:r>
                  <a:rPr lang="el-GR" sz="1800" dirty="0" smtClean="0"/>
                  <a:t>).</a:t>
                </a:r>
                <a:endParaRPr lang="en-US" sz="1800" dirty="0" smtClean="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457200" y="1052736"/>
                <a:ext cx="8229600" cy="5472608"/>
              </a:xfrm>
              <a:blipFill rotWithShape="1">
                <a:blip r:embed="rId2"/>
                <a:stretch>
                  <a:fillRect l="-444" t="-669" r="-444" b="-2564"/>
                </a:stretch>
              </a:blipFill>
            </p:spPr>
            <p:txBody>
              <a:bodyPr/>
              <a:lstStyle/>
              <a:p>
                <a:r>
                  <a:rPr lang="el-GR">
                    <a:noFill/>
                  </a:rPr>
                  <a:t> </a:t>
                </a:r>
              </a:p>
            </p:txBody>
          </p:sp>
        </mc:Fallback>
      </mc:AlternateContent>
      <p:sp>
        <p:nvSpPr>
          <p:cNvPr id="4" name="Slide Number Placeholder 3"/>
          <p:cNvSpPr>
            <a:spLocks noGrp="1"/>
          </p:cNvSpPr>
          <p:nvPr>
            <p:ph type="sldNum" sz="quarter" idx="12"/>
          </p:nvPr>
        </p:nvSpPr>
        <p:spPr/>
        <p:txBody>
          <a:bodyPr/>
          <a:lstStyle/>
          <a:p>
            <a:fld id="{0B0EBAE1-C03B-424B-868F-E6C23C4F0113}" type="slidenum">
              <a:rPr lang="el-GR" smtClean="0"/>
              <a:t>100</a:t>
            </a:fld>
            <a:endParaRPr lang="el-GR"/>
          </a:p>
        </p:txBody>
      </p:sp>
    </p:spTree>
    <p:extLst>
      <p:ext uri="{BB962C8B-B14F-4D97-AF65-F5344CB8AC3E}">
        <p14:creationId xmlns:p14="http://schemas.microsoft.com/office/powerpoint/2010/main" val="3539950509"/>
      </p:ext>
    </p:extLst>
  </p:cSld>
  <p:clrMapOvr>
    <a:masterClrMapping/>
  </p:clrMapOvr>
  <p:timing>
    <p:tnLst>
      <p:par>
        <p:cTn id="1" dur="indefinite" restart="never" nodeType="tmRoot"/>
      </p:par>
    </p:tnLst>
  </p:timing>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lvl="1" algn="ctr"/>
            <a:r>
              <a:rPr lang="el-GR" sz="3200" b="1" dirty="0" smtClean="0">
                <a:latin typeface="Cambria Math" pitchFamily="18" charset="0"/>
                <a:ea typeface="Cambria Math" pitchFamily="18" charset="0"/>
              </a:rPr>
              <a:t>Στατικά και Δυναμικά Συστήματα (2/2)</a:t>
            </a:r>
            <a:endParaRPr lang="el-GR" sz="3200" b="1" dirty="0">
              <a:latin typeface="Cambria Math" pitchFamily="18" charset="0"/>
              <a:ea typeface="Cambria Math" pitchFamily="18" charset="0"/>
            </a:endParaRP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457200" y="1052736"/>
                <a:ext cx="8229600" cy="5472608"/>
              </a:xfrm>
            </p:spPr>
            <p:txBody>
              <a:bodyPr>
                <a:noAutofit/>
              </a:bodyPr>
              <a:lstStyle/>
              <a:p>
                <a:pPr marL="0" indent="0" algn="l">
                  <a:spcBef>
                    <a:spcPts val="1200"/>
                  </a:spcBef>
                  <a:spcAft>
                    <a:spcPts val="600"/>
                  </a:spcAft>
                  <a:buNone/>
                </a:pPr>
                <a:r>
                  <a:rPr lang="el-GR" sz="1800" dirty="0" smtClean="0"/>
                  <a:t>Παραδείγματα στατικών και δυναμικών συστημάτων: </a:t>
                </a:r>
              </a:p>
              <a:p>
                <a:pPr algn="l">
                  <a:spcBef>
                    <a:spcPts val="1200"/>
                  </a:spcBef>
                  <a:spcAft>
                    <a:spcPts val="600"/>
                  </a:spcAft>
                </a:pPr>
                <a:r>
                  <a:rPr lang="el-GR" sz="1800" dirty="0"/>
                  <a:t>Η ωμική αντίσταση είναι </a:t>
                </a:r>
                <a:r>
                  <a:rPr lang="el-GR" sz="1800" b="1" dirty="0" smtClean="0"/>
                  <a:t>σύστημα χωρίς μνήμη</a:t>
                </a:r>
                <a:r>
                  <a:rPr lang="el-GR" sz="1800" dirty="0" smtClean="0"/>
                  <a:t>, αφού η τάση </a:t>
                </a:r>
                <a:r>
                  <a:rPr lang="el-GR" sz="1800" dirty="0"/>
                  <a:t>στα άκρα της </a:t>
                </a:r>
                <a14:m>
                  <m:oMath xmlns:m="http://schemas.openxmlformats.org/officeDocument/2006/math">
                    <m:sSub>
                      <m:sSubPr>
                        <m:ctrlPr>
                          <a:rPr lang="el-GR" sz="1800" i="1">
                            <a:latin typeface="Cambria Math"/>
                          </a:rPr>
                        </m:ctrlPr>
                      </m:sSubPr>
                      <m:e>
                        <m:r>
                          <a:rPr lang="en-US" sz="1800" i="1">
                            <a:latin typeface="Cambria Math"/>
                          </a:rPr>
                          <m:t>𝑢</m:t>
                        </m:r>
                      </m:e>
                      <m:sub>
                        <m:r>
                          <a:rPr lang="en-US" sz="1800" i="1" baseline="-25000">
                            <a:latin typeface="Cambria Math"/>
                          </a:rPr>
                          <m:t>𝑅</m:t>
                        </m:r>
                      </m:sub>
                    </m:sSub>
                    <m:r>
                      <a:rPr lang="el-GR" sz="1800" i="1">
                        <a:latin typeface="Cambria Math"/>
                      </a:rPr>
                      <m:t>(</m:t>
                    </m:r>
                    <m:r>
                      <a:rPr lang="en-US" sz="1800" i="1">
                        <a:latin typeface="Cambria Math"/>
                      </a:rPr>
                      <m:t>𝑡</m:t>
                    </m:r>
                    <m:r>
                      <a:rPr lang="el-GR" sz="1800" i="1">
                        <a:latin typeface="Cambria Math"/>
                      </a:rPr>
                      <m:t>)</m:t>
                    </m:r>
                  </m:oMath>
                </a14:m>
                <a:r>
                  <a:rPr lang="el-GR" sz="1800" dirty="0"/>
                  <a:t> </a:t>
                </a:r>
                <a:r>
                  <a:rPr lang="el-GR" sz="1800" dirty="0" smtClean="0"/>
                  <a:t>(</a:t>
                </a:r>
                <a:r>
                  <a:rPr lang="el-GR" sz="1800" dirty="0"/>
                  <a:t>έξοδος) </a:t>
                </a:r>
                <a:r>
                  <a:rPr lang="el-GR" sz="1800" dirty="0" smtClean="0"/>
                  <a:t>σε </a:t>
                </a:r>
                <a:r>
                  <a:rPr lang="el-GR" sz="1800" dirty="0"/>
                  <a:t>κάθε χρονική στιγμή εξαρτάται από </a:t>
                </a:r>
                <a:r>
                  <a:rPr lang="el-GR" sz="1800" dirty="0" smtClean="0"/>
                  <a:t>το ρεύμα </a:t>
                </a:r>
                <a14:m>
                  <m:oMath xmlns:m="http://schemas.openxmlformats.org/officeDocument/2006/math">
                    <m:r>
                      <a:rPr lang="en-US" sz="1800" i="1">
                        <a:latin typeface="Cambria Math"/>
                      </a:rPr>
                      <m:t>𝑖</m:t>
                    </m:r>
                    <m:r>
                      <a:rPr lang="el-GR" sz="1800" i="1">
                        <a:latin typeface="Cambria Math"/>
                      </a:rPr>
                      <m:t>(</m:t>
                    </m:r>
                    <m:r>
                      <a:rPr lang="en-US" sz="1800" i="1">
                        <a:latin typeface="Cambria Math"/>
                      </a:rPr>
                      <m:t>𝑡</m:t>
                    </m:r>
                    <m:r>
                      <a:rPr lang="el-GR" sz="1800" i="1">
                        <a:latin typeface="Cambria Math"/>
                      </a:rPr>
                      <m:t>)</m:t>
                    </m:r>
                  </m:oMath>
                </a14:m>
                <a:r>
                  <a:rPr lang="el-GR" sz="1800" dirty="0"/>
                  <a:t> (είσοδος</a:t>
                </a:r>
                <a:r>
                  <a:rPr lang="el-GR" sz="1800" dirty="0" smtClean="0"/>
                  <a:t>), που την διαρρέει </a:t>
                </a:r>
                <a:r>
                  <a:rPr lang="el-GR" sz="1800" dirty="0"/>
                  <a:t>κατά την ίδια χρονική στιγμή, δηλαδή </a:t>
                </a:r>
                <a:r>
                  <a:rPr lang="el-GR" sz="1800" dirty="0" smtClean="0"/>
                  <a:t>ισχύει:</a:t>
                </a:r>
                <a:endParaRPr lang="el-GR" sz="1800" dirty="0"/>
              </a:p>
              <a:p>
                <a:pPr marL="0" indent="0" algn="l">
                  <a:spcBef>
                    <a:spcPts val="1200"/>
                  </a:spcBef>
                  <a:spcAft>
                    <a:spcPts val="600"/>
                  </a:spcAft>
                  <a:buNone/>
                </a:pPr>
                <a14:m>
                  <m:oMathPara xmlns:m="http://schemas.openxmlformats.org/officeDocument/2006/math">
                    <m:oMathParaPr>
                      <m:jc m:val="centerGroup"/>
                    </m:oMathParaPr>
                    <m:oMath xmlns:m="http://schemas.openxmlformats.org/officeDocument/2006/math">
                      <m:sSub>
                        <m:sSubPr>
                          <m:ctrlPr>
                            <a:rPr lang="el-GR" sz="1800" i="1">
                              <a:latin typeface="Cambria Math"/>
                            </a:rPr>
                          </m:ctrlPr>
                        </m:sSubPr>
                        <m:e>
                          <m:r>
                            <a:rPr lang="en-US" sz="1800" i="1">
                              <a:latin typeface="Cambria Math"/>
                            </a:rPr>
                            <m:t>𝑢</m:t>
                          </m:r>
                        </m:e>
                        <m:sub>
                          <m:r>
                            <a:rPr lang="en-US" sz="1800" i="1" baseline="-25000">
                              <a:latin typeface="Cambria Math"/>
                            </a:rPr>
                            <m:t>𝑅</m:t>
                          </m:r>
                        </m:sub>
                      </m:sSub>
                      <m:r>
                        <a:rPr lang="el-GR" sz="1800" i="1">
                          <a:latin typeface="Cambria Math"/>
                        </a:rPr>
                        <m:t>(</m:t>
                      </m:r>
                      <m:r>
                        <a:rPr lang="en-US" sz="1800" i="1">
                          <a:latin typeface="Cambria Math"/>
                        </a:rPr>
                        <m:t>𝑡</m:t>
                      </m:r>
                      <m:r>
                        <a:rPr lang="el-GR" sz="1800" i="1">
                          <a:latin typeface="Cambria Math"/>
                        </a:rPr>
                        <m:t>) = </m:t>
                      </m:r>
                      <m:r>
                        <a:rPr lang="en-US" sz="1800" i="1">
                          <a:latin typeface="Cambria Math"/>
                        </a:rPr>
                        <m:t>𝑅</m:t>
                      </m:r>
                      <m:r>
                        <a:rPr lang="en-US" sz="1800" i="1">
                          <a:latin typeface="Cambria Math"/>
                        </a:rPr>
                        <m:t> </m:t>
                      </m:r>
                      <m:r>
                        <a:rPr lang="en-US" sz="1800" i="1">
                          <a:latin typeface="Cambria Math"/>
                        </a:rPr>
                        <m:t>𝑖</m:t>
                      </m:r>
                      <m:r>
                        <a:rPr lang="el-GR" sz="1800" i="1">
                          <a:latin typeface="Cambria Math"/>
                        </a:rPr>
                        <m:t>(</m:t>
                      </m:r>
                      <m:r>
                        <a:rPr lang="en-US" sz="1800" i="1">
                          <a:latin typeface="Cambria Math"/>
                        </a:rPr>
                        <m:t>𝑡</m:t>
                      </m:r>
                      <m:r>
                        <a:rPr lang="el-GR" sz="1800" i="1">
                          <a:latin typeface="Cambria Math"/>
                        </a:rPr>
                        <m:t>)</m:t>
                      </m:r>
                    </m:oMath>
                  </m:oMathPara>
                </a14:m>
                <a:endParaRPr lang="el-GR" sz="1800" dirty="0"/>
              </a:p>
              <a:p>
                <a:pPr algn="l">
                  <a:spcBef>
                    <a:spcPts val="1200"/>
                  </a:spcBef>
                  <a:spcAft>
                    <a:spcPts val="600"/>
                  </a:spcAft>
                </a:pPr>
                <a:r>
                  <a:rPr lang="en-US" sz="1800" dirty="0" smtClean="0"/>
                  <a:t>O</a:t>
                </a:r>
                <a:r>
                  <a:rPr lang="el-GR" sz="1800" dirty="0" smtClean="0"/>
                  <a:t> πυκνωτής είναι </a:t>
                </a:r>
                <a:r>
                  <a:rPr lang="el-GR" sz="1800" dirty="0"/>
                  <a:t>ένα </a:t>
                </a:r>
                <a:r>
                  <a:rPr lang="el-GR" sz="1800" b="1" dirty="0"/>
                  <a:t>σύστημα με μνήμη</a:t>
                </a:r>
                <a:r>
                  <a:rPr lang="el-GR" sz="1800" dirty="0"/>
                  <a:t>, αφού η τάση </a:t>
                </a:r>
                <a14:m>
                  <m:oMath xmlns:m="http://schemas.openxmlformats.org/officeDocument/2006/math">
                    <m:sSub>
                      <m:sSubPr>
                        <m:ctrlPr>
                          <a:rPr lang="el-GR" sz="1800" i="1">
                            <a:latin typeface="Cambria Math"/>
                          </a:rPr>
                        </m:ctrlPr>
                      </m:sSubPr>
                      <m:e>
                        <m:r>
                          <a:rPr lang="en-US" sz="1800" i="1">
                            <a:latin typeface="Cambria Math"/>
                          </a:rPr>
                          <m:t>𝑢</m:t>
                        </m:r>
                      </m:e>
                      <m:sub>
                        <m:r>
                          <a:rPr lang="en-US" sz="1800" i="1" baseline="-25000">
                            <a:latin typeface="Cambria Math"/>
                          </a:rPr>
                          <m:t>𝑐</m:t>
                        </m:r>
                      </m:sub>
                    </m:sSub>
                    <m:r>
                      <a:rPr lang="el-GR" sz="1800" i="1">
                        <a:latin typeface="Cambria Math"/>
                      </a:rPr>
                      <m:t>(</m:t>
                    </m:r>
                    <m:r>
                      <a:rPr lang="en-US" sz="1800" i="1">
                        <a:latin typeface="Cambria Math"/>
                      </a:rPr>
                      <m:t>𝑡</m:t>
                    </m:r>
                    <m:r>
                      <a:rPr lang="el-GR" sz="1800" i="1">
                        <a:latin typeface="Cambria Math"/>
                      </a:rPr>
                      <m:t>)</m:t>
                    </m:r>
                  </m:oMath>
                </a14:m>
                <a:r>
                  <a:rPr lang="el-GR" sz="1800" dirty="0"/>
                  <a:t> στα άκρα του </a:t>
                </a:r>
                <a:r>
                  <a:rPr lang="el-GR" sz="1800" dirty="0" smtClean="0"/>
                  <a:t>σε κάθε </a:t>
                </a:r>
                <a:r>
                  <a:rPr lang="el-GR" sz="1800" dirty="0"/>
                  <a:t>χρονική στιγμή είναι αποτέλεσμα </a:t>
                </a:r>
                <a:r>
                  <a:rPr lang="el-GR" sz="1800" dirty="0" smtClean="0"/>
                  <a:t>όλου του ιστορικού του ρεύματος </a:t>
                </a:r>
                <a14:m>
                  <m:oMath xmlns:m="http://schemas.openxmlformats.org/officeDocument/2006/math">
                    <m:r>
                      <a:rPr lang="en-US" sz="1800" i="1">
                        <a:latin typeface="Cambria Math"/>
                      </a:rPr>
                      <m:t>𝑖</m:t>
                    </m:r>
                    <m:r>
                      <a:rPr lang="el-GR" sz="1800" i="1">
                        <a:latin typeface="Cambria Math"/>
                      </a:rPr>
                      <m:t>(</m:t>
                    </m:r>
                    <m:r>
                      <a:rPr lang="en-US" sz="1800" i="1">
                        <a:latin typeface="Cambria Math"/>
                      </a:rPr>
                      <m:t>𝑡</m:t>
                    </m:r>
                    <m:r>
                      <a:rPr lang="el-GR" sz="1800" i="1">
                        <a:latin typeface="Cambria Math"/>
                      </a:rPr>
                      <m:t>)</m:t>
                    </m:r>
                  </m:oMath>
                </a14:m>
                <a:r>
                  <a:rPr lang="el-GR" sz="1800" dirty="0" smtClean="0"/>
                  <a:t> που τον διαρρέει:</a:t>
                </a:r>
                <a:endParaRPr lang="el-GR" sz="1800" dirty="0"/>
              </a:p>
              <a:p>
                <a:pPr marL="0" indent="0" algn="l">
                  <a:spcBef>
                    <a:spcPts val="1200"/>
                  </a:spcBef>
                  <a:spcAft>
                    <a:spcPts val="600"/>
                  </a:spcAft>
                  <a:buNone/>
                </a:pPr>
                <a14:m>
                  <m:oMathPara xmlns:m="http://schemas.openxmlformats.org/officeDocument/2006/math">
                    <m:oMathParaPr>
                      <m:jc m:val="centerGroup"/>
                    </m:oMathParaPr>
                    <m:oMath xmlns:m="http://schemas.openxmlformats.org/officeDocument/2006/math">
                      <m:sSub>
                        <m:sSubPr>
                          <m:ctrlPr>
                            <a:rPr lang="el-GR" sz="1800" i="1">
                              <a:latin typeface="Cambria Math"/>
                            </a:rPr>
                          </m:ctrlPr>
                        </m:sSubPr>
                        <m:e>
                          <m:r>
                            <a:rPr lang="en-US" sz="1800" i="1">
                              <a:latin typeface="Cambria Math"/>
                            </a:rPr>
                            <m:t>𝑢</m:t>
                          </m:r>
                        </m:e>
                        <m:sub>
                          <m:r>
                            <a:rPr lang="en-US" sz="1800" i="1">
                              <a:latin typeface="Cambria Math"/>
                            </a:rPr>
                            <m:t>𝑐</m:t>
                          </m:r>
                        </m:sub>
                      </m:sSub>
                      <m:d>
                        <m:dPr>
                          <m:ctrlPr>
                            <a:rPr lang="el-GR" sz="1800" i="1">
                              <a:latin typeface="Cambria Math"/>
                            </a:rPr>
                          </m:ctrlPr>
                        </m:dPr>
                        <m:e>
                          <m:r>
                            <a:rPr lang="en-US" sz="1800" i="1">
                              <a:latin typeface="Cambria Math"/>
                            </a:rPr>
                            <m:t>𝑡</m:t>
                          </m:r>
                        </m:e>
                      </m:d>
                      <m:r>
                        <a:rPr lang="en-US" sz="1800" i="1">
                          <a:latin typeface="Cambria Math"/>
                        </a:rPr>
                        <m:t>=</m:t>
                      </m:r>
                      <m:f>
                        <m:fPr>
                          <m:ctrlPr>
                            <a:rPr lang="el-GR" sz="1800" i="1">
                              <a:latin typeface="Cambria Math"/>
                            </a:rPr>
                          </m:ctrlPr>
                        </m:fPr>
                        <m:num>
                          <m:r>
                            <a:rPr lang="en-US" sz="1800" i="1">
                              <a:latin typeface="Cambria Math"/>
                            </a:rPr>
                            <m:t>1</m:t>
                          </m:r>
                        </m:num>
                        <m:den>
                          <m:r>
                            <a:rPr lang="en-US" sz="1800" i="1">
                              <a:latin typeface="Cambria Math"/>
                            </a:rPr>
                            <m:t>𝐶</m:t>
                          </m:r>
                        </m:den>
                      </m:f>
                      <m:nary>
                        <m:naryPr>
                          <m:limLoc m:val="subSup"/>
                          <m:ctrlPr>
                            <a:rPr lang="el-GR" sz="1800" i="1">
                              <a:latin typeface="Cambria Math"/>
                            </a:rPr>
                          </m:ctrlPr>
                        </m:naryPr>
                        <m:sub>
                          <m:r>
                            <a:rPr lang="en-US" sz="1800" i="1">
                              <a:latin typeface="Cambria Math"/>
                            </a:rPr>
                            <m:t>−∞</m:t>
                          </m:r>
                        </m:sub>
                        <m:sup>
                          <m:r>
                            <a:rPr lang="en-US" sz="1800" i="1">
                              <a:latin typeface="Cambria Math"/>
                            </a:rPr>
                            <m:t>𝑡</m:t>
                          </m:r>
                        </m:sup>
                        <m:e>
                          <m:r>
                            <a:rPr lang="en-US" sz="1800" i="1">
                              <a:latin typeface="Cambria Math"/>
                            </a:rPr>
                            <m:t>𝑖</m:t>
                          </m:r>
                          <m:d>
                            <m:dPr>
                              <m:ctrlPr>
                                <a:rPr lang="el-GR" sz="1800" i="1">
                                  <a:latin typeface="Cambria Math"/>
                                </a:rPr>
                              </m:ctrlPr>
                            </m:dPr>
                            <m:e>
                              <m:r>
                                <a:rPr lang="el-GR" sz="1800" i="1">
                                  <a:latin typeface="Cambria Math"/>
                                </a:rPr>
                                <m:t>𝜏</m:t>
                              </m:r>
                            </m:e>
                          </m:d>
                          <m:r>
                            <a:rPr lang="el-GR" sz="1800" i="1">
                              <a:latin typeface="Cambria Math"/>
                            </a:rPr>
                            <m:t> </m:t>
                          </m:r>
                          <m:r>
                            <a:rPr lang="en-US" sz="1800" i="1">
                              <a:latin typeface="Cambria Math"/>
                            </a:rPr>
                            <m:t>𝑑</m:t>
                          </m:r>
                          <m:r>
                            <a:rPr lang="el-GR" sz="1800" i="1">
                              <a:latin typeface="Cambria Math"/>
                            </a:rPr>
                            <m:t>𝜏</m:t>
                          </m:r>
                        </m:e>
                      </m:nary>
                    </m:oMath>
                  </m:oMathPara>
                </a14:m>
                <a:endParaRPr lang="el-GR" sz="1800" dirty="0" smtClean="0"/>
              </a:p>
              <a:p>
                <a:pPr algn="l">
                  <a:spcBef>
                    <a:spcPts val="1200"/>
                  </a:spcBef>
                  <a:spcAft>
                    <a:spcPts val="600"/>
                  </a:spcAft>
                </a:pPr>
                <a:endParaRPr lang="el-GR" sz="1800" dirty="0" smtClean="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457200" y="1052736"/>
                <a:ext cx="8229600" cy="5472608"/>
              </a:xfrm>
              <a:blipFill rotWithShape="1">
                <a:blip r:embed="rId2"/>
                <a:stretch>
                  <a:fillRect l="-593" t="-669" r="-519"/>
                </a:stretch>
              </a:blipFill>
            </p:spPr>
            <p:txBody>
              <a:bodyPr/>
              <a:lstStyle/>
              <a:p>
                <a:r>
                  <a:rPr lang="el-GR">
                    <a:noFill/>
                  </a:rPr>
                  <a:t> </a:t>
                </a:r>
              </a:p>
            </p:txBody>
          </p:sp>
        </mc:Fallback>
      </mc:AlternateContent>
      <p:sp>
        <p:nvSpPr>
          <p:cNvPr id="4" name="Slide Number Placeholder 3"/>
          <p:cNvSpPr>
            <a:spLocks noGrp="1"/>
          </p:cNvSpPr>
          <p:nvPr>
            <p:ph type="sldNum" sz="quarter" idx="12"/>
          </p:nvPr>
        </p:nvSpPr>
        <p:spPr/>
        <p:txBody>
          <a:bodyPr/>
          <a:lstStyle/>
          <a:p>
            <a:fld id="{0B0EBAE1-C03B-424B-868F-E6C23C4F0113}" type="slidenum">
              <a:rPr lang="el-GR" smtClean="0"/>
              <a:t>101</a:t>
            </a:fld>
            <a:endParaRPr lang="el-GR"/>
          </a:p>
        </p:txBody>
      </p:sp>
      <p:pic>
        <p:nvPicPr>
          <p:cNvPr id="5" name="Picture 4"/>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331640" y="4872960"/>
            <a:ext cx="3150979" cy="1436360"/>
          </a:xfrm>
          <a:prstGeom prst="rect">
            <a:avLst/>
          </a:prstGeom>
          <a:noFill/>
          <a:ln>
            <a:noFill/>
          </a:ln>
        </p:spPr>
      </p:pic>
      <p:pic>
        <p:nvPicPr>
          <p:cNvPr id="6" name="Picture 5"/>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860032" y="4872960"/>
            <a:ext cx="3150979" cy="1436360"/>
          </a:xfrm>
          <a:prstGeom prst="rect">
            <a:avLst/>
          </a:prstGeom>
          <a:noFill/>
          <a:ln>
            <a:noFill/>
          </a:ln>
        </p:spPr>
      </p:pic>
    </p:spTree>
    <p:extLst>
      <p:ext uri="{BB962C8B-B14F-4D97-AF65-F5344CB8AC3E}">
        <p14:creationId xmlns:p14="http://schemas.microsoft.com/office/powerpoint/2010/main" val="424286849"/>
      </p:ext>
    </p:extLst>
  </p:cSld>
  <p:clrMapOvr>
    <a:masterClrMapping/>
  </p:clrMapOvr>
  <p:timing>
    <p:tnLst>
      <p:par>
        <p:cTn id="1" dur="indefinite" restart="never" nodeType="tmRoot"/>
      </p:par>
    </p:tnLst>
  </p:timing>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lvl="1" algn="ctr" rtl="0">
              <a:spcBef>
                <a:spcPct val="0"/>
              </a:spcBef>
            </a:pPr>
            <a:r>
              <a:rPr lang="el-GR" sz="3200" b="1" dirty="0" smtClean="0">
                <a:latin typeface="Cambria Math" pitchFamily="18" charset="0"/>
                <a:ea typeface="Cambria Math" pitchFamily="18" charset="0"/>
              </a:rPr>
              <a:t>Χρονικά Αμετάβλητα και Χρονικά Μεταβαλλόμενα Συστήματα</a:t>
            </a:r>
            <a:endParaRPr lang="el-GR" sz="2400" b="1" dirty="0">
              <a:latin typeface="Cambria Math" pitchFamily="18" charset="0"/>
              <a:ea typeface="Cambria Math" pitchFamily="18" charset="0"/>
            </a:endParaRP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457200" y="1196752"/>
                <a:ext cx="8229600" cy="5328592"/>
              </a:xfrm>
            </p:spPr>
            <p:txBody>
              <a:bodyPr>
                <a:noAutofit/>
              </a:bodyPr>
              <a:lstStyle/>
              <a:p>
                <a:pPr algn="l"/>
                <a:r>
                  <a:rPr lang="el-GR" sz="1800" dirty="0"/>
                  <a:t>Ένα σύστημα λέγεται </a:t>
                </a:r>
                <a:r>
                  <a:rPr lang="el-GR" sz="1800" b="1" dirty="0"/>
                  <a:t>χρονικά αμετάβλητο </a:t>
                </a:r>
                <a:r>
                  <a:rPr lang="el-GR" sz="1800" dirty="0"/>
                  <a:t>ή</a:t>
                </a:r>
                <a:r>
                  <a:rPr lang="el-GR" sz="1800" b="1" dirty="0"/>
                  <a:t> </a:t>
                </a:r>
                <a:r>
                  <a:rPr lang="el-GR" sz="1800" b="1" dirty="0" smtClean="0"/>
                  <a:t>χρονικά </a:t>
                </a:r>
                <a:r>
                  <a:rPr lang="el-GR" sz="1800" b="1" dirty="0"/>
                  <a:t>αναλλοίωτο</a:t>
                </a:r>
                <a:r>
                  <a:rPr lang="el-GR" sz="1800" dirty="0"/>
                  <a:t>, όταν και μόνον όταν χρονικές ολισθήσεις του σήματος εισόδου μεταφράζονται σε αντίστοιχες χρονικές ολισθήσεις στο σήμα εξόδου. </a:t>
                </a:r>
              </a:p>
              <a:p>
                <a:pPr algn="l"/>
                <a:r>
                  <a:rPr lang="el-GR" sz="1800" dirty="0"/>
                  <a:t>Σε ένα χρονικά αμετάβλητο σύστημα αν ένα σήμα εισόδου </a:t>
                </a:r>
                <a14:m>
                  <m:oMath xmlns:m="http://schemas.openxmlformats.org/officeDocument/2006/math">
                    <m:r>
                      <a:rPr lang="en-US" sz="1800" i="1">
                        <a:latin typeface="Cambria Math"/>
                      </a:rPr>
                      <m:t>𝑥</m:t>
                    </m:r>
                    <m:r>
                      <a:rPr lang="el-GR" sz="1800" i="1">
                        <a:latin typeface="Cambria Math"/>
                      </a:rPr>
                      <m:t>(</m:t>
                    </m:r>
                    <m:r>
                      <a:rPr lang="en-US" sz="1800" i="1">
                        <a:latin typeface="Cambria Math"/>
                      </a:rPr>
                      <m:t>𝑡</m:t>
                    </m:r>
                    <m:r>
                      <a:rPr lang="el-GR" sz="1800" i="1">
                        <a:latin typeface="Cambria Math"/>
                      </a:rPr>
                      <m:t>)</m:t>
                    </m:r>
                  </m:oMath>
                </a14:m>
                <a:r>
                  <a:rPr lang="el-GR" sz="1800" dirty="0"/>
                  <a:t> προκαλεί έξοδο </a:t>
                </a:r>
                <a14:m>
                  <m:oMath xmlns:m="http://schemas.openxmlformats.org/officeDocument/2006/math">
                    <m:r>
                      <a:rPr lang="en-US" sz="1800" i="1">
                        <a:latin typeface="Cambria Math"/>
                      </a:rPr>
                      <m:t>𝑦</m:t>
                    </m:r>
                    <m:r>
                      <a:rPr lang="el-GR" sz="1800" i="1">
                        <a:latin typeface="Cambria Math"/>
                      </a:rPr>
                      <m:t>(</m:t>
                    </m:r>
                    <m:r>
                      <a:rPr lang="en-US" sz="1800" i="1">
                        <a:latin typeface="Cambria Math"/>
                      </a:rPr>
                      <m:t>𝑡</m:t>
                    </m:r>
                    <m:r>
                      <a:rPr lang="el-GR" sz="1800" i="1">
                        <a:latin typeface="Cambria Math"/>
                      </a:rPr>
                      <m:t>)</m:t>
                    </m:r>
                  </m:oMath>
                </a14:m>
                <a:r>
                  <a:rPr lang="el-GR" sz="1800" dirty="0"/>
                  <a:t>, τότε ένα σήμα εισόδου </a:t>
                </a:r>
                <a14:m>
                  <m:oMath xmlns:m="http://schemas.openxmlformats.org/officeDocument/2006/math">
                    <m:r>
                      <a:rPr lang="en-US" sz="1800" i="1">
                        <a:latin typeface="Cambria Math"/>
                      </a:rPr>
                      <m:t>𝑥</m:t>
                    </m:r>
                    <m:r>
                      <a:rPr lang="el-GR" sz="1800" i="1">
                        <a:latin typeface="Cambria Math"/>
                      </a:rPr>
                      <m:t>(</m:t>
                    </m:r>
                    <m:r>
                      <a:rPr lang="en-US" sz="1800" i="1">
                        <a:latin typeface="Cambria Math"/>
                      </a:rPr>
                      <m:t>𝑡</m:t>
                    </m:r>
                    <m:r>
                      <a:rPr lang="el-GR" sz="1800" i="1">
                        <a:latin typeface="Cambria Math"/>
                      </a:rPr>
                      <m:t>−</m:t>
                    </m:r>
                    <m:sSub>
                      <m:sSubPr>
                        <m:ctrlPr>
                          <a:rPr lang="el-GR" sz="1800" i="1">
                            <a:latin typeface="Cambria Math"/>
                          </a:rPr>
                        </m:ctrlPr>
                      </m:sSubPr>
                      <m:e>
                        <m:r>
                          <a:rPr lang="en-US" sz="1800" i="1">
                            <a:latin typeface="Cambria Math"/>
                          </a:rPr>
                          <m:t>𝑡</m:t>
                        </m:r>
                      </m:e>
                      <m:sub>
                        <m:r>
                          <a:rPr lang="el-GR" sz="1800" i="1" baseline="-25000">
                            <a:latin typeface="Cambria Math"/>
                          </a:rPr>
                          <m:t>0</m:t>
                        </m:r>
                      </m:sub>
                    </m:sSub>
                    <m:r>
                      <a:rPr lang="el-GR" sz="1800" i="1">
                        <a:latin typeface="Cambria Math"/>
                      </a:rPr>
                      <m:t>)</m:t>
                    </m:r>
                  </m:oMath>
                </a14:m>
                <a:r>
                  <a:rPr lang="el-GR" sz="1800" dirty="0"/>
                  <a:t> παράγει σήμα εξόδου </a:t>
                </a:r>
                <a14:m>
                  <m:oMath xmlns:m="http://schemas.openxmlformats.org/officeDocument/2006/math">
                    <m:r>
                      <a:rPr lang="en-US" sz="1800" i="1">
                        <a:latin typeface="Cambria Math"/>
                      </a:rPr>
                      <m:t>𝑦</m:t>
                    </m:r>
                    <m:d>
                      <m:dPr>
                        <m:ctrlPr>
                          <a:rPr lang="el-GR" sz="1800" i="1">
                            <a:latin typeface="Cambria Math"/>
                          </a:rPr>
                        </m:ctrlPr>
                      </m:dPr>
                      <m:e>
                        <m:r>
                          <a:rPr lang="en-US" sz="1800" i="1">
                            <a:latin typeface="Cambria Math"/>
                          </a:rPr>
                          <m:t>𝑡</m:t>
                        </m:r>
                        <m:r>
                          <a:rPr lang="el-GR" sz="1800" i="1">
                            <a:latin typeface="Cambria Math"/>
                          </a:rPr>
                          <m:t>−</m:t>
                        </m:r>
                        <m:sSub>
                          <m:sSubPr>
                            <m:ctrlPr>
                              <a:rPr lang="el-GR" sz="1800" i="1">
                                <a:latin typeface="Cambria Math"/>
                              </a:rPr>
                            </m:ctrlPr>
                          </m:sSubPr>
                          <m:e>
                            <m:r>
                              <a:rPr lang="en-US" sz="1800" i="1">
                                <a:latin typeface="Cambria Math"/>
                              </a:rPr>
                              <m:t>𝑡</m:t>
                            </m:r>
                          </m:e>
                          <m:sub>
                            <m:r>
                              <a:rPr lang="el-GR" sz="1800" i="1" baseline="-25000">
                                <a:latin typeface="Cambria Math"/>
                              </a:rPr>
                              <m:t>0</m:t>
                            </m:r>
                          </m:sub>
                        </m:sSub>
                      </m:e>
                    </m:d>
                  </m:oMath>
                </a14:m>
                <a:r>
                  <a:rPr lang="el-GR" sz="1800" dirty="0"/>
                  <a:t>.</a:t>
                </a:r>
                <a:endParaRPr lang="el-GR" sz="1800" dirty="0" smtClean="0"/>
              </a:p>
              <a:p>
                <a:pPr algn="l"/>
                <a:endParaRPr lang="el-GR" sz="1800" dirty="0"/>
              </a:p>
              <a:p>
                <a:pPr algn="l"/>
                <a:endParaRPr lang="el-GR" sz="1800" dirty="0" smtClean="0"/>
              </a:p>
              <a:p>
                <a:pPr algn="l"/>
                <a:endParaRPr lang="el-GR" sz="1800" dirty="0" smtClean="0"/>
              </a:p>
              <a:p>
                <a:pPr algn="l"/>
                <a:endParaRPr lang="el-GR" sz="1800" dirty="0"/>
              </a:p>
              <a:p>
                <a:pPr algn="l"/>
                <a:endParaRPr lang="el-GR" sz="1800" dirty="0" smtClean="0"/>
              </a:p>
              <a:p>
                <a:pPr algn="l"/>
                <a:endParaRPr lang="el-GR" sz="1800" dirty="0"/>
              </a:p>
              <a:p>
                <a:pPr algn="l"/>
                <a:endParaRPr lang="el-GR" sz="1800" dirty="0" smtClean="0"/>
              </a:p>
              <a:p>
                <a:pPr algn="l"/>
                <a:endParaRPr lang="el-GR" sz="1800" dirty="0"/>
              </a:p>
              <a:p>
                <a:pPr algn="l"/>
                <a:endParaRPr lang="el-GR" sz="1800" dirty="0" smtClean="0"/>
              </a:p>
              <a:p>
                <a:pPr algn="l"/>
                <a:r>
                  <a:rPr lang="el-GR" sz="1800" dirty="0"/>
                  <a:t>Για να ελέγξουμε αν ένα σύστημα είναι χρονικά αμετάβλητο, υπολογίζουμε την έξοδο </a:t>
                </a:r>
                <a14:m>
                  <m:oMath xmlns:m="http://schemas.openxmlformats.org/officeDocument/2006/math">
                    <m:r>
                      <a:rPr lang="en-US" sz="1800" i="1">
                        <a:latin typeface="Cambria Math"/>
                      </a:rPr>
                      <m:t>𝑦</m:t>
                    </m:r>
                    <m:r>
                      <a:rPr lang="el-GR" sz="1800" i="1">
                        <a:latin typeface="Cambria Math"/>
                      </a:rPr>
                      <m:t>(</m:t>
                    </m:r>
                    <m:r>
                      <a:rPr lang="en-US" sz="1800" i="1">
                        <a:latin typeface="Cambria Math"/>
                      </a:rPr>
                      <m:t>𝑡</m:t>
                    </m:r>
                    <m:r>
                      <a:rPr lang="el-GR" sz="1800" i="1">
                        <a:latin typeface="Cambria Math"/>
                      </a:rPr>
                      <m:t>)</m:t>
                    </m:r>
                  </m:oMath>
                </a14:m>
                <a:r>
                  <a:rPr lang="el-GR" sz="1800" dirty="0"/>
                  <a:t> για είσοδο </a:t>
                </a:r>
                <a14:m>
                  <m:oMath xmlns:m="http://schemas.openxmlformats.org/officeDocument/2006/math">
                    <m:r>
                      <a:rPr lang="en-US" sz="1800" i="1">
                        <a:latin typeface="Cambria Math"/>
                      </a:rPr>
                      <m:t>𝑥</m:t>
                    </m:r>
                    <m:r>
                      <a:rPr lang="el-GR" sz="1800" i="1">
                        <a:latin typeface="Cambria Math"/>
                      </a:rPr>
                      <m:t>(</m:t>
                    </m:r>
                    <m:r>
                      <a:rPr lang="en-US" sz="1800" i="1">
                        <a:latin typeface="Cambria Math"/>
                      </a:rPr>
                      <m:t>𝑡</m:t>
                    </m:r>
                    <m:r>
                      <a:rPr lang="el-GR" sz="1800" i="1">
                        <a:latin typeface="Cambria Math"/>
                      </a:rPr>
                      <m:t>)</m:t>
                    </m:r>
                  </m:oMath>
                </a14:m>
                <a:r>
                  <a:rPr lang="el-GR" sz="1800" dirty="0"/>
                  <a:t>. Αν ισχύει </a:t>
                </a:r>
                <a14:m>
                  <m:oMath xmlns:m="http://schemas.openxmlformats.org/officeDocument/2006/math">
                    <m:r>
                      <a:rPr lang="en-US" sz="1800" i="1">
                        <a:latin typeface="Cambria Math"/>
                      </a:rPr>
                      <m:t>𝑦</m:t>
                    </m:r>
                    <m:r>
                      <a:rPr lang="el-GR" sz="1800" i="1">
                        <a:latin typeface="Cambria Math"/>
                      </a:rPr>
                      <m:t>(</m:t>
                    </m:r>
                    <m:r>
                      <a:rPr lang="en-US" sz="1800" i="1">
                        <a:latin typeface="Cambria Math"/>
                      </a:rPr>
                      <m:t>𝑡</m:t>
                    </m:r>
                    <m:r>
                      <a:rPr lang="el-GR" sz="1800" i="1">
                        <a:latin typeface="Cambria Math"/>
                      </a:rPr>
                      <m:t>) = </m:t>
                    </m:r>
                    <m:r>
                      <a:rPr lang="en-US" sz="1800" i="1">
                        <a:latin typeface="Cambria Math"/>
                      </a:rPr>
                      <m:t>𝑦</m:t>
                    </m:r>
                    <m:r>
                      <a:rPr lang="el-GR" sz="1800" i="1">
                        <a:latin typeface="Cambria Math"/>
                      </a:rPr>
                      <m:t>(</m:t>
                    </m:r>
                    <m:r>
                      <a:rPr lang="en-US" sz="1800" i="1">
                        <a:latin typeface="Cambria Math"/>
                      </a:rPr>
                      <m:t>𝑡</m:t>
                    </m:r>
                    <m:r>
                      <a:rPr lang="el-GR" sz="1800" i="1">
                        <a:latin typeface="Cambria Math"/>
                      </a:rPr>
                      <m:t>−</m:t>
                    </m:r>
                    <m:sSub>
                      <m:sSubPr>
                        <m:ctrlPr>
                          <a:rPr lang="el-GR" sz="1800" i="1">
                            <a:latin typeface="Cambria Math"/>
                          </a:rPr>
                        </m:ctrlPr>
                      </m:sSubPr>
                      <m:e>
                        <m:r>
                          <a:rPr lang="en-US" sz="1800" i="1">
                            <a:latin typeface="Cambria Math"/>
                          </a:rPr>
                          <m:t>𝑡</m:t>
                        </m:r>
                      </m:e>
                      <m:sub>
                        <m:r>
                          <a:rPr lang="el-GR" sz="1800" i="1" baseline="-25000">
                            <a:latin typeface="Cambria Math"/>
                          </a:rPr>
                          <m:t>0</m:t>
                        </m:r>
                      </m:sub>
                    </m:sSub>
                    <m:r>
                      <a:rPr lang="el-GR" sz="1800" i="1">
                        <a:latin typeface="Cambria Math"/>
                      </a:rPr>
                      <m:t>)</m:t>
                    </m:r>
                  </m:oMath>
                </a14:m>
                <a:r>
                  <a:rPr lang="el-GR" sz="1800" dirty="0"/>
                  <a:t> για κάθε είσοδο </a:t>
                </a:r>
                <a14:m>
                  <m:oMath xmlns:m="http://schemas.openxmlformats.org/officeDocument/2006/math">
                    <m:r>
                      <a:rPr lang="en-US" sz="1800" i="1">
                        <a:latin typeface="Cambria Math"/>
                      </a:rPr>
                      <m:t>𝑥</m:t>
                    </m:r>
                    <m:r>
                      <a:rPr lang="el-GR" sz="1800" i="1">
                        <a:latin typeface="Cambria Math"/>
                      </a:rPr>
                      <m:t>(</m:t>
                    </m:r>
                    <m:r>
                      <a:rPr lang="en-US" sz="1800" i="1">
                        <a:latin typeface="Cambria Math"/>
                      </a:rPr>
                      <m:t>𝑡</m:t>
                    </m:r>
                    <m:r>
                      <a:rPr lang="el-GR" sz="1800" i="1">
                        <a:latin typeface="Cambria Math"/>
                      </a:rPr>
                      <m:t>)</m:t>
                    </m:r>
                  </m:oMath>
                </a14:m>
                <a:r>
                  <a:rPr lang="el-GR" sz="1800" dirty="0"/>
                  <a:t> και κάθε ολίσθηση </a:t>
                </a:r>
                <a14:m>
                  <m:oMath xmlns:m="http://schemas.openxmlformats.org/officeDocument/2006/math">
                    <m:sSub>
                      <m:sSubPr>
                        <m:ctrlPr>
                          <a:rPr lang="el-GR" sz="1800" i="1">
                            <a:latin typeface="Cambria Math"/>
                          </a:rPr>
                        </m:ctrlPr>
                      </m:sSubPr>
                      <m:e>
                        <m:r>
                          <a:rPr lang="en-US" sz="1800" i="1">
                            <a:latin typeface="Cambria Math"/>
                          </a:rPr>
                          <m:t>𝑡</m:t>
                        </m:r>
                      </m:e>
                      <m:sub>
                        <m:r>
                          <a:rPr lang="el-GR" sz="1800" i="1" baseline="-25000">
                            <a:latin typeface="Cambria Math"/>
                          </a:rPr>
                          <m:t>0</m:t>
                        </m:r>
                      </m:sub>
                    </m:sSub>
                  </m:oMath>
                </a14:m>
                <a:r>
                  <a:rPr lang="el-GR" sz="1800" dirty="0"/>
                  <a:t> τότε το σύστημα είναι χρονικά </a:t>
                </a:r>
                <a:r>
                  <a:rPr lang="el-GR" sz="1800" dirty="0" smtClean="0"/>
                  <a:t>αμετάβλητο</a:t>
                </a:r>
                <a:r>
                  <a:rPr lang="el-GR" sz="1800" dirty="0"/>
                  <a:t>.</a:t>
                </a:r>
                <a:endParaRPr lang="el-GR" sz="1800" dirty="0" smtClean="0"/>
              </a:p>
              <a:p>
                <a:pPr algn="l"/>
                <a:endParaRPr lang="el-GR" sz="1800" dirty="0"/>
              </a:p>
              <a:p>
                <a:pPr marL="0" indent="0" algn="l">
                  <a:lnSpc>
                    <a:spcPct val="150000"/>
                  </a:lnSpc>
                  <a:spcBef>
                    <a:spcPts val="600"/>
                  </a:spcBef>
                  <a:spcAft>
                    <a:spcPts val="600"/>
                  </a:spcAft>
                  <a:buNone/>
                </a:pPr>
                <a:endParaRPr lang="en-US" sz="1800" dirty="0" smtClean="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457200" y="1196752"/>
                <a:ext cx="8229600" cy="5328592"/>
              </a:xfrm>
              <a:blipFill rotWithShape="1">
                <a:blip r:embed="rId2"/>
                <a:stretch>
                  <a:fillRect l="-444" t="-686" b="-2288"/>
                </a:stretch>
              </a:blipFill>
            </p:spPr>
            <p:txBody>
              <a:bodyPr/>
              <a:lstStyle/>
              <a:p>
                <a:r>
                  <a:rPr lang="el-GR">
                    <a:noFill/>
                  </a:rPr>
                  <a:t> </a:t>
                </a:r>
              </a:p>
            </p:txBody>
          </p:sp>
        </mc:Fallback>
      </mc:AlternateContent>
      <p:sp>
        <p:nvSpPr>
          <p:cNvPr id="4" name="Slide Number Placeholder 3"/>
          <p:cNvSpPr>
            <a:spLocks noGrp="1"/>
          </p:cNvSpPr>
          <p:nvPr>
            <p:ph type="sldNum" sz="quarter" idx="12"/>
          </p:nvPr>
        </p:nvSpPr>
        <p:spPr/>
        <p:txBody>
          <a:bodyPr/>
          <a:lstStyle/>
          <a:p>
            <a:fld id="{0B0EBAE1-C03B-424B-868F-E6C23C4F0113}" type="slidenum">
              <a:rPr lang="el-GR" smtClean="0"/>
              <a:t>102</a:t>
            </a:fld>
            <a:endParaRPr lang="el-GR"/>
          </a:p>
        </p:txBody>
      </p:sp>
      <p:pic>
        <p:nvPicPr>
          <p:cNvPr id="5" name="Picture 4"/>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414096" y="2996952"/>
            <a:ext cx="2446448" cy="1222605"/>
          </a:xfrm>
          <a:prstGeom prst="rect">
            <a:avLst/>
          </a:prstGeom>
          <a:noFill/>
          <a:ln>
            <a:noFill/>
          </a:ln>
        </p:spPr>
      </p:pic>
      <p:pic>
        <p:nvPicPr>
          <p:cNvPr id="6" name="Picture 5"/>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433308" y="3003474"/>
            <a:ext cx="3245483" cy="1187795"/>
          </a:xfrm>
          <a:prstGeom prst="rect">
            <a:avLst/>
          </a:prstGeom>
          <a:noFill/>
          <a:ln>
            <a:noFill/>
          </a:ln>
        </p:spPr>
      </p:pic>
      <p:pic>
        <p:nvPicPr>
          <p:cNvPr id="7" name="Picture 6"/>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403648" y="4308835"/>
            <a:ext cx="2375461" cy="1152985"/>
          </a:xfrm>
          <a:prstGeom prst="rect">
            <a:avLst/>
          </a:prstGeom>
          <a:noFill/>
          <a:ln>
            <a:noFill/>
          </a:ln>
        </p:spPr>
      </p:pic>
      <p:pic>
        <p:nvPicPr>
          <p:cNvPr id="8" name="Picture 7"/>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4433308" y="4317550"/>
            <a:ext cx="3245483" cy="1199682"/>
          </a:xfrm>
          <a:prstGeom prst="rect">
            <a:avLst/>
          </a:prstGeom>
          <a:noFill/>
          <a:ln>
            <a:noFill/>
          </a:ln>
        </p:spPr>
      </p:pic>
    </p:spTree>
    <p:extLst>
      <p:ext uri="{BB962C8B-B14F-4D97-AF65-F5344CB8AC3E}">
        <p14:creationId xmlns:p14="http://schemas.microsoft.com/office/powerpoint/2010/main" val="122029543"/>
      </p:ext>
    </p:extLst>
  </p:cSld>
  <p:clrMapOvr>
    <a:masterClrMapping/>
  </p:clrMapOvr>
  <p:timing>
    <p:tnLst>
      <p:par>
        <p:cTn id="1" dur="indefinite" restart="never" nodeType="tmRoot"/>
      </p:par>
    </p:tnLst>
  </p:timing>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lvl="1" algn="ctr" rtl="0">
              <a:spcBef>
                <a:spcPct val="0"/>
              </a:spcBef>
            </a:pPr>
            <a:r>
              <a:rPr lang="el-GR" sz="3200" b="1" dirty="0" smtClean="0">
                <a:latin typeface="Cambria Math" pitchFamily="18" charset="0"/>
                <a:ea typeface="Cambria Math" pitchFamily="18" charset="0"/>
              </a:rPr>
              <a:t>Ευσταθή και Ασταθή Συστήματα</a:t>
            </a:r>
            <a:endParaRPr lang="el-GR" sz="2400" b="1" dirty="0">
              <a:latin typeface="Cambria Math" pitchFamily="18" charset="0"/>
              <a:ea typeface="Cambria Math" pitchFamily="18" charset="0"/>
            </a:endParaRP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457200" y="1052736"/>
                <a:ext cx="8229600" cy="5472608"/>
              </a:xfrm>
            </p:spPr>
            <p:txBody>
              <a:bodyPr>
                <a:noAutofit/>
              </a:bodyPr>
              <a:lstStyle/>
              <a:p>
                <a:pPr algn="l">
                  <a:lnSpc>
                    <a:spcPct val="150000"/>
                  </a:lnSpc>
                  <a:spcBef>
                    <a:spcPts val="600"/>
                  </a:spcBef>
                  <a:spcAft>
                    <a:spcPts val="600"/>
                  </a:spcAft>
                </a:pPr>
                <a:r>
                  <a:rPr lang="el-GR" sz="1800" dirty="0"/>
                  <a:t>Ένα σύστημα διαθέτει ευστάθεια </a:t>
                </a:r>
                <a:r>
                  <a:rPr lang="el-GR" sz="1800" b="1" dirty="0"/>
                  <a:t>Φραγμένης Εισόδου </a:t>
                </a:r>
                <a:r>
                  <a:rPr lang="el-GR" sz="1800" b="1" dirty="0" smtClean="0"/>
                  <a:t> - Φραγμένης Εξόδου</a:t>
                </a:r>
                <a:r>
                  <a:rPr lang="el-GR" sz="1800" dirty="0" smtClean="0"/>
                  <a:t> </a:t>
                </a:r>
                <a:r>
                  <a:rPr lang="el-GR" sz="1800" dirty="0"/>
                  <a:t>και ονομάζεται </a:t>
                </a:r>
                <a:r>
                  <a:rPr lang="el-GR" sz="1800" b="1" dirty="0"/>
                  <a:t>ΦΕΦΕ ευσταθές</a:t>
                </a:r>
                <a:r>
                  <a:rPr lang="el-GR" sz="1800" dirty="0"/>
                  <a:t> όταν και μόνον όταν για κάθε φραγμένη είσοδο η έξοδός του παραμένει φραγμένη. </a:t>
                </a:r>
                <a:endParaRPr lang="el-GR" sz="1800" dirty="0" smtClean="0"/>
              </a:p>
              <a:p>
                <a:pPr algn="l">
                  <a:lnSpc>
                    <a:spcPct val="150000"/>
                  </a:lnSpc>
                  <a:spcBef>
                    <a:spcPts val="600"/>
                  </a:spcBef>
                  <a:spcAft>
                    <a:spcPts val="600"/>
                  </a:spcAft>
                </a:pPr>
                <a:r>
                  <a:rPr lang="el-GR" sz="1800" dirty="0" smtClean="0"/>
                  <a:t>Ένα </a:t>
                </a:r>
                <a:r>
                  <a:rPr lang="el-GR" sz="1800" dirty="0"/>
                  <a:t>σύστημα είναι ΦΕΦΕ-ευσταθές (</a:t>
                </a:r>
                <a:r>
                  <a:rPr lang="en-US" sz="1800" dirty="0"/>
                  <a:t>BIBO</a:t>
                </a:r>
                <a:r>
                  <a:rPr lang="el-GR" sz="1800" dirty="0"/>
                  <a:t> – </a:t>
                </a:r>
                <a:r>
                  <a:rPr lang="en-US" sz="1800" dirty="0"/>
                  <a:t>bounded input bounded output</a:t>
                </a:r>
                <a:r>
                  <a:rPr lang="el-GR" sz="1800" dirty="0"/>
                  <a:t>) όταν για κάθε θετικό αριθμό </a:t>
                </a:r>
                <a14:m>
                  <m:oMath xmlns:m="http://schemas.openxmlformats.org/officeDocument/2006/math">
                    <m:sSub>
                      <m:sSubPr>
                        <m:ctrlPr>
                          <a:rPr lang="el-GR" sz="1800" i="1">
                            <a:latin typeface="Cambria Math"/>
                          </a:rPr>
                        </m:ctrlPr>
                      </m:sSubPr>
                      <m:e>
                        <m:r>
                          <a:rPr lang="en-US" sz="1800" i="1">
                            <a:latin typeface="Cambria Math"/>
                          </a:rPr>
                          <m:t>𝑀</m:t>
                        </m:r>
                      </m:e>
                      <m:sub>
                        <m:r>
                          <a:rPr lang="el-GR" sz="1800" i="1" baseline="-25000">
                            <a:latin typeface="Cambria Math"/>
                          </a:rPr>
                          <m:t>1</m:t>
                        </m:r>
                      </m:sub>
                    </m:sSub>
                    <m:r>
                      <a:rPr lang="el-GR" sz="1800" i="1">
                        <a:latin typeface="Cambria Math"/>
                      </a:rPr>
                      <m:t>&lt;∞</m:t>
                    </m:r>
                  </m:oMath>
                </a14:m>
                <a:r>
                  <a:rPr lang="el-GR" sz="1800" dirty="0"/>
                  <a:t> για τον οποίο </a:t>
                </a:r>
                <a:r>
                  <a:rPr lang="el-GR" sz="1800" dirty="0" smtClean="0"/>
                  <a:t>ισχύει </a:t>
                </a:r>
                <a14:m>
                  <m:oMath xmlns:m="http://schemas.openxmlformats.org/officeDocument/2006/math">
                    <m:r>
                      <a:rPr lang="el-GR" sz="1800" i="1">
                        <a:latin typeface="Cambria Math"/>
                      </a:rPr>
                      <m:t>|</m:t>
                    </m:r>
                    <m:r>
                      <a:rPr lang="en-US" sz="1800" i="1">
                        <a:latin typeface="Cambria Math"/>
                      </a:rPr>
                      <m:t>𝑥</m:t>
                    </m:r>
                    <m:r>
                      <a:rPr lang="el-GR" sz="1800" i="1">
                        <a:latin typeface="Cambria Math"/>
                      </a:rPr>
                      <m:t>(</m:t>
                    </m:r>
                    <m:r>
                      <a:rPr lang="en-US" sz="1800" i="1">
                        <a:latin typeface="Cambria Math"/>
                      </a:rPr>
                      <m:t>𝑡</m:t>
                    </m:r>
                    <m:r>
                      <a:rPr lang="el-GR" sz="1800" i="1">
                        <a:latin typeface="Cambria Math"/>
                      </a:rPr>
                      <m:t>)| ≤ </m:t>
                    </m:r>
                    <m:sSub>
                      <m:sSubPr>
                        <m:ctrlPr>
                          <a:rPr lang="el-GR" sz="1800" i="1">
                            <a:latin typeface="Cambria Math"/>
                          </a:rPr>
                        </m:ctrlPr>
                      </m:sSubPr>
                      <m:e>
                        <m:r>
                          <a:rPr lang="en-US" sz="1800" i="1">
                            <a:latin typeface="Cambria Math"/>
                          </a:rPr>
                          <m:t>𝑀</m:t>
                        </m:r>
                      </m:e>
                      <m:sub>
                        <m:r>
                          <a:rPr lang="el-GR" sz="1800" i="1" baseline="-25000">
                            <a:latin typeface="Cambria Math"/>
                          </a:rPr>
                          <m:t>1</m:t>
                        </m:r>
                      </m:sub>
                    </m:sSub>
                  </m:oMath>
                </a14:m>
                <a:r>
                  <a:rPr lang="el-GR" sz="1800" dirty="0"/>
                  <a:t>, υπάρχει (θετικός) αριθμός </a:t>
                </a:r>
                <a14:m>
                  <m:oMath xmlns:m="http://schemas.openxmlformats.org/officeDocument/2006/math">
                    <m:sSub>
                      <m:sSubPr>
                        <m:ctrlPr>
                          <a:rPr lang="el-GR" sz="1800" i="1">
                            <a:latin typeface="Cambria Math"/>
                          </a:rPr>
                        </m:ctrlPr>
                      </m:sSubPr>
                      <m:e>
                        <m:r>
                          <a:rPr lang="en-US" sz="1800" i="1">
                            <a:latin typeface="Cambria Math"/>
                          </a:rPr>
                          <m:t>𝑀</m:t>
                        </m:r>
                      </m:e>
                      <m:sub>
                        <m:r>
                          <a:rPr lang="el-GR" sz="1800" i="1" baseline="-25000">
                            <a:latin typeface="Cambria Math"/>
                          </a:rPr>
                          <m:t>2</m:t>
                        </m:r>
                      </m:sub>
                    </m:sSub>
                    <m:r>
                      <a:rPr lang="el-GR" sz="1800" i="1">
                        <a:latin typeface="Cambria Math"/>
                      </a:rPr>
                      <m:t>&lt;∞</m:t>
                    </m:r>
                  </m:oMath>
                </a14:m>
                <a:r>
                  <a:rPr lang="el-GR" sz="1800" dirty="0"/>
                  <a:t> για τον οποίο </a:t>
                </a:r>
                <a:r>
                  <a:rPr lang="el-GR" sz="1800" dirty="0" smtClean="0"/>
                  <a:t>να ισχύει </a:t>
                </a:r>
                <a14:m>
                  <m:oMath xmlns:m="http://schemas.openxmlformats.org/officeDocument/2006/math">
                    <m:r>
                      <a:rPr lang="el-GR" sz="1800" i="1">
                        <a:latin typeface="Cambria Math"/>
                      </a:rPr>
                      <m:t>|</m:t>
                    </m:r>
                    <m:r>
                      <a:rPr lang="en-US" sz="1800" i="1">
                        <a:latin typeface="Cambria Math"/>
                      </a:rPr>
                      <m:t>𝑦</m:t>
                    </m:r>
                    <m:r>
                      <a:rPr lang="el-GR" sz="1800" i="1">
                        <a:latin typeface="Cambria Math"/>
                      </a:rPr>
                      <m:t>(</m:t>
                    </m:r>
                    <m:r>
                      <a:rPr lang="en-US" sz="1800" i="1">
                        <a:latin typeface="Cambria Math"/>
                      </a:rPr>
                      <m:t>𝑡</m:t>
                    </m:r>
                    <m:r>
                      <a:rPr lang="el-GR" sz="1800" i="1">
                        <a:latin typeface="Cambria Math"/>
                      </a:rPr>
                      <m:t>)| ≤ </m:t>
                    </m:r>
                    <m:sSub>
                      <m:sSubPr>
                        <m:ctrlPr>
                          <a:rPr lang="el-GR" sz="1800" i="1">
                            <a:latin typeface="Cambria Math"/>
                          </a:rPr>
                        </m:ctrlPr>
                      </m:sSubPr>
                      <m:e>
                        <m:r>
                          <a:rPr lang="en-US" sz="1800" i="1">
                            <a:latin typeface="Cambria Math"/>
                          </a:rPr>
                          <m:t>𝑀</m:t>
                        </m:r>
                      </m:e>
                      <m:sub>
                        <m:r>
                          <a:rPr lang="el-GR" sz="1800" i="1" baseline="-25000">
                            <a:latin typeface="Cambria Math"/>
                          </a:rPr>
                          <m:t>2</m:t>
                        </m:r>
                      </m:sub>
                    </m:sSub>
                  </m:oMath>
                </a14:m>
                <a:r>
                  <a:rPr lang="el-GR" sz="1800" dirty="0" smtClean="0"/>
                  <a:t>.</a:t>
                </a:r>
              </a:p>
              <a:p>
                <a:pPr algn="l">
                  <a:lnSpc>
                    <a:spcPct val="150000"/>
                  </a:lnSpc>
                  <a:spcBef>
                    <a:spcPts val="600"/>
                  </a:spcBef>
                  <a:spcAft>
                    <a:spcPts val="600"/>
                  </a:spcAft>
                </a:pPr>
                <a:r>
                  <a:rPr lang="el-GR" sz="1800" dirty="0" smtClean="0"/>
                  <a:t>Η </a:t>
                </a:r>
                <a:r>
                  <a:rPr lang="el-GR" sz="1800" dirty="0"/>
                  <a:t>έννοια αυτή της ευστάθειας ενός συστήματος ταυτίζεται με την </a:t>
                </a:r>
                <a:r>
                  <a:rPr lang="el-GR" sz="1800" dirty="0" smtClean="0"/>
                  <a:t>απαίτηση τα </a:t>
                </a:r>
                <a:r>
                  <a:rPr lang="el-GR" sz="1800" dirty="0"/>
                  <a:t>σήματα εισόδου και εξόδου να παραμένουν πεπερασμένα (φραγμένα) σε </a:t>
                </a:r>
                <a:r>
                  <a:rPr lang="el-GR" sz="1800" dirty="0" smtClean="0"/>
                  <a:t>πλάτος.</a:t>
                </a:r>
                <a:endParaRPr lang="el-GR" sz="1800" dirty="0"/>
              </a:p>
              <a:p>
                <a:pPr algn="l">
                  <a:lnSpc>
                    <a:spcPct val="150000"/>
                  </a:lnSpc>
                  <a:spcBef>
                    <a:spcPts val="600"/>
                  </a:spcBef>
                  <a:spcAft>
                    <a:spcPts val="600"/>
                  </a:spcAft>
                </a:pPr>
                <a:endParaRPr lang="en-US" sz="1800" dirty="0" smtClean="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457200" y="1052736"/>
                <a:ext cx="8229600" cy="5472608"/>
              </a:xfrm>
              <a:blipFill rotWithShape="1">
                <a:blip r:embed="rId2"/>
                <a:stretch>
                  <a:fillRect l="-444" r="-963"/>
                </a:stretch>
              </a:blipFill>
            </p:spPr>
            <p:txBody>
              <a:bodyPr/>
              <a:lstStyle/>
              <a:p>
                <a:r>
                  <a:rPr lang="el-GR">
                    <a:noFill/>
                  </a:rPr>
                  <a:t> </a:t>
                </a:r>
              </a:p>
            </p:txBody>
          </p:sp>
        </mc:Fallback>
      </mc:AlternateContent>
      <p:sp>
        <p:nvSpPr>
          <p:cNvPr id="4" name="Slide Number Placeholder 3"/>
          <p:cNvSpPr>
            <a:spLocks noGrp="1"/>
          </p:cNvSpPr>
          <p:nvPr>
            <p:ph type="sldNum" sz="quarter" idx="12"/>
          </p:nvPr>
        </p:nvSpPr>
        <p:spPr/>
        <p:txBody>
          <a:bodyPr/>
          <a:lstStyle/>
          <a:p>
            <a:fld id="{0B0EBAE1-C03B-424B-868F-E6C23C4F0113}" type="slidenum">
              <a:rPr lang="el-GR" smtClean="0"/>
              <a:t>103</a:t>
            </a:fld>
            <a:endParaRPr lang="el-GR"/>
          </a:p>
        </p:txBody>
      </p:sp>
    </p:spTree>
    <p:extLst>
      <p:ext uri="{BB962C8B-B14F-4D97-AF65-F5344CB8AC3E}">
        <p14:creationId xmlns:p14="http://schemas.microsoft.com/office/powerpoint/2010/main" val="1299485414"/>
      </p:ext>
    </p:extLst>
  </p:cSld>
  <p:clrMapOvr>
    <a:masterClrMapping/>
  </p:clrMapOvr>
  <p:timing>
    <p:tnLst>
      <p:par>
        <p:cTn id="1" dur="indefinite" restart="never" nodeType="tmRoot"/>
      </p:par>
    </p:tnLst>
  </p:timing>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l-GR" dirty="0" smtClean="0"/>
              <a:t>Άσκηση 1</a:t>
            </a:r>
            <a:endParaRPr lang="el-GR"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457200" y="1052736"/>
                <a:ext cx="8229600" cy="5472608"/>
              </a:xfrm>
            </p:spPr>
            <p:txBody>
              <a:bodyPr>
                <a:noAutofit/>
              </a:bodyPr>
              <a:lstStyle/>
              <a:p>
                <a:pPr marL="0" indent="0" algn="l">
                  <a:spcBef>
                    <a:spcPts val="1200"/>
                  </a:spcBef>
                  <a:spcAft>
                    <a:spcPts val="1200"/>
                  </a:spcAft>
                  <a:buNone/>
                </a:pPr>
                <a:r>
                  <a:rPr lang="el-GR" sz="1800" dirty="0" smtClean="0"/>
                  <a:t>Να ελέγξετε αν ισχύει η ιδιότητα της γραμμικότητας στο σύστημα με σχέση εισόδου - εξόδου </a:t>
                </a:r>
                <a14:m>
                  <m:oMath xmlns:m="http://schemas.openxmlformats.org/officeDocument/2006/math">
                    <m:r>
                      <a:rPr lang="en-US" sz="1800" i="1">
                        <a:latin typeface="Cambria Math"/>
                      </a:rPr>
                      <m:t>𝑦</m:t>
                    </m:r>
                    <m:d>
                      <m:dPr>
                        <m:ctrlPr>
                          <a:rPr lang="el-GR" sz="1800" i="1">
                            <a:latin typeface="Cambria Math"/>
                          </a:rPr>
                        </m:ctrlPr>
                      </m:dPr>
                      <m:e>
                        <m:r>
                          <a:rPr lang="en-US" sz="1800" i="1">
                            <a:latin typeface="Cambria Math"/>
                          </a:rPr>
                          <m:t>𝑡</m:t>
                        </m:r>
                      </m:e>
                    </m:d>
                    <m:r>
                      <a:rPr lang="el-GR" sz="1800" i="1">
                        <a:latin typeface="Cambria Math"/>
                      </a:rPr>
                      <m:t>=</m:t>
                    </m:r>
                    <m:r>
                      <a:rPr lang="en-US" sz="1800" i="1">
                        <a:latin typeface="Cambria Math"/>
                      </a:rPr>
                      <m:t>𝑠𝑖𝑛</m:t>
                    </m:r>
                    <m:r>
                      <a:rPr lang="el-GR" sz="1800" i="1">
                        <a:latin typeface="Cambria Math"/>
                      </a:rPr>
                      <m:t>⁡{</m:t>
                    </m:r>
                    <m:r>
                      <a:rPr lang="en-US" sz="1800" i="1">
                        <a:latin typeface="Cambria Math"/>
                      </a:rPr>
                      <m:t>𝑥</m:t>
                    </m:r>
                    <m:d>
                      <m:dPr>
                        <m:ctrlPr>
                          <a:rPr lang="el-GR" sz="1800" i="1">
                            <a:latin typeface="Cambria Math"/>
                          </a:rPr>
                        </m:ctrlPr>
                      </m:dPr>
                      <m:e>
                        <m:r>
                          <a:rPr lang="en-US" sz="1800" i="1">
                            <a:latin typeface="Cambria Math"/>
                          </a:rPr>
                          <m:t>𝑡</m:t>
                        </m:r>
                      </m:e>
                    </m:d>
                    <m:r>
                      <a:rPr lang="el-GR" sz="1800" i="1">
                        <a:latin typeface="Cambria Math"/>
                      </a:rPr>
                      <m:t>}</m:t>
                    </m:r>
                  </m:oMath>
                </a14:m>
                <a:r>
                  <a:rPr lang="el-GR" sz="1800" dirty="0"/>
                  <a:t>.</a:t>
                </a:r>
                <a:endParaRPr lang="el-GR" sz="1800" dirty="0" smtClean="0"/>
              </a:p>
              <a:p>
                <a:pPr marL="0" indent="0" algn="l">
                  <a:spcBef>
                    <a:spcPts val="1200"/>
                  </a:spcBef>
                  <a:spcAft>
                    <a:spcPts val="1200"/>
                  </a:spcAft>
                  <a:buNone/>
                </a:pPr>
                <a:r>
                  <a:rPr lang="el-GR" sz="1800" u="sng" dirty="0" smtClean="0"/>
                  <a:t>Απάντηση</a:t>
                </a:r>
                <a:r>
                  <a:rPr lang="el-GR" sz="1800" dirty="0"/>
                  <a:t>: </a:t>
                </a:r>
                <a:r>
                  <a:rPr lang="el-GR" sz="1800" dirty="0" smtClean="0"/>
                  <a:t>Αν </a:t>
                </a:r>
                <a:r>
                  <a:rPr lang="el-GR" sz="1800" dirty="0"/>
                  <a:t>το σήμα </a:t>
                </a:r>
                <a14:m>
                  <m:oMath xmlns:m="http://schemas.openxmlformats.org/officeDocument/2006/math">
                    <m:sSub>
                      <m:sSubPr>
                        <m:ctrlPr>
                          <a:rPr lang="el-GR" sz="1800" i="1">
                            <a:latin typeface="Cambria Math"/>
                          </a:rPr>
                        </m:ctrlPr>
                      </m:sSubPr>
                      <m:e>
                        <m:r>
                          <a:rPr lang="en-US" sz="1800" i="1">
                            <a:latin typeface="Cambria Math"/>
                          </a:rPr>
                          <m:t>𝑥</m:t>
                        </m:r>
                      </m:e>
                      <m:sub>
                        <m:r>
                          <a:rPr lang="el-GR" sz="1800" i="1" baseline="-25000">
                            <a:latin typeface="Cambria Math"/>
                          </a:rPr>
                          <m:t>1</m:t>
                        </m:r>
                      </m:sub>
                    </m:sSub>
                    <m:r>
                      <a:rPr lang="el-GR" sz="1800" i="1">
                        <a:latin typeface="Cambria Math"/>
                      </a:rPr>
                      <m:t>(</m:t>
                    </m:r>
                    <m:r>
                      <a:rPr lang="en-US" sz="1800" i="1">
                        <a:latin typeface="Cambria Math"/>
                      </a:rPr>
                      <m:t>𝑡</m:t>
                    </m:r>
                    <m:r>
                      <a:rPr lang="el-GR" sz="1800" i="1">
                        <a:latin typeface="Cambria Math"/>
                      </a:rPr>
                      <m:t>)</m:t>
                    </m:r>
                  </m:oMath>
                </a14:m>
                <a:r>
                  <a:rPr lang="el-GR" sz="1800" dirty="0"/>
                  <a:t> είναι η είσοδος του συστήματος, τότε η έξοδος </a:t>
                </a:r>
                <a:r>
                  <a:rPr lang="el-GR" sz="1800" dirty="0" smtClean="0"/>
                  <a:t>του είναι </a:t>
                </a:r>
                <a14:m>
                  <m:oMath xmlns:m="http://schemas.openxmlformats.org/officeDocument/2006/math">
                    <m:sSub>
                      <m:sSubPr>
                        <m:ctrlPr>
                          <a:rPr lang="el-GR" sz="1800" i="1">
                            <a:latin typeface="Cambria Math"/>
                          </a:rPr>
                        </m:ctrlPr>
                      </m:sSubPr>
                      <m:e>
                        <m:r>
                          <a:rPr lang="en-US" sz="1800" i="1">
                            <a:latin typeface="Cambria Math"/>
                          </a:rPr>
                          <m:t>𝑦</m:t>
                        </m:r>
                      </m:e>
                      <m:sub>
                        <m:r>
                          <a:rPr lang="el-GR" sz="1800" i="1">
                            <a:latin typeface="Cambria Math"/>
                          </a:rPr>
                          <m:t>1</m:t>
                        </m:r>
                      </m:sub>
                    </m:sSub>
                    <m:d>
                      <m:dPr>
                        <m:ctrlPr>
                          <a:rPr lang="el-GR" sz="1800" i="1">
                            <a:latin typeface="Cambria Math"/>
                          </a:rPr>
                        </m:ctrlPr>
                      </m:dPr>
                      <m:e>
                        <m:r>
                          <a:rPr lang="en-US" sz="1800" i="1">
                            <a:latin typeface="Cambria Math"/>
                          </a:rPr>
                          <m:t>𝑡</m:t>
                        </m:r>
                      </m:e>
                    </m:d>
                    <m:r>
                      <a:rPr lang="el-GR" sz="1800" i="1">
                        <a:latin typeface="Cambria Math"/>
                      </a:rPr>
                      <m:t>=</m:t>
                    </m:r>
                    <m:r>
                      <a:rPr lang="en-US" sz="1800" i="1">
                        <a:latin typeface="Cambria Math"/>
                      </a:rPr>
                      <m:t>𝑠𝑖𝑛</m:t>
                    </m:r>
                    <m:r>
                      <a:rPr lang="el-GR" sz="1800" i="1">
                        <a:latin typeface="Cambria Math"/>
                      </a:rPr>
                      <m:t>⁡{</m:t>
                    </m:r>
                    <m:sSub>
                      <m:sSubPr>
                        <m:ctrlPr>
                          <a:rPr lang="el-GR" sz="1800" i="1">
                            <a:latin typeface="Cambria Math"/>
                          </a:rPr>
                        </m:ctrlPr>
                      </m:sSubPr>
                      <m:e>
                        <m:r>
                          <a:rPr lang="en-US" sz="1800" i="1">
                            <a:latin typeface="Cambria Math"/>
                          </a:rPr>
                          <m:t>𝑥</m:t>
                        </m:r>
                      </m:e>
                      <m:sub>
                        <m:r>
                          <a:rPr lang="el-GR" sz="1800" i="1">
                            <a:latin typeface="Cambria Math"/>
                          </a:rPr>
                          <m:t>1</m:t>
                        </m:r>
                      </m:sub>
                    </m:sSub>
                    <m:d>
                      <m:dPr>
                        <m:ctrlPr>
                          <a:rPr lang="el-GR" sz="1800" i="1">
                            <a:latin typeface="Cambria Math"/>
                          </a:rPr>
                        </m:ctrlPr>
                      </m:dPr>
                      <m:e>
                        <m:r>
                          <a:rPr lang="en-US" sz="1800" i="1">
                            <a:latin typeface="Cambria Math"/>
                          </a:rPr>
                          <m:t>𝑡</m:t>
                        </m:r>
                      </m:e>
                    </m:d>
                    <m:r>
                      <a:rPr lang="el-GR" sz="1800" i="1">
                        <a:latin typeface="Cambria Math"/>
                      </a:rPr>
                      <m:t>}</m:t>
                    </m:r>
                  </m:oMath>
                </a14:m>
                <a:r>
                  <a:rPr lang="el-GR" sz="1800" dirty="0"/>
                  <a:t>. </a:t>
                </a:r>
                <a:r>
                  <a:rPr lang="el-GR" sz="1800" dirty="0" smtClean="0"/>
                  <a:t>Αν </a:t>
                </a:r>
                <a:r>
                  <a:rPr lang="el-GR" sz="1800" dirty="0"/>
                  <a:t>η είσοδός </a:t>
                </a:r>
                <a:r>
                  <a:rPr lang="el-GR" sz="1800" dirty="0" smtClean="0"/>
                  <a:t>είναι </a:t>
                </a:r>
                <a:r>
                  <a:rPr lang="el-GR" sz="1800" dirty="0"/>
                  <a:t>το σήμα </a:t>
                </a:r>
                <a14:m>
                  <m:oMath xmlns:m="http://schemas.openxmlformats.org/officeDocument/2006/math">
                    <m:sSub>
                      <m:sSubPr>
                        <m:ctrlPr>
                          <a:rPr lang="el-GR" sz="1800" i="1">
                            <a:latin typeface="Cambria Math"/>
                          </a:rPr>
                        </m:ctrlPr>
                      </m:sSubPr>
                      <m:e>
                        <m:r>
                          <a:rPr lang="en-US" sz="1800" i="1">
                            <a:latin typeface="Cambria Math"/>
                          </a:rPr>
                          <m:t>𝑥</m:t>
                        </m:r>
                      </m:e>
                      <m:sub>
                        <m:r>
                          <a:rPr lang="el-GR" sz="1800" i="1" baseline="-25000">
                            <a:latin typeface="Cambria Math"/>
                          </a:rPr>
                          <m:t>2</m:t>
                        </m:r>
                      </m:sub>
                    </m:sSub>
                    <m:r>
                      <a:rPr lang="el-GR" sz="1800" i="1">
                        <a:latin typeface="Cambria Math"/>
                      </a:rPr>
                      <m:t>(</m:t>
                    </m:r>
                    <m:r>
                      <a:rPr lang="en-US" sz="1800" i="1">
                        <a:latin typeface="Cambria Math"/>
                      </a:rPr>
                      <m:t>𝑡</m:t>
                    </m:r>
                    <m:r>
                      <a:rPr lang="el-GR" sz="1800" i="1">
                        <a:latin typeface="Cambria Math"/>
                      </a:rPr>
                      <m:t>)</m:t>
                    </m:r>
                  </m:oMath>
                </a14:m>
                <a:r>
                  <a:rPr lang="el-GR" sz="1800" dirty="0"/>
                  <a:t>, η έξοδος είναι </a:t>
                </a:r>
                <a14:m>
                  <m:oMath xmlns:m="http://schemas.openxmlformats.org/officeDocument/2006/math">
                    <m:sSub>
                      <m:sSubPr>
                        <m:ctrlPr>
                          <a:rPr lang="el-GR" sz="1800" i="1">
                            <a:latin typeface="Cambria Math"/>
                          </a:rPr>
                        </m:ctrlPr>
                      </m:sSubPr>
                      <m:e>
                        <m:r>
                          <a:rPr lang="en-US" sz="1800" i="1">
                            <a:latin typeface="Cambria Math"/>
                          </a:rPr>
                          <m:t>𝑦</m:t>
                        </m:r>
                      </m:e>
                      <m:sub>
                        <m:r>
                          <a:rPr lang="el-GR" sz="1800" i="1">
                            <a:latin typeface="Cambria Math"/>
                          </a:rPr>
                          <m:t>2</m:t>
                        </m:r>
                      </m:sub>
                    </m:sSub>
                    <m:d>
                      <m:dPr>
                        <m:ctrlPr>
                          <a:rPr lang="el-GR" sz="1800" i="1">
                            <a:latin typeface="Cambria Math"/>
                          </a:rPr>
                        </m:ctrlPr>
                      </m:dPr>
                      <m:e>
                        <m:r>
                          <a:rPr lang="en-US" sz="1800" i="1">
                            <a:latin typeface="Cambria Math"/>
                          </a:rPr>
                          <m:t>𝑡</m:t>
                        </m:r>
                      </m:e>
                    </m:d>
                    <m:r>
                      <a:rPr lang="el-GR" sz="1800" i="1">
                        <a:latin typeface="Cambria Math"/>
                      </a:rPr>
                      <m:t>=</m:t>
                    </m:r>
                    <m:r>
                      <a:rPr lang="en-US" sz="1800" i="1">
                        <a:latin typeface="Cambria Math"/>
                      </a:rPr>
                      <m:t>𝑠𝑖𝑛</m:t>
                    </m:r>
                    <m:r>
                      <a:rPr lang="el-GR" sz="1800" i="1">
                        <a:latin typeface="Cambria Math"/>
                      </a:rPr>
                      <m:t>⁡{</m:t>
                    </m:r>
                    <m:sSub>
                      <m:sSubPr>
                        <m:ctrlPr>
                          <a:rPr lang="el-GR" sz="1800" i="1">
                            <a:latin typeface="Cambria Math"/>
                          </a:rPr>
                        </m:ctrlPr>
                      </m:sSubPr>
                      <m:e>
                        <m:r>
                          <a:rPr lang="en-US" sz="1800" i="1">
                            <a:latin typeface="Cambria Math"/>
                          </a:rPr>
                          <m:t>𝑥</m:t>
                        </m:r>
                      </m:e>
                      <m:sub>
                        <m:r>
                          <a:rPr lang="el-GR" sz="1800" i="1">
                            <a:latin typeface="Cambria Math"/>
                          </a:rPr>
                          <m:t>2</m:t>
                        </m:r>
                      </m:sub>
                    </m:sSub>
                    <m:d>
                      <m:dPr>
                        <m:ctrlPr>
                          <a:rPr lang="el-GR" sz="1800" i="1">
                            <a:latin typeface="Cambria Math"/>
                          </a:rPr>
                        </m:ctrlPr>
                      </m:dPr>
                      <m:e>
                        <m:r>
                          <a:rPr lang="en-US" sz="1800" i="1">
                            <a:latin typeface="Cambria Math"/>
                          </a:rPr>
                          <m:t>𝑡</m:t>
                        </m:r>
                      </m:e>
                    </m:d>
                    <m:r>
                      <a:rPr lang="el-GR" sz="1800" i="1">
                        <a:latin typeface="Cambria Math"/>
                      </a:rPr>
                      <m:t>}</m:t>
                    </m:r>
                  </m:oMath>
                </a14:m>
                <a:r>
                  <a:rPr lang="el-GR" sz="1800" dirty="0"/>
                  <a:t>. </a:t>
                </a:r>
              </a:p>
              <a:p>
                <a:pPr marL="0" indent="0" algn="l">
                  <a:spcBef>
                    <a:spcPts val="1200"/>
                  </a:spcBef>
                  <a:spcAft>
                    <a:spcPts val="1200"/>
                  </a:spcAft>
                  <a:buNone/>
                </a:pPr>
                <a:r>
                  <a:rPr lang="el-GR" sz="1800" dirty="0" smtClean="0"/>
                  <a:t>Αν στην είσοδο </a:t>
                </a:r>
                <a:r>
                  <a:rPr lang="el-GR" sz="1800" dirty="0"/>
                  <a:t>του συστήματος </a:t>
                </a:r>
                <a:r>
                  <a:rPr lang="el-GR" sz="1800" dirty="0" smtClean="0"/>
                  <a:t>θέσουμε τον γραμμικό συνδυασμό</a:t>
                </a:r>
                <a:br>
                  <a:rPr lang="el-GR" sz="1800" dirty="0" smtClean="0"/>
                </a:br>
                <a14:m>
                  <m:oMath xmlns:m="http://schemas.openxmlformats.org/officeDocument/2006/math">
                    <m:r>
                      <a:rPr lang="el-GR" sz="1800" i="1">
                        <a:latin typeface="Cambria Math"/>
                      </a:rPr>
                      <m:t>𝑥</m:t>
                    </m:r>
                    <m:d>
                      <m:dPr>
                        <m:ctrlPr>
                          <a:rPr lang="el-GR" sz="1800" i="1">
                            <a:latin typeface="Cambria Math"/>
                          </a:rPr>
                        </m:ctrlPr>
                      </m:dPr>
                      <m:e>
                        <m:r>
                          <a:rPr lang="el-GR" sz="1800" i="1">
                            <a:latin typeface="Cambria Math"/>
                          </a:rPr>
                          <m:t>𝑡</m:t>
                        </m:r>
                      </m:e>
                    </m:d>
                    <m:r>
                      <a:rPr lang="el-GR" sz="1800" i="1">
                        <a:latin typeface="Cambria Math"/>
                      </a:rPr>
                      <m:t>=</m:t>
                    </m:r>
                    <m:sSub>
                      <m:sSubPr>
                        <m:ctrlPr>
                          <a:rPr lang="el-GR" sz="1800" i="1">
                            <a:latin typeface="Cambria Math"/>
                          </a:rPr>
                        </m:ctrlPr>
                      </m:sSubPr>
                      <m:e>
                        <m:r>
                          <a:rPr lang="el-GR" sz="1800" i="1">
                            <a:latin typeface="Cambria Math"/>
                          </a:rPr>
                          <m:t>𝑎</m:t>
                        </m:r>
                      </m:e>
                      <m:sub>
                        <m:r>
                          <a:rPr lang="el-GR" sz="1800" i="1">
                            <a:latin typeface="Cambria Math"/>
                          </a:rPr>
                          <m:t>1</m:t>
                        </m:r>
                      </m:sub>
                    </m:sSub>
                    <m:sSub>
                      <m:sSubPr>
                        <m:ctrlPr>
                          <a:rPr lang="el-GR" sz="1800" i="1">
                            <a:latin typeface="Cambria Math"/>
                          </a:rPr>
                        </m:ctrlPr>
                      </m:sSubPr>
                      <m:e>
                        <m:r>
                          <a:rPr lang="el-GR" sz="1800" i="1">
                            <a:latin typeface="Cambria Math"/>
                          </a:rPr>
                          <m:t>𝑥</m:t>
                        </m:r>
                      </m:e>
                      <m:sub>
                        <m:r>
                          <a:rPr lang="el-GR" sz="1800" i="1">
                            <a:latin typeface="Cambria Math"/>
                          </a:rPr>
                          <m:t>1</m:t>
                        </m:r>
                      </m:sub>
                    </m:sSub>
                    <m:d>
                      <m:dPr>
                        <m:ctrlPr>
                          <a:rPr lang="el-GR" sz="1800" i="1">
                            <a:latin typeface="Cambria Math"/>
                          </a:rPr>
                        </m:ctrlPr>
                      </m:dPr>
                      <m:e>
                        <m:r>
                          <a:rPr lang="el-GR" sz="1800" i="1">
                            <a:latin typeface="Cambria Math"/>
                          </a:rPr>
                          <m:t>𝑡</m:t>
                        </m:r>
                      </m:e>
                    </m:d>
                    <m:r>
                      <a:rPr lang="el-GR" sz="1800" i="1">
                        <a:latin typeface="Cambria Math"/>
                      </a:rPr>
                      <m:t>+</m:t>
                    </m:r>
                    <m:sSub>
                      <m:sSubPr>
                        <m:ctrlPr>
                          <a:rPr lang="el-GR" sz="1800" i="1">
                            <a:latin typeface="Cambria Math"/>
                          </a:rPr>
                        </m:ctrlPr>
                      </m:sSubPr>
                      <m:e>
                        <m:r>
                          <a:rPr lang="el-GR" sz="1800" i="1">
                            <a:latin typeface="Cambria Math"/>
                          </a:rPr>
                          <m:t>𝑎</m:t>
                        </m:r>
                      </m:e>
                      <m:sub>
                        <m:r>
                          <a:rPr lang="el-GR" sz="1800" i="1">
                            <a:latin typeface="Cambria Math"/>
                          </a:rPr>
                          <m:t>2</m:t>
                        </m:r>
                      </m:sub>
                    </m:sSub>
                    <m:sSub>
                      <m:sSubPr>
                        <m:ctrlPr>
                          <a:rPr lang="el-GR" sz="1800" i="1">
                            <a:latin typeface="Cambria Math"/>
                          </a:rPr>
                        </m:ctrlPr>
                      </m:sSubPr>
                      <m:e>
                        <m:r>
                          <a:rPr lang="el-GR" sz="1800" i="1">
                            <a:latin typeface="Cambria Math"/>
                          </a:rPr>
                          <m:t>𝑥</m:t>
                        </m:r>
                      </m:e>
                      <m:sub>
                        <m:r>
                          <a:rPr lang="el-GR" sz="1800" i="1">
                            <a:latin typeface="Cambria Math"/>
                          </a:rPr>
                          <m:t>2</m:t>
                        </m:r>
                      </m:sub>
                    </m:sSub>
                    <m:r>
                      <a:rPr lang="el-GR" sz="1800" i="1">
                        <a:latin typeface="Cambria Math"/>
                      </a:rPr>
                      <m:t>(</m:t>
                    </m:r>
                    <m:r>
                      <a:rPr lang="el-GR" sz="1800" i="1">
                        <a:latin typeface="Cambria Math"/>
                      </a:rPr>
                      <m:t>𝑡</m:t>
                    </m:r>
                    <m:r>
                      <a:rPr lang="el-GR" sz="1800" i="1">
                        <a:latin typeface="Cambria Math"/>
                      </a:rPr>
                      <m:t>)</m:t>
                    </m:r>
                  </m:oMath>
                </a14:m>
                <a:r>
                  <a:rPr lang="el-GR" sz="1800" dirty="0"/>
                  <a:t>, τότε η έξοδος </a:t>
                </a:r>
                <a14:m>
                  <m:oMath xmlns:m="http://schemas.openxmlformats.org/officeDocument/2006/math">
                    <m:r>
                      <a:rPr lang="en-US" sz="1800" i="1" dirty="0" smtClean="0">
                        <a:latin typeface="Cambria Math"/>
                      </a:rPr>
                      <m:t>𝑦</m:t>
                    </m:r>
                    <m:r>
                      <a:rPr lang="en-US" sz="1800" i="1" dirty="0" smtClean="0">
                        <a:latin typeface="Cambria Math"/>
                      </a:rPr>
                      <m:t>(</m:t>
                    </m:r>
                    <m:r>
                      <a:rPr lang="en-US" sz="1800" i="1" dirty="0" smtClean="0">
                        <a:latin typeface="Cambria Math"/>
                      </a:rPr>
                      <m:t>𝑡</m:t>
                    </m:r>
                    <m:r>
                      <a:rPr lang="en-US" sz="1800" i="1" dirty="0" smtClean="0">
                        <a:latin typeface="Cambria Math"/>
                      </a:rPr>
                      <m:t>)</m:t>
                    </m:r>
                  </m:oMath>
                </a14:m>
                <a:r>
                  <a:rPr lang="en-US" sz="1800" dirty="0" smtClean="0"/>
                  <a:t> </a:t>
                </a:r>
                <a:r>
                  <a:rPr lang="el-GR" sz="1800" dirty="0" smtClean="0"/>
                  <a:t>είναι</a:t>
                </a:r>
                <a:r>
                  <a:rPr lang="el-GR" sz="1800" dirty="0"/>
                  <a:t>: </a:t>
                </a:r>
                <a:endParaRPr lang="el-GR" sz="1800" dirty="0" smtClean="0"/>
              </a:p>
              <a:p>
                <a:pPr marL="0" indent="0" algn="l">
                  <a:spcBef>
                    <a:spcPts val="1200"/>
                  </a:spcBef>
                  <a:spcAft>
                    <a:spcPts val="1200"/>
                  </a:spcAft>
                  <a:buNone/>
                </a:pPr>
                <a14:m>
                  <m:oMathPara xmlns:m="http://schemas.openxmlformats.org/officeDocument/2006/math">
                    <m:oMathParaPr>
                      <m:jc m:val="centerGroup"/>
                    </m:oMathParaPr>
                    <m:oMath xmlns:m="http://schemas.openxmlformats.org/officeDocument/2006/math">
                      <m:r>
                        <a:rPr lang="en-US" sz="1800" b="0" i="1" dirty="0" smtClean="0">
                          <a:latin typeface="Cambria Math"/>
                        </a:rPr>
                        <m:t>𝑦</m:t>
                      </m:r>
                      <m:d>
                        <m:dPr>
                          <m:ctrlPr>
                            <a:rPr lang="en-US" sz="1800" i="1" dirty="0">
                              <a:latin typeface="Cambria Math"/>
                            </a:rPr>
                          </m:ctrlPr>
                        </m:dPr>
                        <m:e>
                          <m:r>
                            <a:rPr lang="en-US" sz="1800" i="1" dirty="0">
                              <a:latin typeface="Cambria Math"/>
                            </a:rPr>
                            <m:t>𝑡</m:t>
                          </m:r>
                        </m:e>
                      </m:d>
                      <m:r>
                        <a:rPr lang="en-US" sz="1800" b="0" i="1" dirty="0" smtClean="0">
                          <a:latin typeface="Cambria Math"/>
                        </a:rPr>
                        <m:t>=</m:t>
                      </m:r>
                      <m:r>
                        <a:rPr lang="en-US" sz="1800" i="1">
                          <a:latin typeface="Cambria Math"/>
                        </a:rPr>
                        <m:t>𝑠𝑖𝑛</m:t>
                      </m:r>
                      <m:d>
                        <m:dPr>
                          <m:ctrlPr>
                            <a:rPr lang="el-GR" sz="1800" i="1">
                              <a:latin typeface="Cambria Math"/>
                            </a:rPr>
                          </m:ctrlPr>
                        </m:dPr>
                        <m:e>
                          <m:sSub>
                            <m:sSubPr>
                              <m:ctrlPr>
                                <a:rPr lang="el-GR" sz="1800" i="1">
                                  <a:latin typeface="Cambria Math"/>
                                </a:rPr>
                              </m:ctrlPr>
                            </m:sSubPr>
                            <m:e>
                              <m:r>
                                <a:rPr lang="el-GR" sz="1800" i="1">
                                  <a:latin typeface="Cambria Math"/>
                                </a:rPr>
                                <m:t>𝑎</m:t>
                              </m:r>
                            </m:e>
                            <m:sub>
                              <m:r>
                                <a:rPr lang="el-GR" sz="1800" i="1">
                                  <a:latin typeface="Cambria Math"/>
                                </a:rPr>
                                <m:t>1</m:t>
                              </m:r>
                            </m:sub>
                          </m:sSub>
                          <m:sSub>
                            <m:sSubPr>
                              <m:ctrlPr>
                                <a:rPr lang="el-GR" sz="1800" i="1">
                                  <a:latin typeface="Cambria Math"/>
                                </a:rPr>
                              </m:ctrlPr>
                            </m:sSubPr>
                            <m:e>
                              <m:r>
                                <a:rPr lang="en-US" sz="1800" i="1">
                                  <a:latin typeface="Cambria Math"/>
                                </a:rPr>
                                <m:t>𝑥</m:t>
                              </m:r>
                            </m:e>
                            <m:sub>
                              <m:r>
                                <a:rPr lang="en-US" sz="1800" i="1">
                                  <a:latin typeface="Cambria Math"/>
                                </a:rPr>
                                <m:t>1</m:t>
                              </m:r>
                            </m:sub>
                          </m:sSub>
                          <m:d>
                            <m:dPr>
                              <m:ctrlPr>
                                <a:rPr lang="el-GR" sz="1800" i="1">
                                  <a:latin typeface="Cambria Math"/>
                                </a:rPr>
                              </m:ctrlPr>
                            </m:dPr>
                            <m:e>
                              <m:r>
                                <a:rPr lang="en-US" sz="1800" i="1">
                                  <a:latin typeface="Cambria Math"/>
                                </a:rPr>
                                <m:t>𝑡</m:t>
                              </m:r>
                            </m:e>
                          </m:d>
                          <m:r>
                            <a:rPr lang="el-GR" sz="1800" i="1">
                              <a:latin typeface="Cambria Math"/>
                            </a:rPr>
                            <m:t>+ </m:t>
                          </m:r>
                          <m:sSub>
                            <m:sSubPr>
                              <m:ctrlPr>
                                <a:rPr lang="el-GR" sz="1800" i="1">
                                  <a:latin typeface="Cambria Math"/>
                                </a:rPr>
                              </m:ctrlPr>
                            </m:sSubPr>
                            <m:e>
                              <m:r>
                                <a:rPr lang="el-GR" sz="1800" i="1">
                                  <a:latin typeface="Cambria Math"/>
                                </a:rPr>
                                <m:t>𝑎</m:t>
                              </m:r>
                            </m:e>
                            <m:sub>
                              <m:r>
                                <a:rPr lang="el-GR" sz="1800" i="1">
                                  <a:latin typeface="Cambria Math"/>
                                </a:rPr>
                                <m:t>2</m:t>
                              </m:r>
                            </m:sub>
                          </m:sSub>
                          <m:sSub>
                            <m:sSubPr>
                              <m:ctrlPr>
                                <a:rPr lang="el-GR" sz="1800" i="1">
                                  <a:latin typeface="Cambria Math"/>
                                </a:rPr>
                              </m:ctrlPr>
                            </m:sSubPr>
                            <m:e>
                              <m:r>
                                <a:rPr lang="en-US" sz="1800" i="1">
                                  <a:latin typeface="Cambria Math"/>
                                </a:rPr>
                                <m:t>𝑥</m:t>
                              </m:r>
                            </m:e>
                            <m:sub>
                              <m:r>
                                <a:rPr lang="el-GR" sz="1800" i="1" baseline="-25000">
                                  <a:latin typeface="Cambria Math"/>
                                </a:rPr>
                                <m:t>2</m:t>
                              </m:r>
                            </m:sub>
                          </m:sSub>
                          <m:d>
                            <m:dPr>
                              <m:ctrlPr>
                                <a:rPr lang="el-GR" sz="1800" i="1">
                                  <a:latin typeface="Cambria Math"/>
                                </a:rPr>
                              </m:ctrlPr>
                            </m:dPr>
                            <m:e>
                              <m:r>
                                <a:rPr lang="en-US" sz="1800" i="1">
                                  <a:latin typeface="Cambria Math"/>
                                </a:rPr>
                                <m:t>𝑡</m:t>
                              </m:r>
                            </m:e>
                          </m:d>
                        </m:e>
                      </m:d>
                      <m:r>
                        <a:rPr lang="el-GR" sz="1800" i="1">
                          <a:latin typeface="Cambria Math"/>
                        </a:rPr>
                        <m:t>≠</m:t>
                      </m:r>
                      <m:r>
                        <a:rPr lang="en-US" sz="1800" i="1">
                          <a:latin typeface="Cambria Math"/>
                        </a:rPr>
                        <m:t>𝑠𝑖𝑛</m:t>
                      </m:r>
                      <m:d>
                        <m:dPr>
                          <m:ctrlPr>
                            <a:rPr lang="el-GR" sz="1800" i="1">
                              <a:latin typeface="Cambria Math"/>
                            </a:rPr>
                          </m:ctrlPr>
                        </m:dPr>
                        <m:e>
                          <m:sSub>
                            <m:sSubPr>
                              <m:ctrlPr>
                                <a:rPr lang="el-GR" sz="1800" i="1">
                                  <a:latin typeface="Cambria Math"/>
                                </a:rPr>
                              </m:ctrlPr>
                            </m:sSubPr>
                            <m:e>
                              <m:r>
                                <a:rPr lang="el-GR" sz="1800" i="1">
                                  <a:latin typeface="Cambria Math"/>
                                </a:rPr>
                                <m:t>𝑎</m:t>
                              </m:r>
                            </m:e>
                            <m:sub>
                              <m:r>
                                <a:rPr lang="el-GR" sz="1800" i="1">
                                  <a:latin typeface="Cambria Math"/>
                                </a:rPr>
                                <m:t>1</m:t>
                              </m:r>
                            </m:sub>
                          </m:sSub>
                          <m:sSub>
                            <m:sSubPr>
                              <m:ctrlPr>
                                <a:rPr lang="el-GR" sz="1800" i="1">
                                  <a:latin typeface="Cambria Math"/>
                                </a:rPr>
                              </m:ctrlPr>
                            </m:sSubPr>
                            <m:e>
                              <m:r>
                                <a:rPr lang="en-US" sz="1800" i="1">
                                  <a:latin typeface="Cambria Math"/>
                                </a:rPr>
                                <m:t>𝑥</m:t>
                              </m:r>
                            </m:e>
                            <m:sub>
                              <m:r>
                                <a:rPr lang="en-US" sz="1800" i="1">
                                  <a:latin typeface="Cambria Math"/>
                                </a:rPr>
                                <m:t>1</m:t>
                              </m:r>
                            </m:sub>
                          </m:sSub>
                          <m:d>
                            <m:dPr>
                              <m:ctrlPr>
                                <a:rPr lang="el-GR" sz="1800" i="1">
                                  <a:latin typeface="Cambria Math"/>
                                </a:rPr>
                              </m:ctrlPr>
                            </m:dPr>
                            <m:e>
                              <m:r>
                                <a:rPr lang="en-US" sz="1800" i="1">
                                  <a:latin typeface="Cambria Math"/>
                                </a:rPr>
                                <m:t>𝑡</m:t>
                              </m:r>
                            </m:e>
                          </m:d>
                        </m:e>
                      </m:d>
                      <m:r>
                        <a:rPr lang="el-GR" sz="1800" i="1">
                          <a:latin typeface="Cambria Math"/>
                        </a:rPr>
                        <m:t>+</m:t>
                      </m:r>
                      <m:func>
                        <m:funcPr>
                          <m:ctrlPr>
                            <a:rPr lang="el-GR" sz="1800" i="1">
                              <a:latin typeface="Cambria Math"/>
                            </a:rPr>
                          </m:ctrlPr>
                        </m:funcPr>
                        <m:fName>
                          <m:r>
                            <a:rPr lang="en-US" sz="1800" i="1">
                              <a:latin typeface="Cambria Math"/>
                            </a:rPr>
                            <m:t>𝑠𝑖𝑛</m:t>
                          </m:r>
                        </m:fName>
                        <m:e>
                          <m:d>
                            <m:dPr>
                              <m:ctrlPr>
                                <a:rPr lang="el-GR" sz="1800" i="1">
                                  <a:latin typeface="Cambria Math"/>
                                </a:rPr>
                              </m:ctrlPr>
                            </m:dPr>
                            <m:e>
                              <m:sSub>
                                <m:sSubPr>
                                  <m:ctrlPr>
                                    <a:rPr lang="el-GR" sz="1800" i="1">
                                      <a:latin typeface="Cambria Math"/>
                                    </a:rPr>
                                  </m:ctrlPr>
                                </m:sSubPr>
                                <m:e>
                                  <m:r>
                                    <a:rPr lang="el-GR" sz="1800" i="1">
                                      <a:latin typeface="Cambria Math"/>
                                    </a:rPr>
                                    <m:t>𝑎</m:t>
                                  </m:r>
                                </m:e>
                                <m:sub>
                                  <m:r>
                                    <a:rPr lang="el-GR" sz="1800" i="1">
                                      <a:latin typeface="Cambria Math"/>
                                    </a:rPr>
                                    <m:t>2</m:t>
                                  </m:r>
                                </m:sub>
                              </m:sSub>
                              <m:sSub>
                                <m:sSubPr>
                                  <m:ctrlPr>
                                    <a:rPr lang="el-GR" sz="1800" i="1">
                                      <a:latin typeface="Cambria Math"/>
                                    </a:rPr>
                                  </m:ctrlPr>
                                </m:sSubPr>
                                <m:e>
                                  <m:r>
                                    <a:rPr lang="en-US" sz="1800" i="1">
                                      <a:latin typeface="Cambria Math"/>
                                    </a:rPr>
                                    <m:t>𝑥</m:t>
                                  </m:r>
                                </m:e>
                                <m:sub>
                                  <m:r>
                                    <a:rPr lang="el-GR" sz="1800" i="1" baseline="-25000">
                                      <a:latin typeface="Cambria Math"/>
                                    </a:rPr>
                                    <m:t>2</m:t>
                                  </m:r>
                                </m:sub>
                              </m:sSub>
                              <m:d>
                                <m:dPr>
                                  <m:ctrlPr>
                                    <a:rPr lang="el-GR" sz="1800" i="1">
                                      <a:latin typeface="Cambria Math"/>
                                    </a:rPr>
                                  </m:ctrlPr>
                                </m:dPr>
                                <m:e>
                                  <m:r>
                                    <a:rPr lang="en-US" sz="1800" i="1">
                                      <a:latin typeface="Cambria Math"/>
                                    </a:rPr>
                                    <m:t>𝑡</m:t>
                                  </m:r>
                                </m:e>
                              </m:d>
                            </m:e>
                          </m:d>
                        </m:e>
                      </m:func>
                      <m:r>
                        <a:rPr lang="en-US" sz="1800" b="0" i="1" smtClean="0">
                          <a:latin typeface="Cambria Math"/>
                        </a:rPr>
                        <m:t>=</m:t>
                      </m:r>
                      <m:r>
                        <a:rPr lang="en-US" sz="1800" b="0" i="1" smtClean="0">
                          <a:latin typeface="Cambria Math"/>
                        </a:rPr>
                        <m:t>𝑦</m:t>
                      </m:r>
                      <m:r>
                        <a:rPr lang="en-US" sz="1800" b="0" i="1" smtClean="0">
                          <a:latin typeface="Cambria Math"/>
                        </a:rPr>
                        <m:t>′(</m:t>
                      </m:r>
                      <m:r>
                        <a:rPr lang="en-US" sz="1800" b="0" i="1" smtClean="0">
                          <a:latin typeface="Cambria Math"/>
                        </a:rPr>
                        <m:t>𝑡</m:t>
                      </m:r>
                      <m:r>
                        <a:rPr lang="en-US" sz="1800" b="0" i="1" smtClean="0">
                          <a:latin typeface="Cambria Math"/>
                        </a:rPr>
                        <m:t>)</m:t>
                      </m:r>
                    </m:oMath>
                  </m:oMathPara>
                </a14:m>
                <a:endParaRPr lang="el-GR" sz="1800" dirty="0" smtClean="0"/>
              </a:p>
              <a:p>
                <a:pPr marL="0" indent="0" algn="l">
                  <a:spcBef>
                    <a:spcPts val="1200"/>
                  </a:spcBef>
                  <a:spcAft>
                    <a:spcPts val="1200"/>
                  </a:spcAft>
                  <a:buNone/>
                </a:pPr>
                <a:r>
                  <a:rPr lang="el-GR" sz="1800" dirty="0" smtClean="0"/>
                  <a:t>Όπου </a:t>
                </a:r>
                <a14:m>
                  <m:oMath xmlns:m="http://schemas.openxmlformats.org/officeDocument/2006/math">
                    <m:r>
                      <a:rPr lang="en-US" sz="1800" i="1" dirty="0" smtClean="0">
                        <a:latin typeface="Cambria Math"/>
                      </a:rPr>
                      <m:t>𝑦</m:t>
                    </m:r>
                    <m:r>
                      <a:rPr lang="en-US" sz="1800" b="0" i="1" dirty="0" smtClean="0">
                        <a:latin typeface="Cambria Math"/>
                      </a:rPr>
                      <m:t>′</m:t>
                    </m:r>
                    <m:r>
                      <a:rPr lang="en-US" sz="1800" i="1" dirty="0" smtClean="0">
                        <a:latin typeface="Cambria Math"/>
                      </a:rPr>
                      <m:t>(</m:t>
                    </m:r>
                    <m:r>
                      <a:rPr lang="en-US" sz="1800" i="1" dirty="0" smtClean="0">
                        <a:latin typeface="Cambria Math"/>
                      </a:rPr>
                      <m:t>𝑡</m:t>
                    </m:r>
                    <m:r>
                      <a:rPr lang="en-US" sz="1800" i="1" dirty="0" smtClean="0">
                        <a:latin typeface="Cambria Math"/>
                      </a:rPr>
                      <m:t>)</m:t>
                    </m:r>
                  </m:oMath>
                </a14:m>
                <a:r>
                  <a:rPr lang="en-US" sz="1800" dirty="0" smtClean="0"/>
                  <a:t> </a:t>
                </a:r>
                <a:r>
                  <a:rPr lang="el-GR" sz="1800" dirty="0" smtClean="0"/>
                  <a:t>είναι ο γραμμικός </a:t>
                </a:r>
                <a:r>
                  <a:rPr lang="el-GR" sz="1800" dirty="0"/>
                  <a:t>συνδυασμός των εξόδων </a:t>
                </a:r>
                <a14:m>
                  <m:oMath xmlns:m="http://schemas.openxmlformats.org/officeDocument/2006/math">
                    <m:sSub>
                      <m:sSubPr>
                        <m:ctrlPr>
                          <a:rPr lang="el-GR" sz="1800" i="1">
                            <a:latin typeface="Cambria Math"/>
                          </a:rPr>
                        </m:ctrlPr>
                      </m:sSubPr>
                      <m:e>
                        <m:r>
                          <a:rPr lang="el-GR" sz="1800" i="1">
                            <a:latin typeface="Cambria Math"/>
                          </a:rPr>
                          <m:t>𝑦</m:t>
                        </m:r>
                      </m:e>
                      <m:sub>
                        <m:r>
                          <a:rPr lang="el-GR" sz="1800" i="1">
                            <a:latin typeface="Cambria Math"/>
                          </a:rPr>
                          <m:t>1</m:t>
                        </m:r>
                      </m:sub>
                    </m:sSub>
                    <m:r>
                      <a:rPr lang="el-GR" sz="1800" i="1">
                        <a:latin typeface="Cambria Math"/>
                      </a:rPr>
                      <m:t>(</m:t>
                    </m:r>
                    <m:r>
                      <a:rPr lang="el-GR" sz="1800" i="1">
                        <a:latin typeface="Cambria Math"/>
                      </a:rPr>
                      <m:t>𝑡</m:t>
                    </m:r>
                    <m:r>
                      <a:rPr lang="el-GR" sz="1800" i="1">
                        <a:latin typeface="Cambria Math"/>
                      </a:rPr>
                      <m:t>)</m:t>
                    </m:r>
                  </m:oMath>
                </a14:m>
                <a:r>
                  <a:rPr lang="el-GR" sz="1800" dirty="0"/>
                  <a:t> και </a:t>
                </a:r>
                <a14:m>
                  <m:oMath xmlns:m="http://schemas.openxmlformats.org/officeDocument/2006/math">
                    <m:sSub>
                      <m:sSubPr>
                        <m:ctrlPr>
                          <a:rPr lang="el-GR" sz="1800" i="1">
                            <a:latin typeface="Cambria Math"/>
                          </a:rPr>
                        </m:ctrlPr>
                      </m:sSubPr>
                      <m:e>
                        <m:r>
                          <a:rPr lang="el-GR" sz="1800" i="1">
                            <a:latin typeface="Cambria Math"/>
                          </a:rPr>
                          <m:t>𝑦</m:t>
                        </m:r>
                      </m:e>
                      <m:sub>
                        <m:r>
                          <a:rPr lang="el-GR" sz="1800" i="1">
                            <a:latin typeface="Cambria Math"/>
                          </a:rPr>
                          <m:t>2</m:t>
                        </m:r>
                      </m:sub>
                    </m:sSub>
                    <m:d>
                      <m:dPr>
                        <m:ctrlPr>
                          <a:rPr lang="el-GR" sz="1800" i="1">
                            <a:latin typeface="Cambria Math"/>
                          </a:rPr>
                        </m:ctrlPr>
                      </m:dPr>
                      <m:e>
                        <m:r>
                          <a:rPr lang="el-GR" sz="1800" i="1">
                            <a:latin typeface="Cambria Math"/>
                          </a:rPr>
                          <m:t>𝑡</m:t>
                        </m:r>
                      </m:e>
                    </m:d>
                  </m:oMath>
                </a14:m>
                <a:r>
                  <a:rPr lang="el-GR" sz="1800" dirty="0" smtClean="0"/>
                  <a:t>, δηλαδή: </a:t>
                </a:r>
                <a:endParaRPr lang="el-GR" sz="1800" dirty="0"/>
              </a:p>
              <a:p>
                <a:pPr marL="0" indent="0" algn="l">
                  <a:spcBef>
                    <a:spcPts val="1200"/>
                  </a:spcBef>
                  <a:spcAft>
                    <a:spcPts val="1200"/>
                  </a:spcAft>
                  <a:buNone/>
                </a:pPr>
                <a14:m>
                  <m:oMathPara xmlns:m="http://schemas.openxmlformats.org/officeDocument/2006/math">
                    <m:oMathParaPr>
                      <m:jc m:val="centerGroup"/>
                    </m:oMathParaPr>
                    <m:oMath xmlns:m="http://schemas.openxmlformats.org/officeDocument/2006/math">
                      <m:sSup>
                        <m:sSupPr>
                          <m:ctrlPr>
                            <a:rPr lang="el-GR" sz="1800" i="1">
                              <a:latin typeface="Cambria Math"/>
                            </a:rPr>
                          </m:ctrlPr>
                        </m:sSupPr>
                        <m:e>
                          <m:r>
                            <a:rPr lang="el-GR" sz="1800" i="1">
                              <a:latin typeface="Cambria Math"/>
                            </a:rPr>
                            <m:t>𝑦</m:t>
                          </m:r>
                        </m:e>
                        <m:sup>
                          <m:r>
                            <a:rPr lang="el-GR" sz="1800" i="1">
                              <a:latin typeface="Cambria Math"/>
                            </a:rPr>
                            <m:t>′</m:t>
                          </m:r>
                        </m:sup>
                      </m:sSup>
                      <m:r>
                        <a:rPr lang="el-GR" sz="1800" i="1">
                          <a:latin typeface="Cambria Math"/>
                        </a:rPr>
                        <m:t>(</m:t>
                      </m:r>
                      <m:r>
                        <a:rPr lang="en-US" sz="1800" i="1">
                          <a:latin typeface="Cambria Math"/>
                        </a:rPr>
                        <m:t>𝑡</m:t>
                      </m:r>
                      <m:r>
                        <a:rPr lang="en-US" sz="1800" i="1">
                          <a:latin typeface="Cambria Math"/>
                        </a:rPr>
                        <m:t>)=</m:t>
                      </m:r>
                      <m:sSub>
                        <m:sSubPr>
                          <m:ctrlPr>
                            <a:rPr lang="el-GR" sz="1800" i="1">
                              <a:latin typeface="Cambria Math"/>
                            </a:rPr>
                          </m:ctrlPr>
                        </m:sSubPr>
                        <m:e>
                          <m:sSub>
                            <m:sSubPr>
                              <m:ctrlPr>
                                <a:rPr lang="el-GR" sz="1800" i="1">
                                  <a:latin typeface="Cambria Math"/>
                                </a:rPr>
                              </m:ctrlPr>
                            </m:sSubPr>
                            <m:e>
                              <m:r>
                                <a:rPr lang="el-GR" sz="1800" i="1">
                                  <a:latin typeface="Cambria Math"/>
                                </a:rPr>
                                <m:t>𝛼</m:t>
                              </m:r>
                            </m:e>
                            <m:sub>
                              <m:r>
                                <a:rPr lang="el-GR" sz="1800" i="1">
                                  <a:latin typeface="Cambria Math"/>
                                </a:rPr>
                                <m:t>1</m:t>
                              </m:r>
                            </m:sub>
                          </m:sSub>
                          <m:r>
                            <a:rPr lang="el-GR" sz="1800" i="1">
                              <a:latin typeface="Cambria Math"/>
                            </a:rPr>
                            <m:t>𝑦</m:t>
                          </m:r>
                        </m:e>
                        <m:sub>
                          <m:r>
                            <a:rPr lang="el-GR" sz="1800" i="1">
                              <a:latin typeface="Cambria Math"/>
                            </a:rPr>
                            <m:t>1</m:t>
                          </m:r>
                        </m:sub>
                      </m:sSub>
                      <m:d>
                        <m:dPr>
                          <m:ctrlPr>
                            <a:rPr lang="el-GR" sz="1800" i="1">
                              <a:latin typeface="Cambria Math"/>
                            </a:rPr>
                          </m:ctrlPr>
                        </m:dPr>
                        <m:e>
                          <m:r>
                            <a:rPr lang="el-GR" sz="1800" i="1">
                              <a:latin typeface="Cambria Math"/>
                            </a:rPr>
                            <m:t>𝑡</m:t>
                          </m:r>
                        </m:e>
                      </m:d>
                      <m:r>
                        <a:rPr lang="el-GR" sz="1800">
                          <a:latin typeface="Cambria Math"/>
                        </a:rPr>
                        <m:t>+</m:t>
                      </m:r>
                      <m:sSub>
                        <m:sSubPr>
                          <m:ctrlPr>
                            <a:rPr lang="el-GR" sz="1800" i="1">
                              <a:latin typeface="Cambria Math"/>
                            </a:rPr>
                          </m:ctrlPr>
                        </m:sSubPr>
                        <m:e>
                          <m:r>
                            <m:rPr>
                              <m:sty m:val="p"/>
                            </m:rPr>
                            <a:rPr lang="el-GR" sz="1800">
                              <a:latin typeface="Cambria Math"/>
                            </a:rPr>
                            <m:t>α</m:t>
                          </m:r>
                        </m:e>
                        <m:sub>
                          <m:r>
                            <a:rPr lang="el-GR" sz="1800">
                              <a:latin typeface="Cambria Math"/>
                            </a:rPr>
                            <m:t>2</m:t>
                          </m:r>
                        </m:sub>
                      </m:sSub>
                      <m:sSub>
                        <m:sSubPr>
                          <m:ctrlPr>
                            <a:rPr lang="el-GR" sz="1800" i="1">
                              <a:latin typeface="Cambria Math"/>
                            </a:rPr>
                          </m:ctrlPr>
                        </m:sSubPr>
                        <m:e>
                          <m:r>
                            <a:rPr lang="el-GR" sz="1800" i="1">
                              <a:latin typeface="Cambria Math"/>
                            </a:rPr>
                            <m:t>𝑦</m:t>
                          </m:r>
                        </m:e>
                        <m:sub>
                          <m:r>
                            <a:rPr lang="el-GR" sz="1800" i="1">
                              <a:latin typeface="Cambria Math"/>
                            </a:rPr>
                            <m:t>2</m:t>
                          </m:r>
                        </m:sub>
                      </m:sSub>
                      <m:d>
                        <m:dPr>
                          <m:ctrlPr>
                            <a:rPr lang="el-GR" sz="1800" i="1">
                              <a:latin typeface="Cambria Math"/>
                            </a:rPr>
                          </m:ctrlPr>
                        </m:dPr>
                        <m:e>
                          <m:r>
                            <a:rPr lang="el-GR" sz="1800" i="1">
                              <a:latin typeface="Cambria Math"/>
                            </a:rPr>
                            <m:t>𝑡</m:t>
                          </m:r>
                        </m:e>
                      </m:d>
                    </m:oMath>
                  </m:oMathPara>
                </a14:m>
                <a:endParaRPr lang="el-GR" sz="1800" dirty="0" smtClean="0"/>
              </a:p>
              <a:p>
                <a:pPr marL="0" indent="0" algn="l">
                  <a:spcBef>
                    <a:spcPts val="1200"/>
                  </a:spcBef>
                  <a:spcAft>
                    <a:spcPts val="1200"/>
                  </a:spcAft>
                  <a:buNone/>
                </a:pPr>
                <a:r>
                  <a:rPr lang="el-GR" sz="1800" dirty="0" smtClean="0"/>
                  <a:t>Επειδή ισχύει </a:t>
                </a:r>
                <a14:m>
                  <m:oMath xmlns:m="http://schemas.openxmlformats.org/officeDocument/2006/math">
                    <m:r>
                      <a:rPr lang="en-US" sz="1800" i="1" dirty="0">
                        <a:latin typeface="Cambria Math"/>
                      </a:rPr>
                      <m:t>𝑦</m:t>
                    </m:r>
                    <m:r>
                      <a:rPr lang="en-US" sz="1800" i="1" dirty="0">
                        <a:latin typeface="Cambria Math"/>
                      </a:rPr>
                      <m:t>(</m:t>
                    </m:r>
                    <m:r>
                      <a:rPr lang="en-US" sz="1800" i="1" dirty="0">
                        <a:latin typeface="Cambria Math"/>
                      </a:rPr>
                      <m:t>𝑡</m:t>
                    </m:r>
                    <m:r>
                      <a:rPr lang="en-US" sz="1800" i="1" dirty="0">
                        <a:latin typeface="Cambria Math"/>
                      </a:rPr>
                      <m:t>)≠</m:t>
                    </m:r>
                    <m:sSup>
                      <m:sSupPr>
                        <m:ctrlPr>
                          <a:rPr lang="en-US" sz="1800" b="0" i="1" dirty="0" smtClean="0">
                            <a:latin typeface="Cambria Math"/>
                            <a:ea typeface="Cambria Math"/>
                          </a:rPr>
                        </m:ctrlPr>
                      </m:sSupPr>
                      <m:e>
                        <m:r>
                          <a:rPr lang="en-US" sz="1800" b="0" i="1" dirty="0" smtClean="0">
                            <a:latin typeface="Cambria Math"/>
                            <a:ea typeface="Cambria Math"/>
                          </a:rPr>
                          <m:t>𝑦</m:t>
                        </m:r>
                      </m:e>
                      <m:sup>
                        <m:r>
                          <a:rPr lang="en-US" sz="1800" b="0" i="1" dirty="0" smtClean="0">
                            <a:latin typeface="Cambria Math"/>
                            <a:ea typeface="Cambria Math"/>
                          </a:rPr>
                          <m:t>′</m:t>
                        </m:r>
                      </m:sup>
                    </m:sSup>
                    <m:d>
                      <m:dPr>
                        <m:ctrlPr>
                          <a:rPr lang="en-US" sz="1800" b="0" i="1" dirty="0" smtClean="0">
                            <a:latin typeface="Cambria Math"/>
                            <a:ea typeface="Cambria Math"/>
                          </a:rPr>
                        </m:ctrlPr>
                      </m:dPr>
                      <m:e>
                        <m:r>
                          <a:rPr lang="en-US" sz="1800" b="0" i="1" dirty="0" smtClean="0">
                            <a:latin typeface="Cambria Math"/>
                            <a:ea typeface="Cambria Math"/>
                          </a:rPr>
                          <m:t>𝑡</m:t>
                        </m:r>
                      </m:e>
                    </m:d>
                  </m:oMath>
                </a14:m>
                <a:r>
                  <a:rPr lang="el-GR" sz="1800" dirty="0" smtClean="0"/>
                  <a:t>, συμπεραίνουμε ότι το </a:t>
                </a:r>
                <a:r>
                  <a:rPr lang="el-GR" sz="1800" dirty="0"/>
                  <a:t>σύστημα δεν είναι γραμμικό</a:t>
                </a:r>
                <a:r>
                  <a:rPr lang="el-GR" sz="1800" dirty="0" smtClean="0"/>
                  <a:t>.</a:t>
                </a:r>
                <a:endParaRPr lang="en-US" sz="1800" dirty="0" smtClean="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457200" y="1052736"/>
                <a:ext cx="8229600" cy="5472608"/>
              </a:xfrm>
              <a:blipFill rotWithShape="1">
                <a:blip r:embed="rId2"/>
                <a:stretch>
                  <a:fillRect l="-593" t="-669"/>
                </a:stretch>
              </a:blipFill>
            </p:spPr>
            <p:txBody>
              <a:bodyPr/>
              <a:lstStyle/>
              <a:p>
                <a:r>
                  <a:rPr lang="el-GR">
                    <a:noFill/>
                  </a:rPr>
                  <a:t> </a:t>
                </a:r>
              </a:p>
            </p:txBody>
          </p:sp>
        </mc:Fallback>
      </mc:AlternateContent>
      <p:sp>
        <p:nvSpPr>
          <p:cNvPr id="4" name="Slide Number Placeholder 3"/>
          <p:cNvSpPr>
            <a:spLocks noGrp="1"/>
          </p:cNvSpPr>
          <p:nvPr>
            <p:ph type="sldNum" sz="quarter" idx="12"/>
          </p:nvPr>
        </p:nvSpPr>
        <p:spPr/>
        <p:txBody>
          <a:bodyPr/>
          <a:lstStyle/>
          <a:p>
            <a:fld id="{0B0EBAE1-C03B-424B-868F-E6C23C4F0113}" type="slidenum">
              <a:rPr lang="el-GR" smtClean="0"/>
              <a:t>104</a:t>
            </a:fld>
            <a:endParaRPr lang="el-GR"/>
          </a:p>
        </p:txBody>
      </p:sp>
    </p:spTree>
    <p:extLst>
      <p:ext uri="{BB962C8B-B14F-4D97-AF65-F5344CB8AC3E}">
        <p14:creationId xmlns:p14="http://schemas.microsoft.com/office/powerpoint/2010/main" val="3566110584"/>
      </p:ext>
    </p:extLst>
  </p:cSld>
  <p:clrMapOvr>
    <a:masterClrMapping/>
  </p:clrMapOvr>
  <p:timing>
    <p:tnLst>
      <p:par>
        <p:cTn id="1" dur="indefinite" restart="never" nodeType="tmRoot"/>
      </p:par>
    </p:tnLst>
  </p:timing>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l-GR" dirty="0" smtClean="0"/>
              <a:t>Άσκηση 2</a:t>
            </a:r>
            <a:endParaRPr lang="el-GR"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457200" y="1052736"/>
                <a:ext cx="8229600" cy="5472608"/>
              </a:xfrm>
            </p:spPr>
            <p:txBody>
              <a:bodyPr>
                <a:noAutofit/>
              </a:bodyPr>
              <a:lstStyle/>
              <a:p>
                <a:pPr marL="0" indent="0" algn="l">
                  <a:spcBef>
                    <a:spcPts val="900"/>
                  </a:spcBef>
                  <a:spcAft>
                    <a:spcPts val="900"/>
                  </a:spcAft>
                  <a:buNone/>
                </a:pPr>
                <a:r>
                  <a:rPr lang="el-GR" sz="1800" dirty="0"/>
                  <a:t>Να ελέγξετε ως προς </a:t>
                </a:r>
                <a:r>
                  <a:rPr lang="el-GR" sz="1800" dirty="0" smtClean="0"/>
                  <a:t>τη </a:t>
                </a:r>
                <a:r>
                  <a:rPr lang="el-GR" sz="1800" dirty="0"/>
                  <a:t>γραμμικότητα το σύστημα </a:t>
                </a:r>
                <a:r>
                  <a:rPr lang="el-GR" sz="1800" dirty="0" smtClean="0"/>
                  <a:t>με σχέση </a:t>
                </a:r>
                <a:r>
                  <a:rPr lang="el-GR" sz="1800" dirty="0"/>
                  <a:t>εισόδου – εξόδου:</a:t>
                </a:r>
              </a:p>
              <a:p>
                <a:pPr marL="0" indent="0" algn="l">
                  <a:spcBef>
                    <a:spcPts val="900"/>
                  </a:spcBef>
                  <a:spcAft>
                    <a:spcPts val="900"/>
                  </a:spcAft>
                  <a:buNone/>
                </a:pPr>
                <a14:m>
                  <m:oMathPara xmlns:m="http://schemas.openxmlformats.org/officeDocument/2006/math">
                    <m:oMathParaPr>
                      <m:jc m:val="centerGroup"/>
                    </m:oMathParaPr>
                    <m:oMath xmlns:m="http://schemas.openxmlformats.org/officeDocument/2006/math">
                      <m:r>
                        <a:rPr lang="el-GR" sz="1800" i="1">
                          <a:latin typeface="Cambria Math"/>
                        </a:rPr>
                        <m:t>𝑦</m:t>
                      </m:r>
                      <m:d>
                        <m:dPr>
                          <m:ctrlPr>
                            <a:rPr lang="el-GR" sz="1800" i="1">
                              <a:latin typeface="Cambria Math"/>
                            </a:rPr>
                          </m:ctrlPr>
                        </m:dPr>
                        <m:e>
                          <m:r>
                            <a:rPr lang="el-GR" sz="1800" i="1">
                              <a:latin typeface="Cambria Math"/>
                            </a:rPr>
                            <m:t>𝑡</m:t>
                          </m:r>
                        </m:e>
                      </m:d>
                      <m:r>
                        <a:rPr lang="el-GR" sz="1800" i="1">
                          <a:latin typeface="Cambria Math"/>
                        </a:rPr>
                        <m:t>=</m:t>
                      </m:r>
                      <m:f>
                        <m:fPr>
                          <m:ctrlPr>
                            <a:rPr lang="el-GR" sz="1800" i="1">
                              <a:latin typeface="Cambria Math"/>
                            </a:rPr>
                          </m:ctrlPr>
                        </m:fPr>
                        <m:num>
                          <m:r>
                            <a:rPr lang="el-GR" sz="1800" i="1">
                              <a:latin typeface="Cambria Math"/>
                            </a:rPr>
                            <m:t>𝑥</m:t>
                          </m:r>
                          <m:d>
                            <m:dPr>
                              <m:ctrlPr>
                                <a:rPr lang="el-GR" sz="1800" i="1">
                                  <a:latin typeface="Cambria Math"/>
                                </a:rPr>
                              </m:ctrlPr>
                            </m:dPr>
                            <m:e>
                              <m:r>
                                <a:rPr lang="el-GR" sz="1800" i="1">
                                  <a:latin typeface="Cambria Math"/>
                                </a:rPr>
                                <m:t>𝑡</m:t>
                              </m:r>
                            </m:e>
                          </m:d>
                        </m:num>
                        <m:den>
                          <m:r>
                            <a:rPr lang="el-GR" sz="1800" i="1">
                              <a:latin typeface="Cambria Math"/>
                            </a:rPr>
                            <m:t>1+</m:t>
                          </m:r>
                          <m:r>
                            <a:rPr lang="el-GR" sz="1800" i="1">
                              <a:latin typeface="Cambria Math"/>
                            </a:rPr>
                            <m:t>𝑥</m:t>
                          </m:r>
                          <m:r>
                            <a:rPr lang="el-GR" sz="1800" i="1">
                              <a:latin typeface="Cambria Math"/>
                            </a:rPr>
                            <m:t>(</m:t>
                          </m:r>
                          <m:r>
                            <a:rPr lang="el-GR" sz="1800" i="1">
                              <a:latin typeface="Cambria Math"/>
                            </a:rPr>
                            <m:t>𝑡</m:t>
                          </m:r>
                          <m:r>
                            <a:rPr lang="el-GR" sz="1800" i="1">
                              <a:latin typeface="Cambria Math"/>
                            </a:rPr>
                            <m:t>−1)</m:t>
                          </m:r>
                        </m:den>
                      </m:f>
                      <m:r>
                        <a:rPr lang="el-GR" sz="1800" i="1">
                          <a:latin typeface="Cambria Math"/>
                        </a:rPr>
                        <m:t> </m:t>
                      </m:r>
                    </m:oMath>
                  </m:oMathPara>
                </a14:m>
                <a:endParaRPr lang="el-GR" sz="1800" dirty="0"/>
              </a:p>
              <a:p>
                <a:pPr marL="0" indent="0" algn="l">
                  <a:spcBef>
                    <a:spcPts val="900"/>
                  </a:spcBef>
                  <a:spcAft>
                    <a:spcPts val="900"/>
                  </a:spcAft>
                  <a:buNone/>
                </a:pPr>
                <a:r>
                  <a:rPr lang="el-GR" sz="1800" u="sng" dirty="0"/>
                  <a:t>Απάντηση</a:t>
                </a:r>
                <a:r>
                  <a:rPr lang="el-GR" sz="1800" dirty="0"/>
                  <a:t>: </a:t>
                </a:r>
                <a:r>
                  <a:rPr lang="el-GR" sz="1800" dirty="0" smtClean="0"/>
                  <a:t>Για τις εισόδους </a:t>
                </a:r>
                <a14:m>
                  <m:oMath xmlns:m="http://schemas.openxmlformats.org/officeDocument/2006/math">
                    <m:sSub>
                      <m:sSubPr>
                        <m:ctrlPr>
                          <a:rPr lang="el-GR" sz="1800" i="1">
                            <a:latin typeface="Cambria Math"/>
                          </a:rPr>
                        </m:ctrlPr>
                      </m:sSubPr>
                      <m:e>
                        <m:r>
                          <a:rPr lang="el-GR" sz="1800" i="1">
                            <a:latin typeface="Cambria Math"/>
                          </a:rPr>
                          <m:t>𝑥</m:t>
                        </m:r>
                      </m:e>
                      <m:sub>
                        <m:r>
                          <a:rPr lang="el-GR" sz="1800" i="1">
                            <a:latin typeface="Cambria Math"/>
                          </a:rPr>
                          <m:t>1</m:t>
                        </m:r>
                      </m:sub>
                    </m:sSub>
                    <m:r>
                      <a:rPr lang="el-GR" sz="1800" i="1">
                        <a:latin typeface="Cambria Math"/>
                      </a:rPr>
                      <m:t>(</m:t>
                    </m:r>
                    <m:r>
                      <a:rPr lang="el-GR" sz="1800" i="1">
                        <a:latin typeface="Cambria Math"/>
                      </a:rPr>
                      <m:t>𝑡</m:t>
                    </m:r>
                    <m:r>
                      <a:rPr lang="el-GR" sz="1800" i="1">
                        <a:latin typeface="Cambria Math"/>
                      </a:rPr>
                      <m:t>)</m:t>
                    </m:r>
                  </m:oMath>
                </a14:m>
                <a:r>
                  <a:rPr lang="el-GR" sz="1800" dirty="0"/>
                  <a:t> και </a:t>
                </a:r>
                <a14:m>
                  <m:oMath xmlns:m="http://schemas.openxmlformats.org/officeDocument/2006/math">
                    <m:sSub>
                      <m:sSubPr>
                        <m:ctrlPr>
                          <a:rPr lang="el-GR" sz="1800" i="1">
                            <a:latin typeface="Cambria Math"/>
                          </a:rPr>
                        </m:ctrlPr>
                      </m:sSubPr>
                      <m:e>
                        <m:r>
                          <a:rPr lang="el-GR" sz="1800" i="1">
                            <a:latin typeface="Cambria Math"/>
                          </a:rPr>
                          <m:t>𝑥</m:t>
                        </m:r>
                      </m:e>
                      <m:sub>
                        <m:r>
                          <a:rPr lang="el-GR" sz="1800" i="1">
                            <a:latin typeface="Cambria Math"/>
                          </a:rPr>
                          <m:t>2</m:t>
                        </m:r>
                      </m:sub>
                    </m:sSub>
                    <m:r>
                      <a:rPr lang="el-GR" sz="1800" i="1">
                        <a:latin typeface="Cambria Math"/>
                      </a:rPr>
                      <m:t>(</m:t>
                    </m:r>
                    <m:r>
                      <a:rPr lang="el-GR" sz="1800" i="1">
                        <a:latin typeface="Cambria Math"/>
                      </a:rPr>
                      <m:t>𝑡</m:t>
                    </m:r>
                    <m:r>
                      <a:rPr lang="el-GR" sz="1800" i="1">
                        <a:latin typeface="Cambria Math"/>
                      </a:rPr>
                      <m:t>)</m:t>
                    </m:r>
                  </m:oMath>
                </a14:m>
                <a:r>
                  <a:rPr lang="el-GR" sz="1800" dirty="0"/>
                  <a:t>, οι </a:t>
                </a:r>
                <a:r>
                  <a:rPr lang="el-GR" sz="1800" dirty="0" smtClean="0"/>
                  <a:t>έξοδοι </a:t>
                </a:r>
                <a14:m>
                  <m:oMath xmlns:m="http://schemas.openxmlformats.org/officeDocument/2006/math">
                    <m:sSub>
                      <m:sSubPr>
                        <m:ctrlPr>
                          <a:rPr lang="el-GR" sz="1800" i="1">
                            <a:latin typeface="Cambria Math"/>
                          </a:rPr>
                        </m:ctrlPr>
                      </m:sSubPr>
                      <m:e>
                        <m:r>
                          <a:rPr lang="el-GR" sz="1800" i="1">
                            <a:latin typeface="Cambria Math"/>
                          </a:rPr>
                          <m:t>𝑦</m:t>
                        </m:r>
                      </m:e>
                      <m:sub>
                        <m:r>
                          <a:rPr lang="el-GR" sz="1800" i="1">
                            <a:latin typeface="Cambria Math"/>
                          </a:rPr>
                          <m:t>1</m:t>
                        </m:r>
                      </m:sub>
                    </m:sSub>
                    <m:r>
                      <a:rPr lang="el-GR" sz="1800" i="1">
                        <a:latin typeface="Cambria Math"/>
                      </a:rPr>
                      <m:t>(</m:t>
                    </m:r>
                    <m:r>
                      <a:rPr lang="el-GR" sz="1800" i="1">
                        <a:latin typeface="Cambria Math"/>
                      </a:rPr>
                      <m:t>𝑡</m:t>
                    </m:r>
                    <m:r>
                      <a:rPr lang="el-GR" sz="1800" i="1">
                        <a:latin typeface="Cambria Math"/>
                      </a:rPr>
                      <m:t>)</m:t>
                    </m:r>
                  </m:oMath>
                </a14:m>
                <a:r>
                  <a:rPr lang="el-GR" sz="1800" dirty="0"/>
                  <a:t> και </a:t>
                </a:r>
                <a14:m>
                  <m:oMath xmlns:m="http://schemas.openxmlformats.org/officeDocument/2006/math">
                    <m:sSub>
                      <m:sSubPr>
                        <m:ctrlPr>
                          <a:rPr lang="el-GR" sz="1800" i="1">
                            <a:latin typeface="Cambria Math"/>
                          </a:rPr>
                        </m:ctrlPr>
                      </m:sSubPr>
                      <m:e>
                        <m:r>
                          <a:rPr lang="el-GR" sz="1800" i="1">
                            <a:latin typeface="Cambria Math"/>
                          </a:rPr>
                          <m:t>𝑦</m:t>
                        </m:r>
                      </m:e>
                      <m:sub>
                        <m:r>
                          <a:rPr lang="el-GR" sz="1800" i="1">
                            <a:latin typeface="Cambria Math"/>
                          </a:rPr>
                          <m:t>2</m:t>
                        </m:r>
                      </m:sub>
                    </m:sSub>
                    <m:r>
                      <a:rPr lang="el-GR" sz="1800" i="1">
                        <a:latin typeface="Cambria Math"/>
                      </a:rPr>
                      <m:t>(</m:t>
                    </m:r>
                    <m:r>
                      <a:rPr lang="el-GR" sz="1800" i="1">
                        <a:latin typeface="Cambria Math"/>
                      </a:rPr>
                      <m:t>𝑡</m:t>
                    </m:r>
                    <m:r>
                      <a:rPr lang="el-GR" sz="1800" i="1">
                        <a:latin typeface="Cambria Math"/>
                      </a:rPr>
                      <m:t>)</m:t>
                    </m:r>
                  </m:oMath>
                </a14:m>
                <a:r>
                  <a:rPr lang="el-GR" sz="1800" dirty="0"/>
                  <a:t> είναι:</a:t>
                </a:r>
              </a:p>
              <a:p>
                <a:pPr marL="0" indent="0" algn="ctr">
                  <a:spcBef>
                    <a:spcPts val="900"/>
                  </a:spcBef>
                  <a:spcAft>
                    <a:spcPts val="900"/>
                  </a:spcAft>
                  <a:buNone/>
                </a:pPr>
                <a14:m>
                  <m:oMath xmlns:m="http://schemas.openxmlformats.org/officeDocument/2006/math">
                    <m:sSub>
                      <m:sSubPr>
                        <m:ctrlPr>
                          <a:rPr lang="el-GR" sz="1800" i="1">
                            <a:latin typeface="Cambria Math"/>
                          </a:rPr>
                        </m:ctrlPr>
                      </m:sSubPr>
                      <m:e>
                        <m:r>
                          <a:rPr lang="el-GR" sz="1800" i="1">
                            <a:latin typeface="Cambria Math"/>
                          </a:rPr>
                          <m:t>𝑦</m:t>
                        </m:r>
                      </m:e>
                      <m:sub>
                        <m:r>
                          <a:rPr lang="el-GR" sz="1800" i="1">
                            <a:latin typeface="Cambria Math"/>
                          </a:rPr>
                          <m:t>1</m:t>
                        </m:r>
                      </m:sub>
                    </m:sSub>
                    <m:d>
                      <m:dPr>
                        <m:ctrlPr>
                          <a:rPr lang="el-GR" sz="1800" i="1">
                            <a:latin typeface="Cambria Math"/>
                          </a:rPr>
                        </m:ctrlPr>
                      </m:dPr>
                      <m:e>
                        <m:r>
                          <a:rPr lang="el-GR" sz="1800" i="1">
                            <a:latin typeface="Cambria Math"/>
                          </a:rPr>
                          <m:t>𝑡</m:t>
                        </m:r>
                      </m:e>
                    </m:d>
                    <m:r>
                      <a:rPr lang="el-GR" sz="1800" i="1">
                        <a:latin typeface="Cambria Math"/>
                      </a:rPr>
                      <m:t>=</m:t>
                    </m:r>
                    <m:f>
                      <m:fPr>
                        <m:ctrlPr>
                          <a:rPr lang="el-GR" sz="1800" i="1">
                            <a:latin typeface="Cambria Math"/>
                          </a:rPr>
                        </m:ctrlPr>
                      </m:fPr>
                      <m:num>
                        <m:sSub>
                          <m:sSubPr>
                            <m:ctrlPr>
                              <a:rPr lang="el-GR" sz="1800" i="1">
                                <a:latin typeface="Cambria Math"/>
                              </a:rPr>
                            </m:ctrlPr>
                          </m:sSubPr>
                          <m:e>
                            <m:r>
                              <a:rPr lang="el-GR" sz="1800" i="1">
                                <a:latin typeface="Cambria Math"/>
                              </a:rPr>
                              <m:t>𝑥</m:t>
                            </m:r>
                          </m:e>
                          <m:sub>
                            <m:r>
                              <a:rPr lang="el-GR" sz="1800" i="1">
                                <a:latin typeface="Cambria Math"/>
                              </a:rPr>
                              <m:t>1</m:t>
                            </m:r>
                          </m:sub>
                        </m:sSub>
                        <m:d>
                          <m:dPr>
                            <m:ctrlPr>
                              <a:rPr lang="el-GR" sz="1800" i="1">
                                <a:latin typeface="Cambria Math"/>
                              </a:rPr>
                            </m:ctrlPr>
                          </m:dPr>
                          <m:e>
                            <m:r>
                              <a:rPr lang="el-GR" sz="1800" i="1">
                                <a:latin typeface="Cambria Math"/>
                              </a:rPr>
                              <m:t>𝑡</m:t>
                            </m:r>
                          </m:e>
                        </m:d>
                      </m:num>
                      <m:den>
                        <m:r>
                          <a:rPr lang="el-GR" sz="1800" i="1">
                            <a:latin typeface="Cambria Math"/>
                          </a:rPr>
                          <m:t>1+</m:t>
                        </m:r>
                        <m:sSub>
                          <m:sSubPr>
                            <m:ctrlPr>
                              <a:rPr lang="el-GR" sz="1800" i="1">
                                <a:latin typeface="Cambria Math"/>
                              </a:rPr>
                            </m:ctrlPr>
                          </m:sSubPr>
                          <m:e>
                            <m:r>
                              <a:rPr lang="el-GR" sz="1800" i="1">
                                <a:latin typeface="Cambria Math"/>
                              </a:rPr>
                              <m:t>𝑥</m:t>
                            </m:r>
                          </m:e>
                          <m:sub>
                            <m:r>
                              <a:rPr lang="el-GR" sz="1800" i="1">
                                <a:latin typeface="Cambria Math"/>
                              </a:rPr>
                              <m:t>1</m:t>
                            </m:r>
                          </m:sub>
                        </m:sSub>
                        <m:r>
                          <a:rPr lang="el-GR" sz="1800" i="1">
                            <a:latin typeface="Cambria Math"/>
                          </a:rPr>
                          <m:t>(</m:t>
                        </m:r>
                        <m:r>
                          <a:rPr lang="el-GR" sz="1800" i="1">
                            <a:latin typeface="Cambria Math"/>
                          </a:rPr>
                          <m:t>𝑡</m:t>
                        </m:r>
                        <m:r>
                          <a:rPr lang="el-GR" sz="1800" i="1">
                            <a:latin typeface="Cambria Math"/>
                          </a:rPr>
                          <m:t>−1)</m:t>
                        </m:r>
                      </m:den>
                    </m:f>
                    <m:r>
                      <a:rPr lang="el-GR" sz="1800" i="1">
                        <a:latin typeface="Cambria Math"/>
                      </a:rPr>
                      <m:t> </m:t>
                    </m:r>
                  </m:oMath>
                </a14:m>
                <a:r>
                  <a:rPr lang="el-GR" sz="1800" dirty="0"/>
                  <a:t>και </a:t>
                </a:r>
                <a14:m>
                  <m:oMath xmlns:m="http://schemas.openxmlformats.org/officeDocument/2006/math">
                    <m:sSub>
                      <m:sSubPr>
                        <m:ctrlPr>
                          <a:rPr lang="el-GR" sz="1800" i="1">
                            <a:latin typeface="Cambria Math"/>
                          </a:rPr>
                        </m:ctrlPr>
                      </m:sSubPr>
                      <m:e>
                        <m:r>
                          <a:rPr lang="el-GR" sz="1800" i="1">
                            <a:latin typeface="Cambria Math"/>
                          </a:rPr>
                          <m:t>𝑦</m:t>
                        </m:r>
                      </m:e>
                      <m:sub>
                        <m:r>
                          <a:rPr lang="el-GR" sz="1800" i="1">
                            <a:latin typeface="Cambria Math"/>
                          </a:rPr>
                          <m:t>2</m:t>
                        </m:r>
                      </m:sub>
                    </m:sSub>
                    <m:d>
                      <m:dPr>
                        <m:ctrlPr>
                          <a:rPr lang="el-GR" sz="1800" i="1">
                            <a:latin typeface="Cambria Math"/>
                          </a:rPr>
                        </m:ctrlPr>
                      </m:dPr>
                      <m:e>
                        <m:r>
                          <a:rPr lang="el-GR" sz="1800" i="1">
                            <a:latin typeface="Cambria Math"/>
                          </a:rPr>
                          <m:t>𝑡</m:t>
                        </m:r>
                      </m:e>
                    </m:d>
                    <m:r>
                      <a:rPr lang="el-GR" sz="1800" i="1">
                        <a:latin typeface="Cambria Math"/>
                      </a:rPr>
                      <m:t>=</m:t>
                    </m:r>
                    <m:f>
                      <m:fPr>
                        <m:ctrlPr>
                          <a:rPr lang="el-GR" sz="1800" i="1">
                            <a:latin typeface="Cambria Math"/>
                          </a:rPr>
                        </m:ctrlPr>
                      </m:fPr>
                      <m:num>
                        <m:sSub>
                          <m:sSubPr>
                            <m:ctrlPr>
                              <a:rPr lang="el-GR" sz="1800" i="1">
                                <a:latin typeface="Cambria Math"/>
                              </a:rPr>
                            </m:ctrlPr>
                          </m:sSubPr>
                          <m:e>
                            <m:r>
                              <a:rPr lang="el-GR" sz="1800" i="1">
                                <a:latin typeface="Cambria Math"/>
                              </a:rPr>
                              <m:t>𝑥</m:t>
                            </m:r>
                          </m:e>
                          <m:sub>
                            <m:r>
                              <a:rPr lang="el-GR" sz="1800" i="1">
                                <a:latin typeface="Cambria Math"/>
                              </a:rPr>
                              <m:t>2</m:t>
                            </m:r>
                          </m:sub>
                        </m:sSub>
                        <m:d>
                          <m:dPr>
                            <m:ctrlPr>
                              <a:rPr lang="el-GR" sz="1800" i="1">
                                <a:latin typeface="Cambria Math"/>
                              </a:rPr>
                            </m:ctrlPr>
                          </m:dPr>
                          <m:e>
                            <m:r>
                              <a:rPr lang="el-GR" sz="1800" i="1">
                                <a:latin typeface="Cambria Math"/>
                              </a:rPr>
                              <m:t>𝑡</m:t>
                            </m:r>
                          </m:e>
                        </m:d>
                      </m:num>
                      <m:den>
                        <m:r>
                          <a:rPr lang="el-GR" sz="1800" i="1">
                            <a:latin typeface="Cambria Math"/>
                          </a:rPr>
                          <m:t>1+</m:t>
                        </m:r>
                        <m:sSub>
                          <m:sSubPr>
                            <m:ctrlPr>
                              <a:rPr lang="el-GR" sz="1800" i="1">
                                <a:latin typeface="Cambria Math"/>
                              </a:rPr>
                            </m:ctrlPr>
                          </m:sSubPr>
                          <m:e>
                            <m:r>
                              <a:rPr lang="el-GR" sz="1800" i="1">
                                <a:latin typeface="Cambria Math"/>
                              </a:rPr>
                              <m:t>𝑥</m:t>
                            </m:r>
                          </m:e>
                          <m:sub>
                            <m:r>
                              <a:rPr lang="el-GR" sz="1800" i="1">
                                <a:latin typeface="Cambria Math"/>
                              </a:rPr>
                              <m:t>2</m:t>
                            </m:r>
                          </m:sub>
                        </m:sSub>
                        <m:r>
                          <a:rPr lang="el-GR" sz="1800" i="1">
                            <a:latin typeface="Cambria Math"/>
                          </a:rPr>
                          <m:t>(</m:t>
                        </m:r>
                        <m:r>
                          <a:rPr lang="el-GR" sz="1800" i="1">
                            <a:latin typeface="Cambria Math"/>
                          </a:rPr>
                          <m:t>𝑡</m:t>
                        </m:r>
                        <m:r>
                          <a:rPr lang="el-GR" sz="1800" i="1">
                            <a:latin typeface="Cambria Math"/>
                          </a:rPr>
                          <m:t>−1)</m:t>
                        </m:r>
                      </m:den>
                    </m:f>
                  </m:oMath>
                </a14:m>
                <a:endParaRPr lang="el-GR" sz="1800" dirty="0"/>
              </a:p>
              <a:p>
                <a:pPr marL="0" indent="0" algn="l">
                  <a:spcBef>
                    <a:spcPts val="900"/>
                  </a:spcBef>
                  <a:spcAft>
                    <a:spcPts val="900"/>
                  </a:spcAft>
                  <a:buNone/>
                </a:pPr>
                <a:r>
                  <a:rPr lang="el-GR" sz="1800" dirty="0" smtClean="0"/>
                  <a:t>Θέτοντας ως είσοδο τον γραμμικό συνδυασμό </a:t>
                </a:r>
                <a14:m>
                  <m:oMath xmlns:m="http://schemas.openxmlformats.org/officeDocument/2006/math">
                    <m:r>
                      <a:rPr lang="el-GR" sz="1800" i="1">
                        <a:latin typeface="Cambria Math"/>
                      </a:rPr>
                      <m:t>𝑥</m:t>
                    </m:r>
                    <m:d>
                      <m:dPr>
                        <m:ctrlPr>
                          <a:rPr lang="el-GR" sz="1800" i="1">
                            <a:latin typeface="Cambria Math"/>
                          </a:rPr>
                        </m:ctrlPr>
                      </m:dPr>
                      <m:e>
                        <m:r>
                          <a:rPr lang="el-GR" sz="1800" i="1">
                            <a:latin typeface="Cambria Math"/>
                          </a:rPr>
                          <m:t>𝑡</m:t>
                        </m:r>
                      </m:e>
                    </m:d>
                    <m:r>
                      <a:rPr lang="el-GR" sz="1800" i="1">
                        <a:latin typeface="Cambria Math"/>
                      </a:rPr>
                      <m:t>=</m:t>
                    </m:r>
                    <m:sSub>
                      <m:sSubPr>
                        <m:ctrlPr>
                          <a:rPr lang="el-GR" sz="1800" i="1">
                            <a:latin typeface="Cambria Math"/>
                          </a:rPr>
                        </m:ctrlPr>
                      </m:sSubPr>
                      <m:e>
                        <m:r>
                          <a:rPr lang="el-GR" sz="1800" i="1">
                            <a:latin typeface="Cambria Math"/>
                          </a:rPr>
                          <m:t>𝑎</m:t>
                        </m:r>
                      </m:e>
                      <m:sub>
                        <m:r>
                          <a:rPr lang="el-GR" sz="1800" i="1">
                            <a:latin typeface="Cambria Math"/>
                          </a:rPr>
                          <m:t>1</m:t>
                        </m:r>
                      </m:sub>
                    </m:sSub>
                    <m:sSub>
                      <m:sSubPr>
                        <m:ctrlPr>
                          <a:rPr lang="el-GR" sz="1800" i="1">
                            <a:latin typeface="Cambria Math"/>
                          </a:rPr>
                        </m:ctrlPr>
                      </m:sSubPr>
                      <m:e>
                        <m:r>
                          <a:rPr lang="el-GR" sz="1800" i="1">
                            <a:latin typeface="Cambria Math"/>
                          </a:rPr>
                          <m:t>𝑥</m:t>
                        </m:r>
                      </m:e>
                      <m:sub>
                        <m:r>
                          <a:rPr lang="el-GR" sz="1800" i="1">
                            <a:latin typeface="Cambria Math"/>
                          </a:rPr>
                          <m:t>1</m:t>
                        </m:r>
                      </m:sub>
                    </m:sSub>
                    <m:d>
                      <m:dPr>
                        <m:ctrlPr>
                          <a:rPr lang="el-GR" sz="1800" i="1">
                            <a:latin typeface="Cambria Math"/>
                          </a:rPr>
                        </m:ctrlPr>
                      </m:dPr>
                      <m:e>
                        <m:r>
                          <a:rPr lang="el-GR" sz="1800" i="1">
                            <a:latin typeface="Cambria Math"/>
                          </a:rPr>
                          <m:t>𝑡</m:t>
                        </m:r>
                      </m:e>
                    </m:d>
                    <m:r>
                      <a:rPr lang="el-GR" sz="1800" i="1">
                        <a:latin typeface="Cambria Math"/>
                      </a:rPr>
                      <m:t>+</m:t>
                    </m:r>
                    <m:sSub>
                      <m:sSubPr>
                        <m:ctrlPr>
                          <a:rPr lang="el-GR" sz="1800" i="1">
                            <a:latin typeface="Cambria Math"/>
                          </a:rPr>
                        </m:ctrlPr>
                      </m:sSubPr>
                      <m:e>
                        <m:r>
                          <a:rPr lang="el-GR" sz="1800" i="1">
                            <a:latin typeface="Cambria Math"/>
                          </a:rPr>
                          <m:t>𝛼</m:t>
                        </m:r>
                      </m:e>
                      <m:sub>
                        <m:r>
                          <a:rPr lang="el-GR" sz="1800" i="1">
                            <a:latin typeface="Cambria Math"/>
                          </a:rPr>
                          <m:t>2</m:t>
                        </m:r>
                      </m:sub>
                    </m:sSub>
                    <m:sSub>
                      <m:sSubPr>
                        <m:ctrlPr>
                          <a:rPr lang="el-GR" sz="1800" i="1">
                            <a:latin typeface="Cambria Math"/>
                          </a:rPr>
                        </m:ctrlPr>
                      </m:sSubPr>
                      <m:e>
                        <m:r>
                          <a:rPr lang="el-GR" sz="1800" i="1">
                            <a:latin typeface="Cambria Math"/>
                          </a:rPr>
                          <m:t>𝑥</m:t>
                        </m:r>
                      </m:e>
                      <m:sub>
                        <m:r>
                          <a:rPr lang="el-GR" sz="1800" i="1">
                            <a:latin typeface="Cambria Math"/>
                          </a:rPr>
                          <m:t>2</m:t>
                        </m:r>
                      </m:sub>
                    </m:sSub>
                    <m:r>
                      <a:rPr lang="el-GR" sz="1800" i="1">
                        <a:latin typeface="Cambria Math"/>
                      </a:rPr>
                      <m:t>(</m:t>
                    </m:r>
                    <m:r>
                      <a:rPr lang="el-GR" sz="1800" i="1">
                        <a:latin typeface="Cambria Math"/>
                      </a:rPr>
                      <m:t>𝑡</m:t>
                    </m:r>
                    <m:r>
                      <a:rPr lang="el-GR" sz="1800" i="1">
                        <a:latin typeface="Cambria Math"/>
                      </a:rPr>
                      <m:t>)</m:t>
                    </m:r>
                  </m:oMath>
                </a14:m>
                <a:r>
                  <a:rPr lang="el-GR" sz="1800" dirty="0"/>
                  <a:t>, </a:t>
                </a:r>
                <a:r>
                  <a:rPr lang="el-GR" sz="1800" dirty="0" smtClean="0"/>
                  <a:t>η </a:t>
                </a:r>
                <a:r>
                  <a:rPr lang="el-GR" sz="1800" dirty="0"/>
                  <a:t>έξοδος </a:t>
                </a:r>
                <a14:m>
                  <m:oMath xmlns:m="http://schemas.openxmlformats.org/officeDocument/2006/math">
                    <m:r>
                      <a:rPr lang="el-GR" sz="1800" i="1">
                        <a:latin typeface="Cambria Math"/>
                      </a:rPr>
                      <m:t>𝑦</m:t>
                    </m:r>
                    <m:r>
                      <a:rPr lang="el-GR" sz="1800" i="1">
                        <a:latin typeface="Cambria Math"/>
                      </a:rPr>
                      <m:t>(</m:t>
                    </m:r>
                    <m:r>
                      <a:rPr lang="el-GR" sz="1800" i="1">
                        <a:latin typeface="Cambria Math"/>
                      </a:rPr>
                      <m:t>𝑡</m:t>
                    </m:r>
                    <m:r>
                      <a:rPr lang="el-GR" sz="1800" i="1">
                        <a:latin typeface="Cambria Math"/>
                      </a:rPr>
                      <m:t>)</m:t>
                    </m:r>
                  </m:oMath>
                </a14:m>
                <a:r>
                  <a:rPr lang="el-GR" sz="1800" dirty="0"/>
                  <a:t> </a:t>
                </a:r>
                <a:r>
                  <a:rPr lang="el-GR" sz="1800" dirty="0" smtClean="0"/>
                  <a:t>είναι:  </a:t>
                </a:r>
                <a:endParaRPr lang="el-GR" sz="1800" dirty="0"/>
              </a:p>
              <a:p>
                <a:pPr marL="0" indent="0" algn="l">
                  <a:spcBef>
                    <a:spcPts val="900"/>
                  </a:spcBef>
                  <a:spcAft>
                    <a:spcPts val="900"/>
                  </a:spcAft>
                  <a:buNone/>
                </a:pPr>
                <a14:m>
                  <m:oMathPara xmlns:m="http://schemas.openxmlformats.org/officeDocument/2006/math">
                    <m:oMathParaPr>
                      <m:jc m:val="centerGroup"/>
                    </m:oMathParaPr>
                    <m:oMath xmlns:m="http://schemas.openxmlformats.org/officeDocument/2006/math">
                      <m:r>
                        <a:rPr lang="el-GR" sz="1800" i="1">
                          <a:latin typeface="Cambria Math"/>
                        </a:rPr>
                        <m:t>𝑦</m:t>
                      </m:r>
                      <m:d>
                        <m:dPr>
                          <m:ctrlPr>
                            <a:rPr lang="el-GR" sz="1800" i="1">
                              <a:latin typeface="Cambria Math"/>
                            </a:rPr>
                          </m:ctrlPr>
                        </m:dPr>
                        <m:e>
                          <m:r>
                            <a:rPr lang="el-GR" sz="1800" i="1">
                              <a:latin typeface="Cambria Math"/>
                            </a:rPr>
                            <m:t>𝑡</m:t>
                          </m:r>
                        </m:e>
                      </m:d>
                      <m:r>
                        <a:rPr lang="el-GR" sz="1800" i="1">
                          <a:latin typeface="Cambria Math"/>
                        </a:rPr>
                        <m:t>=</m:t>
                      </m:r>
                      <m:f>
                        <m:fPr>
                          <m:ctrlPr>
                            <a:rPr lang="el-GR" sz="1800" i="1">
                              <a:latin typeface="Cambria Math"/>
                            </a:rPr>
                          </m:ctrlPr>
                        </m:fPr>
                        <m:num>
                          <m:r>
                            <a:rPr lang="el-GR" sz="1800" i="1">
                              <a:latin typeface="Cambria Math"/>
                            </a:rPr>
                            <m:t>𝑥</m:t>
                          </m:r>
                          <m:d>
                            <m:dPr>
                              <m:ctrlPr>
                                <a:rPr lang="el-GR" sz="1800" i="1">
                                  <a:latin typeface="Cambria Math"/>
                                </a:rPr>
                              </m:ctrlPr>
                            </m:dPr>
                            <m:e>
                              <m:r>
                                <a:rPr lang="el-GR" sz="1800" i="1">
                                  <a:latin typeface="Cambria Math"/>
                                </a:rPr>
                                <m:t>𝑡</m:t>
                              </m:r>
                            </m:e>
                          </m:d>
                        </m:num>
                        <m:den>
                          <m:r>
                            <a:rPr lang="el-GR" sz="1800" i="1">
                              <a:latin typeface="Cambria Math"/>
                            </a:rPr>
                            <m:t>1+</m:t>
                          </m:r>
                          <m:r>
                            <a:rPr lang="el-GR" sz="1800" i="1">
                              <a:latin typeface="Cambria Math"/>
                            </a:rPr>
                            <m:t>𝑥</m:t>
                          </m:r>
                          <m:r>
                            <a:rPr lang="el-GR" sz="1800" i="1">
                              <a:latin typeface="Cambria Math"/>
                            </a:rPr>
                            <m:t>(</m:t>
                          </m:r>
                          <m:r>
                            <a:rPr lang="el-GR" sz="1800" i="1">
                              <a:latin typeface="Cambria Math"/>
                            </a:rPr>
                            <m:t>𝑡</m:t>
                          </m:r>
                          <m:r>
                            <a:rPr lang="el-GR" sz="1800" i="1">
                              <a:latin typeface="Cambria Math"/>
                            </a:rPr>
                            <m:t>−1)</m:t>
                          </m:r>
                        </m:den>
                      </m:f>
                      <m:r>
                        <a:rPr lang="el-GR" sz="1800" i="1">
                          <a:latin typeface="Cambria Math"/>
                        </a:rPr>
                        <m:t>=</m:t>
                      </m:r>
                      <m:f>
                        <m:fPr>
                          <m:ctrlPr>
                            <a:rPr lang="el-GR" sz="1800" i="1">
                              <a:latin typeface="Cambria Math"/>
                            </a:rPr>
                          </m:ctrlPr>
                        </m:fPr>
                        <m:num>
                          <m:sSub>
                            <m:sSubPr>
                              <m:ctrlPr>
                                <a:rPr lang="el-GR" sz="1800" i="1">
                                  <a:latin typeface="Cambria Math"/>
                                </a:rPr>
                              </m:ctrlPr>
                            </m:sSubPr>
                            <m:e>
                              <m:sSub>
                                <m:sSubPr>
                                  <m:ctrlPr>
                                    <a:rPr lang="el-GR" sz="1800" i="1">
                                      <a:latin typeface="Cambria Math"/>
                                    </a:rPr>
                                  </m:ctrlPr>
                                </m:sSubPr>
                                <m:e>
                                  <m:r>
                                    <a:rPr lang="el-GR" sz="1800" i="1">
                                      <a:latin typeface="Cambria Math"/>
                                    </a:rPr>
                                    <m:t>𝛼</m:t>
                                  </m:r>
                                </m:e>
                                <m:sub>
                                  <m:r>
                                    <a:rPr lang="el-GR" sz="1800" i="1">
                                      <a:latin typeface="Cambria Math"/>
                                    </a:rPr>
                                    <m:t>1</m:t>
                                  </m:r>
                                </m:sub>
                              </m:sSub>
                              <m:r>
                                <a:rPr lang="el-GR" sz="1800" i="1">
                                  <a:latin typeface="Cambria Math"/>
                                </a:rPr>
                                <m:t>𝑥</m:t>
                              </m:r>
                            </m:e>
                            <m:sub>
                              <m:r>
                                <a:rPr lang="el-GR" sz="1800" i="1">
                                  <a:latin typeface="Cambria Math"/>
                                </a:rPr>
                                <m:t>1</m:t>
                              </m:r>
                            </m:sub>
                          </m:sSub>
                          <m:d>
                            <m:dPr>
                              <m:ctrlPr>
                                <a:rPr lang="el-GR" sz="1800" i="1">
                                  <a:latin typeface="Cambria Math"/>
                                </a:rPr>
                              </m:ctrlPr>
                            </m:dPr>
                            <m:e>
                              <m:r>
                                <a:rPr lang="el-GR" sz="1800" i="1">
                                  <a:latin typeface="Cambria Math"/>
                                </a:rPr>
                                <m:t>𝑡</m:t>
                              </m:r>
                            </m:e>
                          </m:d>
                          <m:r>
                            <a:rPr lang="el-GR" sz="1800" i="1">
                              <a:latin typeface="Cambria Math"/>
                            </a:rPr>
                            <m:t>+</m:t>
                          </m:r>
                          <m:sSub>
                            <m:sSubPr>
                              <m:ctrlPr>
                                <a:rPr lang="el-GR" sz="1800" i="1">
                                  <a:latin typeface="Cambria Math"/>
                                </a:rPr>
                              </m:ctrlPr>
                            </m:sSubPr>
                            <m:e>
                              <m:r>
                                <a:rPr lang="el-GR" sz="1800" i="1">
                                  <a:latin typeface="Cambria Math"/>
                                </a:rPr>
                                <m:t>𝛼</m:t>
                              </m:r>
                            </m:e>
                            <m:sub>
                              <m:r>
                                <a:rPr lang="el-GR" sz="1800" i="1">
                                  <a:latin typeface="Cambria Math"/>
                                </a:rPr>
                                <m:t>2</m:t>
                              </m:r>
                            </m:sub>
                          </m:sSub>
                          <m:sSub>
                            <m:sSubPr>
                              <m:ctrlPr>
                                <a:rPr lang="el-GR" sz="1800" i="1">
                                  <a:latin typeface="Cambria Math"/>
                                </a:rPr>
                              </m:ctrlPr>
                            </m:sSubPr>
                            <m:e>
                              <m:r>
                                <a:rPr lang="el-GR" sz="1800" i="1">
                                  <a:latin typeface="Cambria Math"/>
                                </a:rPr>
                                <m:t>𝑥</m:t>
                              </m:r>
                            </m:e>
                            <m:sub>
                              <m:r>
                                <a:rPr lang="el-GR" sz="1800" i="1">
                                  <a:latin typeface="Cambria Math"/>
                                </a:rPr>
                                <m:t>2</m:t>
                              </m:r>
                            </m:sub>
                          </m:sSub>
                          <m:d>
                            <m:dPr>
                              <m:ctrlPr>
                                <a:rPr lang="el-GR" sz="1800" i="1">
                                  <a:latin typeface="Cambria Math"/>
                                </a:rPr>
                              </m:ctrlPr>
                            </m:dPr>
                            <m:e>
                              <m:r>
                                <a:rPr lang="el-GR" sz="1800" i="1">
                                  <a:latin typeface="Cambria Math"/>
                                </a:rPr>
                                <m:t>𝑡</m:t>
                              </m:r>
                            </m:e>
                          </m:d>
                        </m:num>
                        <m:den>
                          <m:r>
                            <a:rPr lang="el-GR" sz="1800" i="1">
                              <a:latin typeface="Cambria Math"/>
                            </a:rPr>
                            <m:t>1+</m:t>
                          </m:r>
                          <m:sSub>
                            <m:sSubPr>
                              <m:ctrlPr>
                                <a:rPr lang="el-GR" sz="1800" i="1">
                                  <a:latin typeface="Cambria Math"/>
                                </a:rPr>
                              </m:ctrlPr>
                            </m:sSubPr>
                            <m:e>
                              <m:sSub>
                                <m:sSubPr>
                                  <m:ctrlPr>
                                    <a:rPr lang="el-GR" sz="1800" i="1">
                                      <a:latin typeface="Cambria Math"/>
                                    </a:rPr>
                                  </m:ctrlPr>
                                </m:sSubPr>
                                <m:e>
                                  <m:r>
                                    <a:rPr lang="el-GR" sz="1800" i="1">
                                      <a:latin typeface="Cambria Math"/>
                                    </a:rPr>
                                    <m:t>𝛼</m:t>
                                  </m:r>
                                </m:e>
                                <m:sub>
                                  <m:r>
                                    <a:rPr lang="el-GR" sz="1800" i="1">
                                      <a:latin typeface="Cambria Math"/>
                                    </a:rPr>
                                    <m:t>1</m:t>
                                  </m:r>
                                </m:sub>
                              </m:sSub>
                              <m:r>
                                <a:rPr lang="el-GR" sz="1800" i="1">
                                  <a:latin typeface="Cambria Math"/>
                                </a:rPr>
                                <m:t>𝑥</m:t>
                              </m:r>
                            </m:e>
                            <m:sub>
                              <m:r>
                                <a:rPr lang="el-GR" sz="1800" i="1">
                                  <a:latin typeface="Cambria Math"/>
                                </a:rPr>
                                <m:t>1</m:t>
                              </m:r>
                            </m:sub>
                          </m:sSub>
                          <m:d>
                            <m:dPr>
                              <m:ctrlPr>
                                <a:rPr lang="el-GR" sz="1800" i="1">
                                  <a:latin typeface="Cambria Math"/>
                                </a:rPr>
                              </m:ctrlPr>
                            </m:dPr>
                            <m:e>
                              <m:r>
                                <a:rPr lang="el-GR" sz="1800" i="1">
                                  <a:latin typeface="Cambria Math"/>
                                </a:rPr>
                                <m:t>𝑡</m:t>
                              </m:r>
                              <m:r>
                                <a:rPr lang="el-GR" sz="1800" i="1">
                                  <a:latin typeface="Cambria Math"/>
                                </a:rPr>
                                <m:t>−1</m:t>
                              </m:r>
                            </m:e>
                          </m:d>
                          <m:r>
                            <a:rPr lang="el-GR" sz="1800" i="1">
                              <a:latin typeface="Cambria Math"/>
                            </a:rPr>
                            <m:t>+</m:t>
                          </m:r>
                          <m:sSub>
                            <m:sSubPr>
                              <m:ctrlPr>
                                <a:rPr lang="el-GR" sz="1800" i="1">
                                  <a:latin typeface="Cambria Math"/>
                                </a:rPr>
                              </m:ctrlPr>
                            </m:sSubPr>
                            <m:e>
                              <m:r>
                                <a:rPr lang="el-GR" sz="1800" i="1">
                                  <a:latin typeface="Cambria Math"/>
                                </a:rPr>
                                <m:t>𝛼</m:t>
                              </m:r>
                            </m:e>
                            <m:sub>
                              <m:r>
                                <a:rPr lang="el-GR" sz="1800" i="1">
                                  <a:latin typeface="Cambria Math"/>
                                </a:rPr>
                                <m:t>2</m:t>
                              </m:r>
                            </m:sub>
                          </m:sSub>
                          <m:sSub>
                            <m:sSubPr>
                              <m:ctrlPr>
                                <a:rPr lang="el-GR" sz="1800" i="1">
                                  <a:latin typeface="Cambria Math"/>
                                </a:rPr>
                              </m:ctrlPr>
                            </m:sSubPr>
                            <m:e>
                              <m:r>
                                <a:rPr lang="el-GR" sz="1800" i="1">
                                  <a:latin typeface="Cambria Math"/>
                                </a:rPr>
                                <m:t>𝑥</m:t>
                              </m:r>
                            </m:e>
                            <m:sub>
                              <m:r>
                                <a:rPr lang="el-GR" sz="1800" i="1">
                                  <a:latin typeface="Cambria Math"/>
                                </a:rPr>
                                <m:t>2</m:t>
                              </m:r>
                            </m:sub>
                          </m:sSub>
                          <m:d>
                            <m:dPr>
                              <m:ctrlPr>
                                <a:rPr lang="el-GR" sz="1800" i="1">
                                  <a:latin typeface="Cambria Math"/>
                                </a:rPr>
                              </m:ctrlPr>
                            </m:dPr>
                            <m:e>
                              <m:r>
                                <a:rPr lang="el-GR" sz="1800" i="1">
                                  <a:latin typeface="Cambria Math"/>
                                </a:rPr>
                                <m:t>𝑡</m:t>
                              </m:r>
                              <m:r>
                                <a:rPr lang="el-GR" sz="1800" i="1">
                                  <a:latin typeface="Cambria Math"/>
                                </a:rPr>
                                <m:t>−1</m:t>
                              </m:r>
                            </m:e>
                          </m:d>
                        </m:den>
                      </m:f>
                    </m:oMath>
                  </m:oMathPara>
                </a14:m>
                <a:endParaRPr lang="el-GR" sz="1800" dirty="0"/>
              </a:p>
              <a:p>
                <a:pPr marL="0" indent="0" algn="l">
                  <a:spcBef>
                    <a:spcPts val="900"/>
                  </a:spcBef>
                  <a:spcAft>
                    <a:spcPts val="900"/>
                  </a:spcAft>
                  <a:buNone/>
                </a:pPr>
                <a:r>
                  <a:rPr lang="el-GR" sz="1800" dirty="0"/>
                  <a:t>Ο γραμμικός συνδυασμός </a:t>
                </a:r>
                <a14:m>
                  <m:oMath xmlns:m="http://schemas.openxmlformats.org/officeDocument/2006/math">
                    <m:sSup>
                      <m:sSupPr>
                        <m:ctrlPr>
                          <a:rPr lang="el-GR" sz="1800" i="1">
                            <a:latin typeface="Cambria Math"/>
                          </a:rPr>
                        </m:ctrlPr>
                      </m:sSupPr>
                      <m:e>
                        <m:r>
                          <a:rPr lang="el-GR" sz="1800" i="1">
                            <a:latin typeface="Cambria Math"/>
                          </a:rPr>
                          <m:t>𝑦</m:t>
                        </m:r>
                      </m:e>
                      <m:sup>
                        <m:r>
                          <a:rPr lang="el-GR" sz="1800" i="1">
                            <a:latin typeface="Cambria Math"/>
                          </a:rPr>
                          <m:t>′</m:t>
                        </m:r>
                      </m:sup>
                    </m:sSup>
                    <m:r>
                      <a:rPr lang="el-GR" sz="1800" i="1">
                        <a:latin typeface="Cambria Math"/>
                      </a:rPr>
                      <m:t>(</m:t>
                    </m:r>
                    <m:r>
                      <a:rPr lang="en-US" sz="1800" i="1">
                        <a:latin typeface="Cambria Math"/>
                      </a:rPr>
                      <m:t>𝑡</m:t>
                    </m:r>
                    <m:r>
                      <a:rPr lang="en-US" sz="1800" i="1">
                        <a:latin typeface="Cambria Math"/>
                      </a:rPr>
                      <m:t>)</m:t>
                    </m:r>
                  </m:oMath>
                </a14:m>
                <a:r>
                  <a:rPr lang="el-GR" sz="1800" dirty="0" smtClean="0"/>
                  <a:t> </a:t>
                </a:r>
                <a:r>
                  <a:rPr lang="el-GR" sz="1800" dirty="0"/>
                  <a:t>των εξόδων </a:t>
                </a:r>
                <a14:m>
                  <m:oMath xmlns:m="http://schemas.openxmlformats.org/officeDocument/2006/math">
                    <m:sSub>
                      <m:sSubPr>
                        <m:ctrlPr>
                          <a:rPr lang="el-GR" sz="1800" i="1">
                            <a:latin typeface="Cambria Math"/>
                          </a:rPr>
                        </m:ctrlPr>
                      </m:sSubPr>
                      <m:e>
                        <m:r>
                          <a:rPr lang="el-GR" sz="1800" i="1">
                            <a:latin typeface="Cambria Math"/>
                          </a:rPr>
                          <m:t>𝑦</m:t>
                        </m:r>
                      </m:e>
                      <m:sub>
                        <m:r>
                          <a:rPr lang="el-GR" sz="1800" i="1">
                            <a:latin typeface="Cambria Math"/>
                          </a:rPr>
                          <m:t>1</m:t>
                        </m:r>
                      </m:sub>
                    </m:sSub>
                    <m:r>
                      <a:rPr lang="el-GR" sz="1800" i="1">
                        <a:latin typeface="Cambria Math"/>
                      </a:rPr>
                      <m:t>(</m:t>
                    </m:r>
                    <m:r>
                      <a:rPr lang="el-GR" sz="1800" i="1">
                        <a:latin typeface="Cambria Math"/>
                      </a:rPr>
                      <m:t>𝑡</m:t>
                    </m:r>
                    <m:r>
                      <a:rPr lang="el-GR" sz="1800" i="1">
                        <a:latin typeface="Cambria Math"/>
                      </a:rPr>
                      <m:t>)</m:t>
                    </m:r>
                  </m:oMath>
                </a14:m>
                <a:r>
                  <a:rPr lang="el-GR" sz="1800" dirty="0"/>
                  <a:t> και </a:t>
                </a:r>
                <a14:m>
                  <m:oMath xmlns:m="http://schemas.openxmlformats.org/officeDocument/2006/math">
                    <m:sSub>
                      <m:sSubPr>
                        <m:ctrlPr>
                          <a:rPr lang="el-GR" sz="1800" i="1">
                            <a:latin typeface="Cambria Math"/>
                          </a:rPr>
                        </m:ctrlPr>
                      </m:sSubPr>
                      <m:e>
                        <m:r>
                          <a:rPr lang="el-GR" sz="1800" i="1">
                            <a:latin typeface="Cambria Math"/>
                          </a:rPr>
                          <m:t>𝑦</m:t>
                        </m:r>
                      </m:e>
                      <m:sub>
                        <m:r>
                          <a:rPr lang="el-GR" sz="1800" i="1">
                            <a:latin typeface="Cambria Math"/>
                          </a:rPr>
                          <m:t>2</m:t>
                        </m:r>
                      </m:sub>
                    </m:sSub>
                    <m:d>
                      <m:dPr>
                        <m:ctrlPr>
                          <a:rPr lang="el-GR" sz="1800" i="1">
                            <a:latin typeface="Cambria Math"/>
                          </a:rPr>
                        </m:ctrlPr>
                      </m:dPr>
                      <m:e>
                        <m:r>
                          <a:rPr lang="el-GR" sz="1800" i="1">
                            <a:latin typeface="Cambria Math"/>
                          </a:rPr>
                          <m:t>𝑡</m:t>
                        </m:r>
                      </m:e>
                    </m:d>
                  </m:oMath>
                </a14:m>
                <a:r>
                  <a:rPr lang="el-GR" sz="1800" dirty="0"/>
                  <a:t> είναι: </a:t>
                </a:r>
              </a:p>
              <a:p>
                <a:pPr marL="0" indent="0" algn="l">
                  <a:spcBef>
                    <a:spcPts val="900"/>
                  </a:spcBef>
                  <a:spcAft>
                    <a:spcPts val="900"/>
                  </a:spcAft>
                  <a:buNone/>
                </a:pPr>
                <a14:m>
                  <m:oMathPara xmlns:m="http://schemas.openxmlformats.org/officeDocument/2006/math">
                    <m:oMathParaPr>
                      <m:jc m:val="centerGroup"/>
                    </m:oMathParaPr>
                    <m:oMath xmlns:m="http://schemas.openxmlformats.org/officeDocument/2006/math">
                      <m:sSup>
                        <m:sSupPr>
                          <m:ctrlPr>
                            <a:rPr lang="el-GR" sz="1800" i="1">
                              <a:latin typeface="Cambria Math"/>
                            </a:rPr>
                          </m:ctrlPr>
                        </m:sSupPr>
                        <m:e>
                          <m:r>
                            <a:rPr lang="el-GR" sz="1800" i="1">
                              <a:latin typeface="Cambria Math"/>
                            </a:rPr>
                            <m:t>𝑦</m:t>
                          </m:r>
                        </m:e>
                        <m:sup>
                          <m:r>
                            <a:rPr lang="el-GR" sz="1800" i="1">
                              <a:latin typeface="Cambria Math"/>
                            </a:rPr>
                            <m:t>′</m:t>
                          </m:r>
                        </m:sup>
                      </m:sSup>
                      <m:r>
                        <a:rPr lang="el-GR" sz="1800" i="1">
                          <a:latin typeface="Cambria Math"/>
                        </a:rPr>
                        <m:t>(</m:t>
                      </m:r>
                      <m:r>
                        <a:rPr lang="en-US" sz="1800" i="1">
                          <a:latin typeface="Cambria Math"/>
                        </a:rPr>
                        <m:t>𝑡</m:t>
                      </m:r>
                      <m:r>
                        <a:rPr lang="en-US" sz="1800" i="1">
                          <a:latin typeface="Cambria Math"/>
                        </a:rPr>
                        <m:t>)=</m:t>
                      </m:r>
                      <m:sSub>
                        <m:sSubPr>
                          <m:ctrlPr>
                            <a:rPr lang="el-GR" sz="1800" i="1">
                              <a:latin typeface="Cambria Math"/>
                            </a:rPr>
                          </m:ctrlPr>
                        </m:sSubPr>
                        <m:e>
                          <m:sSub>
                            <m:sSubPr>
                              <m:ctrlPr>
                                <a:rPr lang="el-GR" sz="1800" i="1">
                                  <a:latin typeface="Cambria Math"/>
                                </a:rPr>
                              </m:ctrlPr>
                            </m:sSubPr>
                            <m:e>
                              <m:r>
                                <a:rPr lang="el-GR" sz="1800" i="1">
                                  <a:latin typeface="Cambria Math"/>
                                </a:rPr>
                                <m:t>𝛼</m:t>
                              </m:r>
                            </m:e>
                            <m:sub>
                              <m:r>
                                <a:rPr lang="el-GR" sz="1800" i="1">
                                  <a:latin typeface="Cambria Math"/>
                                </a:rPr>
                                <m:t>1</m:t>
                              </m:r>
                            </m:sub>
                          </m:sSub>
                          <m:r>
                            <a:rPr lang="el-GR" sz="1800" i="1">
                              <a:latin typeface="Cambria Math"/>
                            </a:rPr>
                            <m:t>𝑦</m:t>
                          </m:r>
                        </m:e>
                        <m:sub>
                          <m:r>
                            <a:rPr lang="el-GR" sz="1800" i="1">
                              <a:latin typeface="Cambria Math"/>
                            </a:rPr>
                            <m:t>1</m:t>
                          </m:r>
                        </m:sub>
                      </m:sSub>
                      <m:d>
                        <m:dPr>
                          <m:ctrlPr>
                            <a:rPr lang="el-GR" sz="1800" i="1">
                              <a:latin typeface="Cambria Math"/>
                            </a:rPr>
                          </m:ctrlPr>
                        </m:dPr>
                        <m:e>
                          <m:r>
                            <a:rPr lang="el-GR" sz="1800" i="1">
                              <a:latin typeface="Cambria Math"/>
                            </a:rPr>
                            <m:t>𝑡</m:t>
                          </m:r>
                        </m:e>
                      </m:d>
                      <m:r>
                        <a:rPr lang="el-GR" sz="1800">
                          <a:latin typeface="Cambria Math"/>
                        </a:rPr>
                        <m:t>+</m:t>
                      </m:r>
                      <m:sSub>
                        <m:sSubPr>
                          <m:ctrlPr>
                            <a:rPr lang="el-GR" sz="1800" i="1">
                              <a:latin typeface="Cambria Math"/>
                            </a:rPr>
                          </m:ctrlPr>
                        </m:sSubPr>
                        <m:e>
                          <m:r>
                            <m:rPr>
                              <m:sty m:val="p"/>
                            </m:rPr>
                            <a:rPr lang="el-GR" sz="1800">
                              <a:latin typeface="Cambria Math"/>
                            </a:rPr>
                            <m:t>α</m:t>
                          </m:r>
                        </m:e>
                        <m:sub>
                          <m:r>
                            <a:rPr lang="el-GR" sz="1800">
                              <a:latin typeface="Cambria Math"/>
                            </a:rPr>
                            <m:t>2</m:t>
                          </m:r>
                        </m:sub>
                      </m:sSub>
                      <m:sSub>
                        <m:sSubPr>
                          <m:ctrlPr>
                            <a:rPr lang="el-GR" sz="1800" i="1">
                              <a:latin typeface="Cambria Math"/>
                            </a:rPr>
                          </m:ctrlPr>
                        </m:sSubPr>
                        <m:e>
                          <m:r>
                            <a:rPr lang="el-GR" sz="1800" i="1">
                              <a:latin typeface="Cambria Math"/>
                            </a:rPr>
                            <m:t>𝑦</m:t>
                          </m:r>
                        </m:e>
                        <m:sub>
                          <m:r>
                            <a:rPr lang="el-GR" sz="1800" i="1">
                              <a:latin typeface="Cambria Math"/>
                            </a:rPr>
                            <m:t>2</m:t>
                          </m:r>
                        </m:sub>
                      </m:sSub>
                      <m:d>
                        <m:dPr>
                          <m:ctrlPr>
                            <a:rPr lang="el-GR" sz="1800" i="1">
                              <a:latin typeface="Cambria Math"/>
                            </a:rPr>
                          </m:ctrlPr>
                        </m:dPr>
                        <m:e>
                          <m:r>
                            <a:rPr lang="el-GR" sz="1800" i="1">
                              <a:latin typeface="Cambria Math"/>
                            </a:rPr>
                            <m:t>𝑡</m:t>
                          </m:r>
                        </m:e>
                      </m:d>
                      <m:r>
                        <a:rPr lang="el-GR" sz="1800">
                          <a:latin typeface="Cambria Math"/>
                        </a:rPr>
                        <m:t> </m:t>
                      </m:r>
                      <m:r>
                        <a:rPr lang="el-GR" sz="1800" i="1">
                          <a:latin typeface="Cambria Math"/>
                        </a:rPr>
                        <m:t>=</m:t>
                      </m:r>
                      <m:sSub>
                        <m:sSubPr>
                          <m:ctrlPr>
                            <a:rPr lang="el-GR" sz="1800" i="1">
                              <a:latin typeface="Cambria Math"/>
                            </a:rPr>
                          </m:ctrlPr>
                        </m:sSubPr>
                        <m:e>
                          <m:r>
                            <a:rPr lang="el-GR" sz="1800" i="1">
                              <a:latin typeface="Cambria Math"/>
                            </a:rPr>
                            <m:t>𝛼</m:t>
                          </m:r>
                        </m:e>
                        <m:sub>
                          <m:r>
                            <a:rPr lang="el-GR" sz="1800" i="1">
                              <a:latin typeface="Cambria Math"/>
                            </a:rPr>
                            <m:t>1</m:t>
                          </m:r>
                        </m:sub>
                      </m:sSub>
                      <m:f>
                        <m:fPr>
                          <m:ctrlPr>
                            <a:rPr lang="el-GR" sz="1800" i="1">
                              <a:latin typeface="Cambria Math"/>
                            </a:rPr>
                          </m:ctrlPr>
                        </m:fPr>
                        <m:num>
                          <m:sSub>
                            <m:sSubPr>
                              <m:ctrlPr>
                                <a:rPr lang="el-GR" sz="1800" i="1">
                                  <a:latin typeface="Cambria Math"/>
                                </a:rPr>
                              </m:ctrlPr>
                            </m:sSubPr>
                            <m:e>
                              <m:r>
                                <a:rPr lang="el-GR" sz="1800" i="1">
                                  <a:latin typeface="Cambria Math"/>
                                </a:rPr>
                                <m:t>𝑥</m:t>
                              </m:r>
                            </m:e>
                            <m:sub>
                              <m:r>
                                <a:rPr lang="el-GR" sz="1800" i="1">
                                  <a:latin typeface="Cambria Math"/>
                                </a:rPr>
                                <m:t>1</m:t>
                              </m:r>
                            </m:sub>
                          </m:sSub>
                          <m:d>
                            <m:dPr>
                              <m:ctrlPr>
                                <a:rPr lang="el-GR" sz="1800" i="1">
                                  <a:latin typeface="Cambria Math"/>
                                </a:rPr>
                              </m:ctrlPr>
                            </m:dPr>
                            <m:e>
                              <m:r>
                                <a:rPr lang="el-GR" sz="1800" i="1">
                                  <a:latin typeface="Cambria Math"/>
                                </a:rPr>
                                <m:t>𝑡</m:t>
                              </m:r>
                            </m:e>
                          </m:d>
                        </m:num>
                        <m:den>
                          <m:r>
                            <a:rPr lang="el-GR" sz="1800" i="1">
                              <a:latin typeface="Cambria Math"/>
                            </a:rPr>
                            <m:t>1+</m:t>
                          </m:r>
                          <m:sSub>
                            <m:sSubPr>
                              <m:ctrlPr>
                                <a:rPr lang="el-GR" sz="1800" i="1">
                                  <a:latin typeface="Cambria Math"/>
                                </a:rPr>
                              </m:ctrlPr>
                            </m:sSubPr>
                            <m:e>
                              <m:r>
                                <a:rPr lang="el-GR" sz="1800" i="1">
                                  <a:latin typeface="Cambria Math"/>
                                </a:rPr>
                                <m:t>𝑥</m:t>
                              </m:r>
                            </m:e>
                            <m:sub>
                              <m:r>
                                <a:rPr lang="el-GR" sz="1800" i="1">
                                  <a:latin typeface="Cambria Math"/>
                                </a:rPr>
                                <m:t>1</m:t>
                              </m:r>
                            </m:sub>
                          </m:sSub>
                          <m:d>
                            <m:dPr>
                              <m:ctrlPr>
                                <a:rPr lang="el-GR" sz="1800" i="1">
                                  <a:latin typeface="Cambria Math"/>
                                </a:rPr>
                              </m:ctrlPr>
                            </m:dPr>
                            <m:e>
                              <m:r>
                                <a:rPr lang="el-GR" sz="1800" i="1">
                                  <a:latin typeface="Cambria Math"/>
                                </a:rPr>
                                <m:t>𝑡</m:t>
                              </m:r>
                              <m:r>
                                <a:rPr lang="el-GR" sz="1800" i="1">
                                  <a:latin typeface="Cambria Math"/>
                                </a:rPr>
                                <m:t>−1</m:t>
                              </m:r>
                            </m:e>
                          </m:d>
                        </m:den>
                      </m:f>
                      <m:r>
                        <a:rPr lang="el-GR" sz="1800" i="1">
                          <a:latin typeface="Cambria Math"/>
                        </a:rPr>
                        <m:t>+</m:t>
                      </m:r>
                      <m:sSub>
                        <m:sSubPr>
                          <m:ctrlPr>
                            <a:rPr lang="el-GR" sz="1800" i="1">
                              <a:latin typeface="Cambria Math"/>
                            </a:rPr>
                          </m:ctrlPr>
                        </m:sSubPr>
                        <m:e>
                          <m:r>
                            <a:rPr lang="el-GR" sz="1800" i="1">
                              <a:latin typeface="Cambria Math"/>
                            </a:rPr>
                            <m:t>𝛼</m:t>
                          </m:r>
                        </m:e>
                        <m:sub>
                          <m:r>
                            <a:rPr lang="el-GR" sz="1800" i="1">
                              <a:latin typeface="Cambria Math"/>
                            </a:rPr>
                            <m:t>2</m:t>
                          </m:r>
                        </m:sub>
                      </m:sSub>
                      <m:f>
                        <m:fPr>
                          <m:ctrlPr>
                            <a:rPr lang="el-GR" sz="1800" i="1">
                              <a:latin typeface="Cambria Math"/>
                            </a:rPr>
                          </m:ctrlPr>
                        </m:fPr>
                        <m:num>
                          <m:sSub>
                            <m:sSubPr>
                              <m:ctrlPr>
                                <a:rPr lang="el-GR" sz="1800" i="1">
                                  <a:latin typeface="Cambria Math"/>
                                </a:rPr>
                              </m:ctrlPr>
                            </m:sSubPr>
                            <m:e>
                              <m:r>
                                <a:rPr lang="el-GR" sz="1800" i="1">
                                  <a:latin typeface="Cambria Math"/>
                                </a:rPr>
                                <m:t>𝑥</m:t>
                              </m:r>
                            </m:e>
                            <m:sub>
                              <m:r>
                                <a:rPr lang="el-GR" sz="1800" i="1">
                                  <a:latin typeface="Cambria Math"/>
                                </a:rPr>
                                <m:t>2</m:t>
                              </m:r>
                            </m:sub>
                          </m:sSub>
                          <m:d>
                            <m:dPr>
                              <m:ctrlPr>
                                <a:rPr lang="el-GR" sz="1800" i="1">
                                  <a:latin typeface="Cambria Math"/>
                                </a:rPr>
                              </m:ctrlPr>
                            </m:dPr>
                            <m:e>
                              <m:r>
                                <a:rPr lang="el-GR" sz="1800" i="1">
                                  <a:latin typeface="Cambria Math"/>
                                </a:rPr>
                                <m:t>𝑡</m:t>
                              </m:r>
                            </m:e>
                          </m:d>
                        </m:num>
                        <m:den>
                          <m:r>
                            <a:rPr lang="el-GR" sz="1800" i="1">
                              <a:latin typeface="Cambria Math"/>
                            </a:rPr>
                            <m:t>1+</m:t>
                          </m:r>
                          <m:sSub>
                            <m:sSubPr>
                              <m:ctrlPr>
                                <a:rPr lang="el-GR" sz="1800" i="1">
                                  <a:latin typeface="Cambria Math"/>
                                </a:rPr>
                              </m:ctrlPr>
                            </m:sSubPr>
                            <m:e>
                              <m:r>
                                <a:rPr lang="el-GR" sz="1800" i="1">
                                  <a:latin typeface="Cambria Math"/>
                                </a:rPr>
                                <m:t>𝑥</m:t>
                              </m:r>
                            </m:e>
                            <m:sub>
                              <m:r>
                                <a:rPr lang="el-GR" sz="1800" i="1">
                                  <a:latin typeface="Cambria Math"/>
                                </a:rPr>
                                <m:t>2</m:t>
                              </m:r>
                            </m:sub>
                          </m:sSub>
                          <m:r>
                            <a:rPr lang="el-GR" sz="1800" i="1">
                              <a:latin typeface="Cambria Math"/>
                            </a:rPr>
                            <m:t>(</m:t>
                          </m:r>
                          <m:r>
                            <a:rPr lang="el-GR" sz="1800" i="1">
                              <a:latin typeface="Cambria Math"/>
                            </a:rPr>
                            <m:t>𝑡</m:t>
                          </m:r>
                          <m:r>
                            <a:rPr lang="el-GR" sz="1800" i="1">
                              <a:latin typeface="Cambria Math"/>
                            </a:rPr>
                            <m:t>−1)</m:t>
                          </m:r>
                        </m:den>
                      </m:f>
                      <m:r>
                        <a:rPr lang="el-GR" sz="1800" i="1">
                          <a:latin typeface="Cambria Math"/>
                        </a:rPr>
                        <m:t> </m:t>
                      </m:r>
                    </m:oMath>
                  </m:oMathPara>
                </a14:m>
                <a:endParaRPr lang="el-GR" sz="1800" dirty="0"/>
              </a:p>
              <a:p>
                <a:pPr marL="0" indent="0" algn="l">
                  <a:spcBef>
                    <a:spcPts val="900"/>
                  </a:spcBef>
                  <a:spcAft>
                    <a:spcPts val="900"/>
                  </a:spcAft>
                  <a:buNone/>
                </a:pPr>
                <a:r>
                  <a:rPr lang="el-GR" sz="1800" dirty="0"/>
                  <a:t> </a:t>
                </a:r>
                <a:r>
                  <a:rPr lang="el-GR" sz="1800" dirty="0" smtClean="0"/>
                  <a:t>Παρατηρούμε ότι </a:t>
                </a:r>
                <a14:m>
                  <m:oMath xmlns:m="http://schemas.openxmlformats.org/officeDocument/2006/math">
                    <m:r>
                      <a:rPr lang="el-GR" sz="1800" i="1">
                        <a:latin typeface="Cambria Math"/>
                      </a:rPr>
                      <m:t>𝑦</m:t>
                    </m:r>
                    <m:r>
                      <a:rPr lang="el-GR" sz="1800" i="1">
                        <a:latin typeface="Cambria Math"/>
                      </a:rPr>
                      <m:t>(</m:t>
                    </m:r>
                    <m:r>
                      <a:rPr lang="el-GR" sz="1800" i="1">
                        <a:latin typeface="Cambria Math"/>
                      </a:rPr>
                      <m:t>𝑡</m:t>
                    </m:r>
                    <m:r>
                      <a:rPr lang="el-GR" sz="1800" i="1">
                        <a:latin typeface="Cambria Math"/>
                      </a:rPr>
                      <m:t>)≠</m:t>
                    </m:r>
                    <m:sSup>
                      <m:sSupPr>
                        <m:ctrlPr>
                          <a:rPr lang="el-GR" sz="1800" i="1">
                            <a:latin typeface="Cambria Math"/>
                          </a:rPr>
                        </m:ctrlPr>
                      </m:sSupPr>
                      <m:e>
                        <m:r>
                          <a:rPr lang="el-GR" sz="1800" i="1">
                            <a:latin typeface="Cambria Math"/>
                          </a:rPr>
                          <m:t>𝑦</m:t>
                        </m:r>
                      </m:e>
                      <m:sup>
                        <m:r>
                          <a:rPr lang="el-GR" sz="1800" i="1">
                            <a:latin typeface="Cambria Math"/>
                          </a:rPr>
                          <m:t>′</m:t>
                        </m:r>
                      </m:sup>
                    </m:sSup>
                    <m:r>
                      <a:rPr lang="el-GR" sz="1800" i="1">
                        <a:latin typeface="Cambria Math"/>
                      </a:rPr>
                      <m:t>(</m:t>
                    </m:r>
                    <m:r>
                      <a:rPr lang="el-GR" sz="1800" i="1">
                        <a:latin typeface="Cambria Math"/>
                      </a:rPr>
                      <m:t>𝑡</m:t>
                    </m:r>
                    <m:r>
                      <a:rPr lang="el-GR" sz="1800" i="1">
                        <a:latin typeface="Cambria Math"/>
                      </a:rPr>
                      <m:t>)</m:t>
                    </m:r>
                  </m:oMath>
                </a14:m>
                <a:r>
                  <a:rPr lang="el-GR" sz="1800" dirty="0"/>
                  <a:t>. Άρα το δοθέν σύστημα δεν είναι </a:t>
                </a:r>
                <a:r>
                  <a:rPr lang="el-GR" sz="1800" dirty="0" smtClean="0"/>
                  <a:t>γραμμικό</a:t>
                </a:r>
                <a:r>
                  <a:rPr lang="el-GR" sz="1800" dirty="0"/>
                  <a:t>.</a:t>
                </a:r>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457200" y="1052736"/>
                <a:ext cx="8229600" cy="5472608"/>
              </a:xfrm>
              <a:blipFill rotWithShape="1">
                <a:blip r:embed="rId2"/>
                <a:stretch>
                  <a:fillRect l="-593" t="-669" b="-669"/>
                </a:stretch>
              </a:blipFill>
            </p:spPr>
            <p:txBody>
              <a:bodyPr/>
              <a:lstStyle/>
              <a:p>
                <a:r>
                  <a:rPr lang="el-GR">
                    <a:noFill/>
                  </a:rPr>
                  <a:t> </a:t>
                </a:r>
              </a:p>
            </p:txBody>
          </p:sp>
        </mc:Fallback>
      </mc:AlternateContent>
      <p:sp>
        <p:nvSpPr>
          <p:cNvPr id="4" name="Slide Number Placeholder 3"/>
          <p:cNvSpPr>
            <a:spLocks noGrp="1"/>
          </p:cNvSpPr>
          <p:nvPr>
            <p:ph type="sldNum" sz="quarter" idx="12"/>
          </p:nvPr>
        </p:nvSpPr>
        <p:spPr/>
        <p:txBody>
          <a:bodyPr/>
          <a:lstStyle/>
          <a:p>
            <a:fld id="{0B0EBAE1-C03B-424B-868F-E6C23C4F0113}" type="slidenum">
              <a:rPr lang="el-GR" smtClean="0"/>
              <a:t>105</a:t>
            </a:fld>
            <a:endParaRPr lang="el-GR"/>
          </a:p>
        </p:txBody>
      </p:sp>
    </p:spTree>
    <p:extLst>
      <p:ext uri="{BB962C8B-B14F-4D97-AF65-F5344CB8AC3E}">
        <p14:creationId xmlns:p14="http://schemas.microsoft.com/office/powerpoint/2010/main" val="181331809"/>
      </p:ext>
    </p:extLst>
  </p:cSld>
  <p:clrMapOvr>
    <a:masterClrMapping/>
  </p:clrMapOvr>
  <p:timing>
    <p:tnLst>
      <p:par>
        <p:cTn id="1" dur="indefinite" restart="never" nodeType="tmRoot"/>
      </p:par>
    </p:tnLst>
  </p:timing>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l-GR" dirty="0" smtClean="0"/>
              <a:t>Άσκηση 3</a:t>
            </a:r>
            <a:endParaRPr lang="el-GR"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457200" y="1052736"/>
                <a:ext cx="8229600" cy="5472608"/>
              </a:xfrm>
            </p:spPr>
            <p:txBody>
              <a:bodyPr>
                <a:noAutofit/>
              </a:bodyPr>
              <a:lstStyle/>
              <a:p>
                <a:pPr marL="0" indent="0" algn="l">
                  <a:lnSpc>
                    <a:spcPct val="150000"/>
                  </a:lnSpc>
                  <a:spcBef>
                    <a:spcPts val="600"/>
                  </a:spcBef>
                  <a:spcAft>
                    <a:spcPts val="600"/>
                  </a:spcAft>
                  <a:buNone/>
                </a:pPr>
                <a:r>
                  <a:rPr lang="el-GR" sz="1800" dirty="0"/>
                  <a:t>Για κάθε ένα από τα παρακάτω συστήματα, να εξετάσετε αν είναι αιτιατά ή όχι.</a:t>
                </a:r>
              </a:p>
              <a:p>
                <a:pPr marL="0" indent="0" algn="l">
                  <a:lnSpc>
                    <a:spcPct val="150000"/>
                  </a:lnSpc>
                  <a:spcBef>
                    <a:spcPts val="600"/>
                  </a:spcBef>
                  <a:spcAft>
                    <a:spcPts val="600"/>
                  </a:spcAft>
                  <a:buNone/>
                </a:pPr>
                <a:r>
                  <a:rPr lang="el-GR" sz="1800" dirty="0"/>
                  <a:t>	1) </a:t>
                </a:r>
                <a14:m>
                  <m:oMath xmlns:m="http://schemas.openxmlformats.org/officeDocument/2006/math">
                    <m:r>
                      <a:rPr lang="el-GR" sz="1800" i="1">
                        <a:latin typeface="Cambria Math"/>
                      </a:rPr>
                      <m:t>𝑦</m:t>
                    </m:r>
                    <m:d>
                      <m:dPr>
                        <m:ctrlPr>
                          <a:rPr lang="el-GR" sz="1800" i="1">
                            <a:latin typeface="Cambria Math"/>
                          </a:rPr>
                        </m:ctrlPr>
                      </m:dPr>
                      <m:e>
                        <m:r>
                          <a:rPr lang="el-GR" sz="1800" i="1">
                            <a:latin typeface="Cambria Math"/>
                          </a:rPr>
                          <m:t>𝑡</m:t>
                        </m:r>
                      </m:e>
                    </m:d>
                    <m:r>
                      <a:rPr lang="el-GR" sz="1800" i="1">
                        <a:latin typeface="Cambria Math"/>
                      </a:rPr>
                      <m:t>=</m:t>
                    </m:r>
                    <m:sSup>
                      <m:sSupPr>
                        <m:ctrlPr>
                          <a:rPr lang="el-GR" sz="1800" i="1">
                            <a:latin typeface="Cambria Math"/>
                          </a:rPr>
                        </m:ctrlPr>
                      </m:sSupPr>
                      <m:e>
                        <m:r>
                          <a:rPr lang="el-GR" sz="1800" i="1">
                            <a:latin typeface="Cambria Math"/>
                          </a:rPr>
                          <m:t>𝑥</m:t>
                        </m:r>
                      </m:e>
                      <m:sup>
                        <m:r>
                          <a:rPr lang="el-GR" sz="1800" i="1">
                            <a:latin typeface="Cambria Math"/>
                          </a:rPr>
                          <m:t>3</m:t>
                        </m:r>
                      </m:sup>
                    </m:sSup>
                    <m:r>
                      <a:rPr lang="el-GR" sz="1800" i="1">
                        <a:latin typeface="Cambria Math"/>
                      </a:rPr>
                      <m:t>(</m:t>
                    </m:r>
                    <m:r>
                      <a:rPr lang="el-GR" sz="1800" i="1">
                        <a:latin typeface="Cambria Math"/>
                      </a:rPr>
                      <m:t>𝑡</m:t>
                    </m:r>
                    <m:r>
                      <a:rPr lang="el-GR" sz="1800" i="1">
                        <a:latin typeface="Cambria Math"/>
                      </a:rPr>
                      <m:t>+3)</m:t>
                    </m:r>
                  </m:oMath>
                </a14:m>
                <a:r>
                  <a:rPr lang="el-GR" sz="1800" dirty="0"/>
                  <a:t>		2) </a:t>
                </a:r>
                <a14:m>
                  <m:oMath xmlns:m="http://schemas.openxmlformats.org/officeDocument/2006/math">
                    <m:r>
                      <a:rPr lang="en-US" sz="1800" i="1">
                        <a:latin typeface="Cambria Math"/>
                      </a:rPr>
                      <m:t>𝑦</m:t>
                    </m:r>
                    <m:d>
                      <m:dPr>
                        <m:ctrlPr>
                          <a:rPr lang="el-GR" sz="1800" i="1">
                            <a:latin typeface="Cambria Math"/>
                          </a:rPr>
                        </m:ctrlPr>
                      </m:dPr>
                      <m:e>
                        <m:r>
                          <a:rPr lang="en-US" sz="1800" i="1">
                            <a:latin typeface="Cambria Math"/>
                          </a:rPr>
                          <m:t>𝑡</m:t>
                        </m:r>
                      </m:e>
                    </m:d>
                    <m:r>
                      <a:rPr lang="el-GR" sz="1800" i="1">
                        <a:latin typeface="Cambria Math"/>
                      </a:rPr>
                      <m:t>=</m:t>
                    </m:r>
                    <m:sSup>
                      <m:sSupPr>
                        <m:ctrlPr>
                          <a:rPr lang="el-GR" sz="1800" i="1">
                            <a:latin typeface="Cambria Math"/>
                          </a:rPr>
                        </m:ctrlPr>
                      </m:sSupPr>
                      <m:e>
                        <m:r>
                          <a:rPr lang="en-US" sz="1800" i="1">
                            <a:latin typeface="Cambria Math"/>
                          </a:rPr>
                          <m:t>𝑒</m:t>
                        </m:r>
                      </m:e>
                      <m:sup>
                        <m:r>
                          <a:rPr lang="el-GR" sz="1800" i="1">
                            <a:latin typeface="Cambria Math"/>
                          </a:rPr>
                          <m:t>−</m:t>
                        </m:r>
                        <m:r>
                          <a:rPr lang="el-GR" sz="1800" i="1">
                            <a:latin typeface="Cambria Math"/>
                          </a:rPr>
                          <m:t>𝛼</m:t>
                        </m:r>
                        <m:r>
                          <a:rPr lang="en-US" sz="1800" i="1">
                            <a:latin typeface="Cambria Math"/>
                          </a:rPr>
                          <m:t>𝑡</m:t>
                        </m:r>
                      </m:sup>
                    </m:sSup>
                    <m:r>
                      <a:rPr lang="en-US" sz="1800" i="1">
                        <a:latin typeface="Cambria Math"/>
                      </a:rPr>
                      <m:t> </m:t>
                    </m:r>
                    <m:r>
                      <a:rPr lang="en-US" sz="1800" i="1">
                        <a:latin typeface="Cambria Math"/>
                      </a:rPr>
                      <m:t>𝑢</m:t>
                    </m:r>
                    <m:r>
                      <a:rPr lang="el-GR" sz="1800" i="1">
                        <a:latin typeface="Cambria Math"/>
                      </a:rPr>
                      <m:t>(</m:t>
                    </m:r>
                    <m:r>
                      <a:rPr lang="en-US" sz="1800" i="1">
                        <a:latin typeface="Cambria Math"/>
                      </a:rPr>
                      <m:t>𝑡</m:t>
                    </m:r>
                    <m:r>
                      <a:rPr lang="el-GR" sz="1800" i="1">
                        <a:latin typeface="Cambria Math"/>
                      </a:rPr>
                      <m:t>)</m:t>
                    </m:r>
                  </m:oMath>
                </a14:m>
                <a:endParaRPr lang="el-GR" sz="1800" dirty="0"/>
              </a:p>
              <a:p>
                <a:pPr marL="0" indent="0" algn="l">
                  <a:lnSpc>
                    <a:spcPct val="150000"/>
                  </a:lnSpc>
                  <a:spcBef>
                    <a:spcPts val="600"/>
                  </a:spcBef>
                  <a:spcAft>
                    <a:spcPts val="600"/>
                  </a:spcAft>
                  <a:buNone/>
                </a:pPr>
                <a:endParaRPr lang="el-GR" sz="1800" u="sng" dirty="0" smtClean="0"/>
              </a:p>
              <a:p>
                <a:pPr marL="0" indent="0" algn="l">
                  <a:lnSpc>
                    <a:spcPct val="150000"/>
                  </a:lnSpc>
                  <a:spcBef>
                    <a:spcPts val="600"/>
                  </a:spcBef>
                  <a:spcAft>
                    <a:spcPts val="600"/>
                  </a:spcAft>
                  <a:buNone/>
                </a:pPr>
                <a:r>
                  <a:rPr lang="el-GR" sz="1800" u="sng" dirty="0" smtClean="0"/>
                  <a:t>Απάντηση</a:t>
                </a:r>
                <a:r>
                  <a:rPr lang="el-GR" sz="1800" dirty="0"/>
                  <a:t>:</a:t>
                </a:r>
              </a:p>
              <a:p>
                <a:pPr lvl="0" algn="l">
                  <a:lnSpc>
                    <a:spcPct val="150000"/>
                  </a:lnSpc>
                  <a:spcBef>
                    <a:spcPts val="600"/>
                  </a:spcBef>
                  <a:spcAft>
                    <a:spcPts val="600"/>
                  </a:spcAft>
                  <a:buFont typeface="+mj-lt"/>
                  <a:buAutoNum type="arabicParenR"/>
                </a:pPr>
                <a:r>
                  <a:rPr lang="el-GR" sz="1800" dirty="0"/>
                  <a:t>Είναι μη αιτιατό, επειδή η έξοδος εξαρτάται και από μελλοντικές τιμές της εισόδου.</a:t>
                </a:r>
              </a:p>
              <a:p>
                <a:pPr algn="l">
                  <a:lnSpc>
                    <a:spcPct val="150000"/>
                  </a:lnSpc>
                  <a:spcBef>
                    <a:spcPts val="600"/>
                  </a:spcBef>
                  <a:spcAft>
                    <a:spcPts val="600"/>
                  </a:spcAft>
                  <a:buFont typeface="+mj-lt"/>
                  <a:buAutoNum type="arabicParenR"/>
                </a:pPr>
                <a:r>
                  <a:rPr lang="el-GR" sz="1800" dirty="0"/>
                  <a:t>Είναι αιτιατό, επειδή η έξοδος εξαρτάται μόνο από την τρέχουσα τιμή της εισόδου. Υπενθυμίζεται ότι η μοναδιαία συνάρτηση βήματος </a:t>
                </a:r>
              </a:p>
              <a:p>
                <a:pPr marL="0" indent="0" algn="l">
                  <a:lnSpc>
                    <a:spcPct val="150000"/>
                  </a:lnSpc>
                  <a:spcBef>
                    <a:spcPts val="600"/>
                  </a:spcBef>
                  <a:spcAft>
                    <a:spcPts val="600"/>
                  </a:spcAft>
                  <a:buNone/>
                </a:pPr>
                <a:endParaRPr lang="en-US" sz="1800" dirty="0" smtClean="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457200" y="1052736"/>
                <a:ext cx="8229600" cy="5472608"/>
              </a:xfrm>
              <a:blipFill rotWithShape="1">
                <a:blip r:embed="rId2"/>
                <a:stretch>
                  <a:fillRect l="-593"/>
                </a:stretch>
              </a:blipFill>
            </p:spPr>
            <p:txBody>
              <a:bodyPr/>
              <a:lstStyle/>
              <a:p>
                <a:r>
                  <a:rPr lang="el-GR">
                    <a:noFill/>
                  </a:rPr>
                  <a:t> </a:t>
                </a:r>
              </a:p>
            </p:txBody>
          </p:sp>
        </mc:Fallback>
      </mc:AlternateContent>
      <p:sp>
        <p:nvSpPr>
          <p:cNvPr id="4" name="Slide Number Placeholder 3"/>
          <p:cNvSpPr>
            <a:spLocks noGrp="1"/>
          </p:cNvSpPr>
          <p:nvPr>
            <p:ph type="sldNum" sz="quarter" idx="12"/>
          </p:nvPr>
        </p:nvSpPr>
        <p:spPr/>
        <p:txBody>
          <a:bodyPr/>
          <a:lstStyle/>
          <a:p>
            <a:fld id="{0B0EBAE1-C03B-424B-868F-E6C23C4F0113}" type="slidenum">
              <a:rPr lang="el-GR" smtClean="0"/>
              <a:t>106</a:t>
            </a:fld>
            <a:endParaRPr lang="el-GR"/>
          </a:p>
        </p:txBody>
      </p:sp>
    </p:spTree>
    <p:extLst>
      <p:ext uri="{BB962C8B-B14F-4D97-AF65-F5344CB8AC3E}">
        <p14:creationId xmlns:p14="http://schemas.microsoft.com/office/powerpoint/2010/main" val="3488221728"/>
      </p:ext>
    </p:extLst>
  </p:cSld>
  <p:clrMapOvr>
    <a:masterClrMapping/>
  </p:clrMapOvr>
  <p:timing>
    <p:tnLst>
      <p:par>
        <p:cTn id="1" dur="indefinite" restart="never" nodeType="tmRoot"/>
      </p:par>
    </p:tnLst>
  </p:timing>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l-GR" dirty="0" smtClean="0"/>
              <a:t>Άσκηση 4</a:t>
            </a:r>
            <a:endParaRPr lang="el-GR"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457200" y="1052736"/>
                <a:ext cx="8229600" cy="5472608"/>
              </a:xfrm>
            </p:spPr>
            <p:txBody>
              <a:bodyPr>
                <a:noAutofit/>
              </a:bodyPr>
              <a:lstStyle/>
              <a:p>
                <a:pPr marL="0" indent="0" algn="l">
                  <a:spcBef>
                    <a:spcPts val="600"/>
                  </a:spcBef>
                  <a:spcAft>
                    <a:spcPts val="600"/>
                  </a:spcAft>
                  <a:buNone/>
                </a:pPr>
                <a:r>
                  <a:rPr lang="el-GR" sz="1800" dirty="0"/>
                  <a:t>Ποια από τα συστήματα που περιγράφονται από τις παρακάτω σχέσεις εισόδου – εξόδου είναι στατικά και ποια δυναμικά;</a:t>
                </a:r>
              </a:p>
              <a:p>
                <a:pPr marL="0" indent="0" algn="l">
                  <a:spcBef>
                    <a:spcPts val="600"/>
                  </a:spcBef>
                  <a:spcAft>
                    <a:spcPts val="600"/>
                  </a:spcAft>
                  <a:buNone/>
                </a:pPr>
                <a:r>
                  <a:rPr lang="el-GR" sz="1800" dirty="0" smtClean="0"/>
                  <a:t>	</a:t>
                </a:r>
                <a:r>
                  <a:rPr lang="fr-FR" sz="1800" dirty="0" smtClean="0"/>
                  <a:t>1</a:t>
                </a:r>
                <a:r>
                  <a:rPr lang="fr-FR" sz="1800" dirty="0"/>
                  <a:t>) </a:t>
                </a:r>
                <a14:m>
                  <m:oMath xmlns:m="http://schemas.openxmlformats.org/officeDocument/2006/math">
                    <m:r>
                      <a:rPr lang="fr-FR" sz="1800" i="1">
                        <a:latin typeface="Cambria Math"/>
                      </a:rPr>
                      <m:t>𝑦</m:t>
                    </m:r>
                    <m:r>
                      <a:rPr lang="fr-FR" sz="1800" i="1">
                        <a:latin typeface="Cambria Math"/>
                      </a:rPr>
                      <m:t>(</m:t>
                    </m:r>
                    <m:r>
                      <a:rPr lang="fr-FR" sz="1800" i="1">
                        <a:latin typeface="Cambria Math"/>
                      </a:rPr>
                      <m:t>𝑡</m:t>
                    </m:r>
                    <m:r>
                      <a:rPr lang="fr-FR" sz="1800" i="1">
                        <a:latin typeface="Cambria Math"/>
                      </a:rPr>
                      <m:t>)=</m:t>
                    </m:r>
                    <m:r>
                      <a:rPr lang="el-GR" sz="1800" i="1">
                        <a:latin typeface="Cambria Math"/>
                      </a:rPr>
                      <m:t>𝛼</m:t>
                    </m:r>
                    <m:r>
                      <a:rPr lang="fr-FR" sz="1800" i="1">
                        <a:latin typeface="Cambria Math"/>
                      </a:rPr>
                      <m:t>𝑥</m:t>
                    </m:r>
                    <m:r>
                      <a:rPr lang="fr-FR" sz="1800" i="1">
                        <a:latin typeface="Cambria Math"/>
                      </a:rPr>
                      <m:t>(</m:t>
                    </m:r>
                    <m:r>
                      <a:rPr lang="fr-FR" sz="1800" i="1">
                        <a:latin typeface="Cambria Math"/>
                      </a:rPr>
                      <m:t>𝑡</m:t>
                    </m:r>
                    <m:r>
                      <a:rPr lang="fr-FR" sz="1800" i="1">
                        <a:latin typeface="Cambria Math"/>
                      </a:rPr>
                      <m:t>)</m:t>
                    </m:r>
                  </m:oMath>
                </a14:m>
                <a:r>
                  <a:rPr lang="fr-FR" sz="1800" dirty="0"/>
                  <a:t>	</a:t>
                </a:r>
                <a:r>
                  <a:rPr lang="el-GR" sz="1800" dirty="0" smtClean="0"/>
                  <a:t>	</a:t>
                </a:r>
                <a:r>
                  <a:rPr lang="fr-FR" sz="1800" dirty="0"/>
                  <a:t>	2) </a:t>
                </a:r>
                <a14:m>
                  <m:oMath xmlns:m="http://schemas.openxmlformats.org/officeDocument/2006/math">
                    <m:r>
                      <a:rPr lang="fr-FR" sz="1800" i="1">
                        <a:latin typeface="Cambria Math"/>
                      </a:rPr>
                      <m:t>𝑦</m:t>
                    </m:r>
                    <m:r>
                      <a:rPr lang="fr-FR" sz="1800" i="1">
                        <a:latin typeface="Cambria Math"/>
                      </a:rPr>
                      <m:t>(</m:t>
                    </m:r>
                    <m:r>
                      <a:rPr lang="fr-FR" sz="1800" i="1">
                        <a:latin typeface="Cambria Math"/>
                      </a:rPr>
                      <m:t>𝑡</m:t>
                    </m:r>
                    <m:r>
                      <a:rPr lang="fr-FR" sz="1800" i="1">
                        <a:latin typeface="Cambria Math"/>
                      </a:rPr>
                      <m:t>)=</m:t>
                    </m:r>
                    <m:sSup>
                      <m:sSupPr>
                        <m:ctrlPr>
                          <a:rPr lang="el-GR" sz="1800" i="1">
                            <a:latin typeface="Cambria Math"/>
                          </a:rPr>
                        </m:ctrlPr>
                      </m:sSupPr>
                      <m:e>
                        <m:r>
                          <a:rPr lang="fr-FR" sz="1800" i="1">
                            <a:latin typeface="Cambria Math"/>
                          </a:rPr>
                          <m:t>𝑥</m:t>
                        </m:r>
                      </m:e>
                      <m:sup>
                        <m:r>
                          <a:rPr lang="fr-FR" sz="1800" i="1" baseline="30000">
                            <a:latin typeface="Cambria Math"/>
                          </a:rPr>
                          <m:t>2</m:t>
                        </m:r>
                      </m:sup>
                    </m:sSup>
                    <m:r>
                      <a:rPr lang="fr-FR" sz="1800" i="1">
                        <a:latin typeface="Cambria Math"/>
                      </a:rPr>
                      <m:t>(</m:t>
                    </m:r>
                    <m:r>
                      <a:rPr lang="fr-FR" sz="1800" i="1">
                        <a:latin typeface="Cambria Math"/>
                      </a:rPr>
                      <m:t>𝑡</m:t>
                    </m:r>
                    <m:r>
                      <a:rPr lang="fr-FR" sz="1800" i="1">
                        <a:latin typeface="Cambria Math"/>
                      </a:rPr>
                      <m:t>)</m:t>
                    </m:r>
                  </m:oMath>
                </a14:m>
                <a:r>
                  <a:rPr lang="fr-FR" sz="1800" dirty="0"/>
                  <a:t> </a:t>
                </a:r>
                <a:endParaRPr lang="el-GR" sz="1800" dirty="0"/>
              </a:p>
              <a:p>
                <a:pPr marL="0" indent="0" algn="l">
                  <a:spcBef>
                    <a:spcPts val="600"/>
                  </a:spcBef>
                  <a:spcAft>
                    <a:spcPts val="600"/>
                  </a:spcAft>
                  <a:buNone/>
                </a:pPr>
                <a:r>
                  <a:rPr lang="el-GR" sz="1800" dirty="0" smtClean="0"/>
                  <a:t>	</a:t>
                </a:r>
                <a:r>
                  <a:rPr lang="fr-FR" sz="1800" dirty="0" smtClean="0"/>
                  <a:t>3</a:t>
                </a:r>
                <a:r>
                  <a:rPr lang="fr-FR" sz="1800" dirty="0"/>
                  <a:t>) </a:t>
                </a:r>
                <a14:m>
                  <m:oMath xmlns:m="http://schemas.openxmlformats.org/officeDocument/2006/math">
                    <m:r>
                      <a:rPr lang="fr-FR" sz="1800" i="1">
                        <a:latin typeface="Cambria Math"/>
                      </a:rPr>
                      <m:t>𝑦</m:t>
                    </m:r>
                    <m:r>
                      <a:rPr lang="fr-FR" sz="1800" i="1">
                        <a:latin typeface="Cambria Math"/>
                      </a:rPr>
                      <m:t>(</m:t>
                    </m:r>
                    <m:r>
                      <a:rPr lang="fr-FR" sz="1800" i="1">
                        <a:latin typeface="Cambria Math"/>
                      </a:rPr>
                      <m:t>𝑡</m:t>
                    </m:r>
                    <m:r>
                      <a:rPr lang="fr-FR" sz="1800" i="1">
                        <a:latin typeface="Cambria Math"/>
                      </a:rPr>
                      <m:t>)=</m:t>
                    </m:r>
                    <m:r>
                      <a:rPr lang="fr-FR" sz="1800" i="1">
                        <a:latin typeface="Cambria Math"/>
                      </a:rPr>
                      <m:t>𝑥</m:t>
                    </m:r>
                    <m:r>
                      <a:rPr lang="fr-FR" sz="1800" i="1">
                        <a:latin typeface="Cambria Math"/>
                      </a:rPr>
                      <m:t>(</m:t>
                    </m:r>
                    <m:r>
                      <a:rPr lang="fr-FR" sz="1800" i="1">
                        <a:latin typeface="Cambria Math"/>
                      </a:rPr>
                      <m:t>𝑡</m:t>
                    </m:r>
                    <m:r>
                      <a:rPr lang="fr-FR" sz="1800" i="1">
                        <a:latin typeface="Cambria Math"/>
                      </a:rPr>
                      <m:t>)+2</m:t>
                    </m:r>
                    <m:r>
                      <a:rPr lang="fr-FR" sz="1800" i="1">
                        <a:latin typeface="Cambria Math"/>
                      </a:rPr>
                      <m:t>𝑥</m:t>
                    </m:r>
                    <m:r>
                      <a:rPr lang="fr-FR" sz="1800" i="1">
                        <a:latin typeface="Cambria Math"/>
                      </a:rPr>
                      <m:t>(</m:t>
                    </m:r>
                    <m:r>
                      <a:rPr lang="fr-FR" sz="1800" i="1">
                        <a:latin typeface="Cambria Math"/>
                      </a:rPr>
                      <m:t>𝑡</m:t>
                    </m:r>
                    <m:r>
                      <a:rPr lang="fr-FR" sz="1800" i="1">
                        <a:latin typeface="Cambria Math"/>
                      </a:rPr>
                      <m:t>−1)</m:t>
                    </m:r>
                  </m:oMath>
                </a14:m>
                <a:r>
                  <a:rPr lang="fr-FR" sz="1800" dirty="0"/>
                  <a:t>		4) </a:t>
                </a:r>
                <a14:m>
                  <m:oMath xmlns:m="http://schemas.openxmlformats.org/officeDocument/2006/math">
                    <m:r>
                      <a:rPr lang="fr-FR" sz="1800" i="1">
                        <a:latin typeface="Cambria Math"/>
                      </a:rPr>
                      <m:t>𝑦</m:t>
                    </m:r>
                    <m:r>
                      <a:rPr lang="fr-FR" sz="1800" i="1">
                        <a:latin typeface="Cambria Math"/>
                      </a:rPr>
                      <m:t>(</m:t>
                    </m:r>
                    <m:r>
                      <a:rPr lang="fr-FR" sz="1800" i="1">
                        <a:latin typeface="Cambria Math"/>
                      </a:rPr>
                      <m:t>𝑡</m:t>
                    </m:r>
                    <m:r>
                      <a:rPr lang="fr-FR" sz="1800" i="1">
                        <a:latin typeface="Cambria Math"/>
                      </a:rPr>
                      <m:t>)=</m:t>
                    </m:r>
                    <m:r>
                      <a:rPr lang="fr-FR" sz="1800" i="1">
                        <a:latin typeface="Cambria Math"/>
                      </a:rPr>
                      <m:t>𝑦</m:t>
                    </m:r>
                    <m:r>
                      <a:rPr lang="fr-FR" sz="1800" i="1">
                        <a:latin typeface="Cambria Math"/>
                      </a:rPr>
                      <m:t>(</m:t>
                    </m:r>
                    <m:r>
                      <a:rPr lang="fr-FR" sz="1800" i="1">
                        <a:latin typeface="Cambria Math"/>
                      </a:rPr>
                      <m:t>𝑡</m:t>
                    </m:r>
                    <m:r>
                      <a:rPr lang="fr-FR" sz="1800" i="1">
                        <a:latin typeface="Cambria Math"/>
                      </a:rPr>
                      <m:t>−1)+</m:t>
                    </m:r>
                    <m:r>
                      <a:rPr lang="fr-FR" sz="1800" i="1">
                        <a:latin typeface="Cambria Math"/>
                      </a:rPr>
                      <m:t>𝑥</m:t>
                    </m:r>
                    <m:r>
                      <a:rPr lang="fr-FR" sz="1800" i="1">
                        <a:latin typeface="Cambria Math"/>
                      </a:rPr>
                      <m:t>(</m:t>
                    </m:r>
                    <m:r>
                      <a:rPr lang="fr-FR" sz="1800" i="1">
                        <a:latin typeface="Cambria Math"/>
                      </a:rPr>
                      <m:t>𝑡</m:t>
                    </m:r>
                    <m:r>
                      <a:rPr lang="fr-FR" sz="1800" i="1">
                        <a:latin typeface="Cambria Math"/>
                      </a:rPr>
                      <m:t>)</m:t>
                    </m:r>
                  </m:oMath>
                </a14:m>
                <a:endParaRPr lang="el-GR" sz="1800" dirty="0"/>
              </a:p>
              <a:p>
                <a:pPr marL="0" indent="0" algn="l">
                  <a:spcBef>
                    <a:spcPts val="600"/>
                  </a:spcBef>
                  <a:spcAft>
                    <a:spcPts val="600"/>
                  </a:spcAft>
                  <a:buNone/>
                </a:pPr>
                <a:endParaRPr lang="el-GR" sz="1800" dirty="0"/>
              </a:p>
              <a:p>
                <a:pPr marL="0" indent="0" algn="l">
                  <a:spcBef>
                    <a:spcPts val="600"/>
                  </a:spcBef>
                  <a:spcAft>
                    <a:spcPts val="600"/>
                  </a:spcAft>
                  <a:buNone/>
                </a:pPr>
                <a:r>
                  <a:rPr lang="el-GR" sz="1800" u="sng" dirty="0"/>
                  <a:t>Απάντηση</a:t>
                </a:r>
                <a:r>
                  <a:rPr lang="el-GR" sz="1800" dirty="0"/>
                  <a:t>: </a:t>
                </a:r>
                <a:endParaRPr lang="el-GR" sz="1800" dirty="0" smtClean="0"/>
              </a:p>
              <a:p>
                <a:pPr algn="l">
                  <a:spcBef>
                    <a:spcPts val="600"/>
                  </a:spcBef>
                  <a:spcAft>
                    <a:spcPts val="600"/>
                  </a:spcAft>
                  <a:buFont typeface="+mj-lt"/>
                  <a:buAutoNum type="arabicParenR"/>
                </a:pPr>
                <a:r>
                  <a:rPr lang="el-GR" sz="1800" dirty="0" smtClean="0"/>
                  <a:t>Είναι </a:t>
                </a:r>
                <a:r>
                  <a:rPr lang="el-GR" sz="1800" dirty="0"/>
                  <a:t>στατικό, επειδή η έξοδος στην χρονική στιγμή </a:t>
                </a:r>
                <a14:m>
                  <m:oMath xmlns:m="http://schemas.openxmlformats.org/officeDocument/2006/math">
                    <m:r>
                      <a:rPr lang="en-US" sz="1800" i="1">
                        <a:latin typeface="Cambria Math"/>
                      </a:rPr>
                      <m:t>𝑡</m:t>
                    </m:r>
                  </m:oMath>
                </a14:m>
                <a:r>
                  <a:rPr lang="el-GR" sz="1800" dirty="0"/>
                  <a:t> εξαρτάται από την είσοδο μόνο στην ίδια χρονική στιγμή.</a:t>
                </a:r>
              </a:p>
              <a:p>
                <a:pPr algn="l">
                  <a:spcBef>
                    <a:spcPts val="600"/>
                  </a:spcBef>
                  <a:spcAft>
                    <a:spcPts val="600"/>
                  </a:spcAft>
                  <a:buFont typeface="+mj-lt"/>
                  <a:buAutoNum type="arabicParenR"/>
                </a:pPr>
                <a:r>
                  <a:rPr lang="el-GR" sz="1800" dirty="0" smtClean="0"/>
                  <a:t>Είναι </a:t>
                </a:r>
                <a:r>
                  <a:rPr lang="el-GR" sz="1800" dirty="0"/>
                  <a:t>στατικό (ομοίως).</a:t>
                </a:r>
              </a:p>
              <a:p>
                <a:pPr algn="l">
                  <a:spcBef>
                    <a:spcPts val="600"/>
                  </a:spcBef>
                  <a:spcAft>
                    <a:spcPts val="600"/>
                  </a:spcAft>
                  <a:buFont typeface="+mj-lt"/>
                  <a:buAutoNum type="arabicParenR"/>
                </a:pPr>
                <a:r>
                  <a:rPr lang="el-GR" sz="1800" dirty="0" smtClean="0"/>
                  <a:t>Είναι </a:t>
                </a:r>
                <a:r>
                  <a:rPr lang="el-GR" sz="1800" dirty="0"/>
                  <a:t>δυναμικό, επειδή η έξοδος στην χρονική στιγμή </a:t>
                </a:r>
                <a14:m>
                  <m:oMath xmlns:m="http://schemas.openxmlformats.org/officeDocument/2006/math">
                    <m:r>
                      <a:rPr lang="en-US" sz="1800" i="1">
                        <a:latin typeface="Cambria Math"/>
                      </a:rPr>
                      <m:t>𝑡</m:t>
                    </m:r>
                  </m:oMath>
                </a14:m>
                <a:r>
                  <a:rPr lang="el-GR" sz="1800" dirty="0"/>
                  <a:t> εξαρτάται από την είσοδο σε προγενέστερη χρονική στιγμή.</a:t>
                </a:r>
              </a:p>
              <a:p>
                <a:pPr algn="l">
                  <a:spcBef>
                    <a:spcPts val="600"/>
                  </a:spcBef>
                  <a:spcAft>
                    <a:spcPts val="600"/>
                  </a:spcAft>
                  <a:buFont typeface="+mj-lt"/>
                  <a:buAutoNum type="arabicParenR"/>
                </a:pPr>
                <a:r>
                  <a:rPr lang="el-GR" sz="1800" dirty="0" smtClean="0"/>
                  <a:t>Είναι </a:t>
                </a:r>
                <a:r>
                  <a:rPr lang="el-GR" sz="1800" dirty="0"/>
                  <a:t>δυναμικό, επειδή η έξοδος στην χρονική στιγμή </a:t>
                </a:r>
                <a14:m>
                  <m:oMath xmlns:m="http://schemas.openxmlformats.org/officeDocument/2006/math">
                    <m:r>
                      <a:rPr lang="en-US" sz="1800" i="1">
                        <a:latin typeface="Cambria Math"/>
                      </a:rPr>
                      <m:t>𝑡</m:t>
                    </m:r>
                  </m:oMath>
                </a14:m>
                <a:r>
                  <a:rPr lang="el-GR" sz="1800" dirty="0"/>
                  <a:t> εξαρτάται από την έξοδο σε προγενέστερη χρονική στιγμή, άρα και από την είσοδο σε προγενέστερη στιγμή</a:t>
                </a:r>
                <a:r>
                  <a:rPr lang="el-GR" sz="1800" dirty="0" smtClean="0"/>
                  <a:t>.</a:t>
                </a:r>
                <a:endParaRPr lang="en-US" sz="1800" dirty="0" smtClean="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457200" y="1052736"/>
                <a:ext cx="8229600" cy="5472608"/>
              </a:xfrm>
              <a:blipFill rotWithShape="1">
                <a:blip r:embed="rId2"/>
                <a:stretch>
                  <a:fillRect l="-593" t="-669" r="-222"/>
                </a:stretch>
              </a:blipFill>
            </p:spPr>
            <p:txBody>
              <a:bodyPr/>
              <a:lstStyle/>
              <a:p>
                <a:r>
                  <a:rPr lang="el-GR">
                    <a:noFill/>
                  </a:rPr>
                  <a:t> </a:t>
                </a:r>
              </a:p>
            </p:txBody>
          </p:sp>
        </mc:Fallback>
      </mc:AlternateContent>
      <p:sp>
        <p:nvSpPr>
          <p:cNvPr id="4" name="Slide Number Placeholder 3"/>
          <p:cNvSpPr>
            <a:spLocks noGrp="1"/>
          </p:cNvSpPr>
          <p:nvPr>
            <p:ph type="sldNum" sz="quarter" idx="12"/>
          </p:nvPr>
        </p:nvSpPr>
        <p:spPr/>
        <p:txBody>
          <a:bodyPr/>
          <a:lstStyle/>
          <a:p>
            <a:fld id="{0B0EBAE1-C03B-424B-868F-E6C23C4F0113}" type="slidenum">
              <a:rPr lang="el-GR" smtClean="0"/>
              <a:t>107</a:t>
            </a:fld>
            <a:endParaRPr lang="el-GR"/>
          </a:p>
        </p:txBody>
      </p:sp>
    </p:spTree>
    <p:extLst>
      <p:ext uri="{BB962C8B-B14F-4D97-AF65-F5344CB8AC3E}">
        <p14:creationId xmlns:p14="http://schemas.microsoft.com/office/powerpoint/2010/main" val="349813911"/>
      </p:ext>
    </p:extLst>
  </p:cSld>
  <p:clrMapOvr>
    <a:masterClrMapping/>
  </p:clrMapOvr>
  <p:timing>
    <p:tnLst>
      <p:par>
        <p:cTn id="1" dur="indefinite" restart="never" nodeType="tmRoot"/>
      </p:par>
    </p:tnLst>
  </p:timing>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l-GR" dirty="0" smtClean="0"/>
              <a:t>Άσκηση 5</a:t>
            </a:r>
            <a:endParaRPr lang="el-GR"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457200" y="1052736"/>
                <a:ext cx="8229600" cy="5472608"/>
              </a:xfrm>
            </p:spPr>
            <p:txBody>
              <a:bodyPr>
                <a:noAutofit/>
              </a:bodyPr>
              <a:lstStyle/>
              <a:p>
                <a:pPr marL="0" indent="0" algn="l">
                  <a:lnSpc>
                    <a:spcPct val="150000"/>
                  </a:lnSpc>
                  <a:spcBef>
                    <a:spcPts val="600"/>
                  </a:spcBef>
                  <a:spcAft>
                    <a:spcPts val="600"/>
                  </a:spcAft>
                  <a:buNone/>
                </a:pPr>
                <a:r>
                  <a:rPr lang="el-GR" sz="1800" dirty="0"/>
                  <a:t>Ελέγξτε αν το σύστημα που περιγράφεται από τη σχέση εισόδου – εξόδου </a:t>
                </a:r>
                <a14:m>
                  <m:oMath xmlns:m="http://schemas.openxmlformats.org/officeDocument/2006/math">
                    <m:r>
                      <a:rPr lang="en-US" sz="1800" i="1">
                        <a:latin typeface="Cambria Math"/>
                      </a:rPr>
                      <m:t>𝑦</m:t>
                    </m:r>
                    <m:d>
                      <m:dPr>
                        <m:ctrlPr>
                          <a:rPr lang="el-GR" sz="1800" i="1">
                            <a:latin typeface="Cambria Math"/>
                          </a:rPr>
                        </m:ctrlPr>
                      </m:dPr>
                      <m:e>
                        <m:r>
                          <a:rPr lang="en-US" sz="1800" i="1">
                            <a:latin typeface="Cambria Math"/>
                          </a:rPr>
                          <m:t>𝑡</m:t>
                        </m:r>
                      </m:e>
                    </m:d>
                    <m:r>
                      <a:rPr lang="el-GR" sz="1800" i="1">
                        <a:latin typeface="Cambria Math"/>
                      </a:rPr>
                      <m:t>=</m:t>
                    </m:r>
                    <m:r>
                      <a:rPr lang="el-GR" sz="1800" i="1">
                        <a:latin typeface="Cambria Math"/>
                      </a:rPr>
                      <m:t>𝑡</m:t>
                    </m:r>
                    <m:r>
                      <a:rPr lang="el-GR" sz="1800" i="1">
                        <a:latin typeface="Cambria Math"/>
                      </a:rPr>
                      <m:t> </m:t>
                    </m:r>
                    <m:r>
                      <a:rPr lang="el-GR" sz="1800" i="1">
                        <a:latin typeface="Cambria Math"/>
                      </a:rPr>
                      <m:t>𝑥</m:t>
                    </m:r>
                    <m:r>
                      <a:rPr lang="el-GR" sz="1800" i="1">
                        <a:latin typeface="Cambria Math"/>
                      </a:rPr>
                      <m:t>(</m:t>
                    </m:r>
                    <m:r>
                      <a:rPr lang="el-GR" sz="1800" i="1">
                        <a:latin typeface="Cambria Math"/>
                      </a:rPr>
                      <m:t>𝑡</m:t>
                    </m:r>
                    <m:r>
                      <a:rPr lang="el-GR" sz="1800" i="1">
                        <a:latin typeface="Cambria Math"/>
                      </a:rPr>
                      <m:t>)</m:t>
                    </m:r>
                  </m:oMath>
                </a14:m>
                <a:r>
                  <a:rPr lang="el-GR" sz="1800" dirty="0"/>
                  <a:t> είναι χρονικά αμετάβλητο ή μεταβαλλόμενο.</a:t>
                </a:r>
              </a:p>
              <a:p>
                <a:pPr marL="0" indent="0" algn="l">
                  <a:lnSpc>
                    <a:spcPct val="150000"/>
                  </a:lnSpc>
                  <a:spcBef>
                    <a:spcPts val="600"/>
                  </a:spcBef>
                  <a:spcAft>
                    <a:spcPts val="600"/>
                  </a:spcAft>
                  <a:buNone/>
                </a:pPr>
                <a:r>
                  <a:rPr lang="el-GR" sz="1800" dirty="0"/>
                  <a:t> </a:t>
                </a:r>
              </a:p>
              <a:p>
                <a:pPr marL="0" indent="0" algn="l">
                  <a:lnSpc>
                    <a:spcPct val="150000"/>
                  </a:lnSpc>
                  <a:spcBef>
                    <a:spcPts val="600"/>
                  </a:spcBef>
                  <a:spcAft>
                    <a:spcPts val="600"/>
                  </a:spcAft>
                  <a:buNone/>
                </a:pPr>
                <a:r>
                  <a:rPr lang="el-GR" sz="1800" u="sng" dirty="0" smtClean="0"/>
                  <a:t>Απάντηση</a:t>
                </a:r>
                <a:r>
                  <a:rPr lang="el-GR" sz="1800" dirty="0" smtClean="0"/>
                  <a:t>: </a:t>
                </a:r>
              </a:p>
              <a:p>
                <a:pPr marL="0" indent="0" algn="l">
                  <a:lnSpc>
                    <a:spcPct val="150000"/>
                  </a:lnSpc>
                  <a:spcBef>
                    <a:spcPts val="600"/>
                  </a:spcBef>
                  <a:spcAft>
                    <a:spcPts val="600"/>
                  </a:spcAft>
                  <a:buNone/>
                </a:pPr>
                <a:r>
                  <a:rPr lang="el-GR" sz="1800" dirty="0" smtClean="0"/>
                  <a:t>Στο δοθέν σύστημα θέτουμε ως είσοδο το σήμα </a:t>
                </a:r>
                <a14:m>
                  <m:oMath xmlns:m="http://schemas.openxmlformats.org/officeDocument/2006/math">
                    <m:r>
                      <a:rPr lang="el-GR" sz="1800" i="1">
                        <a:latin typeface="Cambria Math"/>
                      </a:rPr>
                      <m:t>𝑥</m:t>
                    </m:r>
                    <m:r>
                      <a:rPr lang="el-GR" sz="1800" i="1">
                        <a:latin typeface="Cambria Math"/>
                      </a:rPr>
                      <m:t>(</m:t>
                    </m:r>
                    <m:r>
                      <a:rPr lang="el-GR" sz="1800" i="1">
                        <a:latin typeface="Cambria Math"/>
                      </a:rPr>
                      <m:t>𝑡</m:t>
                    </m:r>
                    <m:r>
                      <a:rPr lang="el-GR" sz="1800" i="1">
                        <a:latin typeface="Cambria Math"/>
                      </a:rPr>
                      <m:t>−</m:t>
                    </m:r>
                    <m:sSub>
                      <m:sSubPr>
                        <m:ctrlPr>
                          <a:rPr lang="el-GR" sz="1800" i="1">
                            <a:latin typeface="Cambria Math"/>
                          </a:rPr>
                        </m:ctrlPr>
                      </m:sSubPr>
                      <m:e>
                        <m:r>
                          <a:rPr lang="el-GR" sz="1800" i="1">
                            <a:latin typeface="Cambria Math"/>
                          </a:rPr>
                          <m:t>𝑡</m:t>
                        </m:r>
                      </m:e>
                      <m:sub>
                        <m:r>
                          <a:rPr lang="el-GR" sz="1800" i="1">
                            <a:latin typeface="Cambria Math"/>
                          </a:rPr>
                          <m:t>0</m:t>
                        </m:r>
                      </m:sub>
                    </m:sSub>
                    <m:r>
                      <a:rPr lang="el-GR" sz="1800" i="1">
                        <a:latin typeface="Cambria Math"/>
                      </a:rPr>
                      <m:t>)</m:t>
                    </m:r>
                  </m:oMath>
                </a14:m>
                <a:r>
                  <a:rPr lang="el-GR" sz="1800" dirty="0"/>
                  <a:t> όπου </a:t>
                </a:r>
                <a14:m>
                  <m:oMath xmlns:m="http://schemas.openxmlformats.org/officeDocument/2006/math">
                    <m:sSub>
                      <m:sSubPr>
                        <m:ctrlPr>
                          <a:rPr lang="el-GR" sz="1800" i="1">
                            <a:latin typeface="Cambria Math"/>
                          </a:rPr>
                        </m:ctrlPr>
                      </m:sSubPr>
                      <m:e>
                        <m:r>
                          <a:rPr lang="el-GR" sz="1800" i="1">
                            <a:latin typeface="Cambria Math"/>
                          </a:rPr>
                          <m:t>𝑡</m:t>
                        </m:r>
                      </m:e>
                      <m:sub>
                        <m:r>
                          <a:rPr lang="el-GR" sz="1800" i="1">
                            <a:latin typeface="Cambria Math"/>
                          </a:rPr>
                          <m:t>0</m:t>
                        </m:r>
                      </m:sub>
                    </m:sSub>
                  </m:oMath>
                </a14:m>
                <a:r>
                  <a:rPr lang="el-GR" sz="1800" dirty="0"/>
                  <a:t> μία τυχαία τιμή χρονικής ολίσθησης και λαμβάνουμε ως έξοδο </a:t>
                </a:r>
                <a14:m>
                  <m:oMath xmlns:m="http://schemas.openxmlformats.org/officeDocument/2006/math">
                    <m:r>
                      <a:rPr lang="el-GR" sz="1800" i="1">
                        <a:latin typeface="Cambria Math"/>
                      </a:rPr>
                      <m:t>𝑦</m:t>
                    </m:r>
                    <m:d>
                      <m:dPr>
                        <m:ctrlPr>
                          <a:rPr lang="el-GR" sz="1800" i="1">
                            <a:latin typeface="Cambria Math"/>
                          </a:rPr>
                        </m:ctrlPr>
                      </m:dPr>
                      <m:e>
                        <m:r>
                          <a:rPr lang="el-GR" sz="1800" i="1">
                            <a:latin typeface="Cambria Math"/>
                          </a:rPr>
                          <m:t>𝑡</m:t>
                        </m:r>
                      </m:e>
                    </m:d>
                    <m:r>
                      <a:rPr lang="el-GR" sz="1800" i="1">
                        <a:latin typeface="Cambria Math"/>
                      </a:rPr>
                      <m:t>=</m:t>
                    </m:r>
                    <m:r>
                      <a:rPr lang="en-US" sz="1800" i="1">
                        <a:latin typeface="Cambria Math"/>
                      </a:rPr>
                      <m:t>𝑡</m:t>
                    </m:r>
                    <m:r>
                      <a:rPr lang="en-US" sz="1800" i="1">
                        <a:latin typeface="Cambria Math"/>
                      </a:rPr>
                      <m:t> </m:t>
                    </m:r>
                    <m:r>
                      <a:rPr lang="el-GR" sz="1800" i="1">
                        <a:latin typeface="Cambria Math"/>
                      </a:rPr>
                      <m:t>𝑥</m:t>
                    </m:r>
                    <m:d>
                      <m:dPr>
                        <m:ctrlPr>
                          <a:rPr lang="el-GR" sz="1800" i="1">
                            <a:latin typeface="Cambria Math"/>
                          </a:rPr>
                        </m:ctrlPr>
                      </m:dPr>
                      <m:e>
                        <m:r>
                          <a:rPr lang="el-GR" sz="1800" i="1">
                            <a:latin typeface="Cambria Math"/>
                          </a:rPr>
                          <m:t>𝑡</m:t>
                        </m:r>
                        <m:r>
                          <a:rPr lang="el-GR" sz="1800" i="1">
                            <a:latin typeface="Cambria Math"/>
                          </a:rPr>
                          <m:t>−</m:t>
                        </m:r>
                        <m:sSub>
                          <m:sSubPr>
                            <m:ctrlPr>
                              <a:rPr lang="el-GR" sz="1800" i="1">
                                <a:latin typeface="Cambria Math"/>
                              </a:rPr>
                            </m:ctrlPr>
                          </m:sSubPr>
                          <m:e>
                            <m:r>
                              <a:rPr lang="el-GR" sz="1800" i="1">
                                <a:latin typeface="Cambria Math"/>
                              </a:rPr>
                              <m:t>𝑡</m:t>
                            </m:r>
                          </m:e>
                          <m:sub>
                            <m:r>
                              <a:rPr lang="el-GR" sz="1800" i="1">
                                <a:latin typeface="Cambria Math"/>
                              </a:rPr>
                              <m:t>0</m:t>
                            </m:r>
                          </m:sub>
                        </m:sSub>
                      </m:e>
                    </m:d>
                  </m:oMath>
                </a14:m>
                <a:r>
                  <a:rPr lang="el-GR" sz="1800" dirty="0"/>
                  <a:t>. </a:t>
                </a:r>
                <a:endParaRPr lang="el-GR" sz="1800" dirty="0" smtClean="0"/>
              </a:p>
              <a:p>
                <a:pPr marL="0" indent="0" algn="l">
                  <a:lnSpc>
                    <a:spcPct val="150000"/>
                  </a:lnSpc>
                  <a:spcBef>
                    <a:spcPts val="600"/>
                  </a:spcBef>
                  <a:spcAft>
                    <a:spcPts val="600"/>
                  </a:spcAft>
                  <a:buNone/>
                </a:pPr>
                <a:r>
                  <a:rPr lang="el-GR" sz="1800" dirty="0" smtClean="0"/>
                  <a:t>Παρατηρούμε </a:t>
                </a:r>
                <a:r>
                  <a:rPr lang="el-GR" sz="1800" dirty="0"/>
                  <a:t>ότι η έξοδος αυτή δεν ταυτίζεται με την μετατοπισμένη κατά </a:t>
                </a:r>
                <a14:m>
                  <m:oMath xmlns:m="http://schemas.openxmlformats.org/officeDocument/2006/math">
                    <m:sSub>
                      <m:sSubPr>
                        <m:ctrlPr>
                          <a:rPr lang="el-GR" sz="1800" i="1">
                            <a:latin typeface="Cambria Math"/>
                          </a:rPr>
                        </m:ctrlPr>
                      </m:sSubPr>
                      <m:e>
                        <m:r>
                          <a:rPr lang="el-GR" sz="1800" i="1">
                            <a:latin typeface="Cambria Math"/>
                          </a:rPr>
                          <m:t>𝑡</m:t>
                        </m:r>
                      </m:e>
                      <m:sub>
                        <m:r>
                          <a:rPr lang="el-GR" sz="1800" i="1">
                            <a:latin typeface="Cambria Math"/>
                          </a:rPr>
                          <m:t>0</m:t>
                        </m:r>
                      </m:sub>
                    </m:sSub>
                  </m:oMath>
                </a14:m>
                <a:r>
                  <a:rPr lang="el-GR" sz="1800" dirty="0"/>
                  <a:t> έξοδο, δηλ. την </a:t>
                </a:r>
                <a14:m>
                  <m:oMath xmlns:m="http://schemas.openxmlformats.org/officeDocument/2006/math">
                    <m:r>
                      <a:rPr lang="el-GR" sz="1800" i="1">
                        <a:latin typeface="Cambria Math"/>
                      </a:rPr>
                      <m:t>𝑦</m:t>
                    </m:r>
                    <m:d>
                      <m:dPr>
                        <m:ctrlPr>
                          <a:rPr lang="el-GR" sz="1800" i="1">
                            <a:latin typeface="Cambria Math"/>
                          </a:rPr>
                        </m:ctrlPr>
                      </m:dPr>
                      <m:e>
                        <m:r>
                          <a:rPr lang="el-GR" sz="1800" i="1">
                            <a:latin typeface="Cambria Math"/>
                          </a:rPr>
                          <m:t>𝑡</m:t>
                        </m:r>
                        <m:r>
                          <a:rPr lang="el-GR" sz="1800" i="1">
                            <a:latin typeface="Cambria Math"/>
                          </a:rPr>
                          <m:t>−</m:t>
                        </m:r>
                        <m:sSub>
                          <m:sSubPr>
                            <m:ctrlPr>
                              <a:rPr lang="el-GR" sz="1800" i="1">
                                <a:latin typeface="Cambria Math"/>
                              </a:rPr>
                            </m:ctrlPr>
                          </m:sSubPr>
                          <m:e>
                            <m:r>
                              <a:rPr lang="en-US" sz="1800" i="1">
                                <a:latin typeface="Cambria Math"/>
                              </a:rPr>
                              <m:t>𝑡</m:t>
                            </m:r>
                          </m:e>
                          <m:sub>
                            <m:r>
                              <a:rPr lang="el-GR" sz="1800" i="1">
                                <a:latin typeface="Cambria Math"/>
                              </a:rPr>
                              <m:t>0</m:t>
                            </m:r>
                          </m:sub>
                        </m:sSub>
                      </m:e>
                    </m:d>
                    <m:r>
                      <a:rPr lang="el-GR" sz="1800" i="1">
                        <a:latin typeface="Cambria Math"/>
                      </a:rPr>
                      <m:t>=</m:t>
                    </m:r>
                    <m:d>
                      <m:dPr>
                        <m:ctrlPr>
                          <a:rPr lang="el-GR" sz="1800" i="1">
                            <a:latin typeface="Cambria Math"/>
                          </a:rPr>
                        </m:ctrlPr>
                      </m:dPr>
                      <m:e>
                        <m:r>
                          <a:rPr lang="en-US" sz="1800" i="1">
                            <a:latin typeface="Cambria Math"/>
                          </a:rPr>
                          <m:t>𝑡</m:t>
                        </m:r>
                        <m:r>
                          <a:rPr lang="el-GR" sz="1800" i="1">
                            <a:latin typeface="Cambria Math"/>
                          </a:rPr>
                          <m:t>−</m:t>
                        </m:r>
                        <m:sSub>
                          <m:sSubPr>
                            <m:ctrlPr>
                              <a:rPr lang="el-GR" sz="1800" i="1">
                                <a:latin typeface="Cambria Math"/>
                              </a:rPr>
                            </m:ctrlPr>
                          </m:sSubPr>
                          <m:e>
                            <m:r>
                              <a:rPr lang="en-US" sz="1800" i="1">
                                <a:latin typeface="Cambria Math"/>
                              </a:rPr>
                              <m:t>𝑡</m:t>
                            </m:r>
                          </m:e>
                          <m:sub>
                            <m:r>
                              <a:rPr lang="el-GR" sz="1800" i="1">
                                <a:latin typeface="Cambria Math"/>
                              </a:rPr>
                              <m:t>0</m:t>
                            </m:r>
                          </m:sub>
                        </m:sSub>
                      </m:e>
                    </m:d>
                    <m:r>
                      <a:rPr lang="en-US" sz="1800" i="1">
                        <a:latin typeface="Cambria Math"/>
                      </a:rPr>
                      <m:t> </m:t>
                    </m:r>
                    <m:r>
                      <a:rPr lang="el-GR" sz="1800" i="1">
                        <a:latin typeface="Cambria Math"/>
                      </a:rPr>
                      <m:t>𝑥</m:t>
                    </m:r>
                    <m:d>
                      <m:dPr>
                        <m:ctrlPr>
                          <a:rPr lang="el-GR" sz="1800" i="1">
                            <a:latin typeface="Cambria Math"/>
                          </a:rPr>
                        </m:ctrlPr>
                      </m:dPr>
                      <m:e>
                        <m:r>
                          <a:rPr lang="el-GR" sz="1800" i="1">
                            <a:latin typeface="Cambria Math"/>
                          </a:rPr>
                          <m:t>𝑡</m:t>
                        </m:r>
                        <m:r>
                          <a:rPr lang="el-GR" sz="1800" i="1">
                            <a:latin typeface="Cambria Math"/>
                          </a:rPr>
                          <m:t>−</m:t>
                        </m:r>
                        <m:sSub>
                          <m:sSubPr>
                            <m:ctrlPr>
                              <a:rPr lang="el-GR" sz="1800" i="1">
                                <a:latin typeface="Cambria Math"/>
                              </a:rPr>
                            </m:ctrlPr>
                          </m:sSubPr>
                          <m:e>
                            <m:r>
                              <a:rPr lang="el-GR" sz="1800" i="1">
                                <a:latin typeface="Cambria Math"/>
                              </a:rPr>
                              <m:t>𝑡</m:t>
                            </m:r>
                          </m:e>
                          <m:sub>
                            <m:r>
                              <a:rPr lang="el-GR" sz="1800" i="1">
                                <a:latin typeface="Cambria Math"/>
                              </a:rPr>
                              <m:t>0</m:t>
                            </m:r>
                          </m:sub>
                        </m:sSub>
                      </m:e>
                    </m:d>
                  </m:oMath>
                </a14:m>
                <a:r>
                  <a:rPr lang="el-GR" sz="1800" dirty="0"/>
                  <a:t>. </a:t>
                </a:r>
                <a:endParaRPr lang="el-GR" sz="1800" dirty="0" smtClean="0"/>
              </a:p>
              <a:p>
                <a:pPr marL="0" indent="0" algn="l">
                  <a:lnSpc>
                    <a:spcPct val="150000"/>
                  </a:lnSpc>
                  <a:spcBef>
                    <a:spcPts val="600"/>
                  </a:spcBef>
                  <a:spcAft>
                    <a:spcPts val="600"/>
                  </a:spcAft>
                  <a:buNone/>
                </a:pPr>
                <a:r>
                  <a:rPr lang="el-GR" sz="1800" dirty="0" smtClean="0"/>
                  <a:t>Επομένως</a:t>
                </a:r>
                <a:r>
                  <a:rPr lang="el-GR" sz="1800" dirty="0"/>
                  <a:t>, το σύστημα είναι χρονικά μεταβαλλόμενο</a:t>
                </a:r>
                <a:r>
                  <a:rPr lang="el-GR" sz="1800" dirty="0" smtClean="0"/>
                  <a:t>.</a:t>
                </a:r>
                <a:endParaRPr lang="en-US" sz="1800" dirty="0" smtClean="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457200" y="1052736"/>
                <a:ext cx="8229600" cy="5472608"/>
              </a:xfrm>
              <a:blipFill rotWithShape="1">
                <a:blip r:embed="rId2"/>
                <a:stretch>
                  <a:fillRect l="-593"/>
                </a:stretch>
              </a:blipFill>
            </p:spPr>
            <p:txBody>
              <a:bodyPr/>
              <a:lstStyle/>
              <a:p>
                <a:r>
                  <a:rPr lang="el-GR">
                    <a:noFill/>
                  </a:rPr>
                  <a:t> </a:t>
                </a:r>
              </a:p>
            </p:txBody>
          </p:sp>
        </mc:Fallback>
      </mc:AlternateContent>
      <p:sp>
        <p:nvSpPr>
          <p:cNvPr id="4" name="Slide Number Placeholder 3"/>
          <p:cNvSpPr>
            <a:spLocks noGrp="1"/>
          </p:cNvSpPr>
          <p:nvPr>
            <p:ph type="sldNum" sz="quarter" idx="12"/>
          </p:nvPr>
        </p:nvSpPr>
        <p:spPr/>
        <p:txBody>
          <a:bodyPr/>
          <a:lstStyle/>
          <a:p>
            <a:fld id="{0B0EBAE1-C03B-424B-868F-E6C23C4F0113}" type="slidenum">
              <a:rPr lang="el-GR" smtClean="0"/>
              <a:t>108</a:t>
            </a:fld>
            <a:endParaRPr lang="el-GR"/>
          </a:p>
        </p:txBody>
      </p:sp>
    </p:spTree>
    <p:extLst>
      <p:ext uri="{BB962C8B-B14F-4D97-AF65-F5344CB8AC3E}">
        <p14:creationId xmlns:p14="http://schemas.microsoft.com/office/powerpoint/2010/main" val="2922768188"/>
      </p:ext>
    </p:extLst>
  </p:cSld>
  <p:clrMapOvr>
    <a:masterClrMapping/>
  </p:clrMapOvr>
  <p:timing>
    <p:tnLst>
      <p:par>
        <p:cTn id="1" dur="indefinite" restart="never" nodeType="tmRoot"/>
      </p:par>
    </p:tnLst>
  </p:timing>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l-GR" dirty="0" smtClean="0"/>
              <a:t>Άσκηση 6</a:t>
            </a:r>
            <a:endParaRPr lang="el-GR"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457200" y="1052736"/>
                <a:ext cx="8229600" cy="5472608"/>
              </a:xfrm>
            </p:spPr>
            <p:txBody>
              <a:bodyPr>
                <a:noAutofit/>
              </a:bodyPr>
              <a:lstStyle/>
              <a:p>
                <a:pPr marL="0" indent="0" algn="l">
                  <a:lnSpc>
                    <a:spcPct val="150000"/>
                  </a:lnSpc>
                  <a:spcBef>
                    <a:spcPts val="600"/>
                  </a:spcBef>
                  <a:spcAft>
                    <a:spcPts val="600"/>
                  </a:spcAft>
                  <a:buNone/>
                </a:pPr>
                <a:r>
                  <a:rPr lang="el-GR" sz="1800" dirty="0"/>
                  <a:t>Ελέγξτε αν το σύστημα που περιγράφεται από τη σχέση εισόδου – εξόδου </a:t>
                </a:r>
                <a14:m>
                  <m:oMath xmlns:m="http://schemas.openxmlformats.org/officeDocument/2006/math">
                    <m:r>
                      <a:rPr lang="en-US" sz="1800" i="1">
                        <a:latin typeface="Cambria Math"/>
                      </a:rPr>
                      <m:t>𝑦</m:t>
                    </m:r>
                    <m:d>
                      <m:dPr>
                        <m:ctrlPr>
                          <a:rPr lang="el-GR" sz="1800" i="1">
                            <a:latin typeface="Cambria Math"/>
                          </a:rPr>
                        </m:ctrlPr>
                      </m:dPr>
                      <m:e>
                        <m:r>
                          <a:rPr lang="en-US" sz="1800" i="1">
                            <a:latin typeface="Cambria Math"/>
                          </a:rPr>
                          <m:t>𝑡</m:t>
                        </m:r>
                      </m:e>
                    </m:d>
                    <m:r>
                      <a:rPr lang="el-GR" sz="1800" i="1">
                        <a:latin typeface="Cambria Math"/>
                      </a:rPr>
                      <m:t>=</m:t>
                    </m:r>
                    <m:func>
                      <m:funcPr>
                        <m:ctrlPr>
                          <a:rPr lang="el-GR" sz="1800" i="1">
                            <a:latin typeface="Cambria Math"/>
                          </a:rPr>
                        </m:ctrlPr>
                      </m:funcPr>
                      <m:fName>
                        <m:r>
                          <a:rPr lang="en-US" sz="1800" i="1">
                            <a:latin typeface="Cambria Math"/>
                          </a:rPr>
                          <m:t>𝑐𝑜𝑠</m:t>
                        </m:r>
                      </m:fName>
                      <m:e>
                        <m:d>
                          <m:dPr>
                            <m:begChr m:val="["/>
                            <m:endChr m:val="]"/>
                            <m:ctrlPr>
                              <a:rPr lang="el-GR" sz="1800" i="1">
                                <a:latin typeface="Cambria Math"/>
                              </a:rPr>
                            </m:ctrlPr>
                          </m:dPr>
                          <m:e>
                            <m:r>
                              <a:rPr lang="el-GR" sz="1800" i="1">
                                <a:latin typeface="Cambria Math"/>
                              </a:rPr>
                              <m:t> </m:t>
                            </m:r>
                            <m:r>
                              <a:rPr lang="el-GR" sz="1800" i="1">
                                <a:latin typeface="Cambria Math"/>
                              </a:rPr>
                              <m:t>𝑥</m:t>
                            </m:r>
                            <m:d>
                              <m:dPr>
                                <m:ctrlPr>
                                  <a:rPr lang="el-GR" sz="1800" i="1">
                                    <a:latin typeface="Cambria Math"/>
                                  </a:rPr>
                                </m:ctrlPr>
                              </m:dPr>
                              <m:e>
                                <m:r>
                                  <a:rPr lang="el-GR" sz="1800" i="1">
                                    <a:latin typeface="Cambria Math"/>
                                  </a:rPr>
                                  <m:t>𝑡</m:t>
                                </m:r>
                              </m:e>
                            </m:d>
                            <m:r>
                              <a:rPr lang="el-GR" sz="1800" i="1">
                                <a:latin typeface="Cambria Math"/>
                              </a:rPr>
                              <m:t> </m:t>
                            </m:r>
                          </m:e>
                        </m:d>
                      </m:e>
                    </m:func>
                  </m:oMath>
                </a14:m>
                <a:r>
                  <a:rPr lang="el-GR" sz="1800" dirty="0"/>
                  <a:t> είναι χρονικά αμετάβλητο ή μεταβαλλόμενο.</a:t>
                </a:r>
              </a:p>
              <a:p>
                <a:pPr marL="0" indent="0" algn="l">
                  <a:lnSpc>
                    <a:spcPct val="150000"/>
                  </a:lnSpc>
                  <a:spcBef>
                    <a:spcPts val="600"/>
                  </a:spcBef>
                  <a:spcAft>
                    <a:spcPts val="600"/>
                  </a:spcAft>
                  <a:buNone/>
                </a:pPr>
                <a:r>
                  <a:rPr lang="el-GR" sz="1800" dirty="0"/>
                  <a:t> </a:t>
                </a:r>
              </a:p>
              <a:p>
                <a:pPr marL="0" indent="0" algn="l">
                  <a:lnSpc>
                    <a:spcPct val="150000"/>
                  </a:lnSpc>
                  <a:spcBef>
                    <a:spcPts val="600"/>
                  </a:spcBef>
                  <a:spcAft>
                    <a:spcPts val="600"/>
                  </a:spcAft>
                  <a:buNone/>
                </a:pPr>
                <a:r>
                  <a:rPr lang="el-GR" sz="1800" u="sng" dirty="0"/>
                  <a:t>Απάντηση</a:t>
                </a:r>
                <a:r>
                  <a:rPr lang="el-GR" sz="1800" dirty="0"/>
                  <a:t>: Στο δοθέν σύστημα θέτουμε ως είσοδο το σήμα </a:t>
                </a:r>
                <a14:m>
                  <m:oMath xmlns:m="http://schemas.openxmlformats.org/officeDocument/2006/math">
                    <m:r>
                      <a:rPr lang="el-GR" sz="1800" i="1">
                        <a:latin typeface="Cambria Math"/>
                      </a:rPr>
                      <m:t>𝑥</m:t>
                    </m:r>
                    <m:r>
                      <a:rPr lang="el-GR" sz="1800" i="1">
                        <a:latin typeface="Cambria Math"/>
                      </a:rPr>
                      <m:t>(</m:t>
                    </m:r>
                    <m:r>
                      <a:rPr lang="el-GR" sz="1800" i="1">
                        <a:latin typeface="Cambria Math"/>
                      </a:rPr>
                      <m:t>𝑡</m:t>
                    </m:r>
                    <m:r>
                      <a:rPr lang="el-GR" sz="1800" i="1">
                        <a:latin typeface="Cambria Math"/>
                      </a:rPr>
                      <m:t>−</m:t>
                    </m:r>
                    <m:sSub>
                      <m:sSubPr>
                        <m:ctrlPr>
                          <a:rPr lang="el-GR" sz="1800" i="1">
                            <a:latin typeface="Cambria Math"/>
                          </a:rPr>
                        </m:ctrlPr>
                      </m:sSubPr>
                      <m:e>
                        <m:r>
                          <a:rPr lang="el-GR" sz="1800" i="1">
                            <a:latin typeface="Cambria Math"/>
                          </a:rPr>
                          <m:t>𝑡</m:t>
                        </m:r>
                      </m:e>
                      <m:sub>
                        <m:r>
                          <a:rPr lang="el-GR" sz="1800" i="1">
                            <a:latin typeface="Cambria Math"/>
                          </a:rPr>
                          <m:t>0</m:t>
                        </m:r>
                      </m:sub>
                    </m:sSub>
                    <m:r>
                      <a:rPr lang="el-GR" sz="1800" i="1">
                        <a:latin typeface="Cambria Math"/>
                      </a:rPr>
                      <m:t>)</m:t>
                    </m:r>
                  </m:oMath>
                </a14:m>
                <a:r>
                  <a:rPr lang="el-GR" sz="1800" dirty="0"/>
                  <a:t> όπου </a:t>
                </a:r>
                <a14:m>
                  <m:oMath xmlns:m="http://schemas.openxmlformats.org/officeDocument/2006/math">
                    <m:sSub>
                      <m:sSubPr>
                        <m:ctrlPr>
                          <a:rPr lang="el-GR" sz="1800" i="1">
                            <a:latin typeface="Cambria Math"/>
                          </a:rPr>
                        </m:ctrlPr>
                      </m:sSubPr>
                      <m:e>
                        <m:r>
                          <a:rPr lang="el-GR" sz="1800" i="1">
                            <a:latin typeface="Cambria Math"/>
                          </a:rPr>
                          <m:t>𝑡</m:t>
                        </m:r>
                      </m:e>
                      <m:sub>
                        <m:r>
                          <a:rPr lang="el-GR" sz="1800" i="1">
                            <a:latin typeface="Cambria Math"/>
                          </a:rPr>
                          <m:t>0</m:t>
                        </m:r>
                      </m:sub>
                    </m:sSub>
                  </m:oMath>
                </a14:m>
                <a:r>
                  <a:rPr lang="el-GR" sz="1800" dirty="0"/>
                  <a:t> μία τυχαία τιμή χρονικής ολίσθησης και έχουμε ως έξοδο </a:t>
                </a:r>
                <a14:m>
                  <m:oMath xmlns:m="http://schemas.openxmlformats.org/officeDocument/2006/math">
                    <m:r>
                      <a:rPr lang="el-GR" sz="1800" i="1">
                        <a:latin typeface="Cambria Math"/>
                      </a:rPr>
                      <m:t>𝑦</m:t>
                    </m:r>
                    <m:d>
                      <m:dPr>
                        <m:ctrlPr>
                          <a:rPr lang="el-GR" sz="1800" i="1">
                            <a:latin typeface="Cambria Math"/>
                          </a:rPr>
                        </m:ctrlPr>
                      </m:dPr>
                      <m:e>
                        <m:r>
                          <a:rPr lang="el-GR" sz="1800" i="1">
                            <a:latin typeface="Cambria Math"/>
                          </a:rPr>
                          <m:t>𝑡</m:t>
                        </m:r>
                      </m:e>
                    </m:d>
                    <m:r>
                      <a:rPr lang="el-GR" sz="1800" i="1">
                        <a:latin typeface="Cambria Math"/>
                      </a:rPr>
                      <m:t>=</m:t>
                    </m:r>
                    <m:r>
                      <a:rPr lang="el-GR" sz="1800" i="1">
                        <a:latin typeface="Cambria Math"/>
                      </a:rPr>
                      <m:t>𝑐𝑜𝑠</m:t>
                    </m:r>
                    <m:r>
                      <a:rPr lang="el-GR" sz="1800">
                        <a:latin typeface="Cambria Math"/>
                      </a:rPr>
                      <m:t>⁡</m:t>
                    </m:r>
                    <m:r>
                      <a:rPr lang="el-GR" sz="1800" i="1">
                        <a:latin typeface="Cambria Math"/>
                      </a:rPr>
                      <m:t>[ </m:t>
                    </m:r>
                    <m:r>
                      <a:rPr lang="el-GR" sz="1800" i="1">
                        <a:latin typeface="Cambria Math"/>
                      </a:rPr>
                      <m:t>𝑥</m:t>
                    </m:r>
                    <m:d>
                      <m:dPr>
                        <m:ctrlPr>
                          <a:rPr lang="el-GR" sz="1800" i="1">
                            <a:latin typeface="Cambria Math"/>
                          </a:rPr>
                        </m:ctrlPr>
                      </m:dPr>
                      <m:e>
                        <m:r>
                          <a:rPr lang="el-GR" sz="1800" i="1">
                            <a:latin typeface="Cambria Math"/>
                          </a:rPr>
                          <m:t>𝑡</m:t>
                        </m:r>
                        <m:r>
                          <a:rPr lang="el-GR" sz="1800" i="1">
                            <a:latin typeface="Cambria Math"/>
                          </a:rPr>
                          <m:t>−</m:t>
                        </m:r>
                        <m:sSub>
                          <m:sSubPr>
                            <m:ctrlPr>
                              <a:rPr lang="el-GR" sz="1800" i="1">
                                <a:latin typeface="Cambria Math"/>
                              </a:rPr>
                            </m:ctrlPr>
                          </m:sSubPr>
                          <m:e>
                            <m:r>
                              <a:rPr lang="el-GR" sz="1800" i="1">
                                <a:latin typeface="Cambria Math"/>
                              </a:rPr>
                              <m:t>𝑡</m:t>
                            </m:r>
                          </m:e>
                          <m:sub>
                            <m:r>
                              <a:rPr lang="el-GR" sz="1800" i="1">
                                <a:latin typeface="Cambria Math"/>
                              </a:rPr>
                              <m:t>0</m:t>
                            </m:r>
                          </m:sub>
                        </m:sSub>
                      </m:e>
                    </m:d>
                    <m:r>
                      <a:rPr lang="el-GR" sz="1800" i="1">
                        <a:latin typeface="Cambria Math"/>
                      </a:rPr>
                      <m:t> ]</m:t>
                    </m:r>
                  </m:oMath>
                </a14:m>
                <a:r>
                  <a:rPr lang="el-GR" sz="1800" dirty="0"/>
                  <a:t>. </a:t>
                </a:r>
                <a:endParaRPr lang="el-GR" sz="1800" dirty="0" smtClean="0"/>
              </a:p>
              <a:p>
                <a:pPr marL="0" indent="0" algn="l">
                  <a:lnSpc>
                    <a:spcPct val="150000"/>
                  </a:lnSpc>
                  <a:spcBef>
                    <a:spcPts val="600"/>
                  </a:spcBef>
                  <a:spcAft>
                    <a:spcPts val="600"/>
                  </a:spcAft>
                  <a:buNone/>
                </a:pPr>
                <a:r>
                  <a:rPr lang="el-GR" sz="1800" dirty="0" smtClean="0"/>
                  <a:t>Παρατηρούμε </a:t>
                </a:r>
                <a:r>
                  <a:rPr lang="el-GR" sz="1800" dirty="0"/>
                  <a:t>ότι η έξοδος αυτή ταυτίζεται με την μετατοπισμένη κατά </a:t>
                </a:r>
                <a14:m>
                  <m:oMath xmlns:m="http://schemas.openxmlformats.org/officeDocument/2006/math">
                    <m:sSub>
                      <m:sSubPr>
                        <m:ctrlPr>
                          <a:rPr lang="el-GR" sz="1800" i="1">
                            <a:latin typeface="Cambria Math"/>
                          </a:rPr>
                        </m:ctrlPr>
                      </m:sSubPr>
                      <m:e>
                        <m:r>
                          <a:rPr lang="el-GR" sz="1800" i="1">
                            <a:latin typeface="Cambria Math"/>
                          </a:rPr>
                          <m:t>𝑡</m:t>
                        </m:r>
                      </m:e>
                      <m:sub>
                        <m:r>
                          <a:rPr lang="el-GR" sz="1800" i="1">
                            <a:latin typeface="Cambria Math"/>
                          </a:rPr>
                          <m:t>0</m:t>
                        </m:r>
                      </m:sub>
                    </m:sSub>
                  </m:oMath>
                </a14:m>
                <a:r>
                  <a:rPr lang="el-GR" sz="1800" dirty="0"/>
                  <a:t> έξοδο, δηλ. την </a:t>
                </a:r>
                <a14:m>
                  <m:oMath xmlns:m="http://schemas.openxmlformats.org/officeDocument/2006/math">
                    <m:r>
                      <a:rPr lang="el-GR" sz="1800" i="1">
                        <a:latin typeface="Cambria Math"/>
                      </a:rPr>
                      <m:t>𝑦</m:t>
                    </m:r>
                    <m:d>
                      <m:dPr>
                        <m:ctrlPr>
                          <a:rPr lang="el-GR" sz="1800" i="1">
                            <a:latin typeface="Cambria Math"/>
                          </a:rPr>
                        </m:ctrlPr>
                      </m:dPr>
                      <m:e>
                        <m:r>
                          <a:rPr lang="el-GR" sz="1800" i="1">
                            <a:latin typeface="Cambria Math"/>
                          </a:rPr>
                          <m:t>𝑡</m:t>
                        </m:r>
                        <m:r>
                          <a:rPr lang="el-GR" sz="1800" i="1">
                            <a:latin typeface="Cambria Math"/>
                          </a:rPr>
                          <m:t>−</m:t>
                        </m:r>
                        <m:sSub>
                          <m:sSubPr>
                            <m:ctrlPr>
                              <a:rPr lang="el-GR" sz="1800" i="1">
                                <a:latin typeface="Cambria Math"/>
                              </a:rPr>
                            </m:ctrlPr>
                          </m:sSubPr>
                          <m:e>
                            <m:r>
                              <a:rPr lang="en-US" sz="1800" i="1">
                                <a:latin typeface="Cambria Math"/>
                              </a:rPr>
                              <m:t>𝑡</m:t>
                            </m:r>
                          </m:e>
                          <m:sub>
                            <m:r>
                              <a:rPr lang="el-GR" sz="1800" i="1">
                                <a:latin typeface="Cambria Math"/>
                              </a:rPr>
                              <m:t>0</m:t>
                            </m:r>
                          </m:sub>
                        </m:sSub>
                      </m:e>
                    </m:d>
                    <m:r>
                      <a:rPr lang="el-GR" sz="1800" i="1">
                        <a:latin typeface="Cambria Math"/>
                      </a:rPr>
                      <m:t>=</m:t>
                    </m:r>
                    <m:r>
                      <a:rPr lang="el-GR" sz="1800" i="1">
                        <a:latin typeface="Cambria Math"/>
                      </a:rPr>
                      <m:t>𝑐𝑜𝑠</m:t>
                    </m:r>
                    <m:r>
                      <a:rPr lang="el-GR" sz="1800">
                        <a:latin typeface="Cambria Math"/>
                      </a:rPr>
                      <m:t>⁡</m:t>
                    </m:r>
                    <m:r>
                      <a:rPr lang="el-GR" sz="1800" i="1">
                        <a:latin typeface="Cambria Math"/>
                      </a:rPr>
                      <m:t>[ </m:t>
                    </m:r>
                    <m:r>
                      <a:rPr lang="el-GR" sz="1800" i="1">
                        <a:latin typeface="Cambria Math"/>
                      </a:rPr>
                      <m:t>𝑥</m:t>
                    </m:r>
                    <m:d>
                      <m:dPr>
                        <m:ctrlPr>
                          <a:rPr lang="el-GR" sz="1800" i="1">
                            <a:latin typeface="Cambria Math"/>
                          </a:rPr>
                        </m:ctrlPr>
                      </m:dPr>
                      <m:e>
                        <m:r>
                          <a:rPr lang="el-GR" sz="1800" i="1">
                            <a:latin typeface="Cambria Math"/>
                          </a:rPr>
                          <m:t>𝑡</m:t>
                        </m:r>
                        <m:r>
                          <a:rPr lang="el-GR" sz="1800" i="1">
                            <a:latin typeface="Cambria Math"/>
                          </a:rPr>
                          <m:t>−</m:t>
                        </m:r>
                        <m:sSub>
                          <m:sSubPr>
                            <m:ctrlPr>
                              <a:rPr lang="el-GR" sz="1800" i="1">
                                <a:latin typeface="Cambria Math"/>
                              </a:rPr>
                            </m:ctrlPr>
                          </m:sSubPr>
                          <m:e>
                            <m:r>
                              <a:rPr lang="el-GR" sz="1800" i="1">
                                <a:latin typeface="Cambria Math"/>
                              </a:rPr>
                              <m:t>𝑡</m:t>
                            </m:r>
                          </m:e>
                          <m:sub>
                            <m:r>
                              <a:rPr lang="el-GR" sz="1800" i="1">
                                <a:latin typeface="Cambria Math"/>
                              </a:rPr>
                              <m:t>0</m:t>
                            </m:r>
                          </m:sub>
                        </m:sSub>
                      </m:e>
                    </m:d>
                    <m:r>
                      <a:rPr lang="el-GR" sz="1800" i="1">
                        <a:latin typeface="Cambria Math"/>
                      </a:rPr>
                      <m:t> ]</m:t>
                    </m:r>
                  </m:oMath>
                </a14:m>
                <a:r>
                  <a:rPr lang="el-GR" sz="1800" dirty="0"/>
                  <a:t>. </a:t>
                </a:r>
                <a:endParaRPr lang="el-GR" sz="1800" dirty="0" smtClean="0"/>
              </a:p>
              <a:p>
                <a:pPr marL="0" indent="0" algn="l">
                  <a:lnSpc>
                    <a:spcPct val="150000"/>
                  </a:lnSpc>
                  <a:spcBef>
                    <a:spcPts val="600"/>
                  </a:spcBef>
                  <a:spcAft>
                    <a:spcPts val="600"/>
                  </a:spcAft>
                  <a:buNone/>
                </a:pPr>
                <a:r>
                  <a:rPr lang="el-GR" sz="1800" dirty="0" smtClean="0"/>
                  <a:t>Επομένως</a:t>
                </a:r>
                <a:r>
                  <a:rPr lang="el-GR" sz="1800" dirty="0"/>
                  <a:t>, το σύστημα είναι χρονικά αμετάβλητο</a:t>
                </a:r>
                <a:r>
                  <a:rPr lang="el-GR" sz="1800" dirty="0" smtClean="0"/>
                  <a:t>.</a:t>
                </a:r>
                <a:endParaRPr lang="en-US" sz="1800" dirty="0" smtClean="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457200" y="1052736"/>
                <a:ext cx="8229600" cy="5472608"/>
              </a:xfrm>
              <a:blipFill rotWithShape="1">
                <a:blip r:embed="rId2"/>
                <a:stretch>
                  <a:fillRect l="-593"/>
                </a:stretch>
              </a:blipFill>
            </p:spPr>
            <p:txBody>
              <a:bodyPr/>
              <a:lstStyle/>
              <a:p>
                <a:r>
                  <a:rPr lang="el-GR">
                    <a:noFill/>
                  </a:rPr>
                  <a:t> </a:t>
                </a:r>
              </a:p>
            </p:txBody>
          </p:sp>
        </mc:Fallback>
      </mc:AlternateContent>
      <p:sp>
        <p:nvSpPr>
          <p:cNvPr id="4" name="Slide Number Placeholder 3"/>
          <p:cNvSpPr>
            <a:spLocks noGrp="1"/>
          </p:cNvSpPr>
          <p:nvPr>
            <p:ph type="sldNum" sz="quarter" idx="12"/>
          </p:nvPr>
        </p:nvSpPr>
        <p:spPr/>
        <p:txBody>
          <a:bodyPr/>
          <a:lstStyle/>
          <a:p>
            <a:fld id="{0B0EBAE1-C03B-424B-868F-E6C23C4F0113}" type="slidenum">
              <a:rPr lang="el-GR" smtClean="0"/>
              <a:t>109</a:t>
            </a:fld>
            <a:endParaRPr lang="el-GR"/>
          </a:p>
        </p:txBody>
      </p:sp>
    </p:spTree>
    <p:extLst>
      <p:ext uri="{BB962C8B-B14F-4D97-AF65-F5344CB8AC3E}">
        <p14:creationId xmlns:p14="http://schemas.microsoft.com/office/powerpoint/2010/main" val="191395372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lvl="0"/>
            <a:r>
              <a:rPr lang="el-GR" dirty="0"/>
              <a:t>Χαρακτηριστικές Παράμετροι </a:t>
            </a:r>
            <a:r>
              <a:rPr lang="el-GR" dirty="0" smtClean="0"/>
              <a:t/>
            </a:r>
            <a:br>
              <a:rPr lang="el-GR" dirty="0" smtClean="0"/>
            </a:br>
            <a:r>
              <a:rPr lang="el-GR" dirty="0" smtClean="0"/>
              <a:t>Σημάτων Συνεχούς Χρόνου (ΣΣΧ) (1/2)</a:t>
            </a:r>
            <a:endParaRPr lang="el-GR"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457200" y="1052736"/>
                <a:ext cx="8229600" cy="5472608"/>
              </a:xfrm>
            </p:spPr>
            <p:txBody>
              <a:bodyPr>
                <a:noAutofit/>
              </a:bodyPr>
              <a:lstStyle/>
              <a:p>
                <a:pPr marL="0" indent="0">
                  <a:buNone/>
                </a:pPr>
                <a:r>
                  <a:rPr lang="el-GR" sz="1800" dirty="0" smtClean="0"/>
                  <a:t>Για ένα σήμα </a:t>
                </a:r>
                <a:r>
                  <a:rPr lang="el-GR" sz="1800" dirty="0"/>
                  <a:t>συνεχούς χρόνου (ΣΣΧ) </a:t>
                </a:r>
                <a14:m>
                  <m:oMath xmlns:m="http://schemas.openxmlformats.org/officeDocument/2006/math">
                    <m:r>
                      <a:rPr lang="en-US" sz="1800" i="1">
                        <a:latin typeface="Cambria Math"/>
                      </a:rPr>
                      <m:t>𝑥</m:t>
                    </m:r>
                    <m:r>
                      <a:rPr lang="el-GR" sz="1800" i="1">
                        <a:latin typeface="Cambria Math"/>
                      </a:rPr>
                      <m:t>(</m:t>
                    </m:r>
                    <m:r>
                      <a:rPr lang="en-US" sz="1800" i="1">
                        <a:latin typeface="Cambria Math"/>
                      </a:rPr>
                      <m:t>𝑡</m:t>
                    </m:r>
                    <m:r>
                      <a:rPr lang="el-GR" sz="1800" i="1">
                        <a:latin typeface="Cambria Math"/>
                      </a:rPr>
                      <m:t>)</m:t>
                    </m:r>
                  </m:oMath>
                </a14:m>
                <a:r>
                  <a:rPr lang="el-GR" sz="1800" dirty="0"/>
                  <a:t> στο διάστημα </a:t>
                </a:r>
                <a14:m>
                  <m:oMath xmlns:m="http://schemas.openxmlformats.org/officeDocument/2006/math">
                    <m:d>
                      <m:dPr>
                        <m:begChr m:val="["/>
                        <m:endChr m:val="]"/>
                        <m:ctrlPr>
                          <a:rPr lang="el-GR" sz="1800" i="1">
                            <a:latin typeface="Cambria Math"/>
                          </a:rPr>
                        </m:ctrlPr>
                      </m:dPr>
                      <m:e>
                        <m:sSub>
                          <m:sSubPr>
                            <m:ctrlPr>
                              <a:rPr lang="el-GR" sz="1800" i="1">
                                <a:latin typeface="Cambria Math"/>
                              </a:rPr>
                            </m:ctrlPr>
                          </m:sSubPr>
                          <m:e>
                            <m:r>
                              <a:rPr lang="en-US" sz="1800" i="1">
                                <a:latin typeface="Cambria Math"/>
                              </a:rPr>
                              <m:t>𝑡</m:t>
                            </m:r>
                          </m:e>
                          <m:sub>
                            <m:r>
                              <a:rPr lang="el-GR" sz="1800" i="1" baseline="-25000">
                                <a:latin typeface="Cambria Math"/>
                              </a:rPr>
                              <m:t>1</m:t>
                            </m:r>
                          </m:sub>
                        </m:sSub>
                        <m:r>
                          <a:rPr lang="el-GR" sz="1800" i="1">
                            <a:latin typeface="Cambria Math"/>
                          </a:rPr>
                          <m:t>, </m:t>
                        </m:r>
                        <m:sSub>
                          <m:sSubPr>
                            <m:ctrlPr>
                              <a:rPr lang="el-GR" sz="1800" i="1">
                                <a:latin typeface="Cambria Math"/>
                              </a:rPr>
                            </m:ctrlPr>
                          </m:sSubPr>
                          <m:e>
                            <m:r>
                              <a:rPr lang="en-US" sz="1800" i="1">
                                <a:latin typeface="Cambria Math"/>
                              </a:rPr>
                              <m:t>𝑡</m:t>
                            </m:r>
                          </m:e>
                          <m:sub>
                            <m:r>
                              <a:rPr lang="el-GR" sz="1800" i="1" baseline="-25000">
                                <a:latin typeface="Cambria Math"/>
                              </a:rPr>
                              <m:t>2</m:t>
                            </m:r>
                          </m:sub>
                        </m:sSub>
                      </m:e>
                    </m:d>
                  </m:oMath>
                </a14:m>
                <a:r>
                  <a:rPr lang="el-GR" sz="1800" dirty="0" smtClean="0"/>
                  <a:t>, ορίζουμε:</a:t>
                </a:r>
              </a:p>
              <a:p>
                <a:pPr marL="0" indent="0">
                  <a:buNone/>
                </a:pPr>
                <a:endParaRPr lang="el-GR" sz="1800" b="1" dirty="0" smtClean="0"/>
              </a:p>
              <a:p>
                <a:pPr marL="0" indent="0">
                  <a:buNone/>
                </a:pPr>
                <a:r>
                  <a:rPr lang="el-GR" sz="1800" b="1" dirty="0" smtClean="0"/>
                  <a:t>Μέση Τιμή:</a:t>
                </a:r>
              </a:p>
              <a:p>
                <a:pPr marL="0" indent="0">
                  <a:buNone/>
                </a:pPr>
                <a14:m>
                  <m:oMathPara xmlns:m="http://schemas.openxmlformats.org/officeDocument/2006/math">
                    <m:oMathParaPr>
                      <m:jc m:val="centerGroup"/>
                    </m:oMathParaPr>
                    <m:oMath xmlns:m="http://schemas.openxmlformats.org/officeDocument/2006/math">
                      <m:acc>
                        <m:accPr>
                          <m:chr m:val="̅"/>
                          <m:ctrlPr>
                            <a:rPr lang="en-US" sz="1800" i="1" smtClean="0">
                              <a:latin typeface="Cambria Math"/>
                            </a:rPr>
                          </m:ctrlPr>
                        </m:accPr>
                        <m:e>
                          <m:r>
                            <a:rPr lang="en-US" sz="1800" b="0" i="1" smtClean="0">
                              <a:latin typeface="Cambria Math"/>
                            </a:rPr>
                            <m:t>𝑥</m:t>
                          </m:r>
                        </m:e>
                      </m:acc>
                      <m:d>
                        <m:dPr>
                          <m:ctrlPr>
                            <a:rPr lang="el-GR" sz="1800" i="1">
                              <a:latin typeface="Cambria Math"/>
                            </a:rPr>
                          </m:ctrlPr>
                        </m:dPr>
                        <m:e>
                          <m:r>
                            <a:rPr lang="en-US" sz="1800" i="1">
                              <a:latin typeface="Cambria Math"/>
                            </a:rPr>
                            <m:t>𝑡</m:t>
                          </m:r>
                        </m:e>
                      </m:d>
                      <m:r>
                        <a:rPr lang="el-GR" sz="1800" i="1">
                          <a:latin typeface="Cambria Math"/>
                        </a:rPr>
                        <m:t>=</m:t>
                      </m:r>
                      <m:sSub>
                        <m:sSubPr>
                          <m:ctrlPr>
                            <a:rPr lang="el-GR" sz="1800" i="1">
                              <a:latin typeface="Cambria Math"/>
                            </a:rPr>
                          </m:ctrlPr>
                        </m:sSubPr>
                        <m:e>
                          <m:r>
                            <a:rPr lang="el-GR" sz="1800" i="1">
                              <a:latin typeface="Cambria Math"/>
                            </a:rPr>
                            <m:t>𝑥</m:t>
                          </m:r>
                        </m:e>
                        <m:sub>
                          <m:r>
                            <a:rPr lang="el-GR" sz="1800" i="1">
                              <a:latin typeface="Cambria Math"/>
                            </a:rPr>
                            <m:t>𝑎𝑣</m:t>
                          </m:r>
                        </m:sub>
                      </m:sSub>
                      <m:r>
                        <a:rPr lang="el-GR" sz="1800" i="1">
                          <a:latin typeface="Cambria Math"/>
                        </a:rPr>
                        <m:t>=</m:t>
                      </m:r>
                      <m:f>
                        <m:fPr>
                          <m:ctrlPr>
                            <a:rPr lang="el-GR" sz="1800" i="1">
                              <a:latin typeface="Cambria Math"/>
                            </a:rPr>
                          </m:ctrlPr>
                        </m:fPr>
                        <m:num>
                          <m:r>
                            <a:rPr lang="el-GR" sz="1800" i="1">
                              <a:latin typeface="Cambria Math"/>
                            </a:rPr>
                            <m:t>1</m:t>
                          </m:r>
                        </m:num>
                        <m:den>
                          <m:sSub>
                            <m:sSubPr>
                              <m:ctrlPr>
                                <a:rPr lang="el-GR" sz="1800" i="1">
                                  <a:latin typeface="Cambria Math"/>
                                </a:rPr>
                              </m:ctrlPr>
                            </m:sSubPr>
                            <m:e>
                              <m:r>
                                <a:rPr lang="el-GR" sz="1800" i="1">
                                  <a:latin typeface="Cambria Math"/>
                                </a:rPr>
                                <m:t>𝑡</m:t>
                              </m:r>
                            </m:e>
                            <m:sub>
                              <m:r>
                                <a:rPr lang="el-GR" sz="1800" i="1">
                                  <a:latin typeface="Cambria Math"/>
                                </a:rPr>
                                <m:t>2</m:t>
                              </m:r>
                            </m:sub>
                          </m:sSub>
                          <m:r>
                            <a:rPr lang="el-GR" sz="1800" i="1">
                              <a:latin typeface="Cambria Math"/>
                            </a:rPr>
                            <m:t>−</m:t>
                          </m:r>
                          <m:sSub>
                            <m:sSubPr>
                              <m:ctrlPr>
                                <a:rPr lang="el-GR" sz="1800" i="1">
                                  <a:latin typeface="Cambria Math"/>
                                </a:rPr>
                              </m:ctrlPr>
                            </m:sSubPr>
                            <m:e>
                              <m:r>
                                <a:rPr lang="el-GR" sz="1800" i="1">
                                  <a:latin typeface="Cambria Math"/>
                                </a:rPr>
                                <m:t>𝑡</m:t>
                              </m:r>
                            </m:e>
                            <m:sub>
                              <m:r>
                                <a:rPr lang="el-GR" sz="1800" i="1">
                                  <a:latin typeface="Cambria Math"/>
                                </a:rPr>
                                <m:t>1</m:t>
                              </m:r>
                            </m:sub>
                          </m:sSub>
                        </m:den>
                      </m:f>
                      <m:nary>
                        <m:naryPr>
                          <m:limLoc m:val="subSup"/>
                          <m:ctrlPr>
                            <a:rPr lang="el-GR" sz="1800" i="1">
                              <a:latin typeface="Cambria Math"/>
                            </a:rPr>
                          </m:ctrlPr>
                        </m:naryPr>
                        <m:sub>
                          <m:sSub>
                            <m:sSubPr>
                              <m:ctrlPr>
                                <a:rPr lang="el-GR" sz="1800" i="1">
                                  <a:latin typeface="Cambria Math"/>
                                </a:rPr>
                              </m:ctrlPr>
                            </m:sSubPr>
                            <m:e>
                              <m:r>
                                <a:rPr lang="el-GR" sz="1800" i="1">
                                  <a:latin typeface="Cambria Math"/>
                                </a:rPr>
                                <m:t>𝑡</m:t>
                              </m:r>
                            </m:e>
                            <m:sub>
                              <m:r>
                                <a:rPr lang="el-GR" sz="1800" i="1">
                                  <a:latin typeface="Cambria Math"/>
                                </a:rPr>
                                <m:t>1</m:t>
                              </m:r>
                            </m:sub>
                          </m:sSub>
                        </m:sub>
                        <m:sup>
                          <m:sSub>
                            <m:sSubPr>
                              <m:ctrlPr>
                                <a:rPr lang="el-GR" sz="1800" i="1">
                                  <a:latin typeface="Cambria Math"/>
                                </a:rPr>
                              </m:ctrlPr>
                            </m:sSubPr>
                            <m:e>
                              <m:r>
                                <a:rPr lang="el-GR" sz="1800" i="1">
                                  <a:latin typeface="Cambria Math"/>
                                </a:rPr>
                                <m:t>𝑡</m:t>
                              </m:r>
                            </m:e>
                            <m:sub>
                              <m:r>
                                <a:rPr lang="el-GR" sz="1800" i="1">
                                  <a:latin typeface="Cambria Math"/>
                                </a:rPr>
                                <m:t>2</m:t>
                              </m:r>
                            </m:sub>
                          </m:sSub>
                        </m:sup>
                        <m:e>
                          <m:r>
                            <a:rPr lang="el-GR" sz="1800" i="1">
                              <a:latin typeface="Cambria Math"/>
                            </a:rPr>
                            <m:t>𝑥</m:t>
                          </m:r>
                          <m:r>
                            <a:rPr lang="el-GR" sz="1800" i="1">
                              <a:latin typeface="Cambria Math"/>
                            </a:rPr>
                            <m:t>(</m:t>
                          </m:r>
                          <m:r>
                            <a:rPr lang="el-GR" sz="1800" i="1">
                              <a:latin typeface="Cambria Math"/>
                            </a:rPr>
                            <m:t>𝑡</m:t>
                          </m:r>
                          <m:r>
                            <a:rPr lang="el-GR" sz="1800" i="1">
                              <a:latin typeface="Cambria Math"/>
                            </a:rPr>
                            <m:t>) </m:t>
                          </m:r>
                          <m:r>
                            <a:rPr lang="el-GR" sz="1800" i="1">
                              <a:latin typeface="Cambria Math"/>
                            </a:rPr>
                            <m:t>𝑑𝑡</m:t>
                          </m:r>
                        </m:e>
                      </m:nary>
                    </m:oMath>
                  </m:oMathPara>
                </a14:m>
                <a:endParaRPr lang="el-GR" sz="1800" b="1" dirty="0" smtClean="0"/>
              </a:p>
              <a:p>
                <a:pPr marL="0" indent="0">
                  <a:buNone/>
                </a:pPr>
                <a:r>
                  <a:rPr lang="el-GR" sz="1800" b="1" dirty="0" smtClean="0"/>
                  <a:t>Ενεργός Τιμή:</a:t>
                </a:r>
              </a:p>
              <a:p>
                <a:pPr marL="0" indent="0">
                  <a:buNone/>
                </a:pPr>
                <a14:m>
                  <m:oMathPara xmlns:m="http://schemas.openxmlformats.org/officeDocument/2006/math">
                    <m:oMathParaPr>
                      <m:jc m:val="centerGroup"/>
                    </m:oMathParaPr>
                    <m:oMath xmlns:m="http://schemas.openxmlformats.org/officeDocument/2006/math">
                      <m:acc>
                        <m:accPr>
                          <m:chr m:val="̿"/>
                          <m:ctrlPr>
                            <a:rPr lang="el-GR" sz="1800" i="1">
                              <a:latin typeface="Cambria Math"/>
                            </a:rPr>
                          </m:ctrlPr>
                        </m:accPr>
                        <m:e>
                          <m:r>
                            <a:rPr lang="en-US" sz="1800" i="1">
                              <a:latin typeface="Cambria Math"/>
                            </a:rPr>
                            <m:t>𝑥</m:t>
                          </m:r>
                        </m:e>
                      </m:acc>
                      <m:d>
                        <m:dPr>
                          <m:ctrlPr>
                            <a:rPr lang="el-GR" sz="1800" i="1">
                              <a:latin typeface="Cambria Math"/>
                            </a:rPr>
                          </m:ctrlPr>
                        </m:dPr>
                        <m:e>
                          <m:r>
                            <a:rPr lang="en-US" sz="1800" i="1">
                              <a:latin typeface="Cambria Math"/>
                            </a:rPr>
                            <m:t>𝑡</m:t>
                          </m:r>
                        </m:e>
                      </m:d>
                      <m:r>
                        <a:rPr lang="el-GR" sz="1800" i="1">
                          <a:latin typeface="Cambria Math"/>
                        </a:rPr>
                        <m:t>=</m:t>
                      </m:r>
                      <m:sSub>
                        <m:sSubPr>
                          <m:ctrlPr>
                            <a:rPr lang="el-GR" sz="1800" i="1">
                              <a:latin typeface="Cambria Math"/>
                            </a:rPr>
                          </m:ctrlPr>
                        </m:sSubPr>
                        <m:e>
                          <m:r>
                            <a:rPr lang="el-GR" sz="1800" i="1">
                              <a:latin typeface="Cambria Math"/>
                            </a:rPr>
                            <m:t>𝑥</m:t>
                          </m:r>
                        </m:e>
                        <m:sub>
                          <m:r>
                            <a:rPr lang="el-GR" sz="1800" i="1">
                              <a:latin typeface="Cambria Math"/>
                            </a:rPr>
                            <m:t>𝑟𝑚𝑠</m:t>
                          </m:r>
                        </m:sub>
                      </m:sSub>
                      <m:r>
                        <a:rPr lang="el-GR" sz="1800" i="1">
                          <a:latin typeface="Cambria Math"/>
                        </a:rPr>
                        <m:t>=</m:t>
                      </m:r>
                      <m:f>
                        <m:fPr>
                          <m:ctrlPr>
                            <a:rPr lang="el-GR" sz="1800" i="1">
                              <a:latin typeface="Cambria Math"/>
                            </a:rPr>
                          </m:ctrlPr>
                        </m:fPr>
                        <m:num>
                          <m:r>
                            <a:rPr lang="el-GR" sz="1800" i="1">
                              <a:latin typeface="Cambria Math"/>
                            </a:rPr>
                            <m:t>1</m:t>
                          </m:r>
                        </m:num>
                        <m:den>
                          <m:sSub>
                            <m:sSubPr>
                              <m:ctrlPr>
                                <a:rPr lang="el-GR" sz="1800" i="1">
                                  <a:latin typeface="Cambria Math"/>
                                </a:rPr>
                              </m:ctrlPr>
                            </m:sSubPr>
                            <m:e>
                              <m:r>
                                <a:rPr lang="el-GR" sz="1800" i="1">
                                  <a:latin typeface="Cambria Math"/>
                                </a:rPr>
                                <m:t>𝑡</m:t>
                              </m:r>
                            </m:e>
                            <m:sub>
                              <m:r>
                                <a:rPr lang="el-GR" sz="1800" i="1">
                                  <a:latin typeface="Cambria Math"/>
                                </a:rPr>
                                <m:t>2</m:t>
                              </m:r>
                            </m:sub>
                          </m:sSub>
                          <m:r>
                            <a:rPr lang="el-GR" sz="1800" i="1">
                              <a:latin typeface="Cambria Math"/>
                            </a:rPr>
                            <m:t>−</m:t>
                          </m:r>
                          <m:sSub>
                            <m:sSubPr>
                              <m:ctrlPr>
                                <a:rPr lang="el-GR" sz="1800" i="1">
                                  <a:latin typeface="Cambria Math"/>
                                </a:rPr>
                              </m:ctrlPr>
                            </m:sSubPr>
                            <m:e>
                              <m:r>
                                <a:rPr lang="el-GR" sz="1800" i="1">
                                  <a:latin typeface="Cambria Math"/>
                                </a:rPr>
                                <m:t>𝑡</m:t>
                              </m:r>
                            </m:e>
                            <m:sub>
                              <m:r>
                                <a:rPr lang="el-GR" sz="1800" i="1">
                                  <a:latin typeface="Cambria Math"/>
                                </a:rPr>
                                <m:t>1</m:t>
                              </m:r>
                            </m:sub>
                          </m:sSub>
                        </m:den>
                      </m:f>
                      <m:sSup>
                        <m:sSupPr>
                          <m:ctrlPr>
                            <a:rPr lang="el-GR" sz="1800" i="1">
                              <a:latin typeface="Cambria Math"/>
                            </a:rPr>
                          </m:ctrlPr>
                        </m:sSupPr>
                        <m:e>
                          <m:d>
                            <m:dPr>
                              <m:begChr m:val="["/>
                              <m:endChr m:val="]"/>
                              <m:ctrlPr>
                                <a:rPr lang="el-GR" sz="1800" i="1">
                                  <a:latin typeface="Cambria Math"/>
                                </a:rPr>
                              </m:ctrlPr>
                            </m:dPr>
                            <m:e>
                              <m:nary>
                                <m:naryPr>
                                  <m:limLoc m:val="subSup"/>
                                  <m:ctrlPr>
                                    <a:rPr lang="el-GR" sz="1800" i="1">
                                      <a:latin typeface="Cambria Math"/>
                                    </a:rPr>
                                  </m:ctrlPr>
                                </m:naryPr>
                                <m:sub>
                                  <m:sSub>
                                    <m:sSubPr>
                                      <m:ctrlPr>
                                        <a:rPr lang="el-GR" sz="1800" i="1">
                                          <a:latin typeface="Cambria Math"/>
                                        </a:rPr>
                                      </m:ctrlPr>
                                    </m:sSubPr>
                                    <m:e>
                                      <m:r>
                                        <a:rPr lang="el-GR" sz="1800" i="1">
                                          <a:latin typeface="Cambria Math"/>
                                        </a:rPr>
                                        <m:t>𝑡</m:t>
                                      </m:r>
                                    </m:e>
                                    <m:sub>
                                      <m:r>
                                        <a:rPr lang="el-GR" sz="1800" i="1">
                                          <a:latin typeface="Cambria Math"/>
                                        </a:rPr>
                                        <m:t>1</m:t>
                                      </m:r>
                                    </m:sub>
                                  </m:sSub>
                                </m:sub>
                                <m:sup>
                                  <m:sSub>
                                    <m:sSubPr>
                                      <m:ctrlPr>
                                        <a:rPr lang="el-GR" sz="1800" i="1">
                                          <a:latin typeface="Cambria Math"/>
                                        </a:rPr>
                                      </m:ctrlPr>
                                    </m:sSubPr>
                                    <m:e>
                                      <m:r>
                                        <a:rPr lang="el-GR" sz="1800" i="1">
                                          <a:latin typeface="Cambria Math"/>
                                        </a:rPr>
                                        <m:t>𝑡</m:t>
                                      </m:r>
                                    </m:e>
                                    <m:sub>
                                      <m:r>
                                        <a:rPr lang="el-GR" sz="1800" i="1">
                                          <a:latin typeface="Cambria Math"/>
                                        </a:rPr>
                                        <m:t>2</m:t>
                                      </m:r>
                                    </m:sub>
                                  </m:sSub>
                                </m:sup>
                                <m:e>
                                  <m:sSup>
                                    <m:sSupPr>
                                      <m:ctrlPr>
                                        <a:rPr lang="el-GR" sz="1800" i="1">
                                          <a:latin typeface="Cambria Math"/>
                                        </a:rPr>
                                      </m:ctrlPr>
                                    </m:sSupPr>
                                    <m:e>
                                      <m:r>
                                        <a:rPr lang="el-GR" sz="1800" i="1">
                                          <a:latin typeface="Cambria Math"/>
                                        </a:rPr>
                                        <m:t>𝑥</m:t>
                                      </m:r>
                                    </m:e>
                                    <m:sup>
                                      <m:r>
                                        <a:rPr lang="el-GR" sz="1800" i="1">
                                          <a:latin typeface="Cambria Math"/>
                                        </a:rPr>
                                        <m:t>2</m:t>
                                      </m:r>
                                    </m:sup>
                                  </m:sSup>
                                  <m:d>
                                    <m:dPr>
                                      <m:ctrlPr>
                                        <a:rPr lang="el-GR" sz="1800" i="1">
                                          <a:latin typeface="Cambria Math"/>
                                        </a:rPr>
                                      </m:ctrlPr>
                                    </m:dPr>
                                    <m:e>
                                      <m:r>
                                        <a:rPr lang="el-GR" sz="1800" i="1">
                                          <a:latin typeface="Cambria Math"/>
                                        </a:rPr>
                                        <m:t>𝑡</m:t>
                                      </m:r>
                                    </m:e>
                                  </m:d>
                                  <m:r>
                                    <a:rPr lang="el-GR" sz="1800" i="1">
                                      <a:latin typeface="Cambria Math"/>
                                    </a:rPr>
                                    <m:t> </m:t>
                                  </m:r>
                                  <m:r>
                                    <a:rPr lang="el-GR" sz="1800" i="1">
                                      <a:latin typeface="Cambria Math"/>
                                    </a:rPr>
                                    <m:t>𝑑𝑡</m:t>
                                  </m:r>
                                </m:e>
                              </m:nary>
                            </m:e>
                          </m:d>
                        </m:e>
                        <m:sup>
                          <m:r>
                            <a:rPr lang="el-GR" sz="1800" i="1">
                              <a:latin typeface="Cambria Math"/>
                            </a:rPr>
                            <m:t>1/2</m:t>
                          </m:r>
                        </m:sup>
                      </m:sSup>
                    </m:oMath>
                  </m:oMathPara>
                </a14:m>
                <a:endParaRPr lang="el-GR" sz="1800" dirty="0"/>
              </a:p>
              <a:p>
                <a:pPr marL="0" indent="0">
                  <a:buNone/>
                </a:pPr>
                <a:r>
                  <a:rPr lang="el-GR" sz="1800" b="1" dirty="0" smtClean="0"/>
                  <a:t>Στιγμιαία Ισχύς:</a:t>
                </a:r>
              </a:p>
              <a:p>
                <a:pPr marL="0" indent="0">
                  <a:buNone/>
                </a:pPr>
                <a14:m>
                  <m:oMathPara xmlns:m="http://schemas.openxmlformats.org/officeDocument/2006/math">
                    <m:oMathParaPr>
                      <m:jc m:val="centerGroup"/>
                    </m:oMathParaPr>
                    <m:oMath xmlns:m="http://schemas.openxmlformats.org/officeDocument/2006/math">
                      <m:r>
                        <a:rPr lang="en-US" sz="1800" i="1">
                          <a:latin typeface="Cambria Math"/>
                        </a:rPr>
                        <m:t>𝑃</m:t>
                      </m:r>
                      <m:d>
                        <m:dPr>
                          <m:ctrlPr>
                            <a:rPr lang="el-GR" sz="1800" i="1">
                              <a:latin typeface="Cambria Math"/>
                            </a:rPr>
                          </m:ctrlPr>
                        </m:dPr>
                        <m:e>
                          <m:r>
                            <a:rPr lang="en-US" sz="1800" i="1">
                              <a:latin typeface="Cambria Math"/>
                            </a:rPr>
                            <m:t>𝑡</m:t>
                          </m:r>
                        </m:e>
                      </m:d>
                      <m:r>
                        <a:rPr lang="el-GR" sz="1800" i="1">
                          <a:latin typeface="Cambria Math"/>
                        </a:rPr>
                        <m:t>=</m:t>
                      </m:r>
                      <m:sSup>
                        <m:sSupPr>
                          <m:ctrlPr>
                            <a:rPr lang="el-GR" sz="1800" i="1">
                              <a:latin typeface="Cambria Math"/>
                            </a:rPr>
                          </m:ctrlPr>
                        </m:sSupPr>
                        <m:e>
                          <m:r>
                            <a:rPr lang="el-GR" sz="1800" i="1">
                              <a:latin typeface="Cambria Math"/>
                            </a:rPr>
                            <m:t>𝑥</m:t>
                          </m:r>
                        </m:e>
                        <m:sup>
                          <m:r>
                            <a:rPr lang="el-GR" sz="1800" i="1">
                              <a:latin typeface="Cambria Math"/>
                            </a:rPr>
                            <m:t>2</m:t>
                          </m:r>
                        </m:sup>
                      </m:sSup>
                      <m:r>
                        <a:rPr lang="el-GR" sz="1800" i="1">
                          <a:latin typeface="Cambria Math"/>
                        </a:rPr>
                        <m:t>(</m:t>
                      </m:r>
                      <m:r>
                        <a:rPr lang="el-GR" sz="1800" i="1">
                          <a:latin typeface="Cambria Math"/>
                        </a:rPr>
                        <m:t>𝑡</m:t>
                      </m:r>
                      <m:r>
                        <a:rPr lang="el-GR" sz="1800" i="1">
                          <a:latin typeface="Cambria Math"/>
                        </a:rPr>
                        <m:t>)</m:t>
                      </m:r>
                    </m:oMath>
                  </m:oMathPara>
                </a14:m>
                <a:endParaRPr lang="el-GR" sz="1800" dirty="0"/>
              </a:p>
              <a:p>
                <a:pPr marL="0" indent="0">
                  <a:buNone/>
                </a:pPr>
                <a:r>
                  <a:rPr lang="el-GR" sz="1800" b="1" dirty="0" smtClean="0"/>
                  <a:t>Μέση Ισχύς:</a:t>
                </a:r>
              </a:p>
              <a:p>
                <a:pPr marL="0" indent="0">
                  <a:buNone/>
                </a:pPr>
                <a14:m>
                  <m:oMathPara xmlns:m="http://schemas.openxmlformats.org/officeDocument/2006/math">
                    <m:oMathParaPr>
                      <m:jc m:val="centerGroup"/>
                    </m:oMathParaPr>
                    <m:oMath xmlns:m="http://schemas.openxmlformats.org/officeDocument/2006/math">
                      <m:sSub>
                        <m:sSubPr>
                          <m:ctrlPr>
                            <a:rPr lang="el-GR" sz="1800" i="1">
                              <a:latin typeface="Cambria Math"/>
                            </a:rPr>
                          </m:ctrlPr>
                        </m:sSubPr>
                        <m:e>
                          <m:acc>
                            <m:accPr>
                              <m:chr m:val="̅"/>
                              <m:ctrlPr>
                                <a:rPr lang="el-GR" sz="1800" i="1">
                                  <a:latin typeface="Cambria Math"/>
                                </a:rPr>
                              </m:ctrlPr>
                            </m:accPr>
                            <m:e>
                              <m:r>
                                <a:rPr lang="en-US" sz="1800" i="1">
                                  <a:latin typeface="Cambria Math"/>
                                </a:rPr>
                                <m:t>𝑃</m:t>
                              </m:r>
                            </m:e>
                          </m:acc>
                        </m:e>
                        <m:sub>
                          <m:r>
                            <a:rPr lang="en-US" sz="1800" i="1">
                              <a:latin typeface="Cambria Math"/>
                            </a:rPr>
                            <m:t>𝑥</m:t>
                          </m:r>
                        </m:sub>
                      </m:sSub>
                      <m:r>
                        <a:rPr lang="el-GR" sz="1800" i="1">
                          <a:latin typeface="Cambria Math"/>
                        </a:rPr>
                        <m:t>=</m:t>
                      </m:r>
                      <m:sSub>
                        <m:sSubPr>
                          <m:ctrlPr>
                            <a:rPr lang="el-GR" sz="1800" i="1">
                              <a:latin typeface="Cambria Math"/>
                            </a:rPr>
                          </m:ctrlPr>
                        </m:sSubPr>
                        <m:e>
                          <m:r>
                            <a:rPr lang="el-GR" sz="1800" i="1">
                              <a:latin typeface="Cambria Math"/>
                            </a:rPr>
                            <m:t>𝑃</m:t>
                          </m:r>
                        </m:e>
                        <m:sub>
                          <m:r>
                            <a:rPr lang="el-GR" sz="1800" i="1">
                              <a:latin typeface="Cambria Math"/>
                            </a:rPr>
                            <m:t>𝑎𝑣</m:t>
                          </m:r>
                        </m:sub>
                      </m:sSub>
                      <m:r>
                        <a:rPr lang="el-GR" sz="1800" i="1">
                          <a:latin typeface="Cambria Math"/>
                        </a:rPr>
                        <m:t>=</m:t>
                      </m:r>
                      <m:f>
                        <m:fPr>
                          <m:ctrlPr>
                            <a:rPr lang="el-GR" sz="1800" i="1">
                              <a:latin typeface="Cambria Math"/>
                            </a:rPr>
                          </m:ctrlPr>
                        </m:fPr>
                        <m:num>
                          <m:r>
                            <a:rPr lang="el-GR" sz="1800" i="1">
                              <a:latin typeface="Cambria Math"/>
                            </a:rPr>
                            <m:t>1</m:t>
                          </m:r>
                        </m:num>
                        <m:den>
                          <m:sSub>
                            <m:sSubPr>
                              <m:ctrlPr>
                                <a:rPr lang="el-GR" sz="1800" i="1">
                                  <a:latin typeface="Cambria Math"/>
                                </a:rPr>
                              </m:ctrlPr>
                            </m:sSubPr>
                            <m:e>
                              <m:r>
                                <a:rPr lang="el-GR" sz="1800" i="1">
                                  <a:latin typeface="Cambria Math"/>
                                </a:rPr>
                                <m:t>𝑡</m:t>
                              </m:r>
                            </m:e>
                            <m:sub>
                              <m:r>
                                <a:rPr lang="el-GR" sz="1800" i="1">
                                  <a:latin typeface="Cambria Math"/>
                                </a:rPr>
                                <m:t>2</m:t>
                              </m:r>
                            </m:sub>
                          </m:sSub>
                          <m:r>
                            <a:rPr lang="el-GR" sz="1800" i="1">
                              <a:latin typeface="Cambria Math"/>
                            </a:rPr>
                            <m:t>−</m:t>
                          </m:r>
                          <m:sSub>
                            <m:sSubPr>
                              <m:ctrlPr>
                                <a:rPr lang="el-GR" sz="1800" i="1">
                                  <a:latin typeface="Cambria Math"/>
                                </a:rPr>
                              </m:ctrlPr>
                            </m:sSubPr>
                            <m:e>
                              <m:r>
                                <a:rPr lang="el-GR" sz="1800" i="1">
                                  <a:latin typeface="Cambria Math"/>
                                </a:rPr>
                                <m:t>𝑡</m:t>
                              </m:r>
                            </m:e>
                            <m:sub>
                              <m:r>
                                <a:rPr lang="el-GR" sz="1800" i="1">
                                  <a:latin typeface="Cambria Math"/>
                                </a:rPr>
                                <m:t>1</m:t>
                              </m:r>
                            </m:sub>
                          </m:sSub>
                        </m:den>
                      </m:f>
                      <m:nary>
                        <m:naryPr>
                          <m:limLoc m:val="subSup"/>
                          <m:ctrlPr>
                            <a:rPr lang="el-GR" sz="1800" i="1">
                              <a:latin typeface="Cambria Math"/>
                            </a:rPr>
                          </m:ctrlPr>
                        </m:naryPr>
                        <m:sub>
                          <m:sSub>
                            <m:sSubPr>
                              <m:ctrlPr>
                                <a:rPr lang="el-GR" sz="1800" i="1">
                                  <a:latin typeface="Cambria Math"/>
                                </a:rPr>
                              </m:ctrlPr>
                            </m:sSubPr>
                            <m:e>
                              <m:r>
                                <a:rPr lang="el-GR" sz="1800" i="1">
                                  <a:latin typeface="Cambria Math"/>
                                </a:rPr>
                                <m:t>𝑡</m:t>
                              </m:r>
                            </m:e>
                            <m:sub>
                              <m:r>
                                <a:rPr lang="el-GR" sz="1800" i="1">
                                  <a:latin typeface="Cambria Math"/>
                                </a:rPr>
                                <m:t>1</m:t>
                              </m:r>
                            </m:sub>
                          </m:sSub>
                        </m:sub>
                        <m:sup>
                          <m:sSub>
                            <m:sSubPr>
                              <m:ctrlPr>
                                <a:rPr lang="el-GR" sz="1800" i="1">
                                  <a:latin typeface="Cambria Math"/>
                                </a:rPr>
                              </m:ctrlPr>
                            </m:sSubPr>
                            <m:e>
                              <m:r>
                                <a:rPr lang="el-GR" sz="1800" i="1">
                                  <a:latin typeface="Cambria Math"/>
                                </a:rPr>
                                <m:t>𝑡</m:t>
                              </m:r>
                            </m:e>
                            <m:sub>
                              <m:r>
                                <a:rPr lang="el-GR" sz="1800" i="1">
                                  <a:latin typeface="Cambria Math"/>
                                </a:rPr>
                                <m:t>2</m:t>
                              </m:r>
                            </m:sub>
                          </m:sSub>
                        </m:sup>
                        <m:e>
                          <m:sSup>
                            <m:sSupPr>
                              <m:ctrlPr>
                                <a:rPr lang="el-GR" sz="1800" i="1">
                                  <a:latin typeface="Cambria Math"/>
                                </a:rPr>
                              </m:ctrlPr>
                            </m:sSupPr>
                            <m:e>
                              <m:r>
                                <a:rPr lang="el-GR" sz="1800" i="1">
                                  <a:latin typeface="Cambria Math"/>
                                </a:rPr>
                                <m:t>𝑥</m:t>
                              </m:r>
                            </m:e>
                            <m:sup>
                              <m:r>
                                <a:rPr lang="el-GR" sz="1800" i="1">
                                  <a:latin typeface="Cambria Math"/>
                                </a:rPr>
                                <m:t>2</m:t>
                              </m:r>
                            </m:sup>
                          </m:sSup>
                          <m:r>
                            <a:rPr lang="el-GR" sz="1800" i="1">
                              <a:latin typeface="Cambria Math"/>
                            </a:rPr>
                            <m:t>(</m:t>
                          </m:r>
                          <m:r>
                            <a:rPr lang="el-GR" sz="1800" i="1">
                              <a:latin typeface="Cambria Math"/>
                            </a:rPr>
                            <m:t>𝑡</m:t>
                          </m:r>
                          <m:r>
                            <a:rPr lang="el-GR" sz="1800" i="1">
                              <a:latin typeface="Cambria Math"/>
                            </a:rPr>
                            <m:t>) </m:t>
                          </m:r>
                          <m:r>
                            <a:rPr lang="el-GR" sz="1800" i="1">
                              <a:latin typeface="Cambria Math"/>
                            </a:rPr>
                            <m:t>𝑑𝑡</m:t>
                          </m:r>
                        </m:e>
                      </m:nary>
                    </m:oMath>
                  </m:oMathPara>
                </a14:m>
                <a:endParaRPr lang="el-GR" sz="1800" dirty="0" smtClean="0"/>
              </a:p>
              <a:p>
                <a:pPr marL="0" indent="0">
                  <a:buNone/>
                </a:pPr>
                <a:r>
                  <a:rPr lang="el-GR" sz="1800" b="1" dirty="0" smtClean="0"/>
                  <a:t>Ενέργεια:</a:t>
                </a:r>
              </a:p>
              <a:p>
                <a:pPr marL="0" indent="0">
                  <a:buNone/>
                </a:pPr>
                <a14:m>
                  <m:oMathPara xmlns:m="http://schemas.openxmlformats.org/officeDocument/2006/math">
                    <m:oMathParaPr>
                      <m:jc m:val="centerGroup"/>
                    </m:oMathParaPr>
                    <m:oMath xmlns:m="http://schemas.openxmlformats.org/officeDocument/2006/math">
                      <m:sSub>
                        <m:sSubPr>
                          <m:ctrlPr>
                            <a:rPr lang="el-GR" sz="1800" i="1">
                              <a:latin typeface="Cambria Math"/>
                            </a:rPr>
                          </m:ctrlPr>
                        </m:sSubPr>
                        <m:e>
                          <m:r>
                            <a:rPr lang="en-US" sz="1800" i="1">
                              <a:latin typeface="Cambria Math"/>
                            </a:rPr>
                            <m:t>𝐸</m:t>
                          </m:r>
                        </m:e>
                        <m:sub>
                          <m:r>
                            <a:rPr lang="en-US" sz="1800" i="1">
                              <a:latin typeface="Cambria Math"/>
                            </a:rPr>
                            <m:t>𝑥</m:t>
                          </m:r>
                        </m:sub>
                      </m:sSub>
                      <m:r>
                        <a:rPr lang="el-GR" sz="1800" i="1">
                          <a:latin typeface="Cambria Math"/>
                        </a:rPr>
                        <m:t>=</m:t>
                      </m:r>
                      <m:nary>
                        <m:naryPr>
                          <m:limLoc m:val="subSup"/>
                          <m:ctrlPr>
                            <a:rPr lang="el-GR" sz="1800" i="1">
                              <a:latin typeface="Cambria Math"/>
                            </a:rPr>
                          </m:ctrlPr>
                        </m:naryPr>
                        <m:sub>
                          <m:sSub>
                            <m:sSubPr>
                              <m:ctrlPr>
                                <a:rPr lang="el-GR" sz="1800" i="1">
                                  <a:latin typeface="Cambria Math"/>
                                </a:rPr>
                              </m:ctrlPr>
                            </m:sSubPr>
                            <m:e>
                              <m:r>
                                <a:rPr lang="el-GR" sz="1800" i="1">
                                  <a:latin typeface="Cambria Math"/>
                                </a:rPr>
                                <m:t>𝑡</m:t>
                              </m:r>
                            </m:e>
                            <m:sub>
                              <m:r>
                                <a:rPr lang="el-GR" sz="1800" i="1">
                                  <a:latin typeface="Cambria Math"/>
                                </a:rPr>
                                <m:t>1</m:t>
                              </m:r>
                            </m:sub>
                          </m:sSub>
                        </m:sub>
                        <m:sup>
                          <m:sSub>
                            <m:sSubPr>
                              <m:ctrlPr>
                                <a:rPr lang="el-GR" sz="1800" i="1">
                                  <a:latin typeface="Cambria Math"/>
                                </a:rPr>
                              </m:ctrlPr>
                            </m:sSubPr>
                            <m:e>
                              <m:r>
                                <a:rPr lang="el-GR" sz="1800" i="1">
                                  <a:latin typeface="Cambria Math"/>
                                </a:rPr>
                                <m:t>𝑡</m:t>
                              </m:r>
                            </m:e>
                            <m:sub>
                              <m:r>
                                <a:rPr lang="el-GR" sz="1800" i="1">
                                  <a:latin typeface="Cambria Math"/>
                                </a:rPr>
                                <m:t>2</m:t>
                              </m:r>
                            </m:sub>
                          </m:sSub>
                        </m:sup>
                        <m:e>
                          <m:sSup>
                            <m:sSupPr>
                              <m:ctrlPr>
                                <a:rPr lang="el-GR" sz="1800" i="1">
                                  <a:latin typeface="Cambria Math"/>
                                </a:rPr>
                              </m:ctrlPr>
                            </m:sSupPr>
                            <m:e>
                              <m:r>
                                <a:rPr lang="el-GR" sz="1800" i="1">
                                  <a:latin typeface="Cambria Math"/>
                                </a:rPr>
                                <m:t>𝑥</m:t>
                              </m:r>
                            </m:e>
                            <m:sup>
                              <m:r>
                                <a:rPr lang="el-GR" sz="1800" i="1">
                                  <a:latin typeface="Cambria Math"/>
                                </a:rPr>
                                <m:t>2</m:t>
                              </m:r>
                            </m:sup>
                          </m:sSup>
                          <m:r>
                            <a:rPr lang="el-GR" sz="1800" i="1">
                              <a:latin typeface="Cambria Math"/>
                            </a:rPr>
                            <m:t>(</m:t>
                          </m:r>
                          <m:r>
                            <a:rPr lang="el-GR" sz="1800" i="1">
                              <a:latin typeface="Cambria Math"/>
                            </a:rPr>
                            <m:t>𝑡</m:t>
                          </m:r>
                          <m:r>
                            <a:rPr lang="el-GR" sz="1800" i="1">
                              <a:latin typeface="Cambria Math"/>
                            </a:rPr>
                            <m:t>) </m:t>
                          </m:r>
                          <m:r>
                            <a:rPr lang="el-GR" sz="1800" i="1">
                              <a:latin typeface="Cambria Math"/>
                            </a:rPr>
                            <m:t>𝑑𝑡</m:t>
                          </m:r>
                        </m:e>
                      </m:nary>
                    </m:oMath>
                  </m:oMathPara>
                </a14:m>
                <a:endParaRPr lang="el-GR" sz="1800"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457200" y="1052736"/>
                <a:ext cx="8229600" cy="5472608"/>
              </a:xfrm>
              <a:blipFill rotWithShape="1">
                <a:blip r:embed="rId2"/>
                <a:stretch>
                  <a:fillRect l="-593" t="-669"/>
                </a:stretch>
              </a:blipFill>
            </p:spPr>
            <p:txBody>
              <a:bodyPr/>
              <a:lstStyle/>
              <a:p>
                <a:r>
                  <a:rPr lang="el-GR">
                    <a:noFill/>
                  </a:rPr>
                  <a:t> </a:t>
                </a:r>
              </a:p>
            </p:txBody>
          </p:sp>
        </mc:Fallback>
      </mc:AlternateContent>
      <p:sp>
        <p:nvSpPr>
          <p:cNvPr id="4" name="Slide Number Placeholder 3"/>
          <p:cNvSpPr>
            <a:spLocks noGrp="1"/>
          </p:cNvSpPr>
          <p:nvPr>
            <p:ph type="sldNum" sz="quarter" idx="12"/>
          </p:nvPr>
        </p:nvSpPr>
        <p:spPr/>
        <p:txBody>
          <a:bodyPr/>
          <a:lstStyle/>
          <a:p>
            <a:fld id="{0B0EBAE1-C03B-424B-868F-E6C23C4F0113}" type="slidenum">
              <a:rPr lang="el-GR" smtClean="0"/>
              <a:t>11</a:t>
            </a:fld>
            <a:endParaRPr lang="el-GR"/>
          </a:p>
        </p:txBody>
      </p:sp>
    </p:spTree>
    <p:extLst>
      <p:ext uri="{BB962C8B-B14F-4D97-AF65-F5344CB8AC3E}">
        <p14:creationId xmlns:p14="http://schemas.microsoft.com/office/powerpoint/2010/main" val="1382285892"/>
      </p:ext>
    </p:extLst>
  </p:cSld>
  <p:clrMapOvr>
    <a:masterClrMapping/>
  </p:clrMapOvr>
  <p:timing>
    <p:tnLst>
      <p:par>
        <p:cTn id="1" dur="indefinite" restart="never" nodeType="tmRoot"/>
      </p:par>
    </p:tnLst>
  </p:timing>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l-GR" dirty="0" smtClean="0"/>
              <a:t>Άσκηση 7</a:t>
            </a:r>
            <a:endParaRPr lang="el-GR"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457200" y="1052736"/>
                <a:ext cx="8229600" cy="5472608"/>
              </a:xfrm>
            </p:spPr>
            <p:txBody>
              <a:bodyPr>
                <a:noAutofit/>
              </a:bodyPr>
              <a:lstStyle/>
              <a:p>
                <a:pPr marL="0" indent="0" algn="l">
                  <a:lnSpc>
                    <a:spcPct val="150000"/>
                  </a:lnSpc>
                  <a:spcBef>
                    <a:spcPts val="600"/>
                  </a:spcBef>
                  <a:spcAft>
                    <a:spcPts val="600"/>
                  </a:spcAft>
                  <a:buNone/>
                </a:pPr>
                <a:r>
                  <a:rPr lang="el-GR" sz="1800" dirty="0"/>
                  <a:t>Ελέγξτε αν το σύστημα που περιγράφεται από τη σχέση εισόδου – εξόδου </a:t>
                </a:r>
                <a14:m>
                  <m:oMath xmlns:m="http://schemas.openxmlformats.org/officeDocument/2006/math">
                    <m:r>
                      <a:rPr lang="en-US" sz="1800" i="1">
                        <a:latin typeface="Cambria Math"/>
                      </a:rPr>
                      <m:t>𝑦</m:t>
                    </m:r>
                    <m:d>
                      <m:dPr>
                        <m:ctrlPr>
                          <a:rPr lang="el-GR" sz="1800" i="1">
                            <a:latin typeface="Cambria Math"/>
                          </a:rPr>
                        </m:ctrlPr>
                      </m:dPr>
                      <m:e>
                        <m:r>
                          <a:rPr lang="en-US" sz="1800" i="1">
                            <a:latin typeface="Cambria Math"/>
                          </a:rPr>
                          <m:t>𝑡</m:t>
                        </m:r>
                      </m:e>
                    </m:d>
                    <m:r>
                      <a:rPr lang="el-GR" sz="1800" i="1">
                        <a:latin typeface="Cambria Math"/>
                      </a:rPr>
                      <m:t>=</m:t>
                    </m:r>
                    <m:func>
                      <m:funcPr>
                        <m:ctrlPr>
                          <a:rPr lang="el-GR" sz="1800" i="1">
                            <a:latin typeface="Cambria Math"/>
                          </a:rPr>
                        </m:ctrlPr>
                      </m:funcPr>
                      <m:fName>
                        <m:r>
                          <a:rPr lang="en-US" sz="1800" i="1">
                            <a:latin typeface="Cambria Math"/>
                          </a:rPr>
                          <m:t>𝑥</m:t>
                        </m:r>
                        <m:d>
                          <m:dPr>
                            <m:ctrlPr>
                              <a:rPr lang="el-GR" sz="1800" i="1">
                                <a:latin typeface="Cambria Math"/>
                              </a:rPr>
                            </m:ctrlPr>
                          </m:dPr>
                          <m:e>
                            <m:r>
                              <a:rPr lang="en-US" sz="1800" i="1">
                                <a:latin typeface="Cambria Math"/>
                              </a:rPr>
                              <m:t>𝑡</m:t>
                            </m:r>
                          </m:e>
                        </m:d>
                        <m:r>
                          <a:rPr lang="en-US" sz="1800" i="1">
                            <a:latin typeface="Cambria Math"/>
                          </a:rPr>
                          <m:t> </m:t>
                        </m:r>
                        <m:r>
                          <a:rPr lang="en-US" sz="1800" i="1">
                            <a:latin typeface="Cambria Math"/>
                          </a:rPr>
                          <m:t>𝑠𝑖𝑛</m:t>
                        </m:r>
                      </m:fName>
                      <m:e>
                        <m:r>
                          <a:rPr lang="el-GR" sz="1800" i="1">
                            <a:latin typeface="Cambria Math"/>
                          </a:rPr>
                          <m:t>(</m:t>
                        </m:r>
                        <m:r>
                          <a:rPr lang="el-GR" sz="1800" i="1">
                            <a:latin typeface="Cambria Math"/>
                          </a:rPr>
                          <m:t>𝑡</m:t>
                        </m:r>
                        <m:r>
                          <a:rPr lang="el-GR" sz="1800" i="1">
                            <a:latin typeface="Cambria Math"/>
                          </a:rPr>
                          <m:t>)</m:t>
                        </m:r>
                      </m:e>
                    </m:func>
                  </m:oMath>
                </a14:m>
                <a:r>
                  <a:rPr lang="el-GR" sz="1800" dirty="0"/>
                  <a:t> είναι χρονικά αμετάβλητο ή μεταβαλλόμενο.</a:t>
                </a:r>
              </a:p>
              <a:p>
                <a:pPr marL="0" indent="0" algn="l">
                  <a:lnSpc>
                    <a:spcPct val="150000"/>
                  </a:lnSpc>
                  <a:spcBef>
                    <a:spcPts val="600"/>
                  </a:spcBef>
                  <a:spcAft>
                    <a:spcPts val="600"/>
                  </a:spcAft>
                  <a:buNone/>
                </a:pPr>
                <a:r>
                  <a:rPr lang="el-GR" sz="1800" dirty="0"/>
                  <a:t> </a:t>
                </a:r>
              </a:p>
              <a:p>
                <a:pPr marL="0" indent="0" algn="l">
                  <a:lnSpc>
                    <a:spcPct val="150000"/>
                  </a:lnSpc>
                  <a:spcBef>
                    <a:spcPts val="600"/>
                  </a:spcBef>
                  <a:spcAft>
                    <a:spcPts val="600"/>
                  </a:spcAft>
                  <a:buNone/>
                </a:pPr>
                <a:r>
                  <a:rPr lang="el-GR" sz="1800" u="sng" dirty="0" smtClean="0"/>
                  <a:t>Απάντηση</a:t>
                </a:r>
                <a:r>
                  <a:rPr lang="el-GR" sz="1800" dirty="0" smtClean="0"/>
                  <a:t>: Στο δοθέν σύστημα για είσοδο το σήμα </a:t>
                </a:r>
                <a14:m>
                  <m:oMath xmlns:m="http://schemas.openxmlformats.org/officeDocument/2006/math">
                    <m:r>
                      <a:rPr lang="el-GR" sz="1800" i="1">
                        <a:latin typeface="Cambria Math"/>
                      </a:rPr>
                      <m:t>𝑥</m:t>
                    </m:r>
                    <m:r>
                      <a:rPr lang="el-GR" sz="1800" i="1">
                        <a:latin typeface="Cambria Math"/>
                      </a:rPr>
                      <m:t>(</m:t>
                    </m:r>
                    <m:r>
                      <a:rPr lang="el-GR" sz="1800" i="1">
                        <a:latin typeface="Cambria Math"/>
                      </a:rPr>
                      <m:t>𝑡</m:t>
                    </m:r>
                    <m:r>
                      <a:rPr lang="el-GR" sz="1800" i="1">
                        <a:latin typeface="Cambria Math"/>
                      </a:rPr>
                      <m:t>−</m:t>
                    </m:r>
                    <m:sSub>
                      <m:sSubPr>
                        <m:ctrlPr>
                          <a:rPr lang="el-GR" sz="1800" i="1">
                            <a:latin typeface="Cambria Math"/>
                          </a:rPr>
                        </m:ctrlPr>
                      </m:sSubPr>
                      <m:e>
                        <m:r>
                          <a:rPr lang="el-GR" sz="1800" i="1">
                            <a:latin typeface="Cambria Math"/>
                          </a:rPr>
                          <m:t>𝑡</m:t>
                        </m:r>
                      </m:e>
                      <m:sub>
                        <m:r>
                          <a:rPr lang="el-GR" sz="1800" i="1">
                            <a:latin typeface="Cambria Math"/>
                          </a:rPr>
                          <m:t>0</m:t>
                        </m:r>
                      </m:sub>
                    </m:sSub>
                    <m:r>
                      <a:rPr lang="el-GR" sz="1800" i="1">
                        <a:latin typeface="Cambria Math"/>
                      </a:rPr>
                      <m:t>)</m:t>
                    </m:r>
                  </m:oMath>
                </a14:m>
                <a:r>
                  <a:rPr lang="el-GR" sz="1800" dirty="0"/>
                  <a:t> (</a:t>
                </a:r>
                <a14:m>
                  <m:oMath xmlns:m="http://schemas.openxmlformats.org/officeDocument/2006/math">
                    <m:sSub>
                      <m:sSubPr>
                        <m:ctrlPr>
                          <a:rPr lang="el-GR" sz="1800" i="1">
                            <a:latin typeface="Cambria Math"/>
                          </a:rPr>
                        </m:ctrlPr>
                      </m:sSubPr>
                      <m:e>
                        <m:r>
                          <a:rPr lang="el-GR" sz="1800" i="1">
                            <a:latin typeface="Cambria Math"/>
                          </a:rPr>
                          <m:t>𝑡</m:t>
                        </m:r>
                      </m:e>
                      <m:sub>
                        <m:r>
                          <a:rPr lang="el-GR" sz="1800" i="1">
                            <a:latin typeface="Cambria Math"/>
                          </a:rPr>
                          <m:t>0</m:t>
                        </m:r>
                      </m:sub>
                    </m:sSub>
                  </m:oMath>
                </a14:m>
                <a:r>
                  <a:rPr lang="el-GR" sz="1800" dirty="0"/>
                  <a:t> μία τυχαία τιμή χρονικής ολίσθησης), η έξοδος είναι </a:t>
                </a:r>
                <a14:m>
                  <m:oMath xmlns:m="http://schemas.openxmlformats.org/officeDocument/2006/math">
                    <m:r>
                      <a:rPr lang="el-GR" sz="1800" i="1">
                        <a:latin typeface="Cambria Math"/>
                      </a:rPr>
                      <m:t>𝑦</m:t>
                    </m:r>
                    <m:d>
                      <m:dPr>
                        <m:ctrlPr>
                          <a:rPr lang="el-GR" sz="1800" i="1">
                            <a:latin typeface="Cambria Math"/>
                          </a:rPr>
                        </m:ctrlPr>
                      </m:dPr>
                      <m:e>
                        <m:r>
                          <a:rPr lang="el-GR" sz="1800" i="1">
                            <a:latin typeface="Cambria Math"/>
                          </a:rPr>
                          <m:t>𝑡</m:t>
                        </m:r>
                      </m:e>
                    </m:d>
                    <m:r>
                      <a:rPr lang="el-GR" sz="1800" i="1">
                        <a:latin typeface="Cambria Math"/>
                      </a:rPr>
                      <m:t>=</m:t>
                    </m:r>
                    <m:r>
                      <a:rPr lang="el-GR" sz="1800" i="1">
                        <a:latin typeface="Cambria Math"/>
                      </a:rPr>
                      <m:t>𝑥</m:t>
                    </m:r>
                    <m:d>
                      <m:dPr>
                        <m:ctrlPr>
                          <a:rPr lang="el-GR" sz="1800" i="1">
                            <a:latin typeface="Cambria Math"/>
                          </a:rPr>
                        </m:ctrlPr>
                      </m:dPr>
                      <m:e>
                        <m:r>
                          <a:rPr lang="el-GR" sz="1800" i="1">
                            <a:latin typeface="Cambria Math"/>
                          </a:rPr>
                          <m:t>𝑡</m:t>
                        </m:r>
                        <m:r>
                          <a:rPr lang="el-GR" sz="1800" i="1">
                            <a:latin typeface="Cambria Math"/>
                          </a:rPr>
                          <m:t>−</m:t>
                        </m:r>
                        <m:sSub>
                          <m:sSubPr>
                            <m:ctrlPr>
                              <a:rPr lang="el-GR" sz="1800" i="1">
                                <a:latin typeface="Cambria Math"/>
                              </a:rPr>
                            </m:ctrlPr>
                          </m:sSubPr>
                          <m:e>
                            <m:r>
                              <a:rPr lang="el-GR" sz="1800" i="1">
                                <a:latin typeface="Cambria Math"/>
                              </a:rPr>
                              <m:t>𝑡</m:t>
                            </m:r>
                          </m:e>
                          <m:sub>
                            <m:r>
                              <a:rPr lang="el-GR" sz="1800" i="1">
                                <a:latin typeface="Cambria Math"/>
                              </a:rPr>
                              <m:t>0</m:t>
                            </m:r>
                          </m:sub>
                        </m:sSub>
                      </m:e>
                    </m:d>
                    <m:r>
                      <a:rPr lang="el-GR" sz="1800" i="1">
                        <a:latin typeface="Cambria Math"/>
                      </a:rPr>
                      <m:t> </m:t>
                    </m:r>
                    <m:r>
                      <m:rPr>
                        <m:sty m:val="p"/>
                      </m:rPr>
                      <a:rPr lang="el-GR" sz="1800">
                        <a:latin typeface="Cambria Math"/>
                      </a:rPr>
                      <m:t>sin</m:t>
                    </m:r>
                    <m:r>
                      <a:rPr lang="el-GR" sz="1800">
                        <a:latin typeface="Cambria Math"/>
                      </a:rPr>
                      <m:t>⁡</m:t>
                    </m:r>
                    <m:r>
                      <a:rPr lang="el-GR" sz="1800" i="1">
                        <a:latin typeface="Cambria Math"/>
                      </a:rPr>
                      <m:t>(</m:t>
                    </m:r>
                    <m:r>
                      <a:rPr lang="el-GR" sz="1800" i="1">
                        <a:latin typeface="Cambria Math"/>
                      </a:rPr>
                      <m:t>𝑡</m:t>
                    </m:r>
                    <m:r>
                      <a:rPr lang="el-GR" sz="1800" i="1">
                        <a:latin typeface="Cambria Math"/>
                      </a:rPr>
                      <m:t>)</m:t>
                    </m:r>
                  </m:oMath>
                </a14:m>
                <a:r>
                  <a:rPr lang="el-GR" sz="1800" dirty="0"/>
                  <a:t>. </a:t>
                </a:r>
              </a:p>
              <a:p>
                <a:pPr marL="0" indent="0" algn="l">
                  <a:lnSpc>
                    <a:spcPct val="150000"/>
                  </a:lnSpc>
                  <a:spcBef>
                    <a:spcPts val="600"/>
                  </a:spcBef>
                  <a:spcAft>
                    <a:spcPts val="600"/>
                  </a:spcAft>
                  <a:buNone/>
                </a:pPr>
                <a:r>
                  <a:rPr lang="el-GR" sz="1800" dirty="0"/>
                  <a:t>Παρατηρούμε ότι η έξοδος αυτή δεν ταυτίζεται με την μετατοπισμένη κατά </a:t>
                </a:r>
                <a14:m>
                  <m:oMath xmlns:m="http://schemas.openxmlformats.org/officeDocument/2006/math">
                    <m:sSub>
                      <m:sSubPr>
                        <m:ctrlPr>
                          <a:rPr lang="el-GR" sz="1800" i="1">
                            <a:latin typeface="Cambria Math"/>
                          </a:rPr>
                        </m:ctrlPr>
                      </m:sSubPr>
                      <m:e>
                        <m:r>
                          <a:rPr lang="el-GR" sz="1800" i="1">
                            <a:latin typeface="Cambria Math"/>
                          </a:rPr>
                          <m:t>𝑡</m:t>
                        </m:r>
                      </m:e>
                      <m:sub>
                        <m:r>
                          <a:rPr lang="el-GR" sz="1800" i="1">
                            <a:latin typeface="Cambria Math"/>
                          </a:rPr>
                          <m:t>0</m:t>
                        </m:r>
                      </m:sub>
                    </m:sSub>
                  </m:oMath>
                </a14:m>
                <a:r>
                  <a:rPr lang="el-GR" sz="1800" dirty="0"/>
                  <a:t> έξοδο, δηλ. την </a:t>
                </a:r>
                <a14:m>
                  <m:oMath xmlns:m="http://schemas.openxmlformats.org/officeDocument/2006/math">
                    <m:r>
                      <a:rPr lang="el-GR" sz="1800" i="1">
                        <a:latin typeface="Cambria Math"/>
                      </a:rPr>
                      <m:t>𝑦</m:t>
                    </m:r>
                    <m:d>
                      <m:dPr>
                        <m:ctrlPr>
                          <a:rPr lang="el-GR" sz="1800" i="1">
                            <a:latin typeface="Cambria Math"/>
                          </a:rPr>
                        </m:ctrlPr>
                      </m:dPr>
                      <m:e>
                        <m:r>
                          <a:rPr lang="el-GR" sz="1800" i="1">
                            <a:latin typeface="Cambria Math"/>
                          </a:rPr>
                          <m:t>𝑡</m:t>
                        </m:r>
                        <m:r>
                          <a:rPr lang="el-GR" sz="1800" i="1">
                            <a:latin typeface="Cambria Math"/>
                          </a:rPr>
                          <m:t>−</m:t>
                        </m:r>
                        <m:sSub>
                          <m:sSubPr>
                            <m:ctrlPr>
                              <a:rPr lang="el-GR" sz="1800" i="1">
                                <a:latin typeface="Cambria Math"/>
                              </a:rPr>
                            </m:ctrlPr>
                          </m:sSubPr>
                          <m:e>
                            <m:r>
                              <a:rPr lang="en-US" sz="1800" i="1">
                                <a:latin typeface="Cambria Math"/>
                              </a:rPr>
                              <m:t>𝑡</m:t>
                            </m:r>
                          </m:e>
                          <m:sub>
                            <m:r>
                              <a:rPr lang="el-GR" sz="1800" i="1">
                                <a:latin typeface="Cambria Math"/>
                              </a:rPr>
                              <m:t>0</m:t>
                            </m:r>
                          </m:sub>
                        </m:sSub>
                      </m:e>
                    </m:d>
                    <m:r>
                      <a:rPr lang="el-GR" sz="1800" i="1">
                        <a:latin typeface="Cambria Math"/>
                      </a:rPr>
                      <m:t>=</m:t>
                    </m:r>
                    <m:r>
                      <a:rPr lang="el-GR" sz="1800" i="1">
                        <a:latin typeface="Cambria Math"/>
                      </a:rPr>
                      <m:t>𝑥</m:t>
                    </m:r>
                    <m:d>
                      <m:dPr>
                        <m:ctrlPr>
                          <a:rPr lang="el-GR" sz="1800" i="1">
                            <a:latin typeface="Cambria Math"/>
                          </a:rPr>
                        </m:ctrlPr>
                      </m:dPr>
                      <m:e>
                        <m:r>
                          <a:rPr lang="el-GR" sz="1800" i="1">
                            <a:latin typeface="Cambria Math"/>
                          </a:rPr>
                          <m:t>𝑡</m:t>
                        </m:r>
                        <m:r>
                          <a:rPr lang="el-GR" sz="1800" i="1">
                            <a:latin typeface="Cambria Math"/>
                          </a:rPr>
                          <m:t>−</m:t>
                        </m:r>
                        <m:sSub>
                          <m:sSubPr>
                            <m:ctrlPr>
                              <a:rPr lang="el-GR" sz="1800" i="1">
                                <a:latin typeface="Cambria Math"/>
                              </a:rPr>
                            </m:ctrlPr>
                          </m:sSubPr>
                          <m:e>
                            <m:r>
                              <a:rPr lang="el-GR" sz="1800" i="1">
                                <a:latin typeface="Cambria Math"/>
                              </a:rPr>
                              <m:t>𝑡</m:t>
                            </m:r>
                          </m:e>
                          <m:sub>
                            <m:r>
                              <a:rPr lang="el-GR" sz="1800" i="1">
                                <a:latin typeface="Cambria Math"/>
                              </a:rPr>
                              <m:t>0</m:t>
                            </m:r>
                          </m:sub>
                        </m:sSub>
                      </m:e>
                    </m:d>
                    <m:r>
                      <a:rPr lang="el-GR" sz="1800" i="1">
                        <a:latin typeface="Cambria Math"/>
                      </a:rPr>
                      <m:t> </m:t>
                    </m:r>
                    <m:r>
                      <a:rPr lang="el-GR" sz="1800" i="1">
                        <a:latin typeface="Cambria Math"/>
                      </a:rPr>
                      <m:t>𝑠𝑖𝑛</m:t>
                    </m:r>
                    <m:d>
                      <m:dPr>
                        <m:ctrlPr>
                          <a:rPr lang="el-GR" sz="1800" i="1">
                            <a:latin typeface="Cambria Math"/>
                          </a:rPr>
                        </m:ctrlPr>
                      </m:dPr>
                      <m:e>
                        <m:r>
                          <a:rPr lang="el-GR" sz="1800" i="1">
                            <a:latin typeface="Cambria Math"/>
                          </a:rPr>
                          <m:t>𝑡</m:t>
                        </m:r>
                        <m:r>
                          <a:rPr lang="el-GR" sz="1800" i="1">
                            <a:latin typeface="Cambria Math"/>
                          </a:rPr>
                          <m:t>−</m:t>
                        </m:r>
                        <m:sSub>
                          <m:sSubPr>
                            <m:ctrlPr>
                              <a:rPr lang="el-GR" sz="1800" i="1">
                                <a:latin typeface="Cambria Math"/>
                              </a:rPr>
                            </m:ctrlPr>
                          </m:sSubPr>
                          <m:e>
                            <m:r>
                              <a:rPr lang="el-GR" sz="1800" i="1">
                                <a:latin typeface="Cambria Math"/>
                              </a:rPr>
                              <m:t>𝑡</m:t>
                            </m:r>
                          </m:e>
                          <m:sub>
                            <m:r>
                              <a:rPr lang="el-GR" sz="1800" i="1">
                                <a:latin typeface="Cambria Math"/>
                              </a:rPr>
                              <m:t>0</m:t>
                            </m:r>
                          </m:sub>
                        </m:sSub>
                      </m:e>
                    </m:d>
                    <m:r>
                      <a:rPr lang="el-GR" sz="1800" i="1">
                        <a:latin typeface="Cambria Math"/>
                      </a:rPr>
                      <m:t>.</m:t>
                    </m:r>
                  </m:oMath>
                </a14:m>
                <a:endParaRPr lang="el-GR" sz="1800" dirty="0" smtClean="0"/>
              </a:p>
              <a:p>
                <a:pPr marL="0" indent="0" algn="l">
                  <a:lnSpc>
                    <a:spcPct val="150000"/>
                  </a:lnSpc>
                  <a:spcBef>
                    <a:spcPts val="600"/>
                  </a:spcBef>
                  <a:spcAft>
                    <a:spcPts val="600"/>
                  </a:spcAft>
                  <a:buNone/>
                </a:pPr>
                <a:r>
                  <a:rPr lang="el-GR" sz="1800" dirty="0"/>
                  <a:t>Επομένως το σύστημα είναι χρονικά </a:t>
                </a:r>
                <a:r>
                  <a:rPr lang="el-GR" sz="1800" dirty="0" smtClean="0"/>
                  <a:t>μεταβαλλόμενο.</a:t>
                </a:r>
                <a:endParaRPr lang="en-US" sz="1800" dirty="0" smtClean="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457200" y="1052736"/>
                <a:ext cx="8229600" cy="5472608"/>
              </a:xfrm>
              <a:blipFill rotWithShape="1">
                <a:blip r:embed="rId2"/>
                <a:stretch>
                  <a:fillRect l="-593"/>
                </a:stretch>
              </a:blipFill>
            </p:spPr>
            <p:txBody>
              <a:bodyPr/>
              <a:lstStyle/>
              <a:p>
                <a:r>
                  <a:rPr lang="el-GR">
                    <a:noFill/>
                  </a:rPr>
                  <a:t> </a:t>
                </a:r>
              </a:p>
            </p:txBody>
          </p:sp>
        </mc:Fallback>
      </mc:AlternateContent>
      <p:sp>
        <p:nvSpPr>
          <p:cNvPr id="4" name="Slide Number Placeholder 3"/>
          <p:cNvSpPr>
            <a:spLocks noGrp="1"/>
          </p:cNvSpPr>
          <p:nvPr>
            <p:ph type="sldNum" sz="quarter" idx="12"/>
          </p:nvPr>
        </p:nvSpPr>
        <p:spPr/>
        <p:txBody>
          <a:bodyPr/>
          <a:lstStyle/>
          <a:p>
            <a:fld id="{0B0EBAE1-C03B-424B-868F-E6C23C4F0113}" type="slidenum">
              <a:rPr lang="el-GR" smtClean="0"/>
              <a:t>110</a:t>
            </a:fld>
            <a:endParaRPr lang="el-GR"/>
          </a:p>
        </p:txBody>
      </p:sp>
    </p:spTree>
    <p:extLst>
      <p:ext uri="{BB962C8B-B14F-4D97-AF65-F5344CB8AC3E}">
        <p14:creationId xmlns:p14="http://schemas.microsoft.com/office/powerpoint/2010/main" val="2860668907"/>
      </p:ext>
    </p:extLst>
  </p:cSld>
  <p:clrMapOvr>
    <a:masterClrMapping/>
  </p:clrMapOvr>
  <p:timing>
    <p:tnLst>
      <p:par>
        <p:cTn id="1" dur="indefinite" restart="never" nodeType="tmRoot"/>
      </p:par>
    </p:tnLst>
  </p:timing>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l-GR" dirty="0" smtClean="0"/>
              <a:t>Άσκηση 8</a:t>
            </a:r>
            <a:endParaRPr lang="el-GR"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457200" y="1052736"/>
                <a:ext cx="8229600" cy="5472608"/>
              </a:xfrm>
            </p:spPr>
            <p:txBody>
              <a:bodyPr>
                <a:noAutofit/>
              </a:bodyPr>
              <a:lstStyle/>
              <a:p>
                <a:pPr marL="0" indent="0" algn="l">
                  <a:lnSpc>
                    <a:spcPct val="150000"/>
                  </a:lnSpc>
                  <a:spcBef>
                    <a:spcPts val="600"/>
                  </a:spcBef>
                  <a:spcAft>
                    <a:spcPts val="600"/>
                  </a:spcAft>
                  <a:buNone/>
                </a:pPr>
                <a:r>
                  <a:rPr lang="el-GR" sz="1800" dirty="0"/>
                  <a:t>Να ελέγξετε αν το </a:t>
                </a:r>
                <a:r>
                  <a:rPr lang="el-GR" sz="1800" dirty="0" smtClean="0"/>
                  <a:t>σύστημα που περιγράφεται </a:t>
                </a:r>
                <a:r>
                  <a:rPr lang="el-GR" sz="1800" dirty="0"/>
                  <a:t>από </a:t>
                </a:r>
                <a:r>
                  <a:rPr lang="el-GR" sz="1800" dirty="0" smtClean="0"/>
                  <a:t>τη σχέση εισόδου </a:t>
                </a:r>
                <a:r>
                  <a:rPr lang="el-GR" sz="1800" dirty="0"/>
                  <a:t>– εξόδου είναι ΦΕΦΕ </a:t>
                </a:r>
                <a:r>
                  <a:rPr lang="el-GR" sz="1800" dirty="0" smtClean="0"/>
                  <a:t>ευσταθές </a:t>
                </a:r>
                <a:r>
                  <a:rPr lang="el-GR" sz="1800" dirty="0"/>
                  <a:t>ή </a:t>
                </a:r>
                <a:r>
                  <a:rPr lang="el-GR" sz="1800" dirty="0" smtClean="0"/>
                  <a:t>όχι:</a:t>
                </a:r>
                <a:endParaRPr lang="el-GR" sz="1800" dirty="0"/>
              </a:p>
              <a:p>
                <a:pPr marL="0" lvl="0" indent="0" algn="l">
                  <a:lnSpc>
                    <a:spcPct val="150000"/>
                  </a:lnSpc>
                  <a:spcBef>
                    <a:spcPts val="600"/>
                  </a:spcBef>
                  <a:spcAft>
                    <a:spcPts val="600"/>
                  </a:spcAft>
                  <a:buNone/>
                </a:pPr>
                <a14:m>
                  <m:oMathPara xmlns:m="http://schemas.openxmlformats.org/officeDocument/2006/math">
                    <m:oMathParaPr>
                      <m:jc m:val="centerGroup"/>
                    </m:oMathParaPr>
                    <m:oMath xmlns:m="http://schemas.openxmlformats.org/officeDocument/2006/math">
                      <m:r>
                        <a:rPr lang="en-US" sz="1800" i="1">
                          <a:latin typeface="Cambria Math"/>
                        </a:rPr>
                        <m:t>𝑦</m:t>
                      </m:r>
                      <m:d>
                        <m:dPr>
                          <m:ctrlPr>
                            <a:rPr lang="el-GR" sz="1800" i="1">
                              <a:latin typeface="Cambria Math"/>
                            </a:rPr>
                          </m:ctrlPr>
                        </m:dPr>
                        <m:e>
                          <m:r>
                            <a:rPr lang="en-US" sz="1800" i="1">
                              <a:latin typeface="Cambria Math"/>
                            </a:rPr>
                            <m:t>𝑡</m:t>
                          </m:r>
                        </m:e>
                      </m:d>
                      <m:r>
                        <a:rPr lang="el-GR" sz="1800" i="1">
                          <a:latin typeface="Cambria Math"/>
                        </a:rPr>
                        <m:t>=</m:t>
                      </m:r>
                      <m:func>
                        <m:funcPr>
                          <m:ctrlPr>
                            <a:rPr lang="el-GR" sz="1800" i="1">
                              <a:latin typeface="Cambria Math"/>
                            </a:rPr>
                          </m:ctrlPr>
                        </m:funcPr>
                        <m:fName>
                          <m:r>
                            <a:rPr lang="en-US" sz="1800" i="1">
                              <a:latin typeface="Cambria Math"/>
                            </a:rPr>
                            <m:t>𝑥</m:t>
                          </m:r>
                          <m:d>
                            <m:dPr>
                              <m:ctrlPr>
                                <a:rPr lang="el-GR" sz="1800" i="1">
                                  <a:latin typeface="Cambria Math"/>
                                </a:rPr>
                              </m:ctrlPr>
                            </m:dPr>
                            <m:e>
                              <m:r>
                                <a:rPr lang="en-US" sz="1800" i="1">
                                  <a:latin typeface="Cambria Math"/>
                                </a:rPr>
                                <m:t>𝑡</m:t>
                              </m:r>
                            </m:e>
                          </m:d>
                          <m:r>
                            <a:rPr lang="en-US" sz="1800" i="1">
                              <a:latin typeface="Cambria Math"/>
                            </a:rPr>
                            <m:t> </m:t>
                          </m:r>
                          <m:r>
                            <a:rPr lang="en-US" sz="1800" i="1">
                              <a:latin typeface="Cambria Math"/>
                            </a:rPr>
                            <m:t>𝑠𝑖𝑛</m:t>
                          </m:r>
                        </m:fName>
                        <m:e>
                          <m:r>
                            <a:rPr lang="el-GR" sz="1800" i="1">
                              <a:latin typeface="Cambria Math"/>
                            </a:rPr>
                            <m:t>(</m:t>
                          </m:r>
                          <m:r>
                            <a:rPr lang="el-GR" sz="1800" i="1">
                              <a:latin typeface="Cambria Math"/>
                            </a:rPr>
                            <m:t>𝜔</m:t>
                          </m:r>
                          <m:r>
                            <a:rPr lang="el-GR" sz="1800" i="1">
                              <a:latin typeface="Cambria Math"/>
                            </a:rPr>
                            <m:t>𝑡</m:t>
                          </m:r>
                          <m:r>
                            <a:rPr lang="el-GR" sz="1800" i="1">
                              <a:latin typeface="Cambria Math"/>
                            </a:rPr>
                            <m:t>)</m:t>
                          </m:r>
                        </m:e>
                      </m:func>
                    </m:oMath>
                  </m:oMathPara>
                </a14:m>
                <a:endParaRPr lang="el-GR" sz="1800" dirty="0"/>
              </a:p>
              <a:p>
                <a:pPr marL="0" indent="0" algn="l">
                  <a:lnSpc>
                    <a:spcPct val="150000"/>
                  </a:lnSpc>
                  <a:spcBef>
                    <a:spcPts val="600"/>
                  </a:spcBef>
                  <a:spcAft>
                    <a:spcPts val="600"/>
                  </a:spcAft>
                  <a:buNone/>
                </a:pPr>
                <a:r>
                  <a:rPr lang="el-GR" sz="1800" u="sng" dirty="0" smtClean="0"/>
                  <a:t>Απάντηση</a:t>
                </a:r>
                <a:r>
                  <a:rPr lang="el-GR" sz="1800" dirty="0"/>
                  <a:t>: </a:t>
                </a:r>
              </a:p>
              <a:p>
                <a:pPr marL="0" lvl="0" indent="0" algn="l">
                  <a:lnSpc>
                    <a:spcPct val="150000"/>
                  </a:lnSpc>
                  <a:spcBef>
                    <a:spcPts val="600"/>
                  </a:spcBef>
                  <a:spcAft>
                    <a:spcPts val="600"/>
                  </a:spcAft>
                  <a:buNone/>
                </a:pPr>
                <a:r>
                  <a:rPr lang="el-GR" sz="1800" dirty="0"/>
                  <a:t>Από τη σχέση ορισμού του συστήματος και λαμβάνοντας υπόψη ότι </a:t>
                </a:r>
                <a14:m>
                  <m:oMath xmlns:m="http://schemas.openxmlformats.org/officeDocument/2006/math">
                    <m:d>
                      <m:dPr>
                        <m:begChr m:val="|"/>
                        <m:endChr m:val="|"/>
                        <m:ctrlPr>
                          <a:rPr lang="el-GR" sz="1800" i="1">
                            <a:latin typeface="Cambria Math"/>
                          </a:rPr>
                        </m:ctrlPr>
                      </m:dPr>
                      <m:e>
                        <m:func>
                          <m:funcPr>
                            <m:ctrlPr>
                              <a:rPr lang="el-GR" sz="1800" i="1">
                                <a:latin typeface="Cambria Math"/>
                              </a:rPr>
                            </m:ctrlPr>
                          </m:funcPr>
                          <m:fName>
                            <m:r>
                              <m:rPr>
                                <m:sty m:val="p"/>
                              </m:rPr>
                              <a:rPr lang="el-GR" sz="1800">
                                <a:latin typeface="Cambria Math"/>
                              </a:rPr>
                              <m:t>sin</m:t>
                            </m:r>
                          </m:fName>
                          <m:e>
                            <m:r>
                              <a:rPr lang="el-GR" sz="1800" i="1">
                                <a:latin typeface="Cambria Math"/>
                              </a:rPr>
                              <m:t>𝜔</m:t>
                            </m:r>
                            <m:r>
                              <a:rPr lang="en-US" sz="1800" i="1">
                                <a:latin typeface="Cambria Math"/>
                              </a:rPr>
                              <m:t>𝑡</m:t>
                            </m:r>
                          </m:e>
                        </m:func>
                      </m:e>
                    </m:d>
                    <m:r>
                      <a:rPr lang="el-GR" sz="1800" i="1">
                        <a:latin typeface="Cambria Math"/>
                      </a:rPr>
                      <m:t>≤1</m:t>
                    </m:r>
                  </m:oMath>
                </a14:m>
                <a:r>
                  <a:rPr lang="el-GR" sz="1800" dirty="0"/>
                  <a:t>, έχουμε</a:t>
                </a:r>
                <a:r>
                  <a:rPr lang="el-GR" sz="1800" dirty="0" smtClean="0"/>
                  <a:t>:</a:t>
                </a:r>
                <a:endParaRPr lang="el-GR" sz="1800" dirty="0"/>
              </a:p>
              <a:p>
                <a:pPr marL="0" indent="0" algn="l">
                  <a:lnSpc>
                    <a:spcPct val="150000"/>
                  </a:lnSpc>
                  <a:spcBef>
                    <a:spcPts val="600"/>
                  </a:spcBef>
                  <a:spcAft>
                    <a:spcPts val="600"/>
                  </a:spcAft>
                  <a:buNone/>
                </a:pPr>
                <a14:m>
                  <m:oMathPara xmlns:m="http://schemas.openxmlformats.org/officeDocument/2006/math">
                    <m:oMathParaPr>
                      <m:jc m:val="centerGroup"/>
                    </m:oMathParaPr>
                    <m:oMath xmlns:m="http://schemas.openxmlformats.org/officeDocument/2006/math">
                      <m:d>
                        <m:dPr>
                          <m:begChr m:val="|"/>
                          <m:endChr m:val="|"/>
                          <m:ctrlPr>
                            <a:rPr lang="el-GR" sz="1800" i="1">
                              <a:latin typeface="Cambria Math"/>
                            </a:rPr>
                          </m:ctrlPr>
                        </m:dPr>
                        <m:e>
                          <m:r>
                            <a:rPr lang="en-US" sz="1800" i="1">
                              <a:latin typeface="Cambria Math"/>
                            </a:rPr>
                            <m:t>𝑦</m:t>
                          </m:r>
                          <m:d>
                            <m:dPr>
                              <m:ctrlPr>
                                <a:rPr lang="el-GR" sz="1800" i="1">
                                  <a:latin typeface="Cambria Math"/>
                                </a:rPr>
                              </m:ctrlPr>
                            </m:dPr>
                            <m:e>
                              <m:r>
                                <a:rPr lang="en-US" sz="1800" i="1">
                                  <a:latin typeface="Cambria Math"/>
                                </a:rPr>
                                <m:t>𝑡</m:t>
                              </m:r>
                            </m:e>
                          </m:d>
                        </m:e>
                      </m:d>
                      <m:r>
                        <a:rPr lang="el-GR" sz="1800" i="1">
                          <a:latin typeface="Cambria Math"/>
                        </a:rPr>
                        <m:t>=</m:t>
                      </m:r>
                      <m:d>
                        <m:dPr>
                          <m:begChr m:val="|"/>
                          <m:endChr m:val="|"/>
                          <m:ctrlPr>
                            <a:rPr lang="el-GR" sz="1800" i="1">
                              <a:latin typeface="Cambria Math"/>
                            </a:rPr>
                          </m:ctrlPr>
                        </m:dPr>
                        <m:e>
                          <m:func>
                            <m:funcPr>
                              <m:ctrlPr>
                                <a:rPr lang="el-GR" sz="1800" i="1">
                                  <a:latin typeface="Cambria Math"/>
                                </a:rPr>
                              </m:ctrlPr>
                            </m:funcPr>
                            <m:fName>
                              <m:r>
                                <a:rPr lang="en-US" sz="1800" i="1">
                                  <a:latin typeface="Cambria Math"/>
                                </a:rPr>
                                <m:t>𝑥</m:t>
                              </m:r>
                              <m:d>
                                <m:dPr>
                                  <m:ctrlPr>
                                    <a:rPr lang="el-GR" sz="1800" i="1">
                                      <a:latin typeface="Cambria Math"/>
                                    </a:rPr>
                                  </m:ctrlPr>
                                </m:dPr>
                                <m:e>
                                  <m:r>
                                    <a:rPr lang="en-US" sz="1800" i="1">
                                      <a:latin typeface="Cambria Math"/>
                                    </a:rPr>
                                    <m:t>𝑡</m:t>
                                  </m:r>
                                </m:e>
                              </m:d>
                              <m:r>
                                <a:rPr lang="en-US" sz="1800" i="1">
                                  <a:latin typeface="Cambria Math"/>
                                </a:rPr>
                                <m:t> </m:t>
                              </m:r>
                              <m:r>
                                <a:rPr lang="en-US" sz="1800" i="1">
                                  <a:latin typeface="Cambria Math"/>
                                </a:rPr>
                                <m:t>𝑠𝑖𝑛</m:t>
                              </m:r>
                            </m:fName>
                            <m:e>
                              <m:r>
                                <a:rPr lang="el-GR" sz="1800" i="1">
                                  <a:latin typeface="Cambria Math"/>
                                </a:rPr>
                                <m:t>(</m:t>
                              </m:r>
                              <m:r>
                                <a:rPr lang="el-GR" sz="1800" i="1">
                                  <a:latin typeface="Cambria Math"/>
                                </a:rPr>
                                <m:t>𝜔</m:t>
                              </m:r>
                              <m:r>
                                <a:rPr lang="el-GR" sz="1800" i="1">
                                  <a:latin typeface="Cambria Math"/>
                                </a:rPr>
                                <m:t>𝑡</m:t>
                              </m:r>
                              <m:r>
                                <a:rPr lang="el-GR" sz="1800" i="1">
                                  <a:latin typeface="Cambria Math"/>
                                </a:rPr>
                                <m:t>)</m:t>
                              </m:r>
                            </m:e>
                          </m:func>
                        </m:e>
                      </m:d>
                      <m:r>
                        <a:rPr lang="el-GR" sz="1800" i="1">
                          <a:latin typeface="Cambria Math"/>
                        </a:rPr>
                        <m:t>=</m:t>
                      </m:r>
                      <m:d>
                        <m:dPr>
                          <m:begChr m:val="|"/>
                          <m:endChr m:val="|"/>
                          <m:ctrlPr>
                            <a:rPr lang="el-GR" sz="1800" i="1">
                              <a:latin typeface="Cambria Math"/>
                            </a:rPr>
                          </m:ctrlPr>
                        </m:dPr>
                        <m:e>
                          <m:r>
                            <a:rPr lang="en-US" sz="1800" i="1">
                              <a:latin typeface="Cambria Math"/>
                            </a:rPr>
                            <m:t>𝑥</m:t>
                          </m:r>
                          <m:d>
                            <m:dPr>
                              <m:ctrlPr>
                                <a:rPr lang="el-GR" sz="1800" i="1">
                                  <a:latin typeface="Cambria Math"/>
                                </a:rPr>
                              </m:ctrlPr>
                            </m:dPr>
                            <m:e>
                              <m:r>
                                <a:rPr lang="en-US" sz="1800" i="1">
                                  <a:latin typeface="Cambria Math"/>
                                </a:rPr>
                                <m:t>𝑡</m:t>
                              </m:r>
                            </m:e>
                          </m:d>
                          <m:r>
                            <a:rPr lang="en-US" sz="1800" i="1">
                              <a:latin typeface="Cambria Math"/>
                            </a:rPr>
                            <m:t> </m:t>
                          </m:r>
                        </m:e>
                      </m:d>
                      <m:d>
                        <m:dPr>
                          <m:begChr m:val="|"/>
                          <m:endChr m:val="|"/>
                          <m:ctrlPr>
                            <a:rPr lang="el-GR" sz="1800" i="1">
                              <a:latin typeface="Cambria Math"/>
                            </a:rPr>
                          </m:ctrlPr>
                        </m:dPr>
                        <m:e>
                          <m:func>
                            <m:funcPr>
                              <m:ctrlPr>
                                <a:rPr lang="el-GR" sz="1800" i="1">
                                  <a:latin typeface="Cambria Math"/>
                                </a:rPr>
                              </m:ctrlPr>
                            </m:funcPr>
                            <m:fName>
                              <m:r>
                                <a:rPr lang="en-US" sz="1800" i="1">
                                  <a:latin typeface="Cambria Math"/>
                                </a:rPr>
                                <m:t>𝑠𝑖𝑛</m:t>
                              </m:r>
                            </m:fName>
                            <m:e>
                              <m:r>
                                <a:rPr lang="el-GR" sz="1800" i="1">
                                  <a:latin typeface="Cambria Math"/>
                                </a:rPr>
                                <m:t>(</m:t>
                              </m:r>
                              <m:r>
                                <a:rPr lang="el-GR" sz="1800" i="1">
                                  <a:latin typeface="Cambria Math"/>
                                </a:rPr>
                                <m:t>𝜔</m:t>
                              </m:r>
                              <m:r>
                                <a:rPr lang="el-GR" sz="1800" i="1">
                                  <a:latin typeface="Cambria Math"/>
                                </a:rPr>
                                <m:t>𝑡</m:t>
                              </m:r>
                              <m:r>
                                <a:rPr lang="el-GR" sz="1800" i="1">
                                  <a:latin typeface="Cambria Math"/>
                                </a:rPr>
                                <m:t>)</m:t>
                              </m:r>
                            </m:e>
                          </m:func>
                        </m:e>
                      </m:d>
                      <m:r>
                        <a:rPr lang="el-GR" sz="1800" i="1">
                          <a:latin typeface="Cambria Math"/>
                        </a:rPr>
                        <m:t>≤</m:t>
                      </m:r>
                      <m:d>
                        <m:dPr>
                          <m:begChr m:val="|"/>
                          <m:endChr m:val="|"/>
                          <m:ctrlPr>
                            <a:rPr lang="el-GR" sz="1800" i="1">
                              <a:latin typeface="Cambria Math"/>
                            </a:rPr>
                          </m:ctrlPr>
                        </m:dPr>
                        <m:e>
                          <m:r>
                            <a:rPr lang="en-US" sz="1800" i="1">
                              <a:latin typeface="Cambria Math"/>
                            </a:rPr>
                            <m:t>𝑥</m:t>
                          </m:r>
                          <m:d>
                            <m:dPr>
                              <m:ctrlPr>
                                <a:rPr lang="el-GR" sz="1800" i="1">
                                  <a:latin typeface="Cambria Math"/>
                                </a:rPr>
                              </m:ctrlPr>
                            </m:dPr>
                            <m:e>
                              <m:r>
                                <a:rPr lang="en-US" sz="1800" i="1">
                                  <a:latin typeface="Cambria Math"/>
                                </a:rPr>
                                <m:t>𝑡</m:t>
                              </m:r>
                            </m:e>
                          </m:d>
                        </m:e>
                      </m:d>
                    </m:oMath>
                  </m:oMathPara>
                </a14:m>
                <a:endParaRPr lang="el-GR" sz="1800" dirty="0"/>
              </a:p>
              <a:p>
                <a:pPr marL="0" indent="0" algn="l">
                  <a:lnSpc>
                    <a:spcPct val="150000"/>
                  </a:lnSpc>
                  <a:spcBef>
                    <a:spcPts val="600"/>
                  </a:spcBef>
                  <a:spcAft>
                    <a:spcPts val="600"/>
                  </a:spcAft>
                  <a:buNone/>
                </a:pPr>
                <a:r>
                  <a:rPr lang="el-GR" sz="1800" dirty="0" smtClean="0"/>
                  <a:t>Η </a:t>
                </a:r>
                <a:r>
                  <a:rPr lang="el-GR" sz="1800" dirty="0"/>
                  <a:t>παραπάνω σχέση περιγράφει ότι αν η είσοδος </a:t>
                </a:r>
                <a14:m>
                  <m:oMath xmlns:m="http://schemas.openxmlformats.org/officeDocument/2006/math">
                    <m:r>
                      <a:rPr lang="en-US" sz="1800" i="1">
                        <a:latin typeface="Cambria Math"/>
                      </a:rPr>
                      <m:t>𝑥</m:t>
                    </m:r>
                    <m:r>
                      <a:rPr lang="el-GR" sz="1800" i="1">
                        <a:latin typeface="Cambria Math"/>
                      </a:rPr>
                      <m:t>(</m:t>
                    </m:r>
                    <m:r>
                      <a:rPr lang="en-US" sz="1800" i="1">
                        <a:latin typeface="Cambria Math"/>
                      </a:rPr>
                      <m:t>𝑡</m:t>
                    </m:r>
                    <m:r>
                      <a:rPr lang="el-GR" sz="1800" i="1">
                        <a:latin typeface="Cambria Math"/>
                      </a:rPr>
                      <m:t>)</m:t>
                    </m:r>
                  </m:oMath>
                </a14:m>
                <a:r>
                  <a:rPr lang="el-GR" sz="1800" dirty="0"/>
                  <a:t> είναι φραγμένη, τότε και η έξοδος </a:t>
                </a:r>
                <a14:m>
                  <m:oMath xmlns:m="http://schemas.openxmlformats.org/officeDocument/2006/math">
                    <m:r>
                      <a:rPr lang="en-US" sz="1800" i="1">
                        <a:latin typeface="Cambria Math"/>
                      </a:rPr>
                      <m:t>𝑦</m:t>
                    </m:r>
                    <m:r>
                      <a:rPr lang="el-GR" sz="1800" i="1">
                        <a:latin typeface="Cambria Math"/>
                      </a:rPr>
                      <m:t>(</m:t>
                    </m:r>
                    <m:r>
                      <a:rPr lang="en-US" sz="1800" i="1">
                        <a:latin typeface="Cambria Math"/>
                      </a:rPr>
                      <m:t>𝑡</m:t>
                    </m:r>
                    <m:r>
                      <a:rPr lang="el-GR" sz="1800" i="1">
                        <a:latin typeface="Cambria Math"/>
                      </a:rPr>
                      <m:t>)</m:t>
                    </m:r>
                  </m:oMath>
                </a14:m>
                <a:r>
                  <a:rPr lang="el-GR" sz="1800" dirty="0"/>
                  <a:t> θα είναι επίσης φραγμένη. </a:t>
                </a:r>
                <a:endParaRPr lang="el-GR" sz="1800" dirty="0" smtClean="0"/>
              </a:p>
              <a:p>
                <a:pPr marL="0" indent="0" algn="l">
                  <a:lnSpc>
                    <a:spcPct val="150000"/>
                  </a:lnSpc>
                  <a:spcBef>
                    <a:spcPts val="600"/>
                  </a:spcBef>
                  <a:spcAft>
                    <a:spcPts val="600"/>
                  </a:spcAft>
                  <a:buNone/>
                </a:pPr>
                <a:r>
                  <a:rPr lang="el-GR" sz="1800" dirty="0" smtClean="0"/>
                  <a:t>Επομένως </a:t>
                </a:r>
                <a:r>
                  <a:rPr lang="el-GR" sz="1800" dirty="0"/>
                  <a:t>το σύστημα είναι ΦΕΦΕ ευσταθές</a:t>
                </a:r>
                <a:r>
                  <a:rPr lang="el-GR" sz="1800" dirty="0" smtClean="0"/>
                  <a:t>.</a:t>
                </a:r>
                <a:endParaRPr lang="en-US" sz="1800" dirty="0" smtClean="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457200" y="1052736"/>
                <a:ext cx="8229600" cy="5472608"/>
              </a:xfrm>
              <a:blipFill rotWithShape="1">
                <a:blip r:embed="rId2"/>
                <a:stretch>
                  <a:fillRect l="-593"/>
                </a:stretch>
              </a:blipFill>
            </p:spPr>
            <p:txBody>
              <a:bodyPr/>
              <a:lstStyle/>
              <a:p>
                <a:r>
                  <a:rPr lang="el-GR">
                    <a:noFill/>
                  </a:rPr>
                  <a:t> </a:t>
                </a:r>
              </a:p>
            </p:txBody>
          </p:sp>
        </mc:Fallback>
      </mc:AlternateContent>
      <p:sp>
        <p:nvSpPr>
          <p:cNvPr id="4" name="Slide Number Placeholder 3"/>
          <p:cNvSpPr>
            <a:spLocks noGrp="1"/>
          </p:cNvSpPr>
          <p:nvPr>
            <p:ph type="sldNum" sz="quarter" idx="12"/>
          </p:nvPr>
        </p:nvSpPr>
        <p:spPr/>
        <p:txBody>
          <a:bodyPr/>
          <a:lstStyle/>
          <a:p>
            <a:fld id="{0B0EBAE1-C03B-424B-868F-E6C23C4F0113}" type="slidenum">
              <a:rPr lang="el-GR" smtClean="0"/>
              <a:t>111</a:t>
            </a:fld>
            <a:endParaRPr lang="el-GR"/>
          </a:p>
        </p:txBody>
      </p:sp>
    </p:spTree>
    <p:extLst>
      <p:ext uri="{BB962C8B-B14F-4D97-AF65-F5344CB8AC3E}">
        <p14:creationId xmlns:p14="http://schemas.microsoft.com/office/powerpoint/2010/main" val="1398086606"/>
      </p:ext>
    </p:extLst>
  </p:cSld>
  <p:clrMapOvr>
    <a:masterClrMapping/>
  </p:clrMapOvr>
  <p:timing>
    <p:tnLst>
      <p:par>
        <p:cTn id="1" dur="indefinite" restart="never" nodeType="tmRoot"/>
      </p:par>
    </p:tnLst>
  </p:timing>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l-GR" dirty="0" smtClean="0"/>
              <a:t>Άσκηση 9</a:t>
            </a:r>
            <a:endParaRPr lang="el-GR"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457200" y="1052736"/>
                <a:ext cx="8229600" cy="5472608"/>
              </a:xfrm>
            </p:spPr>
            <p:txBody>
              <a:bodyPr>
                <a:noAutofit/>
              </a:bodyPr>
              <a:lstStyle/>
              <a:p>
                <a:pPr marL="0" indent="0" algn="l">
                  <a:lnSpc>
                    <a:spcPct val="150000"/>
                  </a:lnSpc>
                  <a:spcBef>
                    <a:spcPts val="600"/>
                  </a:spcBef>
                  <a:spcAft>
                    <a:spcPts val="600"/>
                  </a:spcAft>
                  <a:buNone/>
                </a:pPr>
                <a:r>
                  <a:rPr lang="el-GR" sz="1800" dirty="0"/>
                  <a:t>Να ελέγξετε αν το </a:t>
                </a:r>
                <a:r>
                  <a:rPr lang="el-GR" sz="1800" dirty="0" smtClean="0"/>
                  <a:t>σύστημα που περιγράφεται </a:t>
                </a:r>
                <a:r>
                  <a:rPr lang="el-GR" sz="1800" dirty="0"/>
                  <a:t>από </a:t>
                </a:r>
                <a:r>
                  <a:rPr lang="el-GR" sz="1800" dirty="0" smtClean="0"/>
                  <a:t>τη σχέση εισόδου </a:t>
                </a:r>
                <a:r>
                  <a:rPr lang="el-GR" sz="1800" dirty="0"/>
                  <a:t>– εξόδου είναι ΦΕΦΕ </a:t>
                </a:r>
                <a:r>
                  <a:rPr lang="el-GR" sz="1800" dirty="0" smtClean="0"/>
                  <a:t>ευσταθές </a:t>
                </a:r>
                <a:r>
                  <a:rPr lang="el-GR" sz="1800" dirty="0"/>
                  <a:t>ή </a:t>
                </a:r>
                <a:r>
                  <a:rPr lang="el-GR" sz="1800" dirty="0" smtClean="0"/>
                  <a:t>όχι:</a:t>
                </a:r>
              </a:p>
              <a:p>
                <a:pPr marL="0" lvl="0" indent="0" algn="l">
                  <a:lnSpc>
                    <a:spcPct val="150000"/>
                  </a:lnSpc>
                  <a:spcBef>
                    <a:spcPts val="600"/>
                  </a:spcBef>
                  <a:spcAft>
                    <a:spcPts val="600"/>
                  </a:spcAft>
                  <a:buNone/>
                </a:pPr>
                <a14:m>
                  <m:oMathPara xmlns:m="http://schemas.openxmlformats.org/officeDocument/2006/math">
                    <m:oMathParaPr>
                      <m:jc m:val="centerGroup"/>
                    </m:oMathParaPr>
                    <m:oMath xmlns:m="http://schemas.openxmlformats.org/officeDocument/2006/math">
                      <m:r>
                        <a:rPr lang="el-GR" sz="1800" i="1">
                          <a:latin typeface="Cambria Math"/>
                        </a:rPr>
                        <m:t>𝑦</m:t>
                      </m:r>
                      <m:d>
                        <m:dPr>
                          <m:ctrlPr>
                            <a:rPr lang="el-GR" sz="1800" i="1">
                              <a:latin typeface="Cambria Math"/>
                            </a:rPr>
                          </m:ctrlPr>
                        </m:dPr>
                        <m:e>
                          <m:r>
                            <a:rPr lang="el-GR" sz="1800" i="1">
                              <a:latin typeface="Cambria Math"/>
                            </a:rPr>
                            <m:t>𝑡</m:t>
                          </m:r>
                        </m:e>
                      </m:d>
                      <m:r>
                        <a:rPr lang="el-GR" sz="1800" i="1">
                          <a:latin typeface="Cambria Math"/>
                        </a:rPr>
                        <m:t>=</m:t>
                      </m:r>
                      <m:nary>
                        <m:naryPr>
                          <m:limLoc m:val="subSup"/>
                          <m:ctrlPr>
                            <a:rPr lang="el-GR" sz="1800" i="1">
                              <a:latin typeface="Cambria Math"/>
                            </a:rPr>
                          </m:ctrlPr>
                        </m:naryPr>
                        <m:sub>
                          <m:r>
                            <a:rPr lang="el-GR" sz="1800" i="1">
                              <a:latin typeface="Cambria Math"/>
                            </a:rPr>
                            <m:t>−∞</m:t>
                          </m:r>
                        </m:sub>
                        <m:sup>
                          <m:r>
                            <a:rPr lang="en-US" sz="1800" i="1">
                              <a:latin typeface="Cambria Math"/>
                            </a:rPr>
                            <m:t>𝑡</m:t>
                          </m:r>
                        </m:sup>
                        <m:e>
                          <m:r>
                            <a:rPr lang="el-GR" sz="1800" i="1">
                              <a:latin typeface="Cambria Math"/>
                            </a:rPr>
                            <m:t>𝑥</m:t>
                          </m:r>
                          <m:d>
                            <m:dPr>
                              <m:ctrlPr>
                                <a:rPr lang="el-GR" sz="1800" i="1">
                                  <a:latin typeface="Cambria Math"/>
                                </a:rPr>
                              </m:ctrlPr>
                            </m:dPr>
                            <m:e>
                              <m:r>
                                <a:rPr lang="el-GR" sz="1800" i="1">
                                  <a:latin typeface="Cambria Math"/>
                                </a:rPr>
                                <m:t>𝜏</m:t>
                              </m:r>
                            </m:e>
                          </m:d>
                          <m:r>
                            <a:rPr lang="en-US" sz="1800" i="1">
                              <a:latin typeface="Cambria Math"/>
                            </a:rPr>
                            <m:t> </m:t>
                          </m:r>
                          <m:r>
                            <a:rPr lang="en-US" sz="1800" i="1">
                              <a:latin typeface="Cambria Math"/>
                            </a:rPr>
                            <m:t>𝑑</m:t>
                          </m:r>
                          <m:r>
                            <a:rPr lang="el-GR" sz="1800" i="1">
                              <a:latin typeface="Cambria Math"/>
                            </a:rPr>
                            <m:t>𝜏</m:t>
                          </m:r>
                        </m:e>
                      </m:nary>
                    </m:oMath>
                  </m:oMathPara>
                </a14:m>
                <a:endParaRPr lang="el-GR" sz="1800" dirty="0" smtClean="0"/>
              </a:p>
              <a:p>
                <a:pPr marL="0" lvl="0" indent="0" algn="l">
                  <a:lnSpc>
                    <a:spcPct val="150000"/>
                  </a:lnSpc>
                  <a:spcBef>
                    <a:spcPts val="600"/>
                  </a:spcBef>
                  <a:spcAft>
                    <a:spcPts val="600"/>
                  </a:spcAft>
                  <a:buNone/>
                </a:pPr>
                <a:r>
                  <a:rPr lang="el-GR" sz="1800" u="sng" dirty="0" smtClean="0"/>
                  <a:t>Απάντηση</a:t>
                </a:r>
                <a:r>
                  <a:rPr lang="el-GR" sz="1800" dirty="0"/>
                  <a:t>: </a:t>
                </a:r>
                <a:endParaRPr lang="el-GR" sz="1800" dirty="0" smtClean="0"/>
              </a:p>
              <a:p>
                <a:pPr marL="0" lvl="0" indent="0" algn="l">
                  <a:lnSpc>
                    <a:spcPct val="150000"/>
                  </a:lnSpc>
                  <a:spcBef>
                    <a:spcPts val="600"/>
                  </a:spcBef>
                  <a:spcAft>
                    <a:spcPts val="600"/>
                  </a:spcAft>
                  <a:buNone/>
                </a:pPr>
                <a:r>
                  <a:rPr lang="el-GR" sz="1800" dirty="0" smtClean="0"/>
                  <a:t>Ας </a:t>
                </a:r>
                <a:r>
                  <a:rPr lang="el-GR" sz="1800" dirty="0"/>
                  <a:t>θεωρήσουμε ότι ως είσοδο </a:t>
                </a:r>
                <a14:m>
                  <m:oMath xmlns:m="http://schemas.openxmlformats.org/officeDocument/2006/math">
                    <m:r>
                      <a:rPr lang="en-US" sz="1800" i="1">
                        <a:latin typeface="Cambria Math"/>
                      </a:rPr>
                      <m:t>𝑥</m:t>
                    </m:r>
                    <m:r>
                      <a:rPr lang="el-GR" sz="1800" i="1">
                        <a:latin typeface="Cambria Math"/>
                      </a:rPr>
                      <m:t>(</m:t>
                    </m:r>
                    <m:r>
                      <a:rPr lang="en-US" sz="1800" i="1">
                        <a:latin typeface="Cambria Math"/>
                      </a:rPr>
                      <m:t>𝑡</m:t>
                    </m:r>
                    <m:r>
                      <a:rPr lang="el-GR" sz="1800" i="1">
                        <a:latin typeface="Cambria Math"/>
                      </a:rPr>
                      <m:t>)</m:t>
                    </m:r>
                  </m:oMath>
                </a14:m>
                <a:r>
                  <a:rPr lang="el-GR" sz="1800" dirty="0"/>
                  <a:t> στο σύστημα δίνουμε μια φραγμένη συνάρτηση, δηλαδή ότι ισχύει: </a:t>
                </a:r>
                <a14:m>
                  <m:oMath xmlns:m="http://schemas.openxmlformats.org/officeDocument/2006/math">
                    <m:d>
                      <m:dPr>
                        <m:begChr m:val="|"/>
                        <m:endChr m:val="|"/>
                        <m:ctrlPr>
                          <a:rPr lang="el-GR" sz="1800" i="1">
                            <a:latin typeface="Cambria Math"/>
                          </a:rPr>
                        </m:ctrlPr>
                      </m:dPr>
                      <m:e>
                        <m:r>
                          <a:rPr lang="en-US" sz="1800" i="1">
                            <a:latin typeface="Cambria Math"/>
                          </a:rPr>
                          <m:t>𝑥</m:t>
                        </m:r>
                        <m:r>
                          <a:rPr lang="el-GR" sz="1800" i="1">
                            <a:latin typeface="Cambria Math"/>
                          </a:rPr>
                          <m:t>(</m:t>
                        </m:r>
                        <m:r>
                          <a:rPr lang="en-US" sz="1800" i="1">
                            <a:latin typeface="Cambria Math"/>
                          </a:rPr>
                          <m:t>𝑡</m:t>
                        </m:r>
                        <m:r>
                          <a:rPr lang="el-GR" sz="1800" i="1">
                            <a:latin typeface="Cambria Math"/>
                          </a:rPr>
                          <m:t>)</m:t>
                        </m:r>
                      </m:e>
                    </m:d>
                    <m:r>
                      <a:rPr lang="el-GR" sz="1800" i="1">
                        <a:latin typeface="Cambria Math"/>
                      </a:rPr>
                      <m:t>≤</m:t>
                    </m:r>
                    <m:r>
                      <a:rPr lang="el-GR" sz="1800" i="1">
                        <a:latin typeface="Cambria Math"/>
                      </a:rPr>
                      <m:t>𝑎</m:t>
                    </m:r>
                  </m:oMath>
                </a14:m>
                <a:r>
                  <a:rPr lang="el-GR" sz="1800" dirty="0"/>
                  <a:t>. Η έξοδος </a:t>
                </a:r>
                <a14:m>
                  <m:oMath xmlns:m="http://schemas.openxmlformats.org/officeDocument/2006/math">
                    <m:r>
                      <a:rPr lang="en-US" sz="1800" i="1">
                        <a:latin typeface="Cambria Math"/>
                      </a:rPr>
                      <m:t>𝑦</m:t>
                    </m:r>
                    <m:r>
                      <a:rPr lang="el-GR" sz="1800" i="1">
                        <a:latin typeface="Cambria Math"/>
                      </a:rPr>
                      <m:t>(</m:t>
                    </m:r>
                    <m:r>
                      <a:rPr lang="en-US" sz="1800" i="1">
                        <a:latin typeface="Cambria Math"/>
                      </a:rPr>
                      <m:t>𝑡</m:t>
                    </m:r>
                    <m:r>
                      <a:rPr lang="el-GR" sz="1800" i="1">
                        <a:latin typeface="Cambria Math"/>
                      </a:rPr>
                      <m:t>)</m:t>
                    </m:r>
                  </m:oMath>
                </a14:m>
                <a:r>
                  <a:rPr lang="el-GR" sz="1800" dirty="0"/>
                  <a:t> υπολογίζεται ως:</a:t>
                </a:r>
              </a:p>
              <a:p>
                <a:pPr marL="0" indent="0" algn="l">
                  <a:lnSpc>
                    <a:spcPct val="150000"/>
                  </a:lnSpc>
                  <a:spcBef>
                    <a:spcPts val="600"/>
                  </a:spcBef>
                  <a:spcAft>
                    <a:spcPts val="600"/>
                  </a:spcAft>
                  <a:buNone/>
                </a:pPr>
                <a14:m>
                  <m:oMathPara xmlns:m="http://schemas.openxmlformats.org/officeDocument/2006/math">
                    <m:oMathParaPr>
                      <m:jc m:val="centerGroup"/>
                    </m:oMathParaPr>
                    <m:oMath xmlns:m="http://schemas.openxmlformats.org/officeDocument/2006/math">
                      <m:d>
                        <m:dPr>
                          <m:begChr m:val="|"/>
                          <m:endChr m:val="|"/>
                          <m:ctrlPr>
                            <a:rPr lang="el-GR" sz="1800" i="1">
                              <a:latin typeface="Cambria Math"/>
                            </a:rPr>
                          </m:ctrlPr>
                        </m:dPr>
                        <m:e>
                          <m:r>
                            <a:rPr lang="el-GR" sz="1800" i="1">
                              <a:latin typeface="Cambria Math"/>
                            </a:rPr>
                            <m:t>𝑦</m:t>
                          </m:r>
                          <m:d>
                            <m:dPr>
                              <m:ctrlPr>
                                <a:rPr lang="el-GR" sz="1800" i="1">
                                  <a:latin typeface="Cambria Math"/>
                                </a:rPr>
                              </m:ctrlPr>
                            </m:dPr>
                            <m:e>
                              <m:r>
                                <a:rPr lang="el-GR" sz="1800" i="1">
                                  <a:latin typeface="Cambria Math"/>
                                </a:rPr>
                                <m:t>𝑡</m:t>
                              </m:r>
                            </m:e>
                          </m:d>
                        </m:e>
                      </m:d>
                      <m:r>
                        <a:rPr lang="el-GR" sz="1800" i="1">
                          <a:latin typeface="Cambria Math"/>
                        </a:rPr>
                        <m:t>=</m:t>
                      </m:r>
                      <m:nary>
                        <m:naryPr>
                          <m:limLoc m:val="subSup"/>
                          <m:ctrlPr>
                            <a:rPr lang="el-GR" sz="1800" i="1">
                              <a:latin typeface="Cambria Math"/>
                            </a:rPr>
                          </m:ctrlPr>
                        </m:naryPr>
                        <m:sub>
                          <m:r>
                            <a:rPr lang="el-GR" sz="1800" i="1">
                              <a:latin typeface="Cambria Math"/>
                            </a:rPr>
                            <m:t>−∞</m:t>
                          </m:r>
                        </m:sub>
                        <m:sup>
                          <m:r>
                            <a:rPr lang="en-US" sz="1800" i="1">
                              <a:latin typeface="Cambria Math"/>
                            </a:rPr>
                            <m:t>𝑡</m:t>
                          </m:r>
                        </m:sup>
                        <m:e>
                          <m:r>
                            <a:rPr lang="el-GR" sz="1800" i="1">
                              <a:latin typeface="Cambria Math"/>
                            </a:rPr>
                            <m:t>𝑥</m:t>
                          </m:r>
                          <m:d>
                            <m:dPr>
                              <m:ctrlPr>
                                <a:rPr lang="el-GR" sz="1800" i="1">
                                  <a:latin typeface="Cambria Math"/>
                                </a:rPr>
                              </m:ctrlPr>
                            </m:dPr>
                            <m:e>
                              <m:r>
                                <a:rPr lang="el-GR" sz="1800" i="1">
                                  <a:latin typeface="Cambria Math"/>
                                </a:rPr>
                                <m:t>𝜏</m:t>
                              </m:r>
                            </m:e>
                          </m:d>
                          <m:r>
                            <a:rPr lang="en-US" sz="1800" i="1">
                              <a:latin typeface="Cambria Math"/>
                            </a:rPr>
                            <m:t> </m:t>
                          </m:r>
                          <m:r>
                            <a:rPr lang="en-US" sz="1800" i="1">
                              <a:latin typeface="Cambria Math"/>
                            </a:rPr>
                            <m:t>𝑑</m:t>
                          </m:r>
                          <m:r>
                            <a:rPr lang="el-GR" sz="1800" i="1">
                              <a:latin typeface="Cambria Math"/>
                            </a:rPr>
                            <m:t>𝜏</m:t>
                          </m:r>
                        </m:e>
                      </m:nary>
                      <m:r>
                        <a:rPr lang="el-GR" sz="1800" i="1">
                          <a:latin typeface="Cambria Math"/>
                        </a:rPr>
                        <m:t>≤ </m:t>
                      </m:r>
                      <m:nary>
                        <m:naryPr>
                          <m:limLoc m:val="subSup"/>
                          <m:ctrlPr>
                            <a:rPr lang="el-GR" sz="1800" i="1">
                              <a:latin typeface="Cambria Math"/>
                            </a:rPr>
                          </m:ctrlPr>
                        </m:naryPr>
                        <m:sub>
                          <m:r>
                            <a:rPr lang="el-GR" sz="1800" i="1">
                              <a:latin typeface="Cambria Math"/>
                            </a:rPr>
                            <m:t>−∞</m:t>
                          </m:r>
                        </m:sub>
                        <m:sup>
                          <m:r>
                            <a:rPr lang="en-US" sz="1800" i="1">
                              <a:latin typeface="Cambria Math"/>
                            </a:rPr>
                            <m:t>𝑡</m:t>
                          </m:r>
                        </m:sup>
                        <m:e>
                          <m:r>
                            <a:rPr lang="el-GR" sz="1800" i="1">
                              <a:latin typeface="Cambria Math"/>
                            </a:rPr>
                            <m:t>𝛼</m:t>
                          </m:r>
                          <m:r>
                            <a:rPr lang="el-GR" sz="1800" i="1">
                              <a:latin typeface="Cambria Math"/>
                            </a:rPr>
                            <m:t> </m:t>
                          </m:r>
                          <m:r>
                            <a:rPr lang="en-US" sz="1800" i="1">
                              <a:latin typeface="Cambria Math"/>
                            </a:rPr>
                            <m:t>𝑑</m:t>
                          </m:r>
                          <m:r>
                            <a:rPr lang="el-GR" sz="1800" i="1">
                              <a:latin typeface="Cambria Math"/>
                            </a:rPr>
                            <m:t>𝜏</m:t>
                          </m:r>
                        </m:e>
                      </m:nary>
                      <m:r>
                        <a:rPr lang="el-GR" sz="1800" i="1">
                          <a:latin typeface="Cambria Math"/>
                        </a:rPr>
                        <m:t>=</m:t>
                      </m:r>
                      <m:r>
                        <a:rPr lang="el-GR" sz="1800" i="1">
                          <a:latin typeface="Cambria Math"/>
                        </a:rPr>
                        <m:t>𝛼</m:t>
                      </m:r>
                      <m:nary>
                        <m:naryPr>
                          <m:limLoc m:val="subSup"/>
                          <m:ctrlPr>
                            <a:rPr lang="el-GR" sz="1800" i="1">
                              <a:latin typeface="Cambria Math"/>
                            </a:rPr>
                          </m:ctrlPr>
                        </m:naryPr>
                        <m:sub>
                          <m:r>
                            <a:rPr lang="el-GR" sz="1800" i="1">
                              <a:latin typeface="Cambria Math"/>
                            </a:rPr>
                            <m:t>−∞</m:t>
                          </m:r>
                        </m:sub>
                        <m:sup>
                          <m:r>
                            <a:rPr lang="en-US" sz="1800" i="1">
                              <a:latin typeface="Cambria Math"/>
                            </a:rPr>
                            <m:t>𝑡</m:t>
                          </m:r>
                        </m:sup>
                        <m:e>
                          <m:r>
                            <a:rPr lang="en-US" sz="1800" i="1">
                              <a:latin typeface="Cambria Math"/>
                            </a:rPr>
                            <m:t>𝑑</m:t>
                          </m:r>
                          <m:r>
                            <a:rPr lang="el-GR" sz="1800" i="1">
                              <a:latin typeface="Cambria Math"/>
                            </a:rPr>
                            <m:t>𝜏</m:t>
                          </m:r>
                        </m:e>
                      </m:nary>
                      <m:r>
                        <a:rPr lang="el-GR" sz="1800" i="1">
                          <a:latin typeface="Cambria Math"/>
                        </a:rPr>
                        <m:t>=∞</m:t>
                      </m:r>
                    </m:oMath>
                  </m:oMathPara>
                </a14:m>
                <a:endParaRPr lang="el-GR" sz="1800" dirty="0"/>
              </a:p>
              <a:p>
                <a:pPr marL="0" indent="0" algn="l">
                  <a:lnSpc>
                    <a:spcPct val="150000"/>
                  </a:lnSpc>
                  <a:spcBef>
                    <a:spcPts val="600"/>
                  </a:spcBef>
                  <a:spcAft>
                    <a:spcPts val="600"/>
                  </a:spcAft>
                  <a:buNone/>
                </a:pPr>
                <a:r>
                  <a:rPr lang="el-GR" sz="1800" dirty="0"/>
                  <a:t>Επομένως, η έξοδος δεν είναι φραγμένη, άρα το σύστημα είναι ασταθές</a:t>
                </a:r>
                <a:r>
                  <a:rPr lang="el-GR" sz="1800" dirty="0" smtClean="0"/>
                  <a:t>.</a:t>
                </a:r>
                <a:endParaRPr lang="el-GR" sz="1800"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457200" y="1052736"/>
                <a:ext cx="8229600" cy="5472608"/>
              </a:xfrm>
              <a:blipFill rotWithShape="1">
                <a:blip r:embed="rId2"/>
                <a:stretch>
                  <a:fillRect l="-593"/>
                </a:stretch>
              </a:blipFill>
            </p:spPr>
            <p:txBody>
              <a:bodyPr/>
              <a:lstStyle/>
              <a:p>
                <a:r>
                  <a:rPr lang="el-GR">
                    <a:noFill/>
                  </a:rPr>
                  <a:t> </a:t>
                </a:r>
              </a:p>
            </p:txBody>
          </p:sp>
        </mc:Fallback>
      </mc:AlternateContent>
      <p:sp>
        <p:nvSpPr>
          <p:cNvPr id="4" name="Slide Number Placeholder 3"/>
          <p:cNvSpPr>
            <a:spLocks noGrp="1"/>
          </p:cNvSpPr>
          <p:nvPr>
            <p:ph type="sldNum" sz="quarter" idx="12"/>
          </p:nvPr>
        </p:nvSpPr>
        <p:spPr/>
        <p:txBody>
          <a:bodyPr/>
          <a:lstStyle/>
          <a:p>
            <a:fld id="{0B0EBAE1-C03B-424B-868F-E6C23C4F0113}" type="slidenum">
              <a:rPr lang="el-GR" smtClean="0"/>
              <a:t>112</a:t>
            </a:fld>
            <a:endParaRPr lang="el-GR"/>
          </a:p>
        </p:txBody>
      </p:sp>
    </p:spTree>
    <p:extLst>
      <p:ext uri="{BB962C8B-B14F-4D97-AF65-F5344CB8AC3E}">
        <p14:creationId xmlns:p14="http://schemas.microsoft.com/office/powerpoint/2010/main" val="1873640378"/>
      </p:ext>
    </p:extLst>
  </p:cSld>
  <p:clrMapOvr>
    <a:masterClrMapping/>
  </p:clrMapOvr>
  <p:timing>
    <p:tnLst>
      <p:par>
        <p:cTn id="1" dur="indefinite" restart="never" nodeType="tmRoot"/>
      </p:par>
    </p:tnLst>
  </p:timing>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l-GR" b="1" dirty="0" smtClean="0"/>
              <a:t>2. Μελέτη </a:t>
            </a:r>
            <a:r>
              <a:rPr lang="el-GR" b="1" dirty="0"/>
              <a:t>των Γραμμικών και </a:t>
            </a:r>
            <a:br>
              <a:rPr lang="el-GR" b="1" dirty="0"/>
            </a:br>
            <a:r>
              <a:rPr lang="el-GR" b="1" dirty="0"/>
              <a:t>Χρονικά Αμετάβλητων Συστημάτων </a:t>
            </a:r>
          </a:p>
        </p:txBody>
      </p:sp>
      <p:sp>
        <p:nvSpPr>
          <p:cNvPr id="4" name="Slide Number Placeholder 3"/>
          <p:cNvSpPr>
            <a:spLocks noGrp="1"/>
          </p:cNvSpPr>
          <p:nvPr>
            <p:ph type="sldNum" sz="quarter" idx="12"/>
          </p:nvPr>
        </p:nvSpPr>
        <p:spPr/>
        <p:txBody>
          <a:bodyPr/>
          <a:lstStyle/>
          <a:p>
            <a:fld id="{0B0EBAE1-C03B-424B-868F-E6C23C4F0113}" type="slidenum">
              <a:rPr lang="el-GR" smtClean="0"/>
              <a:t>113</a:t>
            </a:fld>
            <a:endParaRPr lang="el-GR"/>
          </a:p>
        </p:txBody>
      </p:sp>
    </p:spTree>
    <p:extLst>
      <p:ext uri="{BB962C8B-B14F-4D97-AF65-F5344CB8AC3E}">
        <p14:creationId xmlns:p14="http://schemas.microsoft.com/office/powerpoint/2010/main" val="3593922144"/>
      </p:ext>
    </p:extLst>
  </p:cSld>
  <p:clrMapOvr>
    <a:masterClrMapping/>
  </p:clrMapOvr>
  <p:timing>
    <p:tnLst>
      <p:par>
        <p:cTn id="1" dur="indefinite" restart="never" nodeType="tmRoot"/>
      </p:par>
    </p:tnLst>
  </p:timing>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0"/>
            <a:ext cx="8229600" cy="1143000"/>
          </a:xfrm>
        </p:spPr>
        <p:txBody>
          <a:bodyPr>
            <a:noAutofit/>
          </a:bodyPr>
          <a:lstStyle/>
          <a:p>
            <a:pPr lvl="0"/>
            <a:r>
              <a:rPr lang="el-GR" sz="3200" b="1" dirty="0" smtClean="0"/>
              <a:t>2.1</a:t>
            </a:r>
            <a:r>
              <a:rPr lang="en-US" sz="3200" b="1" dirty="0" smtClean="0"/>
              <a:t>. </a:t>
            </a:r>
            <a:r>
              <a:rPr lang="el-GR" sz="3200" b="1" dirty="0" smtClean="0"/>
              <a:t>Κρουστική </a:t>
            </a:r>
            <a:r>
              <a:rPr lang="el-GR" sz="3200" b="1" dirty="0"/>
              <a:t>Απόκριση </a:t>
            </a:r>
            <a:r>
              <a:rPr lang="en-US" sz="3200" b="1" dirty="0" smtClean="0"/>
              <a:t/>
            </a:r>
            <a:br>
              <a:rPr lang="en-US" sz="3200" b="1" dirty="0" smtClean="0"/>
            </a:br>
            <a:r>
              <a:rPr lang="el-GR" sz="3200" b="1" dirty="0" smtClean="0"/>
              <a:t>Γραμμικών </a:t>
            </a:r>
            <a:r>
              <a:rPr lang="el-GR" sz="3200" b="1" dirty="0"/>
              <a:t>και </a:t>
            </a:r>
            <a:r>
              <a:rPr lang="en-US" sz="3200" b="1" dirty="0" smtClean="0"/>
              <a:t/>
            </a:r>
            <a:br>
              <a:rPr lang="en-US" sz="3200" b="1" dirty="0" smtClean="0"/>
            </a:br>
            <a:r>
              <a:rPr lang="el-GR" sz="3200" b="1" dirty="0" smtClean="0"/>
              <a:t>Χρονικά </a:t>
            </a:r>
            <a:r>
              <a:rPr lang="el-GR" sz="3200" b="1" dirty="0"/>
              <a:t>Αμετάβλητων </a:t>
            </a:r>
            <a:r>
              <a:rPr lang="el-GR" sz="3200" b="1" dirty="0" smtClean="0"/>
              <a:t>Συστημάτων</a:t>
            </a:r>
            <a:endParaRPr lang="el-GR" sz="3200" b="1" dirty="0"/>
          </a:p>
        </p:txBody>
      </p:sp>
      <p:sp>
        <p:nvSpPr>
          <p:cNvPr id="3" name="Slide Number Placeholder 2"/>
          <p:cNvSpPr>
            <a:spLocks noGrp="1"/>
          </p:cNvSpPr>
          <p:nvPr>
            <p:ph type="sldNum" sz="quarter" idx="12"/>
          </p:nvPr>
        </p:nvSpPr>
        <p:spPr/>
        <p:txBody>
          <a:bodyPr/>
          <a:lstStyle/>
          <a:p>
            <a:fld id="{0B0EBAE1-C03B-424B-868F-E6C23C4F0113}" type="slidenum">
              <a:rPr lang="el-GR" smtClean="0"/>
              <a:t>114</a:t>
            </a:fld>
            <a:endParaRPr lang="el-GR"/>
          </a:p>
        </p:txBody>
      </p:sp>
    </p:spTree>
    <p:extLst>
      <p:ext uri="{BB962C8B-B14F-4D97-AF65-F5344CB8AC3E}">
        <p14:creationId xmlns:p14="http://schemas.microsoft.com/office/powerpoint/2010/main" val="3127049888"/>
      </p:ext>
    </p:extLst>
  </p:cSld>
  <p:clrMapOvr>
    <a:masterClrMapping/>
  </p:clrMapOvr>
  <p:timing>
    <p:tnLst>
      <p:par>
        <p:cTn id="1" dur="indefinite" restart="never" nodeType="tmRoot"/>
      </p:par>
    </p:tnLst>
  </p:timing>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l-GR" dirty="0" smtClean="0"/>
              <a:t>Κρουστική Απόκριση ΓΧΑ Συστημάτων</a:t>
            </a:r>
            <a:endParaRPr lang="el-GR"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457200" y="1052736"/>
                <a:ext cx="8229600" cy="5472608"/>
              </a:xfrm>
            </p:spPr>
            <p:txBody>
              <a:bodyPr>
                <a:noAutofit/>
              </a:bodyPr>
              <a:lstStyle/>
              <a:p>
                <a:pPr algn="l">
                  <a:lnSpc>
                    <a:spcPct val="120000"/>
                  </a:lnSpc>
                  <a:spcBef>
                    <a:spcPts val="600"/>
                  </a:spcBef>
                  <a:spcAft>
                    <a:spcPts val="600"/>
                  </a:spcAft>
                </a:pPr>
                <a:r>
                  <a:rPr lang="el-GR" sz="1800" b="1" dirty="0" smtClean="0"/>
                  <a:t>Κρουστική </a:t>
                </a:r>
                <a:r>
                  <a:rPr lang="el-GR" sz="1800" b="1" dirty="0"/>
                  <a:t>απόκριση</a:t>
                </a:r>
                <a:r>
                  <a:rPr lang="el-GR" sz="1800" dirty="0"/>
                  <a:t> </a:t>
                </a:r>
                <a:r>
                  <a:rPr lang="el-GR" sz="1800" dirty="0" smtClean="0"/>
                  <a:t>ονομάζεται η έξοδος που παράγει ένα σύστημα όταν στην είσοδό του εφαρμοστεί η μοναδιαία κρουστική συνάρτηση </a:t>
                </a:r>
                <a14:m>
                  <m:oMath xmlns:m="http://schemas.openxmlformats.org/officeDocument/2006/math">
                    <m:r>
                      <a:rPr lang="el-GR" sz="1800" i="1" dirty="0" smtClean="0">
                        <a:latin typeface="Cambria Math"/>
                      </a:rPr>
                      <m:t>𝛿</m:t>
                    </m:r>
                    <m:r>
                      <a:rPr lang="en-US" sz="1800" i="1" dirty="0" smtClean="0">
                        <a:latin typeface="Cambria Math"/>
                      </a:rPr>
                      <m:t>(</m:t>
                    </m:r>
                    <m:r>
                      <a:rPr lang="en-US" sz="1800" i="1" dirty="0" smtClean="0">
                        <a:latin typeface="Cambria Math"/>
                      </a:rPr>
                      <m:t>𝑡</m:t>
                    </m:r>
                    <m:r>
                      <a:rPr lang="en-US" sz="1800" i="1" dirty="0" smtClean="0">
                        <a:latin typeface="Cambria Math"/>
                      </a:rPr>
                      <m:t>)</m:t>
                    </m:r>
                  </m:oMath>
                </a14:m>
                <a:r>
                  <a:rPr lang="en-US" sz="1800" dirty="0" smtClean="0"/>
                  <a:t>.</a:t>
                </a:r>
              </a:p>
              <a:p>
                <a:pPr algn="l">
                  <a:lnSpc>
                    <a:spcPct val="120000"/>
                  </a:lnSpc>
                  <a:spcBef>
                    <a:spcPts val="600"/>
                  </a:spcBef>
                  <a:spcAft>
                    <a:spcPts val="600"/>
                  </a:spcAft>
                </a:pPr>
                <a:r>
                  <a:rPr lang="el-GR" sz="1800" dirty="0" smtClean="0"/>
                  <a:t>Αν το σύστημα είναι </a:t>
                </a:r>
                <a:r>
                  <a:rPr lang="el-GR" sz="1800" b="1" dirty="0" smtClean="0"/>
                  <a:t>γραμμικό </a:t>
                </a:r>
                <a:r>
                  <a:rPr lang="el-GR" sz="1800" b="1" dirty="0"/>
                  <a:t>και χρονικά αμετάβλητο </a:t>
                </a:r>
                <a:r>
                  <a:rPr lang="el-GR" sz="1800" dirty="0"/>
                  <a:t>(ΓΧΑ</a:t>
                </a:r>
                <a:r>
                  <a:rPr lang="el-GR" sz="1800" dirty="0" smtClean="0"/>
                  <a:t>), η κρουστική απόκριση </a:t>
                </a:r>
                <a14:m>
                  <m:oMath xmlns:m="http://schemas.openxmlformats.org/officeDocument/2006/math">
                    <m:r>
                      <a:rPr lang="el-GR" sz="1800" i="1">
                        <a:latin typeface="Cambria Math"/>
                      </a:rPr>
                      <m:t>h</m:t>
                    </m:r>
                    <m:r>
                      <a:rPr lang="el-GR" sz="1800" i="1">
                        <a:latin typeface="Cambria Math"/>
                      </a:rPr>
                      <m:t>(</m:t>
                    </m:r>
                    <m:r>
                      <a:rPr lang="en-US" sz="1800" i="1">
                        <a:latin typeface="Cambria Math"/>
                      </a:rPr>
                      <m:t>𝑡</m:t>
                    </m:r>
                    <m:r>
                      <a:rPr lang="el-GR" sz="1800" i="1">
                        <a:latin typeface="Cambria Math"/>
                      </a:rPr>
                      <m:t>)</m:t>
                    </m:r>
                  </m:oMath>
                </a14:m>
                <a:r>
                  <a:rPr lang="el-GR" sz="1800" dirty="0" smtClean="0"/>
                  <a:t> δίνεται </a:t>
                </a:r>
                <a:r>
                  <a:rPr lang="el-GR" sz="1800" dirty="0"/>
                  <a:t>από τη </a:t>
                </a:r>
                <a:r>
                  <a:rPr lang="el-GR" sz="1800" dirty="0" smtClean="0"/>
                  <a:t>σχέση:</a:t>
                </a:r>
              </a:p>
              <a:p>
                <a:pPr marL="0" indent="0" algn="l">
                  <a:lnSpc>
                    <a:spcPct val="120000"/>
                  </a:lnSpc>
                  <a:spcBef>
                    <a:spcPts val="600"/>
                  </a:spcBef>
                  <a:spcAft>
                    <a:spcPts val="600"/>
                  </a:spcAft>
                  <a:buNone/>
                </a:pPr>
                <a14:m>
                  <m:oMathPara xmlns:m="http://schemas.openxmlformats.org/officeDocument/2006/math">
                    <m:oMathParaPr>
                      <m:jc m:val="centerGroup"/>
                    </m:oMathParaPr>
                    <m:oMath xmlns:m="http://schemas.openxmlformats.org/officeDocument/2006/math">
                      <m:r>
                        <a:rPr lang="el-GR" sz="1800" i="1">
                          <a:latin typeface="Cambria Math"/>
                        </a:rPr>
                        <m:t>h</m:t>
                      </m:r>
                      <m:r>
                        <a:rPr lang="el-GR" sz="1800" i="1">
                          <a:latin typeface="Cambria Math"/>
                        </a:rPr>
                        <m:t>(</m:t>
                      </m:r>
                      <m:r>
                        <a:rPr lang="en-US" sz="1800" i="1">
                          <a:latin typeface="Cambria Math"/>
                        </a:rPr>
                        <m:t>𝑡</m:t>
                      </m:r>
                      <m:r>
                        <a:rPr lang="el-GR" sz="1800" i="1">
                          <a:latin typeface="Cambria Math"/>
                        </a:rPr>
                        <m:t>)=</m:t>
                      </m:r>
                      <m:r>
                        <a:rPr lang="en-US" sz="1800" b="1" i="1">
                          <a:latin typeface="Cambria Math"/>
                        </a:rPr>
                        <m:t>𝑺</m:t>
                      </m:r>
                      <m:r>
                        <a:rPr lang="el-GR" sz="1800" i="1">
                          <a:latin typeface="Cambria Math"/>
                        </a:rPr>
                        <m:t>[</m:t>
                      </m:r>
                      <m:r>
                        <a:rPr lang="el-GR" sz="1800" i="1">
                          <a:latin typeface="Cambria Math"/>
                        </a:rPr>
                        <m:t>𝛿</m:t>
                      </m:r>
                      <m:r>
                        <a:rPr lang="el-GR" sz="1800" i="1">
                          <a:latin typeface="Cambria Math"/>
                        </a:rPr>
                        <m:t>(</m:t>
                      </m:r>
                      <m:r>
                        <a:rPr lang="en-US" sz="1800" i="1">
                          <a:latin typeface="Cambria Math"/>
                        </a:rPr>
                        <m:t>𝑡</m:t>
                      </m:r>
                      <m:r>
                        <a:rPr lang="el-GR" sz="1800" i="1">
                          <a:latin typeface="Cambria Math"/>
                        </a:rPr>
                        <m:t>)]</m:t>
                      </m:r>
                    </m:oMath>
                  </m:oMathPara>
                </a14:m>
                <a:endParaRPr lang="el-GR" sz="1800" dirty="0" smtClean="0"/>
              </a:p>
              <a:p>
                <a:pPr algn="l">
                  <a:lnSpc>
                    <a:spcPct val="120000"/>
                  </a:lnSpc>
                  <a:spcBef>
                    <a:spcPts val="600"/>
                  </a:spcBef>
                  <a:spcAft>
                    <a:spcPts val="600"/>
                  </a:spcAft>
                </a:pPr>
                <a:endParaRPr lang="el-GR" sz="1800" dirty="0" smtClean="0"/>
              </a:p>
              <a:p>
                <a:pPr algn="l">
                  <a:lnSpc>
                    <a:spcPct val="120000"/>
                  </a:lnSpc>
                  <a:spcBef>
                    <a:spcPts val="600"/>
                  </a:spcBef>
                  <a:spcAft>
                    <a:spcPts val="600"/>
                  </a:spcAft>
                </a:pPr>
                <a:endParaRPr lang="el-GR" sz="1800" dirty="0"/>
              </a:p>
              <a:p>
                <a:pPr algn="l">
                  <a:lnSpc>
                    <a:spcPct val="120000"/>
                  </a:lnSpc>
                  <a:spcBef>
                    <a:spcPts val="600"/>
                  </a:spcBef>
                  <a:spcAft>
                    <a:spcPts val="600"/>
                  </a:spcAft>
                </a:pPr>
                <a:endParaRPr lang="el-GR" sz="1800" dirty="0" smtClean="0"/>
              </a:p>
              <a:p>
                <a:pPr algn="l">
                  <a:lnSpc>
                    <a:spcPct val="120000"/>
                  </a:lnSpc>
                  <a:spcBef>
                    <a:spcPts val="600"/>
                  </a:spcBef>
                  <a:spcAft>
                    <a:spcPts val="600"/>
                  </a:spcAft>
                </a:pPr>
                <a:r>
                  <a:rPr lang="el-GR" sz="1800" dirty="0"/>
                  <a:t>Αν το σύστημα είναι </a:t>
                </a:r>
                <a:r>
                  <a:rPr lang="el-GR" sz="1800" b="1" dirty="0"/>
                  <a:t>γραμμικό </a:t>
                </a:r>
                <a:r>
                  <a:rPr lang="el-GR" sz="1800" b="1" dirty="0" smtClean="0"/>
                  <a:t>αλλά όχι και </a:t>
                </a:r>
                <a:r>
                  <a:rPr lang="el-GR" sz="1800" b="1" dirty="0"/>
                  <a:t>χρονικά αμετάβλητο </a:t>
                </a:r>
                <a:r>
                  <a:rPr lang="el-GR" sz="1800" dirty="0" smtClean="0"/>
                  <a:t>, </a:t>
                </a:r>
                <a:r>
                  <a:rPr lang="el-GR" sz="1800" dirty="0"/>
                  <a:t>η κρουστική απόκριση </a:t>
                </a:r>
                <a14:m>
                  <m:oMath xmlns:m="http://schemas.openxmlformats.org/officeDocument/2006/math">
                    <m:r>
                      <a:rPr lang="el-GR" sz="1800" i="1">
                        <a:latin typeface="Cambria Math"/>
                      </a:rPr>
                      <m:t>h</m:t>
                    </m:r>
                    <m:r>
                      <a:rPr lang="el-GR" sz="1800" i="1">
                        <a:latin typeface="Cambria Math"/>
                      </a:rPr>
                      <m:t>(</m:t>
                    </m:r>
                    <m:r>
                      <a:rPr lang="en-US" sz="1800" i="1">
                        <a:latin typeface="Cambria Math"/>
                      </a:rPr>
                      <m:t>𝑡</m:t>
                    </m:r>
                    <m:r>
                      <a:rPr lang="el-GR" sz="1800" b="0" i="1" smtClean="0">
                        <a:latin typeface="Cambria Math"/>
                      </a:rPr>
                      <m:t>,</m:t>
                    </m:r>
                    <m:r>
                      <a:rPr lang="el-GR" sz="1800" b="0" i="1" smtClean="0">
                        <a:latin typeface="Cambria Math"/>
                      </a:rPr>
                      <m:t>𝜏</m:t>
                    </m:r>
                    <m:r>
                      <a:rPr lang="el-GR" sz="1800" i="1">
                        <a:latin typeface="Cambria Math"/>
                      </a:rPr>
                      <m:t>)</m:t>
                    </m:r>
                  </m:oMath>
                </a14:m>
                <a:r>
                  <a:rPr lang="el-GR" sz="1800" dirty="0"/>
                  <a:t> </a:t>
                </a:r>
                <a:r>
                  <a:rPr lang="el-GR" sz="1800" dirty="0" smtClean="0"/>
                  <a:t>του συστήματος με είσοδο την μοναδιαία κρουστική συνάρτηση </a:t>
                </a:r>
                <a14:m>
                  <m:oMath xmlns:m="http://schemas.openxmlformats.org/officeDocument/2006/math">
                    <m:r>
                      <a:rPr lang="el-GR" sz="1800" i="1">
                        <a:latin typeface="Cambria Math"/>
                      </a:rPr>
                      <m:t>𝛿</m:t>
                    </m:r>
                    <m:r>
                      <a:rPr lang="el-GR" sz="1800" i="1">
                        <a:latin typeface="Cambria Math"/>
                      </a:rPr>
                      <m:t>(</m:t>
                    </m:r>
                    <m:r>
                      <a:rPr lang="en-US" sz="1800" i="1">
                        <a:latin typeface="Cambria Math"/>
                      </a:rPr>
                      <m:t>𝑡</m:t>
                    </m:r>
                    <m:r>
                      <a:rPr lang="el-GR" sz="1800" i="1">
                        <a:latin typeface="Cambria Math"/>
                      </a:rPr>
                      <m:t>−</m:t>
                    </m:r>
                    <m:r>
                      <a:rPr lang="el-GR" sz="1800" i="1">
                        <a:latin typeface="Cambria Math"/>
                      </a:rPr>
                      <m:t>𝜏</m:t>
                    </m:r>
                    <m:r>
                      <a:rPr lang="el-GR" sz="1800" i="1">
                        <a:latin typeface="Cambria Math"/>
                      </a:rPr>
                      <m:t>)</m:t>
                    </m:r>
                  </m:oMath>
                </a14:m>
                <a:r>
                  <a:rPr lang="el-GR" sz="1800" dirty="0"/>
                  <a:t> </a:t>
                </a:r>
                <a:r>
                  <a:rPr lang="el-GR" sz="1800" dirty="0" smtClean="0"/>
                  <a:t>που εφαρμόζεται κατά </a:t>
                </a:r>
                <a:r>
                  <a:rPr lang="el-GR" sz="1800" dirty="0"/>
                  <a:t>τη χρονική στιγμή </a:t>
                </a:r>
                <a14:m>
                  <m:oMath xmlns:m="http://schemas.openxmlformats.org/officeDocument/2006/math">
                    <m:r>
                      <a:rPr lang="el-GR" sz="1800" i="1" dirty="0" smtClean="0">
                        <a:latin typeface="Cambria Math"/>
                      </a:rPr>
                      <m:t>𝜏</m:t>
                    </m:r>
                  </m:oMath>
                </a14:m>
                <a:r>
                  <a:rPr lang="el-GR" sz="1800" dirty="0" smtClean="0"/>
                  <a:t>, είναι:</a:t>
                </a:r>
                <a:endParaRPr lang="el-GR" sz="1800" dirty="0"/>
              </a:p>
              <a:p>
                <a:pPr marL="0" indent="0" algn="l">
                  <a:lnSpc>
                    <a:spcPct val="120000"/>
                  </a:lnSpc>
                  <a:spcBef>
                    <a:spcPts val="600"/>
                  </a:spcBef>
                  <a:spcAft>
                    <a:spcPts val="600"/>
                  </a:spcAft>
                  <a:buNone/>
                </a:pPr>
                <a14:m>
                  <m:oMathPara xmlns:m="http://schemas.openxmlformats.org/officeDocument/2006/math">
                    <m:oMathParaPr>
                      <m:jc m:val="centerGroup"/>
                    </m:oMathParaPr>
                    <m:oMath xmlns:m="http://schemas.openxmlformats.org/officeDocument/2006/math">
                      <m:r>
                        <a:rPr lang="el-GR" sz="1800" i="1">
                          <a:latin typeface="Cambria Math"/>
                        </a:rPr>
                        <m:t>h</m:t>
                      </m:r>
                      <m:r>
                        <a:rPr lang="el-GR" sz="1800" i="1">
                          <a:latin typeface="Cambria Math"/>
                        </a:rPr>
                        <m:t>(</m:t>
                      </m:r>
                      <m:r>
                        <a:rPr lang="en-US" sz="1800" i="1">
                          <a:latin typeface="Cambria Math"/>
                        </a:rPr>
                        <m:t>𝑡</m:t>
                      </m:r>
                      <m:r>
                        <a:rPr lang="el-GR" sz="1800" b="0" i="1" smtClean="0">
                          <a:latin typeface="Cambria Math"/>
                        </a:rPr>
                        <m:t>,</m:t>
                      </m:r>
                      <m:r>
                        <a:rPr lang="el-GR" sz="1800" b="0" i="1" smtClean="0">
                          <a:latin typeface="Cambria Math"/>
                        </a:rPr>
                        <m:t>𝜏</m:t>
                      </m:r>
                      <m:r>
                        <a:rPr lang="el-GR" sz="1800" i="1">
                          <a:latin typeface="Cambria Math"/>
                        </a:rPr>
                        <m:t>)=</m:t>
                      </m:r>
                      <m:r>
                        <a:rPr lang="en-US" sz="1800" b="1" i="1">
                          <a:latin typeface="Cambria Math"/>
                        </a:rPr>
                        <m:t>𝑺</m:t>
                      </m:r>
                      <m:r>
                        <a:rPr lang="el-GR" sz="1800" i="1">
                          <a:latin typeface="Cambria Math"/>
                        </a:rPr>
                        <m:t>[</m:t>
                      </m:r>
                      <m:r>
                        <a:rPr lang="el-GR" sz="1800" i="1">
                          <a:latin typeface="Cambria Math"/>
                        </a:rPr>
                        <m:t>𝛿</m:t>
                      </m:r>
                      <m:r>
                        <a:rPr lang="el-GR" sz="1800" i="1">
                          <a:latin typeface="Cambria Math"/>
                        </a:rPr>
                        <m:t>(</m:t>
                      </m:r>
                      <m:r>
                        <a:rPr lang="en-US" sz="1800" i="1">
                          <a:latin typeface="Cambria Math"/>
                        </a:rPr>
                        <m:t>𝑡</m:t>
                      </m:r>
                      <m:r>
                        <a:rPr lang="el-GR" sz="1800" b="0" i="1" smtClean="0">
                          <a:latin typeface="Cambria Math"/>
                        </a:rPr>
                        <m:t>−</m:t>
                      </m:r>
                      <m:r>
                        <a:rPr lang="el-GR" sz="1800" b="0" i="1" smtClean="0">
                          <a:latin typeface="Cambria Math"/>
                        </a:rPr>
                        <m:t>𝜏</m:t>
                      </m:r>
                      <m:r>
                        <a:rPr lang="el-GR" sz="1800" i="1">
                          <a:latin typeface="Cambria Math"/>
                        </a:rPr>
                        <m:t>)]</m:t>
                      </m:r>
                    </m:oMath>
                  </m:oMathPara>
                </a14:m>
                <a:endParaRPr lang="el-GR" sz="1800"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457200" y="1052736"/>
                <a:ext cx="8229600" cy="5472608"/>
              </a:xfrm>
              <a:blipFill rotWithShape="1">
                <a:blip r:embed="rId2"/>
                <a:stretch>
                  <a:fillRect l="-444" t="-111"/>
                </a:stretch>
              </a:blipFill>
            </p:spPr>
            <p:txBody>
              <a:bodyPr/>
              <a:lstStyle/>
              <a:p>
                <a:r>
                  <a:rPr lang="el-GR">
                    <a:noFill/>
                  </a:rPr>
                  <a:t> </a:t>
                </a:r>
              </a:p>
            </p:txBody>
          </p:sp>
        </mc:Fallback>
      </mc:AlternateContent>
      <p:sp>
        <p:nvSpPr>
          <p:cNvPr id="4" name="Slide Number Placeholder 3"/>
          <p:cNvSpPr>
            <a:spLocks noGrp="1"/>
          </p:cNvSpPr>
          <p:nvPr>
            <p:ph type="sldNum" sz="quarter" idx="12"/>
          </p:nvPr>
        </p:nvSpPr>
        <p:spPr/>
        <p:txBody>
          <a:bodyPr/>
          <a:lstStyle/>
          <a:p>
            <a:fld id="{0B0EBAE1-C03B-424B-868F-E6C23C4F0113}" type="slidenum">
              <a:rPr lang="el-GR" smtClean="0"/>
              <a:t>115</a:t>
            </a:fld>
            <a:endParaRPr lang="el-GR"/>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67744" y="3136379"/>
            <a:ext cx="4657725" cy="12287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748862368"/>
      </p:ext>
    </p:extLst>
  </p:cSld>
  <p:clrMapOvr>
    <a:masterClrMapping/>
  </p:clrMapOvr>
  <p:timing>
    <p:tnLst>
      <p:par>
        <p:cTn id="1" dur="indefinite" restart="never" nodeType="tmRoot"/>
      </p:par>
    </p:tnLst>
  </p:timing>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0"/>
            <a:ext cx="8229600" cy="1143000"/>
          </a:xfrm>
        </p:spPr>
        <p:txBody>
          <a:bodyPr>
            <a:noAutofit/>
          </a:bodyPr>
          <a:lstStyle/>
          <a:p>
            <a:pPr lvl="0"/>
            <a:r>
              <a:rPr lang="el-GR" sz="3200" b="1" dirty="0" smtClean="0"/>
              <a:t>2.2</a:t>
            </a:r>
            <a:r>
              <a:rPr lang="en-US" sz="3200" b="1" dirty="0" smtClean="0"/>
              <a:t>. </a:t>
            </a:r>
            <a:r>
              <a:rPr lang="el-GR" sz="3200" b="1" dirty="0"/>
              <a:t>Το Ολοκλήρωμα της Συνέλιξης </a:t>
            </a:r>
            <a:r>
              <a:rPr lang="en-US" sz="3200" b="1" dirty="0" smtClean="0"/>
              <a:t/>
            </a:r>
            <a:br>
              <a:rPr lang="en-US" sz="3200" b="1" dirty="0" smtClean="0"/>
            </a:br>
            <a:r>
              <a:rPr lang="el-GR" sz="3200" b="1" dirty="0" smtClean="0"/>
              <a:t>σε </a:t>
            </a:r>
            <a:r>
              <a:rPr lang="el-GR" sz="3200" b="1" dirty="0"/>
              <a:t>Γραμμικά και </a:t>
            </a:r>
            <a:r>
              <a:rPr lang="en-US" sz="3200" b="1" dirty="0" smtClean="0"/>
              <a:t/>
            </a:r>
            <a:br>
              <a:rPr lang="en-US" sz="3200" b="1" dirty="0" smtClean="0"/>
            </a:br>
            <a:r>
              <a:rPr lang="el-GR" sz="3200" b="1" dirty="0" smtClean="0"/>
              <a:t>Χρονικά </a:t>
            </a:r>
            <a:r>
              <a:rPr lang="el-GR" sz="3200" b="1" dirty="0"/>
              <a:t>Αμετάβλητα </a:t>
            </a:r>
            <a:r>
              <a:rPr lang="el-GR" sz="3200" b="1" dirty="0" smtClean="0"/>
              <a:t>Συστήματα</a:t>
            </a:r>
            <a:endParaRPr lang="el-GR" sz="3200" b="1" dirty="0"/>
          </a:p>
        </p:txBody>
      </p:sp>
      <p:sp>
        <p:nvSpPr>
          <p:cNvPr id="3" name="Slide Number Placeholder 2"/>
          <p:cNvSpPr>
            <a:spLocks noGrp="1"/>
          </p:cNvSpPr>
          <p:nvPr>
            <p:ph type="sldNum" sz="quarter" idx="12"/>
          </p:nvPr>
        </p:nvSpPr>
        <p:spPr/>
        <p:txBody>
          <a:bodyPr/>
          <a:lstStyle/>
          <a:p>
            <a:fld id="{0B0EBAE1-C03B-424B-868F-E6C23C4F0113}" type="slidenum">
              <a:rPr lang="el-GR" smtClean="0"/>
              <a:t>116</a:t>
            </a:fld>
            <a:endParaRPr lang="el-GR"/>
          </a:p>
        </p:txBody>
      </p:sp>
    </p:spTree>
    <p:extLst>
      <p:ext uri="{BB962C8B-B14F-4D97-AF65-F5344CB8AC3E}">
        <p14:creationId xmlns:p14="http://schemas.microsoft.com/office/powerpoint/2010/main" val="4067606419"/>
      </p:ext>
    </p:extLst>
  </p:cSld>
  <p:clrMapOvr>
    <a:masterClrMapping/>
  </p:clrMapOvr>
  <p:timing>
    <p:tnLst>
      <p:par>
        <p:cTn id="1" dur="indefinite" restart="never" nodeType="tmRoot"/>
      </p:par>
    </p:tnLst>
  </p:timing>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l-GR" dirty="0" smtClean="0"/>
              <a:t>Το Ολοκλήρωμα της Συνέλιξης σε ΓΧΑ Συστήματα</a:t>
            </a:r>
            <a:endParaRPr lang="el-GR"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457200" y="1052736"/>
                <a:ext cx="8229600" cy="5472608"/>
              </a:xfrm>
            </p:spPr>
            <p:txBody>
              <a:bodyPr>
                <a:noAutofit/>
              </a:bodyPr>
              <a:lstStyle/>
              <a:p>
                <a:pPr algn="l">
                  <a:lnSpc>
                    <a:spcPct val="130000"/>
                  </a:lnSpc>
                  <a:spcBef>
                    <a:spcPts val="600"/>
                  </a:spcBef>
                  <a:spcAft>
                    <a:spcPts val="600"/>
                  </a:spcAft>
                </a:pPr>
                <a:r>
                  <a:rPr lang="el-GR" sz="1800" dirty="0" smtClean="0"/>
                  <a:t>Αποδεικνύεται ότι η έξοδος </a:t>
                </a:r>
                <a14:m>
                  <m:oMath xmlns:m="http://schemas.openxmlformats.org/officeDocument/2006/math">
                    <m:r>
                      <a:rPr lang="en-US" sz="1800" i="1" dirty="0" smtClean="0">
                        <a:latin typeface="Cambria Math"/>
                      </a:rPr>
                      <m:t>𝑦</m:t>
                    </m:r>
                    <m:r>
                      <a:rPr lang="en-US" sz="1800" i="1" dirty="0" smtClean="0">
                        <a:latin typeface="Cambria Math"/>
                      </a:rPr>
                      <m:t>(</m:t>
                    </m:r>
                    <m:r>
                      <a:rPr lang="en-US" sz="1800" i="1" dirty="0" smtClean="0">
                        <a:latin typeface="Cambria Math"/>
                      </a:rPr>
                      <m:t>𝑡</m:t>
                    </m:r>
                    <m:r>
                      <a:rPr lang="en-US" sz="1800" i="1" dirty="0" smtClean="0">
                        <a:latin typeface="Cambria Math"/>
                      </a:rPr>
                      <m:t>)</m:t>
                    </m:r>
                  </m:oMath>
                </a14:m>
                <a:r>
                  <a:rPr lang="en-US" sz="1800" dirty="0" smtClean="0"/>
                  <a:t> </a:t>
                </a:r>
                <a:r>
                  <a:rPr lang="el-GR" sz="1800" dirty="0" smtClean="0"/>
                  <a:t>ενός </a:t>
                </a:r>
                <a:r>
                  <a:rPr lang="el-GR" sz="1800" b="1" dirty="0" smtClean="0"/>
                  <a:t>ΓΧΑ συστήματος </a:t>
                </a:r>
                <a:r>
                  <a:rPr lang="el-GR" sz="1800" dirty="0" smtClean="0"/>
                  <a:t>που βρίσκεται σε αρχική ηρεμία και έχει κρουστική απόκριση </a:t>
                </a:r>
                <a14:m>
                  <m:oMath xmlns:m="http://schemas.openxmlformats.org/officeDocument/2006/math">
                    <m:r>
                      <a:rPr lang="en-US" sz="1800" i="1" dirty="0" smtClean="0">
                        <a:latin typeface="Cambria Math"/>
                      </a:rPr>
                      <m:t>h</m:t>
                    </m:r>
                    <m:d>
                      <m:dPr>
                        <m:ctrlPr>
                          <a:rPr lang="en-US" sz="1800" i="1" dirty="0" smtClean="0">
                            <a:latin typeface="Cambria Math"/>
                          </a:rPr>
                        </m:ctrlPr>
                      </m:dPr>
                      <m:e>
                        <m:r>
                          <a:rPr lang="en-US" sz="1800" i="1" dirty="0" smtClean="0">
                            <a:latin typeface="Cambria Math"/>
                          </a:rPr>
                          <m:t>𝑡</m:t>
                        </m:r>
                      </m:e>
                    </m:d>
                    <m:r>
                      <a:rPr lang="el-GR" sz="1800" b="0" i="1" dirty="0" smtClean="0">
                        <a:latin typeface="Cambria Math"/>
                      </a:rPr>
                      <m:t>,</m:t>
                    </m:r>
                  </m:oMath>
                </a14:m>
                <a:r>
                  <a:rPr lang="en-US" sz="1800" dirty="0" smtClean="0"/>
                  <a:t> </a:t>
                </a:r>
                <a:r>
                  <a:rPr lang="el-GR" sz="1800" dirty="0" smtClean="0"/>
                  <a:t>όταν στην είσοδό του εφαρμοστεί το σήμα </a:t>
                </a:r>
                <a14:m>
                  <m:oMath xmlns:m="http://schemas.openxmlformats.org/officeDocument/2006/math">
                    <m:r>
                      <a:rPr lang="en-US" sz="1800" i="1" dirty="0" smtClean="0">
                        <a:latin typeface="Cambria Math"/>
                      </a:rPr>
                      <m:t>𝑥</m:t>
                    </m:r>
                    <m:r>
                      <a:rPr lang="en-US" sz="1800" i="1" dirty="0" smtClean="0">
                        <a:latin typeface="Cambria Math"/>
                      </a:rPr>
                      <m:t>(</m:t>
                    </m:r>
                    <m:r>
                      <a:rPr lang="en-US" sz="1800" i="1" dirty="0" smtClean="0">
                        <a:latin typeface="Cambria Math"/>
                      </a:rPr>
                      <m:t>𝑡</m:t>
                    </m:r>
                    <m:r>
                      <a:rPr lang="en-US" sz="1800" i="1" dirty="0" smtClean="0">
                        <a:latin typeface="Cambria Math"/>
                      </a:rPr>
                      <m:t>)</m:t>
                    </m:r>
                  </m:oMath>
                </a14:m>
                <a:r>
                  <a:rPr lang="en-US" sz="1800" dirty="0" smtClean="0"/>
                  <a:t>, </a:t>
                </a:r>
                <a:r>
                  <a:rPr lang="el-GR" sz="1800" dirty="0" smtClean="0"/>
                  <a:t>δίνεται από:</a:t>
                </a:r>
              </a:p>
              <a:p>
                <a:pPr marL="0" indent="0" algn="l">
                  <a:lnSpc>
                    <a:spcPct val="130000"/>
                  </a:lnSpc>
                  <a:spcBef>
                    <a:spcPts val="600"/>
                  </a:spcBef>
                  <a:spcAft>
                    <a:spcPts val="600"/>
                  </a:spcAft>
                  <a:buNone/>
                </a:pPr>
                <a14:m>
                  <m:oMathPara xmlns:m="http://schemas.openxmlformats.org/officeDocument/2006/math">
                    <m:oMathParaPr>
                      <m:jc m:val="centerGroup"/>
                    </m:oMathParaPr>
                    <m:oMath xmlns:m="http://schemas.openxmlformats.org/officeDocument/2006/math">
                      <m:r>
                        <a:rPr lang="en-US" sz="1800" i="1">
                          <a:latin typeface="Cambria Math"/>
                        </a:rPr>
                        <m:t>𝑦</m:t>
                      </m:r>
                      <m:d>
                        <m:dPr>
                          <m:ctrlPr>
                            <a:rPr lang="el-GR" sz="1800" i="1">
                              <a:latin typeface="Cambria Math"/>
                            </a:rPr>
                          </m:ctrlPr>
                        </m:dPr>
                        <m:e>
                          <m:r>
                            <a:rPr lang="en-US" sz="1800" i="1">
                              <a:latin typeface="Cambria Math"/>
                            </a:rPr>
                            <m:t>𝑡</m:t>
                          </m:r>
                        </m:e>
                      </m:d>
                      <m:r>
                        <a:rPr lang="en-US" sz="1800" i="1">
                          <a:latin typeface="Cambria Math"/>
                        </a:rPr>
                        <m:t>=</m:t>
                      </m:r>
                      <m:nary>
                        <m:naryPr>
                          <m:limLoc m:val="subSup"/>
                          <m:ctrlPr>
                            <a:rPr lang="el-GR" sz="1800" i="1">
                              <a:latin typeface="Cambria Math"/>
                            </a:rPr>
                          </m:ctrlPr>
                        </m:naryPr>
                        <m:sub>
                          <m:r>
                            <a:rPr lang="en-US" sz="1800" i="1">
                              <a:latin typeface="Cambria Math"/>
                            </a:rPr>
                            <m:t>−∞</m:t>
                          </m:r>
                        </m:sub>
                        <m:sup>
                          <m:r>
                            <a:rPr lang="en-US" sz="1800" i="1">
                              <a:latin typeface="Cambria Math"/>
                            </a:rPr>
                            <m:t>+∞</m:t>
                          </m:r>
                        </m:sup>
                        <m:e>
                          <m:r>
                            <a:rPr lang="en-US" sz="1800" i="1">
                              <a:latin typeface="Cambria Math"/>
                            </a:rPr>
                            <m:t>𝑥</m:t>
                          </m:r>
                          <m:d>
                            <m:dPr>
                              <m:ctrlPr>
                                <a:rPr lang="el-GR" sz="1800" i="1">
                                  <a:latin typeface="Cambria Math"/>
                                </a:rPr>
                              </m:ctrlPr>
                            </m:dPr>
                            <m:e>
                              <m:r>
                                <a:rPr lang="el-GR" sz="1800" i="1">
                                  <a:latin typeface="Cambria Math"/>
                                </a:rPr>
                                <m:t>𝜏</m:t>
                              </m:r>
                            </m:e>
                          </m:d>
                          <m:r>
                            <a:rPr lang="en-US" sz="1800" i="1">
                              <a:latin typeface="Cambria Math"/>
                            </a:rPr>
                            <m:t> </m:t>
                          </m:r>
                          <m:r>
                            <a:rPr lang="en-US" sz="1800" i="1">
                              <a:latin typeface="Cambria Math"/>
                            </a:rPr>
                            <m:t>h</m:t>
                          </m:r>
                          <m:d>
                            <m:dPr>
                              <m:ctrlPr>
                                <a:rPr lang="el-GR" sz="1800" i="1">
                                  <a:latin typeface="Cambria Math"/>
                                </a:rPr>
                              </m:ctrlPr>
                            </m:dPr>
                            <m:e>
                              <m:r>
                                <a:rPr lang="en-US" sz="1800" i="1">
                                  <a:latin typeface="Cambria Math"/>
                                </a:rPr>
                                <m:t>𝑡</m:t>
                              </m:r>
                              <m:r>
                                <a:rPr lang="en-US" sz="1800" i="1">
                                  <a:latin typeface="Cambria Math"/>
                                </a:rPr>
                                <m:t>−</m:t>
                              </m:r>
                              <m:r>
                                <a:rPr lang="el-GR" sz="1800" i="1">
                                  <a:latin typeface="Cambria Math"/>
                                </a:rPr>
                                <m:t>𝜏</m:t>
                              </m:r>
                            </m:e>
                          </m:d>
                          <m:r>
                            <a:rPr lang="el-GR" sz="1800" b="0" i="1" smtClean="0">
                              <a:latin typeface="Cambria Math"/>
                            </a:rPr>
                            <m:t> </m:t>
                          </m:r>
                          <m:r>
                            <a:rPr lang="en-US" sz="1800" i="1">
                              <a:latin typeface="Cambria Math"/>
                            </a:rPr>
                            <m:t>𝑑</m:t>
                          </m:r>
                          <m:r>
                            <a:rPr lang="el-GR" sz="1800" i="1">
                              <a:latin typeface="Cambria Math"/>
                            </a:rPr>
                            <m:t>𝜏</m:t>
                          </m:r>
                          <m:r>
                            <a:rPr lang="el-GR" sz="1800" b="0" i="1" smtClean="0">
                              <a:latin typeface="Cambria Math"/>
                            </a:rPr>
                            <m:t>=</m:t>
                          </m:r>
                          <m:nary>
                            <m:naryPr>
                              <m:limLoc m:val="subSup"/>
                              <m:ctrlPr>
                                <a:rPr lang="el-GR" sz="1800" i="1">
                                  <a:latin typeface="Cambria Math"/>
                                </a:rPr>
                              </m:ctrlPr>
                            </m:naryPr>
                            <m:sub>
                              <m:r>
                                <a:rPr lang="en-US" sz="1800" i="1">
                                  <a:latin typeface="Cambria Math"/>
                                </a:rPr>
                                <m:t>−∞</m:t>
                              </m:r>
                            </m:sub>
                            <m:sup>
                              <m:r>
                                <a:rPr lang="en-US" sz="1800" i="1">
                                  <a:latin typeface="Cambria Math"/>
                                </a:rPr>
                                <m:t>+∞</m:t>
                              </m:r>
                            </m:sup>
                            <m:e>
                              <m:r>
                                <a:rPr lang="en-US" sz="1800" i="1">
                                  <a:latin typeface="Cambria Math"/>
                                </a:rPr>
                                <m:t>h</m:t>
                              </m:r>
                              <m:d>
                                <m:dPr>
                                  <m:ctrlPr>
                                    <a:rPr lang="el-GR" sz="1800" i="1">
                                      <a:latin typeface="Cambria Math"/>
                                    </a:rPr>
                                  </m:ctrlPr>
                                </m:dPr>
                                <m:e>
                                  <m:r>
                                    <a:rPr lang="el-GR" sz="1800" i="1">
                                      <a:latin typeface="Cambria Math"/>
                                    </a:rPr>
                                    <m:t>𝜏</m:t>
                                  </m:r>
                                </m:e>
                              </m:d>
                              <m:r>
                                <a:rPr lang="en-US" sz="1800" i="1">
                                  <a:latin typeface="Cambria Math"/>
                                </a:rPr>
                                <m:t> </m:t>
                              </m:r>
                              <m:r>
                                <a:rPr lang="en-US" sz="1800" i="1">
                                  <a:latin typeface="Cambria Math"/>
                                </a:rPr>
                                <m:t>𝑥</m:t>
                              </m:r>
                              <m:d>
                                <m:dPr>
                                  <m:ctrlPr>
                                    <a:rPr lang="el-GR" sz="1800" i="1">
                                      <a:latin typeface="Cambria Math"/>
                                    </a:rPr>
                                  </m:ctrlPr>
                                </m:dPr>
                                <m:e>
                                  <m:r>
                                    <a:rPr lang="en-US" sz="1800" i="1">
                                      <a:latin typeface="Cambria Math"/>
                                    </a:rPr>
                                    <m:t>𝑡</m:t>
                                  </m:r>
                                  <m:r>
                                    <a:rPr lang="en-US" sz="1800" i="1">
                                      <a:latin typeface="Cambria Math"/>
                                    </a:rPr>
                                    <m:t>−</m:t>
                                  </m:r>
                                  <m:r>
                                    <a:rPr lang="el-GR" sz="1800" i="1">
                                      <a:latin typeface="Cambria Math"/>
                                    </a:rPr>
                                    <m:t>𝜏</m:t>
                                  </m:r>
                                </m:e>
                              </m:d>
                              <m:r>
                                <a:rPr lang="el-GR" sz="1800" i="1">
                                  <a:latin typeface="Cambria Math"/>
                                </a:rPr>
                                <m:t> </m:t>
                              </m:r>
                              <m:r>
                                <a:rPr lang="en-US" sz="1800" i="1">
                                  <a:latin typeface="Cambria Math"/>
                                </a:rPr>
                                <m:t>𝑑</m:t>
                              </m:r>
                              <m:r>
                                <a:rPr lang="el-GR" sz="1800" i="1">
                                  <a:latin typeface="Cambria Math"/>
                                </a:rPr>
                                <m:t>𝜏</m:t>
                              </m:r>
                            </m:e>
                          </m:nary>
                        </m:e>
                      </m:nary>
                    </m:oMath>
                  </m:oMathPara>
                </a14:m>
                <a:endParaRPr lang="el-GR" sz="1800" dirty="0" smtClean="0"/>
              </a:p>
              <a:p>
                <a:pPr algn="l">
                  <a:lnSpc>
                    <a:spcPct val="130000"/>
                  </a:lnSpc>
                  <a:spcBef>
                    <a:spcPts val="600"/>
                  </a:spcBef>
                  <a:spcAft>
                    <a:spcPts val="600"/>
                  </a:spcAft>
                </a:pPr>
                <a:r>
                  <a:rPr lang="el-GR" sz="1800" dirty="0" smtClean="0"/>
                  <a:t>Το </a:t>
                </a:r>
                <a:r>
                  <a:rPr lang="el-GR" sz="1800" dirty="0"/>
                  <a:t>ολοκλήρωμα </a:t>
                </a:r>
                <a:r>
                  <a:rPr lang="el-GR" sz="1800" dirty="0" smtClean="0"/>
                  <a:t>ονομάζεται </a:t>
                </a:r>
                <a:r>
                  <a:rPr lang="el-GR" sz="1800" b="1" dirty="0"/>
                  <a:t>συνέλιξη</a:t>
                </a:r>
                <a:r>
                  <a:rPr lang="el-GR" sz="1800" dirty="0"/>
                  <a:t> (</a:t>
                </a:r>
                <a:r>
                  <a:rPr lang="en-US" sz="1800" dirty="0"/>
                  <a:t>convolution</a:t>
                </a:r>
                <a:r>
                  <a:rPr lang="el-GR" sz="1800" dirty="0"/>
                  <a:t>) ή </a:t>
                </a:r>
                <a:r>
                  <a:rPr lang="el-GR" sz="1800" dirty="0" smtClean="0"/>
                  <a:t>δίπλωση ή συνελικτικό </a:t>
                </a:r>
                <a:r>
                  <a:rPr lang="el-GR" sz="1800" dirty="0"/>
                  <a:t>ολοκλήρωμα </a:t>
                </a:r>
                <a:r>
                  <a:rPr lang="el-GR" sz="1800" dirty="0" smtClean="0"/>
                  <a:t>μεταξύ </a:t>
                </a:r>
                <a:r>
                  <a:rPr lang="el-GR" sz="1800" dirty="0"/>
                  <a:t>των συναρτήσεων </a:t>
                </a:r>
                <a14:m>
                  <m:oMath xmlns:m="http://schemas.openxmlformats.org/officeDocument/2006/math">
                    <m:r>
                      <a:rPr lang="en-US" sz="1800" i="1">
                        <a:latin typeface="Cambria Math"/>
                      </a:rPr>
                      <m:t>𝑥</m:t>
                    </m:r>
                    <m:r>
                      <a:rPr lang="el-GR" sz="1800" i="1">
                        <a:latin typeface="Cambria Math"/>
                      </a:rPr>
                      <m:t>(</m:t>
                    </m:r>
                    <m:r>
                      <a:rPr lang="en-US" sz="1800" i="1">
                        <a:latin typeface="Cambria Math"/>
                      </a:rPr>
                      <m:t>𝑡</m:t>
                    </m:r>
                    <m:r>
                      <a:rPr lang="el-GR" sz="1800" i="1">
                        <a:latin typeface="Cambria Math"/>
                      </a:rPr>
                      <m:t>)</m:t>
                    </m:r>
                  </m:oMath>
                </a14:m>
                <a:r>
                  <a:rPr lang="el-GR" sz="1800" dirty="0"/>
                  <a:t> και </a:t>
                </a:r>
                <a14:m>
                  <m:oMath xmlns:m="http://schemas.openxmlformats.org/officeDocument/2006/math">
                    <m:r>
                      <a:rPr lang="el-GR" sz="1800" i="1">
                        <a:latin typeface="Cambria Math"/>
                      </a:rPr>
                      <m:t>h</m:t>
                    </m:r>
                    <m:r>
                      <a:rPr lang="el-GR" sz="1800" i="1">
                        <a:latin typeface="Cambria Math"/>
                      </a:rPr>
                      <m:t>(</m:t>
                    </m:r>
                    <m:r>
                      <a:rPr lang="en-US" sz="1800" i="1">
                        <a:latin typeface="Cambria Math"/>
                      </a:rPr>
                      <m:t>𝑡</m:t>
                    </m:r>
                    <m:r>
                      <a:rPr lang="el-GR" sz="1800" i="1">
                        <a:latin typeface="Cambria Math"/>
                      </a:rPr>
                      <m:t>)</m:t>
                    </m:r>
                  </m:oMath>
                </a14:m>
                <a:r>
                  <a:rPr lang="el-GR" sz="1800" dirty="0"/>
                  <a:t> </a:t>
                </a:r>
                <a:r>
                  <a:rPr lang="el-GR" sz="1800" dirty="0" smtClean="0"/>
                  <a:t>και συμβολικά </a:t>
                </a:r>
                <a:r>
                  <a:rPr lang="el-GR" sz="1800" dirty="0"/>
                  <a:t>γράφεται </a:t>
                </a:r>
                <a:r>
                  <a:rPr lang="el-GR" sz="1800" dirty="0" smtClean="0"/>
                  <a:t>ως:</a:t>
                </a:r>
              </a:p>
              <a:p>
                <a:pPr marL="0" indent="0" algn="l">
                  <a:lnSpc>
                    <a:spcPct val="130000"/>
                  </a:lnSpc>
                  <a:spcBef>
                    <a:spcPts val="600"/>
                  </a:spcBef>
                  <a:spcAft>
                    <a:spcPts val="600"/>
                  </a:spcAft>
                  <a:buNone/>
                </a:pPr>
                <a14:m>
                  <m:oMathPara xmlns:m="http://schemas.openxmlformats.org/officeDocument/2006/math">
                    <m:oMathParaPr>
                      <m:jc m:val="centerGroup"/>
                    </m:oMathParaPr>
                    <m:oMath xmlns:m="http://schemas.openxmlformats.org/officeDocument/2006/math">
                      <m:r>
                        <a:rPr lang="en-US" sz="1800" i="1">
                          <a:latin typeface="Cambria Math"/>
                        </a:rPr>
                        <m:t>𝑦</m:t>
                      </m:r>
                      <m:d>
                        <m:dPr>
                          <m:ctrlPr>
                            <a:rPr lang="el-GR" sz="1800" i="1">
                              <a:latin typeface="Cambria Math"/>
                            </a:rPr>
                          </m:ctrlPr>
                        </m:dPr>
                        <m:e>
                          <m:r>
                            <a:rPr lang="en-US" sz="1800" i="1">
                              <a:latin typeface="Cambria Math"/>
                            </a:rPr>
                            <m:t>𝑡</m:t>
                          </m:r>
                        </m:e>
                      </m:d>
                      <m:r>
                        <a:rPr lang="en-US" sz="1800" i="1">
                          <a:latin typeface="Cambria Math"/>
                        </a:rPr>
                        <m:t>=</m:t>
                      </m:r>
                      <m:r>
                        <a:rPr lang="en-US" sz="1800" i="1">
                          <a:latin typeface="Cambria Math"/>
                        </a:rPr>
                        <m:t>𝑥</m:t>
                      </m:r>
                      <m:d>
                        <m:dPr>
                          <m:ctrlPr>
                            <a:rPr lang="el-GR" sz="1800" i="1">
                              <a:latin typeface="Cambria Math"/>
                            </a:rPr>
                          </m:ctrlPr>
                        </m:dPr>
                        <m:e>
                          <m:r>
                            <a:rPr lang="en-US" sz="1800" i="1">
                              <a:latin typeface="Cambria Math"/>
                            </a:rPr>
                            <m:t>𝑡</m:t>
                          </m:r>
                        </m:e>
                      </m:d>
                      <m:r>
                        <a:rPr lang="en-US" sz="1800" i="1">
                          <a:latin typeface="Cambria Math"/>
                        </a:rPr>
                        <m:t>∗</m:t>
                      </m:r>
                      <m:r>
                        <a:rPr lang="en-US" sz="1800" i="1">
                          <a:latin typeface="Cambria Math"/>
                        </a:rPr>
                        <m:t>h</m:t>
                      </m:r>
                      <m:r>
                        <a:rPr lang="en-US" sz="1800" i="1">
                          <a:latin typeface="Cambria Math"/>
                        </a:rPr>
                        <m:t>(</m:t>
                      </m:r>
                      <m:r>
                        <a:rPr lang="en-US" sz="1800" i="1">
                          <a:latin typeface="Cambria Math"/>
                        </a:rPr>
                        <m:t>𝑡</m:t>
                      </m:r>
                      <m:r>
                        <a:rPr lang="en-US" sz="1800" i="1">
                          <a:latin typeface="Cambria Math"/>
                        </a:rPr>
                        <m:t>)</m:t>
                      </m:r>
                    </m:oMath>
                  </m:oMathPara>
                </a14:m>
                <a:endParaRPr lang="el-GR" sz="1800" dirty="0"/>
              </a:p>
              <a:p>
                <a:pPr algn="l">
                  <a:lnSpc>
                    <a:spcPct val="130000"/>
                  </a:lnSpc>
                  <a:spcBef>
                    <a:spcPts val="600"/>
                  </a:spcBef>
                  <a:spcAft>
                    <a:spcPts val="600"/>
                  </a:spcAft>
                </a:pPr>
                <a:r>
                  <a:rPr lang="el-GR" sz="1800" dirty="0" smtClean="0"/>
                  <a:t>Αν το σύστημα εκτός από </a:t>
                </a:r>
                <a:r>
                  <a:rPr lang="el-GR" sz="1800" b="1" dirty="0" smtClean="0"/>
                  <a:t>ΓΧΑ είναι και αιτιατό </a:t>
                </a:r>
                <a:r>
                  <a:rPr lang="el-GR" sz="1800" dirty="0" smtClean="0"/>
                  <a:t>τότε η συνέλιξη απλοποιείται σε:</a:t>
                </a:r>
                <a:endParaRPr lang="el-GR" sz="1800" dirty="0"/>
              </a:p>
              <a:p>
                <a:pPr marL="0" indent="0" algn="l">
                  <a:lnSpc>
                    <a:spcPct val="130000"/>
                  </a:lnSpc>
                  <a:spcBef>
                    <a:spcPts val="600"/>
                  </a:spcBef>
                  <a:spcAft>
                    <a:spcPts val="600"/>
                  </a:spcAft>
                  <a:buNone/>
                </a:pPr>
                <a14:m>
                  <m:oMathPara xmlns:m="http://schemas.openxmlformats.org/officeDocument/2006/math">
                    <m:oMathParaPr>
                      <m:jc m:val="centerGroup"/>
                    </m:oMathParaPr>
                    <m:oMath xmlns:m="http://schemas.openxmlformats.org/officeDocument/2006/math">
                      <m:r>
                        <a:rPr lang="en-US" sz="1800" i="1">
                          <a:latin typeface="Cambria Math"/>
                        </a:rPr>
                        <m:t>𝑦</m:t>
                      </m:r>
                      <m:d>
                        <m:dPr>
                          <m:ctrlPr>
                            <a:rPr lang="el-GR" sz="1800" i="1">
                              <a:latin typeface="Cambria Math"/>
                            </a:rPr>
                          </m:ctrlPr>
                        </m:dPr>
                        <m:e>
                          <m:r>
                            <a:rPr lang="en-US" sz="1800" i="1">
                              <a:latin typeface="Cambria Math"/>
                            </a:rPr>
                            <m:t>𝑡</m:t>
                          </m:r>
                        </m:e>
                      </m:d>
                      <m:r>
                        <a:rPr lang="en-US" sz="1800" i="1">
                          <a:latin typeface="Cambria Math"/>
                        </a:rPr>
                        <m:t>=</m:t>
                      </m:r>
                      <m:nary>
                        <m:naryPr>
                          <m:limLoc m:val="subSup"/>
                          <m:ctrlPr>
                            <a:rPr lang="el-GR" sz="1800" i="1">
                              <a:latin typeface="Cambria Math"/>
                            </a:rPr>
                          </m:ctrlPr>
                        </m:naryPr>
                        <m:sub>
                          <m:r>
                            <a:rPr lang="en-US" sz="1800" i="1" smtClean="0">
                              <a:latin typeface="Cambria Math"/>
                            </a:rPr>
                            <m:t>−</m:t>
                          </m:r>
                          <m:r>
                            <a:rPr lang="en-US" sz="1800" i="1">
                              <a:latin typeface="Cambria Math"/>
                            </a:rPr>
                            <m:t>∞</m:t>
                          </m:r>
                        </m:sub>
                        <m:sup>
                          <m:r>
                            <a:rPr lang="en-US" sz="1800" b="0" i="1" smtClean="0">
                              <a:latin typeface="Cambria Math"/>
                            </a:rPr>
                            <m:t>𝑡</m:t>
                          </m:r>
                        </m:sup>
                        <m:e>
                          <m:r>
                            <a:rPr lang="en-US" sz="1800" i="1">
                              <a:latin typeface="Cambria Math"/>
                            </a:rPr>
                            <m:t>𝑥</m:t>
                          </m:r>
                          <m:d>
                            <m:dPr>
                              <m:ctrlPr>
                                <a:rPr lang="el-GR" sz="1800" i="1">
                                  <a:latin typeface="Cambria Math"/>
                                </a:rPr>
                              </m:ctrlPr>
                            </m:dPr>
                            <m:e>
                              <m:r>
                                <a:rPr lang="el-GR" sz="1800" i="1">
                                  <a:latin typeface="Cambria Math"/>
                                </a:rPr>
                                <m:t>𝜏</m:t>
                              </m:r>
                            </m:e>
                          </m:d>
                          <m:r>
                            <a:rPr lang="en-US" sz="1800" i="1">
                              <a:latin typeface="Cambria Math"/>
                            </a:rPr>
                            <m:t> </m:t>
                          </m:r>
                          <m:r>
                            <a:rPr lang="en-US" sz="1800" i="1">
                              <a:latin typeface="Cambria Math"/>
                            </a:rPr>
                            <m:t>h</m:t>
                          </m:r>
                          <m:d>
                            <m:dPr>
                              <m:ctrlPr>
                                <a:rPr lang="el-GR" sz="1800" i="1">
                                  <a:latin typeface="Cambria Math"/>
                                </a:rPr>
                              </m:ctrlPr>
                            </m:dPr>
                            <m:e>
                              <m:r>
                                <a:rPr lang="en-US" sz="1800" i="1">
                                  <a:latin typeface="Cambria Math"/>
                                </a:rPr>
                                <m:t>𝑡</m:t>
                              </m:r>
                              <m:r>
                                <a:rPr lang="en-US" sz="1800" i="1">
                                  <a:latin typeface="Cambria Math"/>
                                </a:rPr>
                                <m:t>−</m:t>
                              </m:r>
                              <m:r>
                                <a:rPr lang="el-GR" sz="1800" i="1">
                                  <a:latin typeface="Cambria Math"/>
                                </a:rPr>
                                <m:t>𝜏</m:t>
                              </m:r>
                            </m:e>
                          </m:d>
                          <m:r>
                            <a:rPr lang="el-GR" sz="1800" i="1">
                              <a:latin typeface="Cambria Math"/>
                            </a:rPr>
                            <m:t> </m:t>
                          </m:r>
                          <m:r>
                            <a:rPr lang="en-US" sz="1800" i="1">
                              <a:latin typeface="Cambria Math"/>
                            </a:rPr>
                            <m:t>𝑑</m:t>
                          </m:r>
                          <m:r>
                            <a:rPr lang="el-GR" sz="1800" i="1">
                              <a:latin typeface="Cambria Math"/>
                            </a:rPr>
                            <m:t>𝜏</m:t>
                          </m:r>
                        </m:e>
                      </m:nary>
                      <m:r>
                        <a:rPr lang="en-US" sz="1800" b="0" i="1" smtClean="0">
                          <a:latin typeface="Cambria Math"/>
                        </a:rPr>
                        <m:t>=</m:t>
                      </m:r>
                      <m:nary>
                        <m:naryPr>
                          <m:limLoc m:val="subSup"/>
                          <m:ctrlPr>
                            <a:rPr lang="el-GR" sz="1800" i="1">
                              <a:latin typeface="Cambria Math"/>
                            </a:rPr>
                          </m:ctrlPr>
                        </m:naryPr>
                        <m:sub>
                          <m:r>
                            <a:rPr lang="en-US" sz="1800" i="1">
                              <a:latin typeface="Cambria Math"/>
                            </a:rPr>
                            <m:t>−∞</m:t>
                          </m:r>
                        </m:sub>
                        <m:sup>
                          <m:r>
                            <a:rPr lang="en-US" sz="1800" b="0" i="1" smtClean="0">
                              <a:latin typeface="Cambria Math"/>
                            </a:rPr>
                            <m:t>𝑡</m:t>
                          </m:r>
                        </m:sup>
                        <m:e>
                          <m:r>
                            <a:rPr lang="en-US" sz="1800" i="1">
                              <a:latin typeface="Cambria Math"/>
                            </a:rPr>
                            <m:t>h</m:t>
                          </m:r>
                          <m:d>
                            <m:dPr>
                              <m:ctrlPr>
                                <a:rPr lang="el-GR" sz="1800" i="1">
                                  <a:latin typeface="Cambria Math"/>
                                </a:rPr>
                              </m:ctrlPr>
                            </m:dPr>
                            <m:e>
                              <m:r>
                                <a:rPr lang="el-GR" sz="1800" i="1">
                                  <a:latin typeface="Cambria Math"/>
                                </a:rPr>
                                <m:t>𝜏</m:t>
                              </m:r>
                            </m:e>
                          </m:d>
                          <m:r>
                            <a:rPr lang="en-US" sz="1800" i="1">
                              <a:latin typeface="Cambria Math"/>
                            </a:rPr>
                            <m:t> </m:t>
                          </m:r>
                          <m:r>
                            <a:rPr lang="en-US" sz="1800" i="1">
                              <a:latin typeface="Cambria Math"/>
                            </a:rPr>
                            <m:t>𝑥</m:t>
                          </m:r>
                          <m:d>
                            <m:dPr>
                              <m:ctrlPr>
                                <a:rPr lang="el-GR" sz="1800" i="1">
                                  <a:latin typeface="Cambria Math"/>
                                </a:rPr>
                              </m:ctrlPr>
                            </m:dPr>
                            <m:e>
                              <m:r>
                                <a:rPr lang="en-US" sz="1800" i="1">
                                  <a:latin typeface="Cambria Math"/>
                                </a:rPr>
                                <m:t>𝑡</m:t>
                              </m:r>
                              <m:r>
                                <a:rPr lang="en-US" sz="1800" i="1">
                                  <a:latin typeface="Cambria Math"/>
                                </a:rPr>
                                <m:t>−</m:t>
                              </m:r>
                              <m:r>
                                <a:rPr lang="el-GR" sz="1800" i="1">
                                  <a:latin typeface="Cambria Math"/>
                                </a:rPr>
                                <m:t>𝜏</m:t>
                              </m:r>
                            </m:e>
                          </m:d>
                          <m:r>
                            <a:rPr lang="el-GR" sz="1800" i="1">
                              <a:latin typeface="Cambria Math"/>
                            </a:rPr>
                            <m:t> </m:t>
                          </m:r>
                          <m:r>
                            <a:rPr lang="en-US" sz="1800" i="1">
                              <a:latin typeface="Cambria Math"/>
                            </a:rPr>
                            <m:t>𝑑</m:t>
                          </m:r>
                          <m:r>
                            <a:rPr lang="el-GR" sz="1800" i="1">
                              <a:latin typeface="Cambria Math"/>
                            </a:rPr>
                            <m:t>𝜏</m:t>
                          </m:r>
                        </m:e>
                      </m:nary>
                    </m:oMath>
                  </m:oMathPara>
                </a14:m>
                <a:endParaRPr lang="el-GR" sz="1800"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457200" y="1052736"/>
                <a:ext cx="8229600" cy="5472608"/>
              </a:xfrm>
              <a:blipFill rotWithShape="1">
                <a:blip r:embed="rId2"/>
                <a:stretch>
                  <a:fillRect l="-444" r="-222"/>
                </a:stretch>
              </a:blipFill>
            </p:spPr>
            <p:txBody>
              <a:bodyPr/>
              <a:lstStyle/>
              <a:p>
                <a:r>
                  <a:rPr lang="el-GR">
                    <a:noFill/>
                  </a:rPr>
                  <a:t> </a:t>
                </a:r>
              </a:p>
            </p:txBody>
          </p:sp>
        </mc:Fallback>
      </mc:AlternateContent>
      <p:sp>
        <p:nvSpPr>
          <p:cNvPr id="4" name="Slide Number Placeholder 3"/>
          <p:cNvSpPr>
            <a:spLocks noGrp="1"/>
          </p:cNvSpPr>
          <p:nvPr>
            <p:ph type="sldNum" sz="quarter" idx="12"/>
          </p:nvPr>
        </p:nvSpPr>
        <p:spPr/>
        <p:txBody>
          <a:bodyPr/>
          <a:lstStyle/>
          <a:p>
            <a:fld id="{0B0EBAE1-C03B-424B-868F-E6C23C4F0113}" type="slidenum">
              <a:rPr lang="el-GR" smtClean="0"/>
              <a:t>117</a:t>
            </a:fld>
            <a:endParaRPr lang="el-GR"/>
          </a:p>
        </p:txBody>
      </p:sp>
    </p:spTree>
    <p:extLst>
      <p:ext uri="{BB962C8B-B14F-4D97-AF65-F5344CB8AC3E}">
        <p14:creationId xmlns:p14="http://schemas.microsoft.com/office/powerpoint/2010/main" val="4216899188"/>
      </p:ext>
    </p:extLst>
  </p:cSld>
  <p:clrMapOvr>
    <a:masterClrMapping/>
  </p:clrMapOvr>
  <p:timing>
    <p:tnLst>
      <p:par>
        <p:cTn id="1" dur="indefinite" restart="never" nodeType="tmRoot"/>
      </p:par>
    </p:tnLst>
  </p:timing>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0"/>
            <a:ext cx="8229600" cy="1143000"/>
          </a:xfrm>
        </p:spPr>
        <p:txBody>
          <a:bodyPr>
            <a:noAutofit/>
          </a:bodyPr>
          <a:lstStyle/>
          <a:p>
            <a:r>
              <a:rPr lang="el-GR" sz="3200" b="1" dirty="0" smtClean="0"/>
              <a:t>2.3. Αναλυτικός Υπολογισμός του </a:t>
            </a:r>
            <a:r>
              <a:rPr lang="el-GR" sz="3200" b="1" dirty="0" err="1" smtClean="0"/>
              <a:t>Συνελικτικού</a:t>
            </a:r>
            <a:r>
              <a:rPr lang="el-GR" sz="3200" b="1" dirty="0" smtClean="0"/>
              <a:t> Ολοκληρώματος</a:t>
            </a:r>
            <a:endParaRPr lang="el-GR" sz="3200" b="1" dirty="0"/>
          </a:p>
        </p:txBody>
      </p:sp>
      <p:sp>
        <p:nvSpPr>
          <p:cNvPr id="3" name="Slide Number Placeholder 2"/>
          <p:cNvSpPr>
            <a:spLocks noGrp="1"/>
          </p:cNvSpPr>
          <p:nvPr>
            <p:ph type="sldNum" sz="quarter" idx="12"/>
          </p:nvPr>
        </p:nvSpPr>
        <p:spPr/>
        <p:txBody>
          <a:bodyPr/>
          <a:lstStyle/>
          <a:p>
            <a:fld id="{0B0EBAE1-C03B-424B-868F-E6C23C4F0113}" type="slidenum">
              <a:rPr lang="el-GR" smtClean="0"/>
              <a:t>118</a:t>
            </a:fld>
            <a:endParaRPr lang="el-GR"/>
          </a:p>
        </p:txBody>
      </p:sp>
    </p:spTree>
    <p:extLst>
      <p:ext uri="{BB962C8B-B14F-4D97-AF65-F5344CB8AC3E}">
        <p14:creationId xmlns:p14="http://schemas.microsoft.com/office/powerpoint/2010/main" val="2708087799"/>
      </p:ext>
    </p:extLst>
  </p:cSld>
  <p:clrMapOvr>
    <a:masterClrMapping/>
  </p:clrMapOvr>
  <p:timing>
    <p:tnLst>
      <p:par>
        <p:cTn id="1" dur="indefinite" restart="never" nodeType="tmRoot"/>
      </p:par>
    </p:tnLst>
  </p:timing>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l-GR" dirty="0" smtClean="0"/>
              <a:t>Αναλυτικός Υπολογισμός</a:t>
            </a:r>
            <a:endParaRPr lang="el-GR"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457200" y="1052736"/>
                <a:ext cx="8229600" cy="5472608"/>
              </a:xfrm>
            </p:spPr>
            <p:txBody>
              <a:bodyPr>
                <a:noAutofit/>
              </a:bodyPr>
              <a:lstStyle/>
              <a:p>
                <a:pPr algn="l">
                  <a:lnSpc>
                    <a:spcPct val="120000"/>
                  </a:lnSpc>
                  <a:spcBef>
                    <a:spcPts val="600"/>
                  </a:spcBef>
                  <a:spcAft>
                    <a:spcPts val="600"/>
                  </a:spcAft>
                </a:pPr>
                <a:r>
                  <a:rPr lang="el-GR" sz="1800" dirty="0" smtClean="0"/>
                  <a:t>Ο αναλυτικός υπολογισμός χρησιμοποιείται </a:t>
                </a:r>
                <a:r>
                  <a:rPr lang="el-GR" sz="1800" dirty="0"/>
                  <a:t>όταν οι συναρτήσεις </a:t>
                </a:r>
                <a14:m>
                  <m:oMath xmlns:m="http://schemas.openxmlformats.org/officeDocument/2006/math">
                    <m:r>
                      <a:rPr lang="en-US" sz="1800" i="1" dirty="0" smtClean="0">
                        <a:latin typeface="Cambria Math"/>
                      </a:rPr>
                      <m:t>𝑥</m:t>
                    </m:r>
                    <m:r>
                      <a:rPr lang="en-US" sz="1800" i="1" dirty="0" smtClean="0">
                        <a:latin typeface="Cambria Math"/>
                      </a:rPr>
                      <m:t>(</m:t>
                    </m:r>
                    <m:r>
                      <a:rPr lang="en-US" sz="1800" i="1" dirty="0" smtClean="0">
                        <a:latin typeface="Cambria Math"/>
                      </a:rPr>
                      <m:t>𝑡</m:t>
                    </m:r>
                    <m:r>
                      <a:rPr lang="en-US" sz="1800" i="1" dirty="0" smtClean="0">
                        <a:latin typeface="Cambria Math"/>
                      </a:rPr>
                      <m:t>)</m:t>
                    </m:r>
                  </m:oMath>
                </a14:m>
                <a:r>
                  <a:rPr lang="en-US" sz="1800" dirty="0" smtClean="0"/>
                  <a:t> </a:t>
                </a:r>
                <a:r>
                  <a:rPr lang="el-GR" sz="1800" dirty="0" smtClean="0"/>
                  <a:t>και </a:t>
                </a:r>
                <a14:m>
                  <m:oMath xmlns:m="http://schemas.openxmlformats.org/officeDocument/2006/math">
                    <m:r>
                      <a:rPr lang="en-US" sz="1800" i="1" dirty="0" smtClean="0">
                        <a:latin typeface="Cambria Math"/>
                      </a:rPr>
                      <m:t>h</m:t>
                    </m:r>
                    <m:r>
                      <a:rPr lang="en-US" sz="1800" i="1" dirty="0" smtClean="0">
                        <a:latin typeface="Cambria Math"/>
                      </a:rPr>
                      <m:t>(</m:t>
                    </m:r>
                    <m:r>
                      <a:rPr lang="en-US" sz="1800" i="1" dirty="0" smtClean="0">
                        <a:latin typeface="Cambria Math"/>
                      </a:rPr>
                      <m:t>𝑡</m:t>
                    </m:r>
                    <m:r>
                      <a:rPr lang="en-US" sz="1800" i="1" dirty="0" smtClean="0">
                        <a:latin typeface="Cambria Math"/>
                      </a:rPr>
                      <m:t>)</m:t>
                    </m:r>
                  </m:oMath>
                </a14:m>
                <a:r>
                  <a:rPr lang="en-US" sz="1800" dirty="0" smtClean="0"/>
                  <a:t> </a:t>
                </a:r>
                <a:r>
                  <a:rPr lang="el-GR" sz="1800" dirty="0" smtClean="0"/>
                  <a:t>μπορούν </a:t>
                </a:r>
                <a:r>
                  <a:rPr lang="el-GR" sz="1800" dirty="0"/>
                  <a:t>να παρασταθούν από απλές αναλυτικές εκφράσεις. </a:t>
                </a:r>
                <a:endParaRPr lang="el-GR" sz="1800" dirty="0" smtClean="0"/>
              </a:p>
              <a:p>
                <a:pPr algn="l">
                  <a:lnSpc>
                    <a:spcPct val="120000"/>
                  </a:lnSpc>
                  <a:spcBef>
                    <a:spcPts val="600"/>
                  </a:spcBef>
                  <a:spcAft>
                    <a:spcPts val="600"/>
                  </a:spcAft>
                </a:pPr>
                <a:r>
                  <a:rPr lang="el-GR" sz="1800" dirty="0" smtClean="0"/>
                  <a:t>Ιδιαίτερη </a:t>
                </a:r>
                <a:r>
                  <a:rPr lang="el-GR" sz="1800" dirty="0"/>
                  <a:t>προσοχή απαιτείται όταν οι συναρτήσεις </a:t>
                </a:r>
                <a14:m>
                  <m:oMath xmlns:m="http://schemas.openxmlformats.org/officeDocument/2006/math">
                    <m:r>
                      <a:rPr lang="en-US" sz="1800" i="1" dirty="0">
                        <a:latin typeface="Cambria Math"/>
                      </a:rPr>
                      <m:t>𝑥</m:t>
                    </m:r>
                    <m:r>
                      <a:rPr lang="en-US" sz="1800" i="1" dirty="0">
                        <a:latin typeface="Cambria Math"/>
                      </a:rPr>
                      <m:t>(</m:t>
                    </m:r>
                    <m:r>
                      <a:rPr lang="en-US" sz="1800" i="1" dirty="0">
                        <a:latin typeface="Cambria Math"/>
                      </a:rPr>
                      <m:t>𝑡</m:t>
                    </m:r>
                    <m:r>
                      <a:rPr lang="en-US" sz="1800" i="1" dirty="0">
                        <a:latin typeface="Cambria Math"/>
                      </a:rPr>
                      <m:t>)</m:t>
                    </m:r>
                  </m:oMath>
                </a14:m>
                <a:r>
                  <a:rPr lang="en-US" sz="1800" dirty="0"/>
                  <a:t> </a:t>
                </a:r>
                <a:r>
                  <a:rPr lang="el-GR" sz="1800" dirty="0"/>
                  <a:t>και </a:t>
                </a:r>
                <a14:m>
                  <m:oMath xmlns:m="http://schemas.openxmlformats.org/officeDocument/2006/math">
                    <m:r>
                      <a:rPr lang="en-US" sz="1800" i="1" dirty="0">
                        <a:latin typeface="Cambria Math"/>
                      </a:rPr>
                      <m:t>h</m:t>
                    </m:r>
                    <m:r>
                      <a:rPr lang="en-US" sz="1800" i="1" dirty="0">
                        <a:latin typeface="Cambria Math"/>
                      </a:rPr>
                      <m:t>(</m:t>
                    </m:r>
                    <m:r>
                      <a:rPr lang="en-US" sz="1800" i="1" dirty="0">
                        <a:latin typeface="Cambria Math"/>
                      </a:rPr>
                      <m:t>𝑡</m:t>
                    </m:r>
                    <m:r>
                      <a:rPr lang="en-US" sz="1800" i="1" dirty="0">
                        <a:latin typeface="Cambria Math"/>
                      </a:rPr>
                      <m:t>) </m:t>
                    </m:r>
                  </m:oMath>
                </a14:m>
                <a:r>
                  <a:rPr lang="el-GR" sz="1800" dirty="0"/>
                  <a:t>είναι ασυνεχείς ή διαθέτουν διαφορετική αναλυτική παράσταση για διάφορα διαστήματα χρόνου. </a:t>
                </a:r>
              </a:p>
              <a:p>
                <a:pPr algn="l">
                  <a:lnSpc>
                    <a:spcPct val="120000"/>
                  </a:lnSpc>
                  <a:spcBef>
                    <a:spcPts val="600"/>
                  </a:spcBef>
                  <a:spcAft>
                    <a:spcPts val="600"/>
                  </a:spcAft>
                </a:pPr>
                <a:r>
                  <a:rPr lang="el-GR" sz="1800" dirty="0"/>
                  <a:t>Αν δοθούν δύο συναρτήσεις </a:t>
                </a:r>
                <a14:m>
                  <m:oMath xmlns:m="http://schemas.openxmlformats.org/officeDocument/2006/math">
                    <m:r>
                      <a:rPr lang="en-US" sz="1800" b="0" i="1" smtClean="0">
                        <a:latin typeface="Cambria Math"/>
                      </a:rPr>
                      <m:t>𝑥</m:t>
                    </m:r>
                    <m:r>
                      <a:rPr lang="el-GR" sz="1800" i="1">
                        <a:latin typeface="Cambria Math"/>
                      </a:rPr>
                      <m:t>(</m:t>
                    </m:r>
                    <m:r>
                      <a:rPr lang="el-GR" sz="1800" i="1">
                        <a:latin typeface="Cambria Math"/>
                      </a:rPr>
                      <m:t>𝜏</m:t>
                    </m:r>
                    <m:r>
                      <a:rPr lang="el-GR" sz="1800" i="1">
                        <a:latin typeface="Cambria Math"/>
                      </a:rPr>
                      <m:t>)</m:t>
                    </m:r>
                  </m:oMath>
                </a14:m>
                <a:r>
                  <a:rPr lang="el-GR" sz="1800" dirty="0"/>
                  <a:t> και </a:t>
                </a:r>
                <a14:m>
                  <m:oMath xmlns:m="http://schemas.openxmlformats.org/officeDocument/2006/math">
                    <m:r>
                      <a:rPr lang="en-US" sz="1800" b="0" i="1" smtClean="0">
                        <a:latin typeface="Cambria Math"/>
                      </a:rPr>
                      <m:t>h</m:t>
                    </m:r>
                    <m:r>
                      <a:rPr lang="el-GR" sz="1800" i="1">
                        <a:latin typeface="Cambria Math"/>
                      </a:rPr>
                      <m:t>(</m:t>
                    </m:r>
                    <m:r>
                      <a:rPr lang="en-US" sz="1800" i="1">
                        <a:latin typeface="Cambria Math"/>
                      </a:rPr>
                      <m:t>𝑡</m:t>
                    </m:r>
                    <m:r>
                      <a:rPr lang="el-GR" sz="1800" i="1">
                        <a:latin typeface="Cambria Math"/>
                      </a:rPr>
                      <m:t>−</m:t>
                    </m:r>
                    <m:r>
                      <a:rPr lang="el-GR" sz="1800" i="1">
                        <a:latin typeface="Cambria Math"/>
                      </a:rPr>
                      <m:t>𝜏</m:t>
                    </m:r>
                    <m:r>
                      <a:rPr lang="el-GR" sz="1800" i="1">
                        <a:latin typeface="Cambria Math"/>
                      </a:rPr>
                      <m:t>)</m:t>
                    </m:r>
                  </m:oMath>
                </a14:m>
                <a:r>
                  <a:rPr lang="el-GR" sz="1800" dirty="0"/>
                  <a:t> που ορίζονται αντίστοιχα στα διαστήματα </a:t>
                </a:r>
                <a14:m>
                  <m:oMath xmlns:m="http://schemas.openxmlformats.org/officeDocument/2006/math">
                    <m:r>
                      <a:rPr lang="el-GR" sz="1800" i="1">
                        <a:latin typeface="Cambria Math"/>
                      </a:rPr>
                      <m:t>{</m:t>
                    </m:r>
                    <m:sSub>
                      <m:sSubPr>
                        <m:ctrlPr>
                          <a:rPr lang="el-GR" sz="1800" i="1">
                            <a:latin typeface="Cambria Math"/>
                          </a:rPr>
                        </m:ctrlPr>
                      </m:sSubPr>
                      <m:e>
                        <m:r>
                          <a:rPr lang="en-US" sz="1800" i="1">
                            <a:latin typeface="Cambria Math"/>
                          </a:rPr>
                          <m:t>𝐿</m:t>
                        </m:r>
                      </m:e>
                      <m:sub>
                        <m:r>
                          <a:rPr lang="el-GR" sz="1800" i="1">
                            <a:latin typeface="Cambria Math"/>
                          </a:rPr>
                          <m:t>1</m:t>
                        </m:r>
                      </m:sub>
                    </m:sSub>
                    <m:r>
                      <a:rPr lang="el-GR" sz="1800" i="1">
                        <a:latin typeface="Cambria Math"/>
                      </a:rPr>
                      <m:t>, </m:t>
                    </m:r>
                    <m:sSub>
                      <m:sSubPr>
                        <m:ctrlPr>
                          <a:rPr lang="el-GR" sz="1800" i="1">
                            <a:latin typeface="Cambria Math"/>
                          </a:rPr>
                        </m:ctrlPr>
                      </m:sSubPr>
                      <m:e>
                        <m:r>
                          <a:rPr lang="en-US" sz="1800" i="1">
                            <a:latin typeface="Cambria Math"/>
                          </a:rPr>
                          <m:t>𝑈</m:t>
                        </m:r>
                      </m:e>
                      <m:sub>
                        <m:r>
                          <a:rPr lang="el-GR" sz="1800" i="1" baseline="-25000">
                            <a:latin typeface="Cambria Math"/>
                          </a:rPr>
                          <m:t>1</m:t>
                        </m:r>
                      </m:sub>
                    </m:sSub>
                    <m:r>
                      <a:rPr lang="el-GR" sz="1800" i="1">
                        <a:latin typeface="Cambria Math"/>
                      </a:rPr>
                      <m:t>}</m:t>
                    </m:r>
                  </m:oMath>
                </a14:m>
                <a:r>
                  <a:rPr lang="el-GR" sz="1800" dirty="0"/>
                  <a:t> και </a:t>
                </a:r>
                <a14:m>
                  <m:oMath xmlns:m="http://schemas.openxmlformats.org/officeDocument/2006/math">
                    <m:r>
                      <a:rPr lang="el-GR" sz="1800" i="1">
                        <a:latin typeface="Cambria Math"/>
                      </a:rPr>
                      <m:t>{</m:t>
                    </m:r>
                    <m:sSub>
                      <m:sSubPr>
                        <m:ctrlPr>
                          <a:rPr lang="el-GR" sz="1800" i="1">
                            <a:latin typeface="Cambria Math"/>
                          </a:rPr>
                        </m:ctrlPr>
                      </m:sSubPr>
                      <m:e>
                        <m:r>
                          <a:rPr lang="en-US" sz="1800" i="1">
                            <a:latin typeface="Cambria Math"/>
                          </a:rPr>
                          <m:t>𝐿</m:t>
                        </m:r>
                      </m:e>
                      <m:sub>
                        <m:r>
                          <a:rPr lang="el-GR" sz="1800" i="1" baseline="-25000">
                            <a:latin typeface="Cambria Math"/>
                          </a:rPr>
                          <m:t>2</m:t>
                        </m:r>
                      </m:sub>
                    </m:sSub>
                    <m:r>
                      <a:rPr lang="el-GR" sz="1800" i="1">
                        <a:latin typeface="Cambria Math"/>
                      </a:rPr>
                      <m:t>, </m:t>
                    </m:r>
                    <m:sSub>
                      <m:sSubPr>
                        <m:ctrlPr>
                          <a:rPr lang="el-GR" sz="1800" i="1">
                            <a:latin typeface="Cambria Math"/>
                          </a:rPr>
                        </m:ctrlPr>
                      </m:sSubPr>
                      <m:e>
                        <m:r>
                          <a:rPr lang="en-US" sz="1800" i="1">
                            <a:latin typeface="Cambria Math"/>
                          </a:rPr>
                          <m:t>𝑈</m:t>
                        </m:r>
                      </m:e>
                      <m:sub>
                        <m:r>
                          <a:rPr lang="el-GR" sz="1800" i="1" baseline="-25000">
                            <a:latin typeface="Cambria Math"/>
                          </a:rPr>
                          <m:t>2</m:t>
                        </m:r>
                      </m:sub>
                    </m:sSub>
                    <m:r>
                      <a:rPr lang="el-GR" sz="1800" i="1">
                        <a:latin typeface="Cambria Math"/>
                      </a:rPr>
                      <m:t>}</m:t>
                    </m:r>
                  </m:oMath>
                </a14:m>
                <a:r>
                  <a:rPr lang="el-GR" sz="1800" dirty="0"/>
                  <a:t>, εκλέγουμε σαν κάτω όριο ολοκλήρωσης το </a:t>
                </a:r>
                <a14:m>
                  <m:oMath xmlns:m="http://schemas.openxmlformats.org/officeDocument/2006/math">
                    <m:r>
                      <a:rPr lang="en-US" sz="1800" i="1">
                        <a:latin typeface="Cambria Math"/>
                      </a:rPr>
                      <m:t>𝑚𝑎𝑥</m:t>
                    </m:r>
                    <m:r>
                      <a:rPr lang="el-GR" sz="1800" i="1">
                        <a:latin typeface="Cambria Math"/>
                      </a:rPr>
                      <m:t>(</m:t>
                    </m:r>
                    <m:sSub>
                      <m:sSubPr>
                        <m:ctrlPr>
                          <a:rPr lang="el-GR" sz="1800" i="1">
                            <a:latin typeface="Cambria Math"/>
                          </a:rPr>
                        </m:ctrlPr>
                      </m:sSubPr>
                      <m:e>
                        <m:r>
                          <a:rPr lang="en-US" sz="1800" i="1">
                            <a:latin typeface="Cambria Math"/>
                          </a:rPr>
                          <m:t>𝐿</m:t>
                        </m:r>
                      </m:e>
                      <m:sub>
                        <m:r>
                          <a:rPr lang="el-GR" sz="1800" i="1" baseline="-25000">
                            <a:latin typeface="Cambria Math"/>
                          </a:rPr>
                          <m:t>1</m:t>
                        </m:r>
                      </m:sub>
                    </m:sSub>
                    <m:r>
                      <a:rPr lang="el-GR" sz="1800" i="1">
                        <a:latin typeface="Cambria Math"/>
                      </a:rPr>
                      <m:t>, </m:t>
                    </m:r>
                    <m:sSub>
                      <m:sSubPr>
                        <m:ctrlPr>
                          <a:rPr lang="el-GR" sz="1800" i="1">
                            <a:latin typeface="Cambria Math"/>
                          </a:rPr>
                        </m:ctrlPr>
                      </m:sSubPr>
                      <m:e>
                        <m:r>
                          <a:rPr lang="en-US" sz="1800" i="1">
                            <a:latin typeface="Cambria Math"/>
                          </a:rPr>
                          <m:t>𝐿</m:t>
                        </m:r>
                      </m:e>
                      <m:sub>
                        <m:r>
                          <a:rPr lang="el-GR" sz="1800" i="1" baseline="-25000">
                            <a:latin typeface="Cambria Math"/>
                          </a:rPr>
                          <m:t>2</m:t>
                        </m:r>
                      </m:sub>
                    </m:sSub>
                    <m:r>
                      <a:rPr lang="el-GR" sz="1800" i="1">
                        <a:latin typeface="Cambria Math"/>
                      </a:rPr>
                      <m:t>)</m:t>
                    </m:r>
                  </m:oMath>
                </a14:m>
                <a:r>
                  <a:rPr lang="el-GR" sz="1800" dirty="0"/>
                  <a:t> και σαν άνω όριο ολοκλήρωσης το </a:t>
                </a:r>
                <a14:m>
                  <m:oMath xmlns:m="http://schemas.openxmlformats.org/officeDocument/2006/math">
                    <m:r>
                      <a:rPr lang="en-US" sz="1800" i="1">
                        <a:latin typeface="Cambria Math"/>
                      </a:rPr>
                      <m:t>𝑚𝑎𝑥</m:t>
                    </m:r>
                    <m:r>
                      <a:rPr lang="el-GR" sz="1800" i="1">
                        <a:latin typeface="Cambria Math"/>
                      </a:rPr>
                      <m:t>(</m:t>
                    </m:r>
                    <m:sSub>
                      <m:sSubPr>
                        <m:ctrlPr>
                          <a:rPr lang="el-GR" sz="1800" i="1">
                            <a:latin typeface="Cambria Math"/>
                          </a:rPr>
                        </m:ctrlPr>
                      </m:sSubPr>
                      <m:e>
                        <m:r>
                          <a:rPr lang="en-US" sz="1800" i="1">
                            <a:latin typeface="Cambria Math"/>
                          </a:rPr>
                          <m:t>𝑈</m:t>
                        </m:r>
                      </m:e>
                      <m:sub>
                        <m:r>
                          <a:rPr lang="el-GR" sz="1800" i="1" baseline="-25000">
                            <a:latin typeface="Cambria Math"/>
                          </a:rPr>
                          <m:t>1</m:t>
                        </m:r>
                      </m:sub>
                    </m:sSub>
                    <m:r>
                      <a:rPr lang="el-GR" sz="1800" i="1">
                        <a:latin typeface="Cambria Math"/>
                      </a:rPr>
                      <m:t>, </m:t>
                    </m:r>
                    <m:sSub>
                      <m:sSubPr>
                        <m:ctrlPr>
                          <a:rPr lang="el-GR" sz="1800" i="1">
                            <a:latin typeface="Cambria Math"/>
                          </a:rPr>
                        </m:ctrlPr>
                      </m:sSubPr>
                      <m:e>
                        <m:r>
                          <a:rPr lang="en-US" sz="1800" i="1">
                            <a:latin typeface="Cambria Math"/>
                          </a:rPr>
                          <m:t>𝑈</m:t>
                        </m:r>
                      </m:e>
                      <m:sub>
                        <m:r>
                          <a:rPr lang="el-GR" sz="1800" i="1" baseline="-25000">
                            <a:latin typeface="Cambria Math"/>
                          </a:rPr>
                          <m:t>2</m:t>
                        </m:r>
                      </m:sub>
                    </m:sSub>
                    <m:r>
                      <a:rPr lang="el-GR" sz="1800" i="1">
                        <a:latin typeface="Cambria Math"/>
                      </a:rPr>
                      <m:t>)</m:t>
                    </m:r>
                  </m:oMath>
                </a14:m>
                <a:r>
                  <a:rPr lang="el-GR" sz="1800" dirty="0"/>
                  <a:t>. </a:t>
                </a:r>
                <a:endParaRPr lang="en-US" sz="1800" dirty="0" smtClean="0"/>
              </a:p>
              <a:p>
                <a:pPr algn="l">
                  <a:lnSpc>
                    <a:spcPct val="120000"/>
                  </a:lnSpc>
                  <a:spcBef>
                    <a:spcPts val="600"/>
                  </a:spcBef>
                  <a:spcAft>
                    <a:spcPts val="600"/>
                  </a:spcAft>
                </a:pPr>
                <a:r>
                  <a:rPr lang="el-GR" sz="1800" dirty="0" smtClean="0"/>
                  <a:t>Τα </a:t>
                </a:r>
                <a:r>
                  <a:rPr lang="el-GR" sz="1800" dirty="0"/>
                  <a:t>όρια </a:t>
                </a:r>
                <a14:m>
                  <m:oMath xmlns:m="http://schemas.openxmlformats.org/officeDocument/2006/math">
                    <m:sSub>
                      <m:sSubPr>
                        <m:ctrlPr>
                          <a:rPr lang="el-GR" sz="1800" i="1">
                            <a:latin typeface="Cambria Math"/>
                          </a:rPr>
                        </m:ctrlPr>
                      </m:sSubPr>
                      <m:e>
                        <m:r>
                          <a:rPr lang="en-US" sz="1800" i="1">
                            <a:latin typeface="Cambria Math"/>
                          </a:rPr>
                          <m:t>𝐿</m:t>
                        </m:r>
                      </m:e>
                      <m:sub>
                        <m:r>
                          <a:rPr lang="el-GR" sz="1800" i="1" baseline="-25000">
                            <a:latin typeface="Cambria Math"/>
                          </a:rPr>
                          <m:t>1</m:t>
                        </m:r>
                      </m:sub>
                    </m:sSub>
                  </m:oMath>
                </a14:m>
                <a:r>
                  <a:rPr lang="el-GR" sz="1800" baseline="-25000" dirty="0"/>
                  <a:t> </a:t>
                </a:r>
                <a:r>
                  <a:rPr lang="el-GR" sz="1800" dirty="0"/>
                  <a:t>και </a:t>
                </a:r>
                <a14:m>
                  <m:oMath xmlns:m="http://schemas.openxmlformats.org/officeDocument/2006/math">
                    <m:sSub>
                      <m:sSubPr>
                        <m:ctrlPr>
                          <a:rPr lang="el-GR" sz="1800" i="1">
                            <a:latin typeface="Cambria Math"/>
                          </a:rPr>
                        </m:ctrlPr>
                      </m:sSubPr>
                      <m:e>
                        <m:r>
                          <a:rPr lang="en-US" sz="1800" i="1">
                            <a:latin typeface="Cambria Math"/>
                          </a:rPr>
                          <m:t>𝑈</m:t>
                        </m:r>
                      </m:e>
                      <m:sub>
                        <m:r>
                          <a:rPr lang="el-GR" sz="1800" i="1" baseline="-25000">
                            <a:latin typeface="Cambria Math"/>
                          </a:rPr>
                          <m:t>1</m:t>
                        </m:r>
                      </m:sub>
                    </m:sSub>
                  </m:oMath>
                </a14:m>
                <a:r>
                  <a:rPr lang="el-GR" sz="1800" dirty="0"/>
                  <a:t> της </a:t>
                </a:r>
                <a:r>
                  <a:rPr lang="el-GR" sz="1800" dirty="0" smtClean="0"/>
                  <a:t>συνάρτησης </a:t>
                </a:r>
                <a14:m>
                  <m:oMath xmlns:m="http://schemas.openxmlformats.org/officeDocument/2006/math">
                    <m:r>
                      <a:rPr lang="en-US" sz="1800" b="0" i="1" smtClean="0">
                        <a:latin typeface="Cambria Math"/>
                      </a:rPr>
                      <m:t>𝑥</m:t>
                    </m:r>
                    <m:r>
                      <a:rPr lang="el-GR" sz="1800" i="1">
                        <a:latin typeface="Cambria Math"/>
                      </a:rPr>
                      <m:t>(</m:t>
                    </m:r>
                    <m:r>
                      <a:rPr lang="el-GR" sz="1800" i="1">
                        <a:latin typeface="Cambria Math"/>
                      </a:rPr>
                      <m:t>𝜏</m:t>
                    </m:r>
                    <m:r>
                      <a:rPr lang="el-GR" sz="1800" i="1">
                        <a:latin typeface="Cambria Math"/>
                      </a:rPr>
                      <m:t>)</m:t>
                    </m:r>
                  </m:oMath>
                </a14:m>
                <a:r>
                  <a:rPr lang="el-GR" sz="1800" dirty="0"/>
                  <a:t> δεν μεταβάλλονται, ενώ αντίθετα τα όρια της </a:t>
                </a:r>
                <a:r>
                  <a:rPr lang="el-GR" sz="1800" dirty="0" smtClean="0"/>
                  <a:t>συνάρτησης </a:t>
                </a:r>
                <a14:m>
                  <m:oMath xmlns:m="http://schemas.openxmlformats.org/officeDocument/2006/math">
                    <m:r>
                      <a:rPr lang="en-US" sz="1800" b="0" i="1" smtClean="0">
                        <a:latin typeface="Cambria Math"/>
                      </a:rPr>
                      <m:t>h</m:t>
                    </m:r>
                    <m:r>
                      <a:rPr lang="el-GR" sz="1800" i="1">
                        <a:latin typeface="Cambria Math"/>
                      </a:rPr>
                      <m:t>(</m:t>
                    </m:r>
                    <m:r>
                      <a:rPr lang="en-US" sz="1800" i="1">
                        <a:latin typeface="Cambria Math"/>
                      </a:rPr>
                      <m:t>𝑡</m:t>
                    </m:r>
                    <m:r>
                      <a:rPr lang="el-GR" sz="1800" i="1">
                        <a:latin typeface="Cambria Math"/>
                      </a:rPr>
                      <m:t>−</m:t>
                    </m:r>
                    <m:r>
                      <a:rPr lang="el-GR" sz="1800" i="1">
                        <a:latin typeface="Cambria Math"/>
                      </a:rPr>
                      <m:t>𝜏</m:t>
                    </m:r>
                    <m:r>
                      <a:rPr lang="el-GR" sz="1800" i="1">
                        <a:latin typeface="Cambria Math"/>
                      </a:rPr>
                      <m:t>)</m:t>
                    </m:r>
                  </m:oMath>
                </a14:m>
                <a:r>
                  <a:rPr lang="el-GR" sz="1800" dirty="0"/>
                  <a:t> μεταβάλλονται καθώς μεταβάλλεται το </a:t>
                </a:r>
                <a14:m>
                  <m:oMath xmlns:m="http://schemas.openxmlformats.org/officeDocument/2006/math">
                    <m:r>
                      <a:rPr lang="en-US" sz="1800" i="1">
                        <a:latin typeface="Cambria Math"/>
                      </a:rPr>
                      <m:t>𝑡</m:t>
                    </m:r>
                  </m:oMath>
                </a14:m>
                <a:r>
                  <a:rPr lang="el-GR" sz="1800" dirty="0"/>
                  <a:t>. </a:t>
                </a:r>
                <a:endParaRPr lang="en-US" sz="1800" dirty="0" smtClean="0"/>
              </a:p>
              <a:p>
                <a:pPr algn="l">
                  <a:lnSpc>
                    <a:spcPct val="120000"/>
                  </a:lnSpc>
                  <a:spcBef>
                    <a:spcPts val="600"/>
                  </a:spcBef>
                  <a:spcAft>
                    <a:spcPts val="600"/>
                  </a:spcAft>
                </a:pPr>
                <a:r>
                  <a:rPr lang="el-GR" sz="1800" dirty="0" smtClean="0"/>
                  <a:t>Η </a:t>
                </a:r>
                <a:r>
                  <a:rPr lang="el-GR" sz="1800" dirty="0"/>
                  <a:t>γραφική απεικόνιση των </a:t>
                </a:r>
                <a:r>
                  <a:rPr lang="el-GR" sz="1800" dirty="0" smtClean="0"/>
                  <a:t>συναρτήσεων </a:t>
                </a:r>
                <a:r>
                  <a:rPr lang="el-GR" sz="1800" dirty="0"/>
                  <a:t>βοηθά στην εύρεση των σωστών ορίων ολοκλήρωσης</a:t>
                </a:r>
                <a:r>
                  <a:rPr lang="el-GR" sz="1800" dirty="0" smtClean="0"/>
                  <a:t>.</a:t>
                </a:r>
                <a:endParaRPr lang="el-GR" sz="1800"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457200" y="1052736"/>
                <a:ext cx="8229600" cy="5472608"/>
              </a:xfrm>
              <a:blipFill rotWithShape="1">
                <a:blip r:embed="rId2"/>
                <a:stretch>
                  <a:fillRect l="-444" t="-111"/>
                </a:stretch>
              </a:blipFill>
            </p:spPr>
            <p:txBody>
              <a:bodyPr/>
              <a:lstStyle/>
              <a:p>
                <a:r>
                  <a:rPr lang="el-GR">
                    <a:noFill/>
                  </a:rPr>
                  <a:t> </a:t>
                </a:r>
              </a:p>
            </p:txBody>
          </p:sp>
        </mc:Fallback>
      </mc:AlternateContent>
      <p:sp>
        <p:nvSpPr>
          <p:cNvPr id="4" name="Slide Number Placeholder 3"/>
          <p:cNvSpPr>
            <a:spLocks noGrp="1"/>
          </p:cNvSpPr>
          <p:nvPr>
            <p:ph type="sldNum" sz="quarter" idx="12"/>
          </p:nvPr>
        </p:nvSpPr>
        <p:spPr/>
        <p:txBody>
          <a:bodyPr/>
          <a:lstStyle/>
          <a:p>
            <a:fld id="{0B0EBAE1-C03B-424B-868F-E6C23C4F0113}" type="slidenum">
              <a:rPr lang="el-GR" smtClean="0"/>
              <a:t>119</a:t>
            </a:fld>
            <a:endParaRPr lang="el-GR"/>
          </a:p>
        </p:txBody>
      </p:sp>
    </p:spTree>
    <p:extLst>
      <p:ext uri="{BB962C8B-B14F-4D97-AF65-F5344CB8AC3E}">
        <p14:creationId xmlns:p14="http://schemas.microsoft.com/office/powerpoint/2010/main" val="7512413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lvl="0"/>
            <a:r>
              <a:rPr lang="el-GR" dirty="0"/>
              <a:t>Χαρακτηριστικές Παράμετροι </a:t>
            </a:r>
            <a:r>
              <a:rPr lang="el-GR" dirty="0" smtClean="0"/>
              <a:t/>
            </a:r>
            <a:br>
              <a:rPr lang="el-GR" dirty="0" smtClean="0"/>
            </a:br>
            <a:r>
              <a:rPr lang="el-GR" dirty="0" smtClean="0"/>
              <a:t>Σημάτων Συνεχούς Χρόνου (ΣΣΧ) (2/2)</a:t>
            </a:r>
            <a:endParaRPr lang="el-GR"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457200" y="1052736"/>
                <a:ext cx="8229600" cy="5472608"/>
              </a:xfrm>
            </p:spPr>
            <p:txBody>
              <a:bodyPr>
                <a:noAutofit/>
              </a:bodyPr>
              <a:lstStyle/>
              <a:p>
                <a:pPr marL="0" indent="0">
                  <a:buNone/>
                </a:pPr>
                <a:r>
                  <a:rPr lang="el-GR" sz="1800" dirty="0"/>
                  <a:t>Για τον υπολογισμό της ενέργειας και της ισχύος στο χρονικό διάστημα </a:t>
                </a:r>
                <a14:m>
                  <m:oMath xmlns:m="http://schemas.openxmlformats.org/officeDocument/2006/math">
                    <m:r>
                      <a:rPr lang="el-GR" sz="1800">
                        <a:latin typeface="Cambria Math"/>
                      </a:rPr>
                      <m:t>[</m:t>
                    </m:r>
                    <m:r>
                      <a:rPr lang="el-GR" sz="1800" i="1">
                        <a:latin typeface="Cambria Math"/>
                      </a:rPr>
                      <m:t>−</m:t>
                    </m:r>
                    <m:r>
                      <a:rPr lang="el-GR" sz="1800">
                        <a:latin typeface="Cambria Math"/>
                      </a:rPr>
                      <m:t>∞, ∞]</m:t>
                    </m:r>
                  </m:oMath>
                </a14:m>
                <a:r>
                  <a:rPr lang="el-GR" sz="1800" dirty="0" smtClean="0"/>
                  <a:t>, ισχύει αντίστοιχα:</a:t>
                </a:r>
              </a:p>
              <a:p>
                <a:pPr marL="0" indent="0">
                  <a:buNone/>
                </a:pPr>
                <a:endParaRPr lang="el-GR" sz="1800" dirty="0"/>
              </a:p>
              <a:p>
                <a:pPr marL="0" indent="0">
                  <a:buNone/>
                </a:pPr>
                <a14:m>
                  <m:oMathPara xmlns:m="http://schemas.openxmlformats.org/officeDocument/2006/math">
                    <m:oMathParaPr>
                      <m:jc m:val="centerGroup"/>
                    </m:oMathParaPr>
                    <m:oMath xmlns:m="http://schemas.openxmlformats.org/officeDocument/2006/math">
                      <m:sSub>
                        <m:sSubPr>
                          <m:ctrlPr>
                            <a:rPr lang="el-GR" sz="1800" i="1">
                              <a:latin typeface="Cambria Math"/>
                            </a:rPr>
                          </m:ctrlPr>
                        </m:sSubPr>
                        <m:e>
                          <m:r>
                            <a:rPr lang="en-US" sz="1800" i="1">
                              <a:latin typeface="Cambria Math"/>
                            </a:rPr>
                            <m:t>𝐸</m:t>
                          </m:r>
                        </m:e>
                        <m:sub>
                          <m:r>
                            <a:rPr lang="en-US" sz="1800" i="1">
                              <a:latin typeface="Cambria Math"/>
                            </a:rPr>
                            <m:t>∞</m:t>
                          </m:r>
                        </m:sub>
                      </m:sSub>
                      <m:r>
                        <a:rPr lang="el-GR" sz="1800" i="1">
                          <a:latin typeface="Cambria Math"/>
                        </a:rPr>
                        <m:t>=</m:t>
                      </m:r>
                      <m:func>
                        <m:funcPr>
                          <m:ctrlPr>
                            <a:rPr lang="el-GR" sz="1800" i="1">
                              <a:latin typeface="Cambria Math"/>
                            </a:rPr>
                          </m:ctrlPr>
                        </m:funcPr>
                        <m:fName>
                          <m:limLow>
                            <m:limLowPr>
                              <m:ctrlPr>
                                <a:rPr lang="el-GR" sz="1800" i="1">
                                  <a:latin typeface="Cambria Math"/>
                                </a:rPr>
                              </m:ctrlPr>
                            </m:limLowPr>
                            <m:e>
                              <m:r>
                                <m:rPr>
                                  <m:sty m:val="p"/>
                                </m:rPr>
                                <a:rPr lang="el-GR" sz="1800">
                                  <a:latin typeface="Cambria Math"/>
                                </a:rPr>
                                <m:t>lim</m:t>
                              </m:r>
                            </m:e>
                            <m:lim>
                              <m:r>
                                <a:rPr lang="el-GR" sz="1800" i="1">
                                  <a:latin typeface="Cambria Math"/>
                                </a:rPr>
                                <m:t>𝛵</m:t>
                              </m:r>
                              <m:r>
                                <a:rPr lang="el-GR" sz="1800" i="1">
                                  <a:latin typeface="Cambria Math"/>
                                </a:rPr>
                                <m:t>→∞</m:t>
                              </m:r>
                            </m:lim>
                          </m:limLow>
                        </m:fName>
                        <m:e>
                          <m:nary>
                            <m:naryPr>
                              <m:limLoc m:val="subSup"/>
                              <m:ctrlPr>
                                <a:rPr lang="el-GR" sz="1800" i="1">
                                  <a:latin typeface="Cambria Math"/>
                                </a:rPr>
                              </m:ctrlPr>
                            </m:naryPr>
                            <m:sub>
                              <m:r>
                                <a:rPr lang="el-GR" sz="1800" i="1">
                                  <a:latin typeface="Cambria Math"/>
                                </a:rPr>
                                <m:t>−</m:t>
                              </m:r>
                              <m:r>
                                <a:rPr lang="el-GR" sz="1800" i="1">
                                  <a:latin typeface="Cambria Math"/>
                                </a:rPr>
                                <m:t>𝛵</m:t>
                              </m:r>
                            </m:sub>
                            <m:sup>
                              <m:r>
                                <a:rPr lang="el-GR" sz="1800" i="1">
                                  <a:latin typeface="Cambria Math"/>
                                </a:rPr>
                                <m:t>𝛵</m:t>
                              </m:r>
                            </m:sup>
                            <m:e>
                              <m:sSup>
                                <m:sSupPr>
                                  <m:ctrlPr>
                                    <a:rPr lang="el-GR" sz="1800" i="1">
                                      <a:latin typeface="Cambria Math"/>
                                    </a:rPr>
                                  </m:ctrlPr>
                                </m:sSupPr>
                                <m:e>
                                  <m:r>
                                    <a:rPr lang="el-GR" sz="1800" i="1">
                                      <a:latin typeface="Cambria Math"/>
                                    </a:rPr>
                                    <m:t>𝑥</m:t>
                                  </m:r>
                                </m:e>
                                <m:sup>
                                  <m:r>
                                    <a:rPr lang="el-GR" sz="1800" i="1">
                                      <a:latin typeface="Cambria Math"/>
                                    </a:rPr>
                                    <m:t>2</m:t>
                                  </m:r>
                                </m:sup>
                              </m:sSup>
                              <m:r>
                                <a:rPr lang="el-GR" sz="1800" i="1">
                                  <a:latin typeface="Cambria Math"/>
                                </a:rPr>
                                <m:t>(</m:t>
                              </m:r>
                              <m:r>
                                <a:rPr lang="el-GR" sz="1800" i="1">
                                  <a:latin typeface="Cambria Math"/>
                                </a:rPr>
                                <m:t>𝑡</m:t>
                              </m:r>
                              <m:r>
                                <a:rPr lang="el-GR" sz="1800" i="1">
                                  <a:latin typeface="Cambria Math"/>
                                </a:rPr>
                                <m:t>) </m:t>
                              </m:r>
                              <m:r>
                                <a:rPr lang="el-GR" sz="1800" i="1">
                                  <a:latin typeface="Cambria Math"/>
                                </a:rPr>
                                <m:t>𝑑𝑡</m:t>
                              </m:r>
                            </m:e>
                          </m:nary>
                        </m:e>
                      </m:func>
                      <m:r>
                        <a:rPr lang="el-GR" sz="1800" i="1">
                          <a:latin typeface="Cambria Math"/>
                        </a:rPr>
                        <m:t>=</m:t>
                      </m:r>
                      <m:nary>
                        <m:naryPr>
                          <m:limLoc m:val="subSup"/>
                          <m:ctrlPr>
                            <a:rPr lang="el-GR" sz="1800" i="1">
                              <a:latin typeface="Cambria Math"/>
                            </a:rPr>
                          </m:ctrlPr>
                        </m:naryPr>
                        <m:sub>
                          <m:r>
                            <a:rPr lang="el-GR" sz="1800" i="1">
                              <a:latin typeface="Cambria Math"/>
                            </a:rPr>
                            <m:t>−∞</m:t>
                          </m:r>
                        </m:sub>
                        <m:sup>
                          <m:r>
                            <a:rPr lang="el-GR" sz="1800" i="1">
                              <a:latin typeface="Cambria Math"/>
                            </a:rPr>
                            <m:t>∞</m:t>
                          </m:r>
                        </m:sup>
                        <m:e>
                          <m:sSup>
                            <m:sSupPr>
                              <m:ctrlPr>
                                <a:rPr lang="el-GR" sz="1800" i="1">
                                  <a:latin typeface="Cambria Math"/>
                                </a:rPr>
                              </m:ctrlPr>
                            </m:sSupPr>
                            <m:e>
                              <m:r>
                                <a:rPr lang="el-GR" sz="1800" i="1">
                                  <a:latin typeface="Cambria Math"/>
                                </a:rPr>
                                <m:t>𝑥</m:t>
                              </m:r>
                            </m:e>
                            <m:sup>
                              <m:r>
                                <a:rPr lang="el-GR" sz="1800" i="1">
                                  <a:latin typeface="Cambria Math"/>
                                </a:rPr>
                                <m:t>2</m:t>
                              </m:r>
                            </m:sup>
                          </m:sSup>
                          <m:r>
                            <a:rPr lang="el-GR" sz="1800" i="1">
                              <a:latin typeface="Cambria Math"/>
                            </a:rPr>
                            <m:t>(</m:t>
                          </m:r>
                          <m:r>
                            <a:rPr lang="el-GR" sz="1800" i="1">
                              <a:latin typeface="Cambria Math"/>
                            </a:rPr>
                            <m:t>𝑡</m:t>
                          </m:r>
                          <m:r>
                            <a:rPr lang="el-GR" sz="1800" i="1">
                              <a:latin typeface="Cambria Math"/>
                            </a:rPr>
                            <m:t>) </m:t>
                          </m:r>
                          <m:r>
                            <a:rPr lang="el-GR" sz="1800" i="1">
                              <a:latin typeface="Cambria Math"/>
                            </a:rPr>
                            <m:t>𝑑𝑡</m:t>
                          </m:r>
                        </m:e>
                      </m:nary>
                    </m:oMath>
                  </m:oMathPara>
                </a14:m>
                <a:endParaRPr lang="el-GR" sz="1800" dirty="0" smtClean="0"/>
              </a:p>
              <a:p>
                <a:pPr marL="0" indent="0">
                  <a:buNone/>
                </a:pPr>
                <a:endParaRPr lang="el-GR" sz="1800" dirty="0"/>
              </a:p>
              <a:p>
                <a:pPr marL="0" indent="0">
                  <a:buNone/>
                </a:pPr>
                <a14:m>
                  <m:oMathPara xmlns:m="http://schemas.openxmlformats.org/officeDocument/2006/math">
                    <m:oMathParaPr>
                      <m:jc m:val="centerGroup"/>
                    </m:oMathParaPr>
                    <m:oMath xmlns:m="http://schemas.openxmlformats.org/officeDocument/2006/math">
                      <m:sSub>
                        <m:sSubPr>
                          <m:ctrlPr>
                            <a:rPr lang="el-GR" sz="1800" i="1">
                              <a:latin typeface="Cambria Math"/>
                            </a:rPr>
                          </m:ctrlPr>
                        </m:sSubPr>
                        <m:e>
                          <m:r>
                            <a:rPr lang="en-US" sz="1800" i="1">
                              <a:latin typeface="Cambria Math"/>
                            </a:rPr>
                            <m:t>𝑃</m:t>
                          </m:r>
                        </m:e>
                        <m:sub>
                          <m:r>
                            <a:rPr lang="en-US" sz="1800" i="1">
                              <a:latin typeface="Cambria Math"/>
                            </a:rPr>
                            <m:t>∞</m:t>
                          </m:r>
                        </m:sub>
                      </m:sSub>
                      <m:r>
                        <a:rPr lang="el-GR" sz="1800" i="1">
                          <a:latin typeface="Cambria Math"/>
                        </a:rPr>
                        <m:t>=</m:t>
                      </m:r>
                      <m:func>
                        <m:funcPr>
                          <m:ctrlPr>
                            <a:rPr lang="el-GR" sz="1800" i="1">
                              <a:latin typeface="Cambria Math"/>
                            </a:rPr>
                          </m:ctrlPr>
                        </m:funcPr>
                        <m:fName>
                          <m:limLow>
                            <m:limLowPr>
                              <m:ctrlPr>
                                <a:rPr lang="el-GR" sz="1800" i="1">
                                  <a:latin typeface="Cambria Math"/>
                                </a:rPr>
                              </m:ctrlPr>
                            </m:limLowPr>
                            <m:e>
                              <m:r>
                                <m:rPr>
                                  <m:sty m:val="p"/>
                                </m:rPr>
                                <a:rPr lang="el-GR" sz="1800">
                                  <a:latin typeface="Cambria Math"/>
                                </a:rPr>
                                <m:t>lim</m:t>
                              </m:r>
                            </m:e>
                            <m:lim>
                              <m:r>
                                <a:rPr lang="el-GR" sz="1800" i="1">
                                  <a:latin typeface="Cambria Math"/>
                                </a:rPr>
                                <m:t>𝛵</m:t>
                              </m:r>
                              <m:r>
                                <a:rPr lang="el-GR" sz="1800" i="1">
                                  <a:latin typeface="Cambria Math"/>
                                </a:rPr>
                                <m:t>→∞</m:t>
                              </m:r>
                            </m:lim>
                          </m:limLow>
                          <m:f>
                            <m:fPr>
                              <m:ctrlPr>
                                <a:rPr lang="el-GR" sz="1800" i="1">
                                  <a:latin typeface="Cambria Math"/>
                                </a:rPr>
                              </m:ctrlPr>
                            </m:fPr>
                            <m:num>
                              <m:r>
                                <a:rPr lang="el-GR" sz="1800" i="1">
                                  <a:latin typeface="Cambria Math"/>
                                </a:rPr>
                                <m:t>1</m:t>
                              </m:r>
                            </m:num>
                            <m:den>
                              <m:r>
                                <a:rPr lang="el-GR" sz="1800" i="1">
                                  <a:latin typeface="Cambria Math"/>
                                </a:rPr>
                                <m:t>2</m:t>
                              </m:r>
                              <m:r>
                                <a:rPr lang="el-GR" sz="1800" i="1">
                                  <a:latin typeface="Cambria Math"/>
                                </a:rPr>
                                <m:t>𝑇</m:t>
                              </m:r>
                            </m:den>
                          </m:f>
                        </m:fName>
                        <m:e>
                          <m:nary>
                            <m:naryPr>
                              <m:limLoc m:val="subSup"/>
                              <m:ctrlPr>
                                <a:rPr lang="el-GR" sz="1800" i="1">
                                  <a:latin typeface="Cambria Math"/>
                                </a:rPr>
                              </m:ctrlPr>
                            </m:naryPr>
                            <m:sub>
                              <m:r>
                                <a:rPr lang="el-GR" sz="1800" i="1">
                                  <a:latin typeface="Cambria Math"/>
                                </a:rPr>
                                <m:t>−</m:t>
                              </m:r>
                              <m:r>
                                <a:rPr lang="el-GR" sz="1800" i="1">
                                  <a:latin typeface="Cambria Math"/>
                                </a:rPr>
                                <m:t>𝛵</m:t>
                              </m:r>
                            </m:sub>
                            <m:sup>
                              <m:r>
                                <a:rPr lang="el-GR" sz="1800" i="1">
                                  <a:latin typeface="Cambria Math"/>
                                </a:rPr>
                                <m:t>𝛵</m:t>
                              </m:r>
                            </m:sup>
                            <m:e>
                              <m:sSup>
                                <m:sSupPr>
                                  <m:ctrlPr>
                                    <a:rPr lang="el-GR" sz="1800" i="1">
                                      <a:latin typeface="Cambria Math"/>
                                    </a:rPr>
                                  </m:ctrlPr>
                                </m:sSupPr>
                                <m:e>
                                  <m:r>
                                    <a:rPr lang="el-GR" sz="1800" i="1">
                                      <a:latin typeface="Cambria Math"/>
                                    </a:rPr>
                                    <m:t>𝑥</m:t>
                                  </m:r>
                                </m:e>
                                <m:sup>
                                  <m:r>
                                    <a:rPr lang="el-GR" sz="1800" i="1">
                                      <a:latin typeface="Cambria Math"/>
                                    </a:rPr>
                                    <m:t>2</m:t>
                                  </m:r>
                                </m:sup>
                              </m:sSup>
                              <m:r>
                                <a:rPr lang="el-GR" sz="1800" i="1">
                                  <a:latin typeface="Cambria Math"/>
                                </a:rPr>
                                <m:t>(</m:t>
                              </m:r>
                              <m:r>
                                <a:rPr lang="el-GR" sz="1800" i="1">
                                  <a:latin typeface="Cambria Math"/>
                                </a:rPr>
                                <m:t>𝑡</m:t>
                              </m:r>
                              <m:r>
                                <a:rPr lang="el-GR" sz="1800" i="1">
                                  <a:latin typeface="Cambria Math"/>
                                </a:rPr>
                                <m:t>) </m:t>
                              </m:r>
                              <m:r>
                                <a:rPr lang="el-GR" sz="1800" i="1">
                                  <a:latin typeface="Cambria Math"/>
                                </a:rPr>
                                <m:t>𝑑𝑡</m:t>
                              </m:r>
                            </m:e>
                          </m:nary>
                        </m:e>
                      </m:func>
                      <m:r>
                        <a:rPr lang="el-GR" sz="1800" i="1">
                          <a:latin typeface="Cambria Math"/>
                        </a:rPr>
                        <m:t>=</m:t>
                      </m:r>
                      <m:limLow>
                        <m:limLowPr>
                          <m:ctrlPr>
                            <a:rPr lang="el-GR" sz="1800" i="1">
                              <a:latin typeface="Cambria Math"/>
                            </a:rPr>
                          </m:ctrlPr>
                        </m:limLowPr>
                        <m:e>
                          <m:r>
                            <m:rPr>
                              <m:sty m:val="p"/>
                            </m:rPr>
                            <a:rPr lang="el-GR" sz="1800">
                              <a:latin typeface="Cambria Math"/>
                            </a:rPr>
                            <m:t>lim</m:t>
                          </m:r>
                        </m:e>
                        <m:lim>
                          <m:r>
                            <a:rPr lang="el-GR" sz="1800" i="1">
                              <a:latin typeface="Cambria Math"/>
                            </a:rPr>
                            <m:t>𝛵</m:t>
                          </m:r>
                          <m:r>
                            <a:rPr lang="el-GR" sz="1800" i="1">
                              <a:latin typeface="Cambria Math"/>
                            </a:rPr>
                            <m:t>→∞</m:t>
                          </m:r>
                        </m:lim>
                      </m:limLow>
                      <m:f>
                        <m:fPr>
                          <m:ctrlPr>
                            <a:rPr lang="el-GR" sz="1800" i="1">
                              <a:latin typeface="Cambria Math"/>
                            </a:rPr>
                          </m:ctrlPr>
                        </m:fPr>
                        <m:num>
                          <m:sSub>
                            <m:sSubPr>
                              <m:ctrlPr>
                                <a:rPr lang="el-GR" sz="1800" i="1">
                                  <a:latin typeface="Cambria Math"/>
                                </a:rPr>
                              </m:ctrlPr>
                            </m:sSubPr>
                            <m:e>
                              <m:r>
                                <a:rPr lang="el-GR" sz="1800" i="1">
                                  <a:latin typeface="Cambria Math"/>
                                </a:rPr>
                                <m:t>𝐸</m:t>
                              </m:r>
                            </m:e>
                            <m:sub>
                              <m:r>
                                <a:rPr lang="el-GR" sz="1800" i="1">
                                  <a:latin typeface="Cambria Math"/>
                                </a:rPr>
                                <m:t>∞</m:t>
                              </m:r>
                            </m:sub>
                          </m:sSub>
                        </m:num>
                        <m:den>
                          <m:r>
                            <a:rPr lang="el-GR" sz="1800" i="1">
                              <a:latin typeface="Cambria Math"/>
                            </a:rPr>
                            <m:t>2</m:t>
                          </m:r>
                          <m:r>
                            <a:rPr lang="el-GR" sz="1800" i="1">
                              <a:latin typeface="Cambria Math"/>
                            </a:rPr>
                            <m:t>𝑇</m:t>
                          </m:r>
                        </m:den>
                      </m:f>
                    </m:oMath>
                  </m:oMathPara>
                </a14:m>
                <a:endParaRPr lang="el-GR" sz="1800" dirty="0"/>
              </a:p>
              <a:p>
                <a:pPr marL="0" indent="0">
                  <a:buNone/>
                </a:pPr>
                <a:endParaRPr lang="el-GR" sz="1800"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457200" y="1052736"/>
                <a:ext cx="8229600" cy="5472608"/>
              </a:xfrm>
              <a:blipFill rotWithShape="1">
                <a:blip r:embed="rId2"/>
                <a:stretch>
                  <a:fillRect l="-593" t="-669" r="-593"/>
                </a:stretch>
              </a:blipFill>
            </p:spPr>
            <p:txBody>
              <a:bodyPr/>
              <a:lstStyle/>
              <a:p>
                <a:r>
                  <a:rPr lang="el-GR">
                    <a:noFill/>
                  </a:rPr>
                  <a:t> </a:t>
                </a:r>
              </a:p>
            </p:txBody>
          </p:sp>
        </mc:Fallback>
      </mc:AlternateContent>
      <p:sp>
        <p:nvSpPr>
          <p:cNvPr id="4" name="Slide Number Placeholder 3"/>
          <p:cNvSpPr>
            <a:spLocks noGrp="1"/>
          </p:cNvSpPr>
          <p:nvPr>
            <p:ph type="sldNum" sz="quarter" idx="12"/>
          </p:nvPr>
        </p:nvSpPr>
        <p:spPr/>
        <p:txBody>
          <a:bodyPr/>
          <a:lstStyle/>
          <a:p>
            <a:fld id="{0B0EBAE1-C03B-424B-868F-E6C23C4F0113}" type="slidenum">
              <a:rPr lang="el-GR" smtClean="0"/>
              <a:t>12</a:t>
            </a:fld>
            <a:endParaRPr lang="el-GR"/>
          </a:p>
        </p:txBody>
      </p:sp>
    </p:spTree>
    <p:extLst>
      <p:ext uri="{BB962C8B-B14F-4D97-AF65-F5344CB8AC3E}">
        <p14:creationId xmlns:p14="http://schemas.microsoft.com/office/powerpoint/2010/main" val="2240838247"/>
      </p:ext>
    </p:extLst>
  </p:cSld>
  <p:clrMapOvr>
    <a:masterClrMapping/>
  </p:clrMapOvr>
  <p:timing>
    <p:tnLst>
      <p:par>
        <p:cTn id="1" dur="indefinite" restart="never" nodeType="tmRoot"/>
      </p:par>
    </p:tnLst>
  </p:timing>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l-GR" dirty="0" smtClean="0"/>
              <a:t>Άσκηση 10</a:t>
            </a:r>
            <a:endParaRPr lang="el-GR"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457200" y="1052736"/>
                <a:ext cx="8229600" cy="5472608"/>
              </a:xfrm>
            </p:spPr>
            <p:txBody>
              <a:bodyPr>
                <a:noAutofit/>
              </a:bodyPr>
              <a:lstStyle/>
              <a:p>
                <a:pPr marL="0" indent="0" algn="l">
                  <a:buNone/>
                </a:pPr>
                <a:r>
                  <a:rPr lang="el-GR" sz="1800" dirty="0"/>
                  <a:t>Να υπολογιστεί η κρουστική απόκριση του συστήματος </a:t>
                </a:r>
                <a:r>
                  <a:rPr lang="el-GR" sz="1800" b="1" dirty="0"/>
                  <a:t>μέσης</a:t>
                </a:r>
                <a:r>
                  <a:rPr lang="el-GR" sz="1800" dirty="0"/>
                  <a:t> </a:t>
                </a:r>
                <a:r>
                  <a:rPr lang="el-GR" sz="1800" b="1" dirty="0"/>
                  <a:t>τιμής</a:t>
                </a:r>
                <a:r>
                  <a:rPr lang="el-GR" sz="1800" dirty="0"/>
                  <a:t>:</a:t>
                </a:r>
              </a:p>
              <a:p>
                <a:pPr marL="0" indent="0" algn="l">
                  <a:buNone/>
                </a:pPr>
                <a14:m>
                  <m:oMathPara xmlns:m="http://schemas.openxmlformats.org/officeDocument/2006/math">
                    <m:oMathParaPr>
                      <m:jc m:val="centerGroup"/>
                    </m:oMathParaPr>
                    <m:oMath xmlns:m="http://schemas.openxmlformats.org/officeDocument/2006/math">
                      <m:r>
                        <a:rPr lang="en-US" sz="1800" i="1">
                          <a:latin typeface="Cambria Math"/>
                        </a:rPr>
                        <m:t>𝑦</m:t>
                      </m:r>
                      <m:d>
                        <m:dPr>
                          <m:ctrlPr>
                            <a:rPr lang="el-GR" sz="1800" i="1">
                              <a:latin typeface="Cambria Math"/>
                            </a:rPr>
                          </m:ctrlPr>
                        </m:dPr>
                        <m:e>
                          <m:r>
                            <a:rPr lang="en-US" sz="1800" i="1">
                              <a:latin typeface="Cambria Math"/>
                            </a:rPr>
                            <m:t>𝑡</m:t>
                          </m:r>
                        </m:e>
                      </m:d>
                      <m:r>
                        <a:rPr lang="en-US" sz="1800" i="1">
                          <a:latin typeface="Cambria Math"/>
                        </a:rPr>
                        <m:t>=</m:t>
                      </m:r>
                      <m:f>
                        <m:fPr>
                          <m:ctrlPr>
                            <a:rPr lang="el-GR" sz="1800" i="1">
                              <a:latin typeface="Cambria Math"/>
                            </a:rPr>
                          </m:ctrlPr>
                        </m:fPr>
                        <m:num>
                          <m:r>
                            <a:rPr lang="en-US" sz="1800" i="1">
                              <a:latin typeface="Cambria Math"/>
                            </a:rPr>
                            <m:t>1</m:t>
                          </m:r>
                        </m:num>
                        <m:den>
                          <m:r>
                            <a:rPr lang="en-US" sz="1800" i="1">
                              <a:latin typeface="Cambria Math"/>
                            </a:rPr>
                            <m:t>𝑇</m:t>
                          </m:r>
                        </m:den>
                      </m:f>
                      <m:nary>
                        <m:naryPr>
                          <m:limLoc m:val="subSup"/>
                          <m:ctrlPr>
                            <a:rPr lang="el-GR" sz="1800" i="1">
                              <a:latin typeface="Cambria Math"/>
                            </a:rPr>
                          </m:ctrlPr>
                        </m:naryPr>
                        <m:sub>
                          <m:r>
                            <a:rPr lang="en-US" sz="1800" i="1">
                              <a:latin typeface="Cambria Math"/>
                            </a:rPr>
                            <m:t>𝑡</m:t>
                          </m:r>
                          <m:r>
                            <a:rPr lang="en-US" sz="1800" i="1">
                              <a:latin typeface="Cambria Math"/>
                            </a:rPr>
                            <m:t>−</m:t>
                          </m:r>
                          <m:r>
                            <a:rPr lang="en-US" sz="1800" i="1">
                              <a:latin typeface="Cambria Math"/>
                            </a:rPr>
                            <m:t>𝑇</m:t>
                          </m:r>
                        </m:sub>
                        <m:sup>
                          <m:r>
                            <a:rPr lang="en-US" sz="1800" i="1">
                              <a:latin typeface="Cambria Math"/>
                            </a:rPr>
                            <m:t>𝑡</m:t>
                          </m:r>
                        </m:sup>
                        <m:e>
                          <m:r>
                            <a:rPr lang="en-US" sz="1800" i="1">
                              <a:latin typeface="Cambria Math"/>
                            </a:rPr>
                            <m:t>𝑥</m:t>
                          </m:r>
                          <m:d>
                            <m:dPr>
                              <m:ctrlPr>
                                <a:rPr lang="el-GR" sz="1800" i="1">
                                  <a:latin typeface="Cambria Math"/>
                                </a:rPr>
                              </m:ctrlPr>
                            </m:dPr>
                            <m:e>
                              <m:r>
                                <a:rPr lang="el-GR" sz="1800" i="1">
                                  <a:latin typeface="Cambria Math"/>
                                </a:rPr>
                                <m:t>𝜏</m:t>
                              </m:r>
                            </m:e>
                          </m:d>
                          <m:r>
                            <a:rPr lang="el-GR" sz="1800" i="1">
                              <a:latin typeface="Cambria Math"/>
                            </a:rPr>
                            <m:t> </m:t>
                          </m:r>
                          <m:r>
                            <a:rPr lang="en-US" sz="1800" i="1">
                              <a:latin typeface="Cambria Math"/>
                            </a:rPr>
                            <m:t>𝑑</m:t>
                          </m:r>
                          <m:r>
                            <a:rPr lang="el-GR" sz="1800" i="1">
                              <a:latin typeface="Cambria Math"/>
                            </a:rPr>
                            <m:t>𝜏</m:t>
                          </m:r>
                        </m:e>
                      </m:nary>
                    </m:oMath>
                  </m:oMathPara>
                </a14:m>
                <a:endParaRPr lang="el-GR" sz="1800" dirty="0"/>
              </a:p>
              <a:p>
                <a:pPr marL="0" indent="0" algn="l">
                  <a:buNone/>
                </a:pPr>
                <a:endParaRPr lang="el-GR" sz="1800" u="sng" dirty="0" smtClean="0"/>
              </a:p>
              <a:p>
                <a:pPr marL="0" indent="0" algn="l">
                  <a:buNone/>
                </a:pPr>
                <a:r>
                  <a:rPr lang="el-GR" sz="1800" u="sng" dirty="0" smtClean="0"/>
                  <a:t>Απάντηση</a:t>
                </a:r>
                <a:r>
                  <a:rPr lang="el-GR" sz="1800" dirty="0"/>
                  <a:t>: Η κρουστική απόκριση του συστήματος μέσης τιμής </a:t>
                </a:r>
                <a14:m>
                  <m:oMath xmlns:m="http://schemas.openxmlformats.org/officeDocument/2006/math">
                    <m:r>
                      <a:rPr lang="el-GR" sz="1800" i="1">
                        <a:latin typeface="Cambria Math"/>
                      </a:rPr>
                      <m:t>h</m:t>
                    </m:r>
                    <m:r>
                      <a:rPr lang="el-GR" sz="1800" i="1">
                        <a:latin typeface="Cambria Math"/>
                      </a:rPr>
                      <m:t>(</m:t>
                    </m:r>
                    <m:r>
                      <a:rPr lang="en-US" sz="1800" i="1">
                        <a:latin typeface="Cambria Math"/>
                      </a:rPr>
                      <m:t>𝑡</m:t>
                    </m:r>
                    <m:r>
                      <a:rPr lang="el-GR" sz="1800" i="1">
                        <a:latin typeface="Cambria Math"/>
                      </a:rPr>
                      <m:t>)</m:t>
                    </m:r>
                  </m:oMath>
                </a14:m>
                <a:r>
                  <a:rPr lang="el-GR" sz="1800" dirty="0"/>
                  <a:t> είναι ίση με την έξοδο του συστήματος όταν στην είσοδό του εφαρμοστεί η συνάρτηση </a:t>
                </a:r>
                <a14:m>
                  <m:oMath xmlns:m="http://schemas.openxmlformats.org/officeDocument/2006/math">
                    <m:r>
                      <a:rPr lang="el-GR" sz="1800" i="1">
                        <a:latin typeface="Cambria Math"/>
                      </a:rPr>
                      <m:t>𝛿</m:t>
                    </m:r>
                    <m:r>
                      <a:rPr lang="el-GR" sz="1800" i="1">
                        <a:latin typeface="Cambria Math"/>
                      </a:rPr>
                      <m:t>(</m:t>
                    </m:r>
                    <m:r>
                      <a:rPr lang="en-US" sz="1800" i="1">
                        <a:latin typeface="Cambria Math"/>
                      </a:rPr>
                      <m:t>𝑡</m:t>
                    </m:r>
                    <m:r>
                      <a:rPr lang="el-GR" sz="1800" i="1">
                        <a:latin typeface="Cambria Math"/>
                      </a:rPr>
                      <m:t>)</m:t>
                    </m:r>
                  </m:oMath>
                </a14:m>
                <a:r>
                  <a:rPr lang="el-GR" sz="1800" dirty="0"/>
                  <a:t>, δηλαδή:</a:t>
                </a:r>
              </a:p>
              <a:p>
                <a:pPr marL="0" indent="0" algn="l">
                  <a:buNone/>
                </a:pPr>
                <a:r>
                  <a:rPr lang="el-GR" sz="1800" dirty="0"/>
                  <a:t> </a:t>
                </a:r>
              </a:p>
              <a:p>
                <a:pPr marL="0" indent="0" algn="l">
                  <a:buNone/>
                </a:pPr>
                <a14:m>
                  <m:oMathPara xmlns:m="http://schemas.openxmlformats.org/officeDocument/2006/math">
                    <m:oMathParaPr>
                      <m:jc m:val="centerGroup"/>
                    </m:oMathParaPr>
                    <m:oMath xmlns:m="http://schemas.openxmlformats.org/officeDocument/2006/math">
                      <m:r>
                        <a:rPr lang="en-US" sz="1800" i="1">
                          <a:latin typeface="Cambria Math"/>
                        </a:rPr>
                        <m:t>h</m:t>
                      </m:r>
                      <m:d>
                        <m:dPr>
                          <m:ctrlPr>
                            <a:rPr lang="el-GR" sz="1800" i="1">
                              <a:latin typeface="Cambria Math"/>
                            </a:rPr>
                          </m:ctrlPr>
                        </m:dPr>
                        <m:e>
                          <m:r>
                            <a:rPr lang="en-US" sz="1800" i="1">
                              <a:latin typeface="Cambria Math"/>
                            </a:rPr>
                            <m:t>𝑡</m:t>
                          </m:r>
                        </m:e>
                      </m:d>
                      <m:r>
                        <a:rPr lang="en-US" sz="1800" i="1">
                          <a:latin typeface="Cambria Math"/>
                        </a:rPr>
                        <m:t>=</m:t>
                      </m:r>
                      <m:f>
                        <m:fPr>
                          <m:ctrlPr>
                            <a:rPr lang="el-GR" sz="1800" i="1">
                              <a:latin typeface="Cambria Math"/>
                            </a:rPr>
                          </m:ctrlPr>
                        </m:fPr>
                        <m:num>
                          <m:r>
                            <a:rPr lang="en-US" sz="1800" i="1">
                              <a:latin typeface="Cambria Math"/>
                            </a:rPr>
                            <m:t>1</m:t>
                          </m:r>
                        </m:num>
                        <m:den>
                          <m:r>
                            <a:rPr lang="en-US" sz="1800" i="1">
                              <a:latin typeface="Cambria Math"/>
                            </a:rPr>
                            <m:t>𝑇</m:t>
                          </m:r>
                        </m:den>
                      </m:f>
                      <m:nary>
                        <m:naryPr>
                          <m:limLoc m:val="subSup"/>
                          <m:ctrlPr>
                            <a:rPr lang="el-GR" sz="1800" i="1">
                              <a:latin typeface="Cambria Math"/>
                            </a:rPr>
                          </m:ctrlPr>
                        </m:naryPr>
                        <m:sub>
                          <m:r>
                            <a:rPr lang="en-US" sz="1800" i="1">
                              <a:latin typeface="Cambria Math"/>
                            </a:rPr>
                            <m:t>𝑡</m:t>
                          </m:r>
                          <m:r>
                            <a:rPr lang="en-US" sz="1800" i="1">
                              <a:latin typeface="Cambria Math"/>
                            </a:rPr>
                            <m:t>−</m:t>
                          </m:r>
                          <m:r>
                            <a:rPr lang="en-US" sz="1800" i="1">
                              <a:latin typeface="Cambria Math"/>
                            </a:rPr>
                            <m:t>𝑇</m:t>
                          </m:r>
                        </m:sub>
                        <m:sup>
                          <m:r>
                            <a:rPr lang="en-US" sz="1800" i="1">
                              <a:latin typeface="Cambria Math"/>
                            </a:rPr>
                            <m:t>𝑡</m:t>
                          </m:r>
                        </m:sup>
                        <m:e>
                          <m:r>
                            <a:rPr lang="el-GR" sz="1800" i="1">
                              <a:latin typeface="Cambria Math"/>
                            </a:rPr>
                            <m:t>𝛿</m:t>
                          </m:r>
                          <m:d>
                            <m:dPr>
                              <m:ctrlPr>
                                <a:rPr lang="el-GR" sz="1800" i="1">
                                  <a:latin typeface="Cambria Math"/>
                                </a:rPr>
                              </m:ctrlPr>
                            </m:dPr>
                            <m:e>
                              <m:r>
                                <a:rPr lang="el-GR" sz="1800" i="1">
                                  <a:latin typeface="Cambria Math"/>
                                </a:rPr>
                                <m:t>𝜏</m:t>
                              </m:r>
                            </m:e>
                          </m:d>
                          <m:r>
                            <a:rPr lang="el-GR" sz="1800" i="1">
                              <a:latin typeface="Cambria Math"/>
                            </a:rPr>
                            <m:t> </m:t>
                          </m:r>
                          <m:r>
                            <a:rPr lang="en-US" sz="1800" i="1">
                              <a:latin typeface="Cambria Math"/>
                            </a:rPr>
                            <m:t>𝑑</m:t>
                          </m:r>
                          <m:r>
                            <a:rPr lang="el-GR" sz="1800" i="1">
                              <a:latin typeface="Cambria Math"/>
                            </a:rPr>
                            <m:t>𝜏</m:t>
                          </m:r>
                        </m:e>
                      </m:nary>
                      <m:r>
                        <a:rPr lang="en-US" sz="1800" i="1">
                          <a:latin typeface="Cambria Math"/>
                        </a:rPr>
                        <m:t>=</m:t>
                      </m:r>
                      <m:f>
                        <m:fPr>
                          <m:ctrlPr>
                            <a:rPr lang="el-GR" sz="1800" i="1">
                              <a:latin typeface="Cambria Math"/>
                            </a:rPr>
                          </m:ctrlPr>
                        </m:fPr>
                        <m:num>
                          <m:r>
                            <a:rPr lang="en-US" sz="1800" i="1">
                              <a:latin typeface="Cambria Math"/>
                            </a:rPr>
                            <m:t>1</m:t>
                          </m:r>
                        </m:num>
                        <m:den>
                          <m:r>
                            <a:rPr lang="en-US" sz="1800" i="1">
                              <a:latin typeface="Cambria Math"/>
                            </a:rPr>
                            <m:t>𝑇</m:t>
                          </m:r>
                        </m:den>
                      </m:f>
                      <m:nary>
                        <m:naryPr>
                          <m:limLoc m:val="subSup"/>
                          <m:ctrlPr>
                            <a:rPr lang="el-GR" sz="1800" i="1">
                              <a:latin typeface="Cambria Math"/>
                            </a:rPr>
                          </m:ctrlPr>
                        </m:naryPr>
                        <m:sub>
                          <m:r>
                            <a:rPr lang="en-US" sz="1800" i="1">
                              <a:latin typeface="Cambria Math"/>
                            </a:rPr>
                            <m:t>𝑡</m:t>
                          </m:r>
                          <m:r>
                            <a:rPr lang="en-US" sz="1800" i="1">
                              <a:latin typeface="Cambria Math"/>
                            </a:rPr>
                            <m:t>−</m:t>
                          </m:r>
                          <m:r>
                            <a:rPr lang="en-US" sz="1800" i="1">
                              <a:latin typeface="Cambria Math"/>
                            </a:rPr>
                            <m:t>𝑇</m:t>
                          </m:r>
                        </m:sub>
                        <m:sup>
                          <m:r>
                            <a:rPr lang="en-US" sz="1800" i="1">
                              <a:latin typeface="Cambria Math"/>
                            </a:rPr>
                            <m:t>𝑡</m:t>
                          </m:r>
                        </m:sup>
                        <m:e>
                          <m:r>
                            <a:rPr lang="en-US" sz="1800" i="1">
                              <a:latin typeface="Cambria Math"/>
                            </a:rPr>
                            <m:t>𝑑𝑢</m:t>
                          </m:r>
                          <m:d>
                            <m:dPr>
                              <m:ctrlPr>
                                <a:rPr lang="el-GR" sz="1800" i="1">
                                  <a:latin typeface="Cambria Math"/>
                                </a:rPr>
                              </m:ctrlPr>
                            </m:dPr>
                            <m:e>
                              <m:r>
                                <a:rPr lang="el-GR" sz="1800" i="1">
                                  <a:latin typeface="Cambria Math"/>
                                </a:rPr>
                                <m:t>𝜏</m:t>
                              </m:r>
                            </m:e>
                          </m:d>
                          <m:r>
                            <a:rPr lang="el-GR" sz="1800" i="1">
                              <a:latin typeface="Cambria Math"/>
                            </a:rPr>
                            <m:t>=</m:t>
                          </m:r>
                          <m:d>
                            <m:dPr>
                              <m:begChr m:val=""/>
                              <m:endChr m:val="|"/>
                              <m:ctrlPr>
                                <a:rPr lang="el-GR" sz="1800" i="1">
                                  <a:latin typeface="Cambria Math"/>
                                </a:rPr>
                              </m:ctrlPr>
                            </m:dPr>
                            <m:e>
                              <m:f>
                                <m:fPr>
                                  <m:ctrlPr>
                                    <a:rPr lang="el-GR" sz="1800" i="1">
                                      <a:latin typeface="Cambria Math"/>
                                    </a:rPr>
                                  </m:ctrlPr>
                                </m:fPr>
                                <m:num>
                                  <m:r>
                                    <a:rPr lang="el-GR" sz="1800" i="1">
                                      <a:latin typeface="Cambria Math"/>
                                    </a:rPr>
                                    <m:t>1</m:t>
                                  </m:r>
                                </m:num>
                                <m:den>
                                  <m:r>
                                    <a:rPr lang="el-GR" sz="1800" i="1">
                                      <a:latin typeface="Cambria Math"/>
                                    </a:rPr>
                                    <m:t>𝑇</m:t>
                                  </m:r>
                                </m:den>
                              </m:f>
                              <m:r>
                                <a:rPr lang="el-GR" sz="1800" i="1">
                                  <a:latin typeface="Cambria Math"/>
                                </a:rPr>
                                <m:t>𝑢</m:t>
                              </m:r>
                              <m:d>
                                <m:dPr>
                                  <m:ctrlPr>
                                    <a:rPr lang="el-GR" sz="1800" i="1">
                                      <a:latin typeface="Cambria Math"/>
                                    </a:rPr>
                                  </m:ctrlPr>
                                </m:dPr>
                                <m:e>
                                  <m:r>
                                    <a:rPr lang="el-GR" sz="1800" i="1">
                                      <a:latin typeface="Cambria Math"/>
                                    </a:rPr>
                                    <m:t>𝑡</m:t>
                                  </m:r>
                                </m:e>
                              </m:d>
                            </m:e>
                          </m:d>
                          <m:m>
                            <m:mPr>
                              <m:mcs>
                                <m:mc>
                                  <m:mcPr>
                                    <m:count m:val="1"/>
                                    <m:mcJc m:val="center"/>
                                  </m:mcPr>
                                </m:mc>
                              </m:mcs>
                              <m:ctrlPr>
                                <a:rPr lang="el-GR" sz="1800" i="1">
                                  <a:latin typeface="Cambria Math"/>
                                </a:rPr>
                              </m:ctrlPr>
                            </m:mPr>
                            <m:mr>
                              <m:e>
                                <m:r>
                                  <a:rPr lang="el-GR" sz="1800" i="1">
                                    <a:latin typeface="Cambria Math"/>
                                  </a:rPr>
                                  <m:t>𝑡</m:t>
                                </m:r>
                              </m:e>
                            </m:mr>
                            <m:mr>
                              <m:e>
                                <m:r>
                                  <a:rPr lang="el-GR" sz="1800" i="1">
                                    <a:latin typeface="Cambria Math"/>
                                  </a:rPr>
                                  <m:t>𝑡</m:t>
                                </m:r>
                                <m:r>
                                  <a:rPr lang="el-GR" sz="1800" i="1">
                                    <a:latin typeface="Cambria Math"/>
                                  </a:rPr>
                                  <m:t>−</m:t>
                                </m:r>
                                <m:r>
                                  <a:rPr lang="el-GR" sz="1800" i="1">
                                    <a:latin typeface="Cambria Math"/>
                                  </a:rPr>
                                  <m:t>𝑇</m:t>
                                </m:r>
                              </m:e>
                            </m:mr>
                          </m:m>
                          <m:r>
                            <a:rPr lang="el-GR" sz="1800" i="1">
                              <a:latin typeface="Cambria Math"/>
                            </a:rPr>
                            <m:t>=</m:t>
                          </m:r>
                          <m:f>
                            <m:fPr>
                              <m:ctrlPr>
                                <a:rPr lang="el-GR" sz="1800" i="1">
                                  <a:latin typeface="Cambria Math"/>
                                </a:rPr>
                              </m:ctrlPr>
                            </m:fPr>
                            <m:num>
                              <m:r>
                                <a:rPr lang="el-GR" sz="1800" i="1">
                                  <a:latin typeface="Cambria Math"/>
                                </a:rPr>
                                <m:t>1</m:t>
                              </m:r>
                            </m:num>
                            <m:den>
                              <m:r>
                                <a:rPr lang="el-GR" sz="1800" i="1">
                                  <a:latin typeface="Cambria Math"/>
                                </a:rPr>
                                <m:t>𝑇</m:t>
                              </m:r>
                            </m:den>
                          </m:f>
                          <m:d>
                            <m:dPr>
                              <m:begChr m:val="["/>
                              <m:endChr m:val="]"/>
                              <m:ctrlPr>
                                <a:rPr lang="el-GR" sz="1800" i="1">
                                  <a:latin typeface="Cambria Math"/>
                                </a:rPr>
                              </m:ctrlPr>
                            </m:dPr>
                            <m:e>
                              <m:r>
                                <a:rPr lang="el-GR" sz="1800" i="1">
                                  <a:latin typeface="Cambria Math"/>
                                </a:rPr>
                                <m:t>𝑢</m:t>
                              </m:r>
                              <m:d>
                                <m:dPr>
                                  <m:ctrlPr>
                                    <a:rPr lang="el-GR" sz="1800" i="1">
                                      <a:latin typeface="Cambria Math"/>
                                    </a:rPr>
                                  </m:ctrlPr>
                                </m:dPr>
                                <m:e>
                                  <m:r>
                                    <a:rPr lang="el-GR" sz="1800" i="1">
                                      <a:latin typeface="Cambria Math"/>
                                    </a:rPr>
                                    <m:t>𝑡</m:t>
                                  </m:r>
                                </m:e>
                              </m:d>
                              <m:r>
                                <a:rPr lang="el-GR" sz="1800" i="1">
                                  <a:latin typeface="Cambria Math"/>
                                </a:rPr>
                                <m:t>−</m:t>
                              </m:r>
                              <m:r>
                                <a:rPr lang="el-GR" sz="1800" i="1">
                                  <a:latin typeface="Cambria Math"/>
                                </a:rPr>
                                <m:t>𝑢</m:t>
                              </m:r>
                              <m:r>
                                <a:rPr lang="el-GR" sz="1800" i="1">
                                  <a:latin typeface="Cambria Math"/>
                                </a:rPr>
                                <m:t>(</m:t>
                              </m:r>
                              <m:r>
                                <a:rPr lang="el-GR" sz="1800" i="1">
                                  <a:latin typeface="Cambria Math"/>
                                </a:rPr>
                                <m:t>𝑡</m:t>
                              </m:r>
                              <m:r>
                                <a:rPr lang="el-GR" sz="1800" i="1">
                                  <a:latin typeface="Cambria Math"/>
                                </a:rPr>
                                <m:t>−</m:t>
                              </m:r>
                              <m:r>
                                <a:rPr lang="el-GR" sz="1800" i="1">
                                  <a:latin typeface="Cambria Math"/>
                                </a:rPr>
                                <m:t>𝑇</m:t>
                              </m:r>
                              <m:r>
                                <a:rPr lang="el-GR" sz="1800" i="1">
                                  <a:latin typeface="Cambria Math"/>
                                </a:rPr>
                                <m:t>)</m:t>
                              </m:r>
                            </m:e>
                          </m:d>
                        </m:e>
                      </m:nary>
                    </m:oMath>
                  </m:oMathPara>
                </a14:m>
                <a:endParaRPr lang="el-GR" sz="1800" dirty="0"/>
              </a:p>
              <a:p>
                <a:pPr marL="0" indent="0" algn="l">
                  <a:buNone/>
                </a:pPr>
                <a:r>
                  <a:rPr lang="el-GR" sz="1800" dirty="0"/>
                  <a:t> </a:t>
                </a:r>
              </a:p>
              <a:p>
                <a:pPr marL="0" indent="0" algn="l">
                  <a:buNone/>
                </a:pPr>
                <a:r>
                  <a:rPr lang="el-GR" sz="1800" dirty="0"/>
                  <a:t>όπου λάβαμε υπόψη ότι:</a:t>
                </a:r>
              </a:p>
              <a:p>
                <a:pPr marL="0" indent="0" algn="l">
                  <a:buNone/>
                </a:pPr>
                <a14:m>
                  <m:oMathPara xmlns:m="http://schemas.openxmlformats.org/officeDocument/2006/math">
                    <m:oMathParaPr>
                      <m:jc m:val="centerGroup"/>
                    </m:oMathParaPr>
                    <m:oMath xmlns:m="http://schemas.openxmlformats.org/officeDocument/2006/math">
                      <m:r>
                        <m:rPr>
                          <m:sty m:val="p"/>
                        </m:rPr>
                        <a:rPr lang="el-GR" sz="1800">
                          <a:latin typeface="Cambria Math"/>
                        </a:rPr>
                        <m:t>δ</m:t>
                      </m:r>
                      <m:d>
                        <m:dPr>
                          <m:ctrlPr>
                            <a:rPr lang="el-GR" sz="1800" i="1">
                              <a:latin typeface="Cambria Math"/>
                            </a:rPr>
                          </m:ctrlPr>
                        </m:dPr>
                        <m:e>
                          <m:r>
                            <a:rPr lang="en-US" sz="1800" i="1">
                              <a:latin typeface="Cambria Math"/>
                            </a:rPr>
                            <m:t>𝜏</m:t>
                          </m:r>
                        </m:e>
                      </m:d>
                      <m:r>
                        <a:rPr lang="el-GR" sz="1800" i="1">
                          <a:latin typeface="Cambria Math"/>
                        </a:rPr>
                        <m:t>=</m:t>
                      </m:r>
                      <m:f>
                        <m:fPr>
                          <m:ctrlPr>
                            <a:rPr lang="el-GR" sz="1800" i="1">
                              <a:latin typeface="Cambria Math"/>
                            </a:rPr>
                          </m:ctrlPr>
                        </m:fPr>
                        <m:num>
                          <m:r>
                            <a:rPr lang="en-US" sz="1800" i="1">
                              <a:latin typeface="Cambria Math"/>
                            </a:rPr>
                            <m:t>𝑑𝑢</m:t>
                          </m:r>
                          <m:d>
                            <m:dPr>
                              <m:ctrlPr>
                                <a:rPr lang="el-GR" sz="1800" i="1">
                                  <a:latin typeface="Cambria Math"/>
                                </a:rPr>
                              </m:ctrlPr>
                            </m:dPr>
                            <m:e>
                              <m:r>
                                <a:rPr lang="el-GR" sz="1800" i="1">
                                  <a:latin typeface="Cambria Math"/>
                                </a:rPr>
                                <m:t>𝜏</m:t>
                              </m:r>
                            </m:e>
                          </m:d>
                        </m:num>
                        <m:den>
                          <m:r>
                            <a:rPr lang="en-US" sz="1800" i="1">
                              <a:latin typeface="Cambria Math"/>
                            </a:rPr>
                            <m:t>𝑑</m:t>
                          </m:r>
                          <m:r>
                            <a:rPr lang="el-GR" sz="1800" i="1">
                              <a:latin typeface="Cambria Math"/>
                            </a:rPr>
                            <m:t>𝜏</m:t>
                          </m:r>
                        </m:den>
                      </m:f>
                    </m:oMath>
                  </m:oMathPara>
                </a14:m>
                <a:endParaRPr lang="el-GR" sz="1800" dirty="0"/>
              </a:p>
              <a:p>
                <a:pPr marL="0" indent="0" algn="l">
                  <a:buNone/>
                </a:pPr>
                <a:endParaRPr lang="el-GR" sz="1800" dirty="0"/>
              </a:p>
              <a:p>
                <a:pPr marL="0" indent="0" algn="l">
                  <a:buNone/>
                </a:pPr>
                <a:endParaRPr lang="el-GR" sz="1800"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457200" y="1052736"/>
                <a:ext cx="8229600" cy="5472608"/>
              </a:xfrm>
              <a:blipFill rotWithShape="1">
                <a:blip r:embed="rId2"/>
                <a:stretch>
                  <a:fillRect l="-593" t="-669"/>
                </a:stretch>
              </a:blipFill>
            </p:spPr>
            <p:txBody>
              <a:bodyPr/>
              <a:lstStyle/>
              <a:p>
                <a:r>
                  <a:rPr lang="el-GR">
                    <a:noFill/>
                  </a:rPr>
                  <a:t> </a:t>
                </a:r>
              </a:p>
            </p:txBody>
          </p:sp>
        </mc:Fallback>
      </mc:AlternateContent>
      <p:sp>
        <p:nvSpPr>
          <p:cNvPr id="4" name="Slide Number Placeholder 3"/>
          <p:cNvSpPr>
            <a:spLocks noGrp="1"/>
          </p:cNvSpPr>
          <p:nvPr>
            <p:ph type="sldNum" sz="quarter" idx="12"/>
          </p:nvPr>
        </p:nvSpPr>
        <p:spPr/>
        <p:txBody>
          <a:bodyPr/>
          <a:lstStyle/>
          <a:p>
            <a:fld id="{0B0EBAE1-C03B-424B-868F-E6C23C4F0113}" type="slidenum">
              <a:rPr lang="el-GR" smtClean="0"/>
              <a:t>120</a:t>
            </a:fld>
            <a:endParaRPr lang="el-GR"/>
          </a:p>
        </p:txBody>
      </p:sp>
    </p:spTree>
    <p:extLst>
      <p:ext uri="{BB962C8B-B14F-4D97-AF65-F5344CB8AC3E}">
        <p14:creationId xmlns:p14="http://schemas.microsoft.com/office/powerpoint/2010/main" val="2274855166"/>
      </p:ext>
    </p:extLst>
  </p:cSld>
  <p:clrMapOvr>
    <a:masterClrMapping/>
  </p:clrMapOvr>
  <p:timing>
    <p:tnLst>
      <p:par>
        <p:cTn id="1" dur="indefinite" restart="never" nodeType="tmRoot"/>
      </p:par>
    </p:tnLst>
  </p:timing>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l-GR" dirty="0" smtClean="0"/>
              <a:t>Άσκηση 11</a:t>
            </a:r>
            <a:endParaRPr lang="el-GR"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457200" y="1052736"/>
                <a:ext cx="8229600" cy="5472608"/>
              </a:xfrm>
            </p:spPr>
            <p:txBody>
              <a:bodyPr>
                <a:noAutofit/>
              </a:bodyPr>
              <a:lstStyle/>
              <a:p>
                <a:pPr marL="0" indent="0" algn="l">
                  <a:spcBef>
                    <a:spcPts val="600"/>
                  </a:spcBef>
                  <a:spcAft>
                    <a:spcPts val="600"/>
                  </a:spcAft>
                  <a:buNone/>
                </a:pPr>
                <a:r>
                  <a:rPr lang="el-GR" sz="1800" dirty="0"/>
                  <a:t>Το σύστημα που ονομάζεται </a:t>
                </a:r>
                <a:r>
                  <a:rPr lang="el-GR" sz="1800" b="1" dirty="0"/>
                  <a:t>διαμορφωτής</a:t>
                </a:r>
                <a:r>
                  <a:rPr lang="el-GR" sz="1800" dirty="0"/>
                  <a:t> περιγράφεται από την παρακάτω σχέση εισόδου-εξόδου:</a:t>
                </a:r>
              </a:p>
              <a:p>
                <a:pPr marL="0" indent="0" algn="l">
                  <a:spcBef>
                    <a:spcPts val="600"/>
                  </a:spcBef>
                  <a:spcAft>
                    <a:spcPts val="600"/>
                  </a:spcAft>
                  <a:buNone/>
                </a:pPr>
                <a14:m>
                  <m:oMathPara xmlns:m="http://schemas.openxmlformats.org/officeDocument/2006/math">
                    <m:oMathParaPr>
                      <m:jc m:val="centerGroup"/>
                    </m:oMathParaPr>
                    <m:oMath xmlns:m="http://schemas.openxmlformats.org/officeDocument/2006/math">
                      <m:r>
                        <a:rPr lang="fr-FR" sz="1800" i="1">
                          <a:latin typeface="Cambria Math"/>
                        </a:rPr>
                        <m:t>𝑦</m:t>
                      </m:r>
                      <m:r>
                        <a:rPr lang="fr-FR" sz="1800" i="1">
                          <a:latin typeface="Cambria Math"/>
                        </a:rPr>
                        <m:t>(</m:t>
                      </m:r>
                      <m:r>
                        <a:rPr lang="fr-FR" sz="1800" i="1">
                          <a:latin typeface="Cambria Math"/>
                        </a:rPr>
                        <m:t>𝑡</m:t>
                      </m:r>
                      <m:r>
                        <a:rPr lang="fr-FR" sz="1800" i="1">
                          <a:latin typeface="Cambria Math"/>
                        </a:rPr>
                        <m:t>)=</m:t>
                      </m:r>
                      <m:r>
                        <a:rPr lang="fr-FR" sz="1800" b="1" i="1">
                          <a:latin typeface="Cambria Math"/>
                        </a:rPr>
                        <m:t>𝑺</m:t>
                      </m:r>
                      <m:r>
                        <a:rPr lang="fr-FR" sz="1800" i="1">
                          <a:latin typeface="Cambria Math"/>
                        </a:rPr>
                        <m:t>[</m:t>
                      </m:r>
                      <m:r>
                        <a:rPr lang="fr-FR" sz="1800" i="1">
                          <a:latin typeface="Cambria Math"/>
                        </a:rPr>
                        <m:t>𝑥</m:t>
                      </m:r>
                      <m:r>
                        <a:rPr lang="fr-FR" sz="1800" i="1">
                          <a:latin typeface="Cambria Math"/>
                        </a:rPr>
                        <m:t>(</m:t>
                      </m:r>
                      <m:r>
                        <a:rPr lang="fr-FR" sz="1800" i="1">
                          <a:latin typeface="Cambria Math"/>
                        </a:rPr>
                        <m:t>𝑡</m:t>
                      </m:r>
                      <m:r>
                        <a:rPr lang="fr-FR" sz="1800" i="1">
                          <a:latin typeface="Cambria Math"/>
                        </a:rPr>
                        <m:t>)]=</m:t>
                      </m:r>
                      <m:r>
                        <a:rPr lang="fr-FR" sz="1800" i="1">
                          <a:latin typeface="Cambria Math"/>
                        </a:rPr>
                        <m:t>𝑥</m:t>
                      </m:r>
                      <m:r>
                        <a:rPr lang="fr-FR" sz="1800" i="1">
                          <a:latin typeface="Cambria Math"/>
                        </a:rPr>
                        <m:t>(</m:t>
                      </m:r>
                      <m:r>
                        <a:rPr lang="fr-FR" sz="1800" i="1">
                          <a:latin typeface="Cambria Math"/>
                        </a:rPr>
                        <m:t>𝑡</m:t>
                      </m:r>
                      <m:r>
                        <a:rPr lang="fr-FR" sz="1800" i="1">
                          <a:latin typeface="Cambria Math"/>
                        </a:rPr>
                        <m:t>) </m:t>
                      </m:r>
                      <m:r>
                        <a:rPr lang="fr-FR" sz="1800" i="1">
                          <a:latin typeface="Cambria Math"/>
                        </a:rPr>
                        <m:t>𝑐𝑜𝑠</m:t>
                      </m:r>
                      <m:r>
                        <a:rPr lang="fr-FR" sz="1800" i="1">
                          <a:latin typeface="Cambria Math"/>
                        </a:rPr>
                        <m:t>(</m:t>
                      </m:r>
                      <m:sSub>
                        <m:sSubPr>
                          <m:ctrlPr>
                            <a:rPr lang="el-GR" sz="1800" i="1">
                              <a:latin typeface="Cambria Math"/>
                            </a:rPr>
                          </m:ctrlPr>
                        </m:sSubPr>
                        <m:e>
                          <m:r>
                            <a:rPr lang="el-GR" sz="1800" i="1">
                              <a:latin typeface="Cambria Math"/>
                            </a:rPr>
                            <m:t>𝜔</m:t>
                          </m:r>
                        </m:e>
                        <m:sub>
                          <m:r>
                            <a:rPr lang="fr-FR" sz="1800" i="1" baseline="-25000">
                              <a:latin typeface="Cambria Math"/>
                            </a:rPr>
                            <m:t>0</m:t>
                          </m:r>
                        </m:sub>
                      </m:sSub>
                      <m:r>
                        <a:rPr lang="fr-FR" sz="1800" i="1">
                          <a:latin typeface="Cambria Math"/>
                        </a:rPr>
                        <m:t>𝑡</m:t>
                      </m:r>
                      <m:r>
                        <a:rPr lang="fr-FR" sz="1800" i="1">
                          <a:latin typeface="Cambria Math"/>
                        </a:rPr>
                        <m:t>)</m:t>
                      </m:r>
                    </m:oMath>
                  </m:oMathPara>
                </a14:m>
                <a:endParaRPr lang="el-GR" sz="1800" dirty="0"/>
              </a:p>
              <a:p>
                <a:pPr marL="0" indent="0" algn="l">
                  <a:spcBef>
                    <a:spcPts val="600"/>
                  </a:spcBef>
                  <a:spcAft>
                    <a:spcPts val="600"/>
                  </a:spcAft>
                  <a:buNone/>
                </a:pPr>
                <a:r>
                  <a:rPr lang="el-GR" sz="1800" dirty="0"/>
                  <a:t>Να εξετάσετε αν ο διαμορφωτής είναι γραμμικό, χρονικά αναλλοίωτο και αιτιατό σύστημα και κατόπιν υπολογίσετε την κρουστική απόκρισή του.</a:t>
                </a:r>
              </a:p>
              <a:p>
                <a:pPr marL="0" indent="0" algn="l">
                  <a:spcBef>
                    <a:spcPts val="600"/>
                  </a:spcBef>
                  <a:spcAft>
                    <a:spcPts val="600"/>
                  </a:spcAft>
                  <a:buNone/>
                </a:pPr>
                <a:r>
                  <a:rPr lang="el-GR" sz="1800" dirty="0"/>
                  <a:t> </a:t>
                </a:r>
              </a:p>
              <a:p>
                <a:pPr marL="0" indent="0" algn="l">
                  <a:spcBef>
                    <a:spcPts val="600"/>
                  </a:spcBef>
                  <a:spcAft>
                    <a:spcPts val="600"/>
                  </a:spcAft>
                  <a:buNone/>
                </a:pPr>
                <a:r>
                  <a:rPr lang="el-GR" sz="1800" u="sng" dirty="0"/>
                  <a:t>Απάντηση</a:t>
                </a:r>
                <a:r>
                  <a:rPr lang="el-GR" sz="1800" dirty="0"/>
                  <a:t>: (α) Έλεγχος γραμμικότητας: Αν το σήμα </a:t>
                </a:r>
                <a14:m>
                  <m:oMath xmlns:m="http://schemas.openxmlformats.org/officeDocument/2006/math">
                    <m:sSub>
                      <m:sSubPr>
                        <m:ctrlPr>
                          <a:rPr lang="el-GR" sz="1800" i="1">
                            <a:latin typeface="Cambria Math"/>
                          </a:rPr>
                        </m:ctrlPr>
                      </m:sSubPr>
                      <m:e>
                        <m:r>
                          <a:rPr lang="en-US" sz="1800" i="1">
                            <a:latin typeface="Cambria Math"/>
                          </a:rPr>
                          <m:t>𝑥</m:t>
                        </m:r>
                      </m:e>
                      <m:sub>
                        <m:r>
                          <a:rPr lang="el-GR" sz="1800" i="1" baseline="-25000">
                            <a:latin typeface="Cambria Math"/>
                          </a:rPr>
                          <m:t>1</m:t>
                        </m:r>
                      </m:sub>
                    </m:sSub>
                    <m:r>
                      <a:rPr lang="el-GR" sz="1800" i="1">
                        <a:latin typeface="Cambria Math"/>
                      </a:rPr>
                      <m:t>(</m:t>
                    </m:r>
                    <m:r>
                      <a:rPr lang="en-US" sz="1800" i="1">
                        <a:latin typeface="Cambria Math"/>
                      </a:rPr>
                      <m:t>𝑡</m:t>
                    </m:r>
                    <m:r>
                      <a:rPr lang="el-GR" sz="1800" i="1">
                        <a:latin typeface="Cambria Math"/>
                      </a:rPr>
                      <m:t>)</m:t>
                    </m:r>
                  </m:oMath>
                </a14:m>
                <a:r>
                  <a:rPr lang="el-GR" sz="1800" dirty="0"/>
                  <a:t> είναι η είσοδος του διαμορφωτή, τότε η έξοδος του είναι </a:t>
                </a:r>
                <a14:m>
                  <m:oMath xmlns:m="http://schemas.openxmlformats.org/officeDocument/2006/math">
                    <m:sSub>
                      <m:sSubPr>
                        <m:ctrlPr>
                          <a:rPr lang="el-GR" sz="1800" i="1">
                            <a:latin typeface="Cambria Math"/>
                          </a:rPr>
                        </m:ctrlPr>
                      </m:sSubPr>
                      <m:e>
                        <m:r>
                          <a:rPr lang="fr-FR" sz="1800" i="1">
                            <a:latin typeface="Cambria Math"/>
                          </a:rPr>
                          <m:t>𝑦</m:t>
                        </m:r>
                      </m:e>
                      <m:sub>
                        <m:r>
                          <a:rPr lang="el-GR" sz="1800" i="1" baseline="-25000">
                            <a:latin typeface="Cambria Math"/>
                          </a:rPr>
                          <m:t>1</m:t>
                        </m:r>
                      </m:sub>
                    </m:sSub>
                    <m:r>
                      <a:rPr lang="el-GR" sz="1800" i="1">
                        <a:latin typeface="Cambria Math"/>
                      </a:rPr>
                      <m:t>(</m:t>
                    </m:r>
                    <m:r>
                      <a:rPr lang="fr-FR" sz="1800" i="1">
                        <a:latin typeface="Cambria Math"/>
                      </a:rPr>
                      <m:t>𝑡</m:t>
                    </m:r>
                    <m:r>
                      <a:rPr lang="el-GR" sz="1800" i="1">
                        <a:latin typeface="Cambria Math"/>
                      </a:rPr>
                      <m:t>)=</m:t>
                    </m:r>
                    <m:r>
                      <a:rPr lang="fr-FR" sz="1800" b="1" i="1">
                        <a:latin typeface="Cambria Math"/>
                      </a:rPr>
                      <m:t>𝑺</m:t>
                    </m:r>
                    <m:r>
                      <a:rPr lang="el-GR" sz="1800" i="1">
                        <a:latin typeface="Cambria Math"/>
                      </a:rPr>
                      <m:t>[</m:t>
                    </m:r>
                    <m:sSub>
                      <m:sSubPr>
                        <m:ctrlPr>
                          <a:rPr lang="el-GR" sz="1800" i="1">
                            <a:latin typeface="Cambria Math"/>
                          </a:rPr>
                        </m:ctrlPr>
                      </m:sSubPr>
                      <m:e>
                        <m:r>
                          <a:rPr lang="fr-FR" sz="1800" i="1">
                            <a:latin typeface="Cambria Math"/>
                          </a:rPr>
                          <m:t>𝑥</m:t>
                        </m:r>
                      </m:e>
                      <m:sub>
                        <m:r>
                          <a:rPr lang="el-GR" sz="1800" i="1" baseline="-25000">
                            <a:latin typeface="Cambria Math"/>
                          </a:rPr>
                          <m:t>1</m:t>
                        </m:r>
                      </m:sub>
                    </m:sSub>
                    <m:r>
                      <a:rPr lang="el-GR" sz="1800" i="1">
                        <a:latin typeface="Cambria Math"/>
                      </a:rPr>
                      <m:t>(</m:t>
                    </m:r>
                    <m:r>
                      <a:rPr lang="fr-FR" sz="1800" i="1">
                        <a:latin typeface="Cambria Math"/>
                      </a:rPr>
                      <m:t>𝑡</m:t>
                    </m:r>
                    <m:r>
                      <a:rPr lang="el-GR" sz="1800" i="1">
                        <a:latin typeface="Cambria Math"/>
                      </a:rPr>
                      <m:t>)]=</m:t>
                    </m:r>
                    <m:sSub>
                      <m:sSubPr>
                        <m:ctrlPr>
                          <a:rPr lang="el-GR" sz="1800" i="1">
                            <a:latin typeface="Cambria Math"/>
                          </a:rPr>
                        </m:ctrlPr>
                      </m:sSubPr>
                      <m:e>
                        <m:r>
                          <a:rPr lang="fr-FR" sz="1800" i="1">
                            <a:latin typeface="Cambria Math"/>
                          </a:rPr>
                          <m:t>𝑥</m:t>
                        </m:r>
                      </m:e>
                      <m:sub>
                        <m:r>
                          <a:rPr lang="el-GR" sz="1800" i="1" baseline="-25000">
                            <a:latin typeface="Cambria Math"/>
                          </a:rPr>
                          <m:t>1</m:t>
                        </m:r>
                      </m:sub>
                    </m:sSub>
                    <m:r>
                      <a:rPr lang="el-GR" sz="1800" i="1">
                        <a:latin typeface="Cambria Math"/>
                      </a:rPr>
                      <m:t>(</m:t>
                    </m:r>
                    <m:r>
                      <a:rPr lang="fr-FR" sz="1800" i="1">
                        <a:latin typeface="Cambria Math"/>
                      </a:rPr>
                      <m:t>𝑡</m:t>
                    </m:r>
                    <m:r>
                      <a:rPr lang="el-GR" sz="1800" i="1">
                        <a:latin typeface="Cambria Math"/>
                      </a:rPr>
                      <m:t>) </m:t>
                    </m:r>
                    <m:r>
                      <a:rPr lang="fr-FR" sz="1800" i="1">
                        <a:latin typeface="Cambria Math"/>
                      </a:rPr>
                      <m:t>𝑐𝑜𝑠</m:t>
                    </m:r>
                    <m:r>
                      <a:rPr lang="el-GR" sz="1800" i="1">
                        <a:latin typeface="Cambria Math"/>
                      </a:rPr>
                      <m:t>(</m:t>
                    </m:r>
                    <m:sSub>
                      <m:sSubPr>
                        <m:ctrlPr>
                          <a:rPr lang="el-GR" sz="1800" i="1">
                            <a:latin typeface="Cambria Math"/>
                          </a:rPr>
                        </m:ctrlPr>
                      </m:sSubPr>
                      <m:e>
                        <m:r>
                          <a:rPr lang="el-GR" sz="1800" i="1">
                            <a:latin typeface="Cambria Math"/>
                          </a:rPr>
                          <m:t>𝜔</m:t>
                        </m:r>
                      </m:e>
                      <m:sub>
                        <m:r>
                          <a:rPr lang="el-GR" sz="1800" i="1" baseline="-25000">
                            <a:latin typeface="Cambria Math"/>
                          </a:rPr>
                          <m:t>0</m:t>
                        </m:r>
                      </m:sub>
                    </m:sSub>
                    <m:r>
                      <a:rPr lang="fr-FR" sz="1800" i="1">
                        <a:latin typeface="Cambria Math"/>
                      </a:rPr>
                      <m:t>𝑡</m:t>
                    </m:r>
                    <m:r>
                      <a:rPr lang="el-GR" sz="1800" i="1">
                        <a:latin typeface="Cambria Math"/>
                      </a:rPr>
                      <m:t>)</m:t>
                    </m:r>
                  </m:oMath>
                </a14:m>
                <a:r>
                  <a:rPr lang="el-GR" sz="1800" dirty="0"/>
                  <a:t> και αν είσοδος είναι το </a:t>
                </a:r>
                <a14:m>
                  <m:oMath xmlns:m="http://schemas.openxmlformats.org/officeDocument/2006/math">
                    <m:sSub>
                      <m:sSubPr>
                        <m:ctrlPr>
                          <a:rPr lang="el-GR" sz="1800" i="1">
                            <a:latin typeface="Cambria Math"/>
                          </a:rPr>
                        </m:ctrlPr>
                      </m:sSubPr>
                      <m:e>
                        <m:r>
                          <a:rPr lang="en-US" sz="1800" i="1">
                            <a:latin typeface="Cambria Math"/>
                          </a:rPr>
                          <m:t>𝑥</m:t>
                        </m:r>
                      </m:e>
                      <m:sub>
                        <m:r>
                          <a:rPr lang="el-GR" sz="1800" i="1" baseline="-25000">
                            <a:latin typeface="Cambria Math"/>
                          </a:rPr>
                          <m:t>2</m:t>
                        </m:r>
                      </m:sub>
                    </m:sSub>
                    <m:r>
                      <a:rPr lang="el-GR" sz="1800" i="1">
                        <a:latin typeface="Cambria Math"/>
                      </a:rPr>
                      <m:t>(</m:t>
                    </m:r>
                    <m:r>
                      <a:rPr lang="en-US" sz="1800" i="1">
                        <a:latin typeface="Cambria Math"/>
                      </a:rPr>
                      <m:t>𝑡</m:t>
                    </m:r>
                    <m:r>
                      <a:rPr lang="el-GR" sz="1800" i="1">
                        <a:latin typeface="Cambria Math"/>
                      </a:rPr>
                      <m:t>)</m:t>
                    </m:r>
                  </m:oMath>
                </a14:m>
                <a:r>
                  <a:rPr lang="el-GR" sz="1800" dirty="0"/>
                  <a:t> τότε η έξοδος είναι </a:t>
                </a:r>
                <a14:m>
                  <m:oMath xmlns:m="http://schemas.openxmlformats.org/officeDocument/2006/math">
                    <m:sSub>
                      <m:sSubPr>
                        <m:ctrlPr>
                          <a:rPr lang="el-GR" sz="1800" i="1">
                            <a:latin typeface="Cambria Math"/>
                          </a:rPr>
                        </m:ctrlPr>
                      </m:sSubPr>
                      <m:e>
                        <m:r>
                          <a:rPr lang="fr-FR" sz="1800" i="1">
                            <a:latin typeface="Cambria Math"/>
                          </a:rPr>
                          <m:t>𝑦</m:t>
                        </m:r>
                      </m:e>
                      <m:sub>
                        <m:r>
                          <a:rPr lang="el-GR" sz="1800" i="1" baseline="-25000">
                            <a:latin typeface="Cambria Math"/>
                          </a:rPr>
                          <m:t>2</m:t>
                        </m:r>
                      </m:sub>
                    </m:sSub>
                    <m:r>
                      <a:rPr lang="el-GR" sz="1800" i="1">
                        <a:latin typeface="Cambria Math"/>
                      </a:rPr>
                      <m:t>(</m:t>
                    </m:r>
                    <m:r>
                      <a:rPr lang="fr-FR" sz="1800" i="1">
                        <a:latin typeface="Cambria Math"/>
                      </a:rPr>
                      <m:t>𝑡</m:t>
                    </m:r>
                    <m:r>
                      <a:rPr lang="el-GR" sz="1800" i="1">
                        <a:latin typeface="Cambria Math"/>
                      </a:rPr>
                      <m:t>)=</m:t>
                    </m:r>
                    <m:r>
                      <a:rPr lang="fr-FR" sz="1800" b="1" i="1">
                        <a:latin typeface="Cambria Math"/>
                      </a:rPr>
                      <m:t>𝑺</m:t>
                    </m:r>
                    <m:r>
                      <a:rPr lang="el-GR" sz="1800" i="1">
                        <a:latin typeface="Cambria Math"/>
                      </a:rPr>
                      <m:t>[</m:t>
                    </m:r>
                    <m:sSub>
                      <m:sSubPr>
                        <m:ctrlPr>
                          <a:rPr lang="el-GR" sz="1800" i="1">
                            <a:latin typeface="Cambria Math"/>
                          </a:rPr>
                        </m:ctrlPr>
                      </m:sSubPr>
                      <m:e>
                        <m:r>
                          <a:rPr lang="fr-FR" sz="1800" i="1">
                            <a:latin typeface="Cambria Math"/>
                          </a:rPr>
                          <m:t>𝑥</m:t>
                        </m:r>
                      </m:e>
                      <m:sub>
                        <m:r>
                          <a:rPr lang="el-GR" sz="1800" i="1" baseline="-25000">
                            <a:latin typeface="Cambria Math"/>
                          </a:rPr>
                          <m:t>2</m:t>
                        </m:r>
                      </m:sub>
                    </m:sSub>
                    <m:r>
                      <a:rPr lang="el-GR" sz="1800" i="1">
                        <a:latin typeface="Cambria Math"/>
                      </a:rPr>
                      <m:t>(</m:t>
                    </m:r>
                    <m:r>
                      <a:rPr lang="fr-FR" sz="1800" i="1">
                        <a:latin typeface="Cambria Math"/>
                      </a:rPr>
                      <m:t>𝑡</m:t>
                    </m:r>
                    <m:r>
                      <a:rPr lang="el-GR" sz="1800" i="1">
                        <a:latin typeface="Cambria Math"/>
                      </a:rPr>
                      <m:t>)]=</m:t>
                    </m:r>
                    <m:sSub>
                      <m:sSubPr>
                        <m:ctrlPr>
                          <a:rPr lang="el-GR" sz="1800" i="1">
                            <a:latin typeface="Cambria Math"/>
                          </a:rPr>
                        </m:ctrlPr>
                      </m:sSubPr>
                      <m:e>
                        <m:r>
                          <a:rPr lang="fr-FR" sz="1800" i="1">
                            <a:latin typeface="Cambria Math"/>
                          </a:rPr>
                          <m:t>𝑥</m:t>
                        </m:r>
                      </m:e>
                      <m:sub>
                        <m:r>
                          <a:rPr lang="el-GR" sz="1800" i="1" baseline="-25000">
                            <a:latin typeface="Cambria Math"/>
                          </a:rPr>
                          <m:t>2</m:t>
                        </m:r>
                      </m:sub>
                    </m:sSub>
                    <m:r>
                      <a:rPr lang="el-GR" sz="1800" i="1">
                        <a:latin typeface="Cambria Math"/>
                      </a:rPr>
                      <m:t>(</m:t>
                    </m:r>
                    <m:r>
                      <a:rPr lang="fr-FR" sz="1800" i="1">
                        <a:latin typeface="Cambria Math"/>
                      </a:rPr>
                      <m:t>𝑡</m:t>
                    </m:r>
                    <m:r>
                      <a:rPr lang="el-GR" sz="1800" i="1">
                        <a:latin typeface="Cambria Math"/>
                      </a:rPr>
                      <m:t>) </m:t>
                    </m:r>
                    <m:r>
                      <a:rPr lang="fr-FR" sz="1800" i="1">
                        <a:latin typeface="Cambria Math"/>
                      </a:rPr>
                      <m:t>𝑐𝑜𝑠</m:t>
                    </m:r>
                    <m:r>
                      <a:rPr lang="el-GR" sz="1800" i="1">
                        <a:latin typeface="Cambria Math"/>
                      </a:rPr>
                      <m:t>(</m:t>
                    </m:r>
                    <m:sSub>
                      <m:sSubPr>
                        <m:ctrlPr>
                          <a:rPr lang="el-GR" sz="1800" i="1">
                            <a:latin typeface="Cambria Math"/>
                          </a:rPr>
                        </m:ctrlPr>
                      </m:sSubPr>
                      <m:e>
                        <m:r>
                          <a:rPr lang="el-GR" sz="1800" i="1">
                            <a:latin typeface="Cambria Math"/>
                          </a:rPr>
                          <m:t>𝜔</m:t>
                        </m:r>
                      </m:e>
                      <m:sub>
                        <m:r>
                          <a:rPr lang="el-GR" sz="1800" i="1" baseline="-25000">
                            <a:latin typeface="Cambria Math"/>
                          </a:rPr>
                          <m:t>0</m:t>
                        </m:r>
                      </m:sub>
                    </m:sSub>
                    <m:r>
                      <a:rPr lang="fr-FR" sz="1800" i="1">
                        <a:latin typeface="Cambria Math"/>
                      </a:rPr>
                      <m:t>𝑡</m:t>
                    </m:r>
                    <m:r>
                      <a:rPr lang="el-GR" sz="1800" i="1">
                        <a:latin typeface="Cambria Math"/>
                      </a:rPr>
                      <m:t>)</m:t>
                    </m:r>
                  </m:oMath>
                </a14:m>
                <a:r>
                  <a:rPr lang="el-GR" sz="1800" dirty="0"/>
                  <a:t>. Αν η είσοδος του συστήματος είναι ο γραμμικός συνδυασμός </a:t>
                </a:r>
                <a14:m>
                  <m:oMath xmlns:m="http://schemas.openxmlformats.org/officeDocument/2006/math">
                    <m:sSub>
                      <m:sSubPr>
                        <m:ctrlPr>
                          <a:rPr lang="el-GR" sz="1800" i="1">
                            <a:latin typeface="Cambria Math"/>
                          </a:rPr>
                        </m:ctrlPr>
                      </m:sSubPr>
                      <m:e>
                        <m:r>
                          <a:rPr lang="el-GR" sz="1800" i="1">
                            <a:latin typeface="Cambria Math"/>
                          </a:rPr>
                          <m:t>𝛼</m:t>
                        </m:r>
                      </m:e>
                      <m:sub>
                        <m:r>
                          <a:rPr lang="el-GR" sz="1800" i="1" baseline="-25000">
                            <a:latin typeface="Cambria Math"/>
                          </a:rPr>
                          <m:t>1</m:t>
                        </m:r>
                      </m:sub>
                    </m:sSub>
                    <m:r>
                      <a:rPr lang="el-GR" sz="1800" i="1">
                        <a:latin typeface="Cambria Math"/>
                      </a:rPr>
                      <m:t> </m:t>
                    </m:r>
                    <m:sSub>
                      <m:sSubPr>
                        <m:ctrlPr>
                          <a:rPr lang="el-GR" sz="1800" i="1">
                            <a:latin typeface="Cambria Math"/>
                          </a:rPr>
                        </m:ctrlPr>
                      </m:sSubPr>
                      <m:e>
                        <m:r>
                          <a:rPr lang="en-US" sz="1800" i="1">
                            <a:latin typeface="Cambria Math"/>
                          </a:rPr>
                          <m:t>𝑥</m:t>
                        </m:r>
                      </m:e>
                      <m:sub>
                        <m:r>
                          <a:rPr lang="el-GR" sz="1800" i="1" baseline="-25000">
                            <a:latin typeface="Cambria Math"/>
                          </a:rPr>
                          <m:t>1</m:t>
                        </m:r>
                      </m:sub>
                    </m:sSub>
                    <m:r>
                      <a:rPr lang="el-GR" sz="1800" i="1">
                        <a:latin typeface="Cambria Math"/>
                      </a:rPr>
                      <m:t>(</m:t>
                    </m:r>
                    <m:r>
                      <a:rPr lang="en-US" sz="1800" i="1">
                        <a:latin typeface="Cambria Math"/>
                      </a:rPr>
                      <m:t>𝑡</m:t>
                    </m:r>
                    <m:r>
                      <a:rPr lang="el-GR" sz="1800" i="1">
                        <a:latin typeface="Cambria Math"/>
                      </a:rPr>
                      <m:t>)+</m:t>
                    </m:r>
                    <m:sSub>
                      <m:sSubPr>
                        <m:ctrlPr>
                          <a:rPr lang="el-GR" sz="1800" i="1">
                            <a:latin typeface="Cambria Math"/>
                          </a:rPr>
                        </m:ctrlPr>
                      </m:sSubPr>
                      <m:e>
                        <m:r>
                          <a:rPr lang="el-GR" sz="1800" i="1">
                            <a:latin typeface="Cambria Math"/>
                          </a:rPr>
                          <m:t>𝛼</m:t>
                        </m:r>
                      </m:e>
                      <m:sub>
                        <m:r>
                          <a:rPr lang="el-GR" sz="1800" i="1" baseline="-25000">
                            <a:latin typeface="Cambria Math"/>
                          </a:rPr>
                          <m:t>2</m:t>
                        </m:r>
                      </m:sub>
                    </m:sSub>
                    <m:r>
                      <a:rPr lang="el-GR" sz="1800" i="1">
                        <a:latin typeface="Cambria Math"/>
                      </a:rPr>
                      <m:t> </m:t>
                    </m:r>
                    <m:sSub>
                      <m:sSubPr>
                        <m:ctrlPr>
                          <a:rPr lang="el-GR" sz="1800" i="1">
                            <a:latin typeface="Cambria Math"/>
                          </a:rPr>
                        </m:ctrlPr>
                      </m:sSubPr>
                      <m:e>
                        <m:r>
                          <a:rPr lang="en-US" sz="1800" i="1">
                            <a:latin typeface="Cambria Math"/>
                          </a:rPr>
                          <m:t>𝑥</m:t>
                        </m:r>
                      </m:e>
                      <m:sub>
                        <m:r>
                          <a:rPr lang="el-GR" sz="1800" i="1" baseline="-25000">
                            <a:latin typeface="Cambria Math"/>
                          </a:rPr>
                          <m:t>2</m:t>
                        </m:r>
                      </m:sub>
                    </m:sSub>
                    <m:r>
                      <a:rPr lang="el-GR" sz="1800" i="1">
                        <a:latin typeface="Cambria Math"/>
                      </a:rPr>
                      <m:t>(</m:t>
                    </m:r>
                    <m:r>
                      <a:rPr lang="en-US" sz="1800" i="1">
                        <a:latin typeface="Cambria Math"/>
                      </a:rPr>
                      <m:t>𝑡</m:t>
                    </m:r>
                    <m:r>
                      <a:rPr lang="el-GR" sz="1800" i="1">
                        <a:latin typeface="Cambria Math"/>
                      </a:rPr>
                      <m:t>)</m:t>
                    </m:r>
                  </m:oMath>
                </a14:m>
                <a:r>
                  <a:rPr lang="el-GR" sz="1800" dirty="0"/>
                  <a:t>, τότε η έξοδος είναι:</a:t>
                </a:r>
              </a:p>
              <a:p>
                <a:pPr marL="0" indent="0" algn="l">
                  <a:spcBef>
                    <a:spcPts val="600"/>
                  </a:spcBef>
                  <a:spcAft>
                    <a:spcPts val="600"/>
                  </a:spcAft>
                  <a:buNone/>
                </a:pPr>
                <a14:m>
                  <m:oMathPara xmlns:m="http://schemas.openxmlformats.org/officeDocument/2006/math">
                    <m:oMathParaPr>
                      <m:jc m:val="centerGroup"/>
                    </m:oMathParaPr>
                    <m:oMath xmlns:m="http://schemas.openxmlformats.org/officeDocument/2006/math">
                      <m:r>
                        <a:rPr lang="fr-FR" sz="1800" i="1">
                          <a:latin typeface="Cambria Math"/>
                        </a:rPr>
                        <m:t>𝑦</m:t>
                      </m:r>
                      <m:r>
                        <a:rPr lang="fr-FR" sz="1800" i="1">
                          <a:latin typeface="Cambria Math"/>
                        </a:rPr>
                        <m:t>(</m:t>
                      </m:r>
                      <m:r>
                        <a:rPr lang="fr-FR" sz="1800" i="1">
                          <a:latin typeface="Cambria Math"/>
                        </a:rPr>
                        <m:t>𝑡</m:t>
                      </m:r>
                      <m:r>
                        <a:rPr lang="fr-FR" sz="1800" i="1">
                          <a:latin typeface="Cambria Math"/>
                        </a:rPr>
                        <m:t>)=</m:t>
                      </m:r>
                      <m:r>
                        <a:rPr lang="fr-FR" sz="1800" i="1">
                          <a:latin typeface="Cambria Math"/>
                        </a:rPr>
                        <m:t>𝑥</m:t>
                      </m:r>
                      <m:r>
                        <a:rPr lang="fr-FR" sz="1800" i="1">
                          <a:latin typeface="Cambria Math"/>
                        </a:rPr>
                        <m:t>(</m:t>
                      </m:r>
                      <m:r>
                        <a:rPr lang="fr-FR" sz="1800" i="1">
                          <a:latin typeface="Cambria Math"/>
                        </a:rPr>
                        <m:t>𝑡</m:t>
                      </m:r>
                      <m:r>
                        <a:rPr lang="fr-FR" sz="1800" i="1">
                          <a:latin typeface="Cambria Math"/>
                        </a:rPr>
                        <m:t>) </m:t>
                      </m:r>
                      <m:r>
                        <a:rPr lang="fr-FR" sz="1800" i="1">
                          <a:latin typeface="Cambria Math"/>
                        </a:rPr>
                        <m:t>𝑐𝑜𝑠</m:t>
                      </m:r>
                      <m:r>
                        <a:rPr lang="fr-FR" sz="1800" i="1">
                          <a:latin typeface="Cambria Math"/>
                        </a:rPr>
                        <m:t>(</m:t>
                      </m:r>
                      <m:sSub>
                        <m:sSubPr>
                          <m:ctrlPr>
                            <a:rPr lang="el-GR" sz="1800" i="1">
                              <a:latin typeface="Cambria Math"/>
                            </a:rPr>
                          </m:ctrlPr>
                        </m:sSubPr>
                        <m:e>
                          <m:r>
                            <a:rPr lang="el-GR" sz="1800" i="1">
                              <a:latin typeface="Cambria Math"/>
                            </a:rPr>
                            <m:t>𝜔</m:t>
                          </m:r>
                        </m:e>
                        <m:sub>
                          <m:r>
                            <a:rPr lang="fr-FR" sz="1800" i="1" baseline="-25000">
                              <a:latin typeface="Cambria Math"/>
                            </a:rPr>
                            <m:t>0</m:t>
                          </m:r>
                        </m:sub>
                      </m:sSub>
                      <m:r>
                        <a:rPr lang="fr-FR" sz="1800" i="1">
                          <a:latin typeface="Cambria Math"/>
                        </a:rPr>
                        <m:t>𝑡</m:t>
                      </m:r>
                      <m:r>
                        <a:rPr lang="fr-FR" sz="1800" i="1">
                          <a:latin typeface="Cambria Math"/>
                        </a:rPr>
                        <m:t>)</m:t>
                      </m:r>
                    </m:oMath>
                  </m:oMathPara>
                </a14:m>
                <a:endParaRPr lang="el-GR" sz="1800" dirty="0"/>
              </a:p>
              <a:p>
                <a:pPr marL="0" indent="0" algn="l">
                  <a:spcBef>
                    <a:spcPts val="600"/>
                  </a:spcBef>
                  <a:spcAft>
                    <a:spcPts val="600"/>
                  </a:spcAft>
                  <a:buNone/>
                </a:pPr>
                <a14:m>
                  <m:oMathPara xmlns:m="http://schemas.openxmlformats.org/officeDocument/2006/math">
                    <m:oMathParaPr>
                      <m:jc m:val="centerGroup"/>
                    </m:oMathParaPr>
                    <m:oMath xmlns:m="http://schemas.openxmlformats.org/officeDocument/2006/math">
                      <m:r>
                        <a:rPr lang="fr-FR" sz="1800" i="1">
                          <a:latin typeface="Cambria Math"/>
                        </a:rPr>
                        <m:t>=</m:t>
                      </m:r>
                      <m:d>
                        <m:dPr>
                          <m:begChr m:val="["/>
                          <m:endChr m:val="]"/>
                          <m:ctrlPr>
                            <a:rPr lang="el-GR" sz="1800" i="1">
                              <a:latin typeface="Cambria Math"/>
                            </a:rPr>
                          </m:ctrlPr>
                        </m:dPr>
                        <m:e>
                          <m:sSub>
                            <m:sSubPr>
                              <m:ctrlPr>
                                <a:rPr lang="el-GR" sz="1800" i="1">
                                  <a:latin typeface="Cambria Math"/>
                                </a:rPr>
                              </m:ctrlPr>
                            </m:sSubPr>
                            <m:e>
                              <m:r>
                                <a:rPr lang="el-GR" sz="1800" i="1">
                                  <a:latin typeface="Cambria Math"/>
                                </a:rPr>
                                <m:t>𝛼</m:t>
                              </m:r>
                            </m:e>
                            <m:sub>
                              <m:r>
                                <a:rPr lang="fr-FR" sz="1800" i="1" baseline="-25000">
                                  <a:latin typeface="Cambria Math"/>
                                </a:rPr>
                                <m:t>1</m:t>
                              </m:r>
                            </m:sub>
                          </m:sSub>
                          <m:r>
                            <a:rPr lang="el-GR" sz="1800" i="1">
                              <a:latin typeface="Cambria Math"/>
                            </a:rPr>
                            <m:t> </m:t>
                          </m:r>
                          <m:sSub>
                            <m:sSubPr>
                              <m:ctrlPr>
                                <a:rPr lang="el-GR" sz="1800" i="1">
                                  <a:latin typeface="Cambria Math"/>
                                </a:rPr>
                              </m:ctrlPr>
                            </m:sSubPr>
                            <m:e>
                              <m:r>
                                <a:rPr lang="en-US" sz="1800" i="1">
                                  <a:latin typeface="Cambria Math"/>
                                </a:rPr>
                                <m:t>𝑥</m:t>
                              </m:r>
                            </m:e>
                            <m:sub>
                              <m:r>
                                <a:rPr lang="fr-FR" sz="1800" i="1" baseline="-25000">
                                  <a:latin typeface="Cambria Math"/>
                                </a:rPr>
                                <m:t>1</m:t>
                              </m:r>
                            </m:sub>
                          </m:sSub>
                          <m:d>
                            <m:dPr>
                              <m:ctrlPr>
                                <a:rPr lang="el-GR" sz="1800" i="1">
                                  <a:latin typeface="Cambria Math"/>
                                </a:rPr>
                              </m:ctrlPr>
                            </m:dPr>
                            <m:e>
                              <m:r>
                                <a:rPr lang="en-US" sz="1800" i="1">
                                  <a:latin typeface="Cambria Math"/>
                                </a:rPr>
                                <m:t>𝑡</m:t>
                              </m:r>
                            </m:e>
                          </m:d>
                          <m:r>
                            <a:rPr lang="fr-FR" sz="1800" i="1">
                              <a:latin typeface="Cambria Math"/>
                            </a:rPr>
                            <m:t>+</m:t>
                          </m:r>
                          <m:sSub>
                            <m:sSubPr>
                              <m:ctrlPr>
                                <a:rPr lang="el-GR" sz="1800" i="1">
                                  <a:latin typeface="Cambria Math"/>
                                </a:rPr>
                              </m:ctrlPr>
                            </m:sSubPr>
                            <m:e>
                              <m:r>
                                <a:rPr lang="el-GR" sz="1800" i="1">
                                  <a:latin typeface="Cambria Math"/>
                                </a:rPr>
                                <m:t>𝛼</m:t>
                              </m:r>
                            </m:e>
                            <m:sub>
                              <m:r>
                                <a:rPr lang="fr-FR" sz="1800" i="1" baseline="-25000">
                                  <a:latin typeface="Cambria Math"/>
                                </a:rPr>
                                <m:t>2</m:t>
                              </m:r>
                            </m:sub>
                          </m:sSub>
                          <m:r>
                            <a:rPr lang="el-GR" sz="1800" i="1">
                              <a:latin typeface="Cambria Math"/>
                            </a:rPr>
                            <m:t> </m:t>
                          </m:r>
                          <m:sSub>
                            <m:sSubPr>
                              <m:ctrlPr>
                                <a:rPr lang="el-GR" sz="1800" i="1">
                                  <a:latin typeface="Cambria Math"/>
                                </a:rPr>
                              </m:ctrlPr>
                            </m:sSubPr>
                            <m:e>
                              <m:r>
                                <a:rPr lang="en-US" sz="1800" i="1">
                                  <a:latin typeface="Cambria Math"/>
                                </a:rPr>
                                <m:t>𝑥</m:t>
                              </m:r>
                            </m:e>
                            <m:sub>
                              <m:r>
                                <a:rPr lang="fr-FR" sz="1800" i="1" baseline="-25000">
                                  <a:latin typeface="Cambria Math"/>
                                </a:rPr>
                                <m:t>2</m:t>
                              </m:r>
                            </m:sub>
                          </m:sSub>
                          <m:d>
                            <m:dPr>
                              <m:ctrlPr>
                                <a:rPr lang="el-GR" sz="1800" i="1">
                                  <a:latin typeface="Cambria Math"/>
                                </a:rPr>
                              </m:ctrlPr>
                            </m:dPr>
                            <m:e>
                              <m:r>
                                <a:rPr lang="en-US" sz="1800" i="1">
                                  <a:latin typeface="Cambria Math"/>
                                </a:rPr>
                                <m:t>𝑡</m:t>
                              </m:r>
                            </m:e>
                          </m:d>
                        </m:e>
                      </m:d>
                      <m:r>
                        <a:rPr lang="fr-FR" sz="1800" i="1">
                          <a:latin typeface="Cambria Math"/>
                        </a:rPr>
                        <m:t> </m:t>
                      </m:r>
                      <m:r>
                        <a:rPr lang="fr-FR" sz="1800" i="1">
                          <a:latin typeface="Cambria Math"/>
                        </a:rPr>
                        <m:t>𝑐𝑜𝑠</m:t>
                      </m:r>
                      <m:d>
                        <m:dPr>
                          <m:ctrlPr>
                            <a:rPr lang="el-GR" sz="1800" i="1">
                              <a:latin typeface="Cambria Math"/>
                            </a:rPr>
                          </m:ctrlPr>
                        </m:dPr>
                        <m:e>
                          <m:sSub>
                            <m:sSubPr>
                              <m:ctrlPr>
                                <a:rPr lang="el-GR" sz="1800" i="1">
                                  <a:latin typeface="Cambria Math"/>
                                </a:rPr>
                              </m:ctrlPr>
                            </m:sSubPr>
                            <m:e>
                              <m:r>
                                <a:rPr lang="el-GR" sz="1800" i="1">
                                  <a:latin typeface="Cambria Math"/>
                                </a:rPr>
                                <m:t>𝜔</m:t>
                              </m:r>
                            </m:e>
                            <m:sub>
                              <m:r>
                                <a:rPr lang="fr-FR" sz="1800" i="1" baseline="-25000">
                                  <a:latin typeface="Cambria Math"/>
                                </a:rPr>
                                <m:t>0</m:t>
                              </m:r>
                            </m:sub>
                          </m:sSub>
                          <m:r>
                            <a:rPr lang="fr-FR" sz="1800" i="1">
                              <a:latin typeface="Cambria Math"/>
                            </a:rPr>
                            <m:t>𝑡</m:t>
                          </m:r>
                        </m:e>
                      </m:d>
                    </m:oMath>
                  </m:oMathPara>
                </a14:m>
                <a:endParaRPr lang="el-GR" sz="1800" dirty="0"/>
              </a:p>
              <a:p>
                <a:pPr marL="0" indent="0" algn="l">
                  <a:spcBef>
                    <a:spcPts val="600"/>
                  </a:spcBef>
                  <a:spcAft>
                    <a:spcPts val="600"/>
                  </a:spcAft>
                  <a:buNone/>
                </a:pPr>
                <a14:m>
                  <m:oMathPara xmlns:m="http://schemas.openxmlformats.org/officeDocument/2006/math">
                    <m:oMathParaPr>
                      <m:jc m:val="centerGroup"/>
                    </m:oMathParaPr>
                    <m:oMath xmlns:m="http://schemas.openxmlformats.org/officeDocument/2006/math">
                      <m:r>
                        <a:rPr lang="fr-FR" sz="1800" i="1">
                          <a:latin typeface="Cambria Math"/>
                        </a:rPr>
                        <m:t>=</m:t>
                      </m:r>
                      <m:sSub>
                        <m:sSubPr>
                          <m:ctrlPr>
                            <a:rPr lang="el-GR" sz="1800" i="1">
                              <a:latin typeface="Cambria Math"/>
                            </a:rPr>
                          </m:ctrlPr>
                        </m:sSubPr>
                        <m:e>
                          <m:r>
                            <a:rPr lang="el-GR" sz="1800" i="1">
                              <a:latin typeface="Cambria Math"/>
                            </a:rPr>
                            <m:t>𝛼</m:t>
                          </m:r>
                        </m:e>
                        <m:sub>
                          <m:r>
                            <a:rPr lang="fr-FR" sz="1800" i="1" baseline="-25000">
                              <a:latin typeface="Cambria Math"/>
                            </a:rPr>
                            <m:t>1</m:t>
                          </m:r>
                        </m:sub>
                      </m:sSub>
                      <m:r>
                        <a:rPr lang="fr-FR" sz="1800" i="1">
                          <a:latin typeface="Cambria Math"/>
                        </a:rPr>
                        <m:t>[</m:t>
                      </m:r>
                      <m:sSub>
                        <m:sSubPr>
                          <m:ctrlPr>
                            <a:rPr lang="el-GR" sz="1800" i="1">
                              <a:latin typeface="Cambria Math"/>
                            </a:rPr>
                          </m:ctrlPr>
                        </m:sSubPr>
                        <m:e>
                          <m:r>
                            <a:rPr lang="fr-FR" sz="1800" i="1">
                              <a:latin typeface="Cambria Math"/>
                            </a:rPr>
                            <m:t>𝑥</m:t>
                          </m:r>
                        </m:e>
                        <m:sub>
                          <m:r>
                            <a:rPr lang="fr-FR" sz="1800" i="1" baseline="-25000">
                              <a:latin typeface="Cambria Math"/>
                            </a:rPr>
                            <m:t>1</m:t>
                          </m:r>
                        </m:sub>
                      </m:sSub>
                      <m:r>
                        <a:rPr lang="fr-FR" sz="1800" i="1">
                          <a:latin typeface="Cambria Math"/>
                        </a:rPr>
                        <m:t>(</m:t>
                      </m:r>
                      <m:r>
                        <a:rPr lang="fr-FR" sz="1800" i="1">
                          <a:latin typeface="Cambria Math"/>
                        </a:rPr>
                        <m:t>𝑡</m:t>
                      </m:r>
                      <m:r>
                        <a:rPr lang="fr-FR" sz="1800" i="1">
                          <a:latin typeface="Cambria Math"/>
                        </a:rPr>
                        <m:t>) </m:t>
                      </m:r>
                      <m:r>
                        <a:rPr lang="fr-FR" sz="1800" i="1">
                          <a:latin typeface="Cambria Math"/>
                        </a:rPr>
                        <m:t>𝑐𝑜𝑠</m:t>
                      </m:r>
                      <m:r>
                        <a:rPr lang="fr-FR" sz="1800" i="1">
                          <a:latin typeface="Cambria Math"/>
                        </a:rPr>
                        <m:t>(</m:t>
                      </m:r>
                      <m:sSub>
                        <m:sSubPr>
                          <m:ctrlPr>
                            <a:rPr lang="el-GR" sz="1800" i="1">
                              <a:latin typeface="Cambria Math"/>
                            </a:rPr>
                          </m:ctrlPr>
                        </m:sSubPr>
                        <m:e>
                          <m:r>
                            <a:rPr lang="el-GR" sz="1800" i="1">
                              <a:latin typeface="Cambria Math"/>
                            </a:rPr>
                            <m:t>𝜔</m:t>
                          </m:r>
                        </m:e>
                        <m:sub>
                          <m:r>
                            <a:rPr lang="fr-FR" sz="1800" i="1" baseline="-25000">
                              <a:latin typeface="Cambria Math"/>
                            </a:rPr>
                            <m:t>0</m:t>
                          </m:r>
                        </m:sub>
                      </m:sSub>
                      <m:r>
                        <a:rPr lang="fr-FR" sz="1800" i="1">
                          <a:latin typeface="Cambria Math"/>
                        </a:rPr>
                        <m:t>𝑡</m:t>
                      </m:r>
                      <m:r>
                        <a:rPr lang="fr-FR" sz="1800" i="1">
                          <a:latin typeface="Cambria Math"/>
                        </a:rPr>
                        <m:t>)]+</m:t>
                      </m:r>
                      <m:sSub>
                        <m:sSubPr>
                          <m:ctrlPr>
                            <a:rPr lang="el-GR" sz="1800" i="1">
                              <a:latin typeface="Cambria Math"/>
                            </a:rPr>
                          </m:ctrlPr>
                        </m:sSubPr>
                        <m:e>
                          <m:r>
                            <a:rPr lang="el-GR" sz="1800" i="1">
                              <a:latin typeface="Cambria Math"/>
                            </a:rPr>
                            <m:t>𝛼</m:t>
                          </m:r>
                        </m:e>
                        <m:sub>
                          <m:r>
                            <a:rPr lang="fr-FR" sz="1800" i="1" baseline="-25000">
                              <a:latin typeface="Cambria Math"/>
                            </a:rPr>
                            <m:t>2</m:t>
                          </m:r>
                        </m:sub>
                      </m:sSub>
                      <m:r>
                        <a:rPr lang="fr-FR" sz="1800" i="1">
                          <a:latin typeface="Cambria Math"/>
                        </a:rPr>
                        <m:t>[</m:t>
                      </m:r>
                      <m:sSub>
                        <m:sSubPr>
                          <m:ctrlPr>
                            <a:rPr lang="el-GR" sz="1800" i="1">
                              <a:latin typeface="Cambria Math"/>
                            </a:rPr>
                          </m:ctrlPr>
                        </m:sSubPr>
                        <m:e>
                          <m:r>
                            <a:rPr lang="fr-FR" sz="1800" i="1">
                              <a:latin typeface="Cambria Math"/>
                            </a:rPr>
                            <m:t>𝑥</m:t>
                          </m:r>
                        </m:e>
                        <m:sub>
                          <m:r>
                            <a:rPr lang="fr-FR" sz="1800" i="1" baseline="-25000">
                              <a:latin typeface="Cambria Math"/>
                            </a:rPr>
                            <m:t>2</m:t>
                          </m:r>
                        </m:sub>
                      </m:sSub>
                      <m:r>
                        <a:rPr lang="fr-FR" sz="1800" i="1">
                          <a:latin typeface="Cambria Math"/>
                        </a:rPr>
                        <m:t>(</m:t>
                      </m:r>
                      <m:r>
                        <a:rPr lang="fr-FR" sz="1800" i="1">
                          <a:latin typeface="Cambria Math"/>
                        </a:rPr>
                        <m:t>𝑡</m:t>
                      </m:r>
                      <m:r>
                        <a:rPr lang="fr-FR" sz="1800" i="1">
                          <a:latin typeface="Cambria Math"/>
                        </a:rPr>
                        <m:t>) </m:t>
                      </m:r>
                      <m:r>
                        <a:rPr lang="fr-FR" sz="1800" i="1">
                          <a:latin typeface="Cambria Math"/>
                        </a:rPr>
                        <m:t>𝑐𝑜𝑠</m:t>
                      </m:r>
                      <m:r>
                        <a:rPr lang="fr-FR" sz="1800" i="1">
                          <a:latin typeface="Cambria Math"/>
                        </a:rPr>
                        <m:t>(</m:t>
                      </m:r>
                      <m:sSub>
                        <m:sSubPr>
                          <m:ctrlPr>
                            <a:rPr lang="el-GR" sz="1800" i="1">
                              <a:latin typeface="Cambria Math"/>
                            </a:rPr>
                          </m:ctrlPr>
                        </m:sSubPr>
                        <m:e>
                          <m:r>
                            <a:rPr lang="el-GR" sz="1800" i="1">
                              <a:latin typeface="Cambria Math"/>
                            </a:rPr>
                            <m:t>𝜔</m:t>
                          </m:r>
                        </m:e>
                        <m:sub>
                          <m:r>
                            <a:rPr lang="fr-FR" sz="1800" i="1" baseline="-25000">
                              <a:latin typeface="Cambria Math"/>
                            </a:rPr>
                            <m:t>0</m:t>
                          </m:r>
                        </m:sub>
                      </m:sSub>
                      <m:r>
                        <a:rPr lang="fr-FR" sz="1800" i="1">
                          <a:latin typeface="Cambria Math"/>
                        </a:rPr>
                        <m:t>𝑡</m:t>
                      </m:r>
                      <m:r>
                        <a:rPr lang="fr-FR" sz="1800" i="1">
                          <a:latin typeface="Cambria Math"/>
                        </a:rPr>
                        <m:t>)]</m:t>
                      </m:r>
                    </m:oMath>
                  </m:oMathPara>
                </a14:m>
                <a:endParaRPr lang="el-GR" sz="1800" dirty="0"/>
              </a:p>
              <a:p>
                <a:pPr marL="0" indent="0" algn="l">
                  <a:spcBef>
                    <a:spcPts val="600"/>
                  </a:spcBef>
                  <a:spcAft>
                    <a:spcPts val="600"/>
                  </a:spcAft>
                  <a:buNone/>
                </a:pPr>
                <a14:m>
                  <m:oMathPara xmlns:m="http://schemas.openxmlformats.org/officeDocument/2006/math">
                    <m:oMathParaPr>
                      <m:jc m:val="centerGroup"/>
                    </m:oMathParaPr>
                    <m:oMath xmlns:m="http://schemas.openxmlformats.org/officeDocument/2006/math">
                      <m:r>
                        <a:rPr lang="fr-FR" sz="1800" i="1">
                          <a:latin typeface="Cambria Math"/>
                        </a:rPr>
                        <m:t>=</m:t>
                      </m:r>
                      <m:sSub>
                        <m:sSubPr>
                          <m:ctrlPr>
                            <a:rPr lang="el-GR" sz="1800" i="1">
                              <a:latin typeface="Cambria Math"/>
                            </a:rPr>
                          </m:ctrlPr>
                        </m:sSubPr>
                        <m:e>
                          <m:r>
                            <a:rPr lang="el-GR" sz="1800" i="1">
                              <a:latin typeface="Cambria Math"/>
                            </a:rPr>
                            <m:t>𝛼</m:t>
                          </m:r>
                        </m:e>
                        <m:sub>
                          <m:r>
                            <a:rPr lang="fr-FR" sz="1800" i="1" baseline="-25000">
                              <a:latin typeface="Cambria Math"/>
                            </a:rPr>
                            <m:t>1</m:t>
                          </m:r>
                        </m:sub>
                      </m:sSub>
                      <m:sSub>
                        <m:sSubPr>
                          <m:ctrlPr>
                            <a:rPr lang="el-GR" sz="1800" i="1">
                              <a:latin typeface="Cambria Math"/>
                            </a:rPr>
                          </m:ctrlPr>
                        </m:sSubPr>
                        <m:e>
                          <m:r>
                            <a:rPr lang="fr-FR" sz="1800" i="1">
                              <a:latin typeface="Cambria Math"/>
                            </a:rPr>
                            <m:t>𝑦</m:t>
                          </m:r>
                        </m:e>
                        <m:sub>
                          <m:r>
                            <a:rPr lang="fr-FR" sz="1800" i="1" baseline="-25000">
                              <a:latin typeface="Cambria Math"/>
                            </a:rPr>
                            <m:t>1</m:t>
                          </m:r>
                        </m:sub>
                      </m:sSub>
                      <m:r>
                        <a:rPr lang="fr-FR" sz="1800" i="1">
                          <a:latin typeface="Cambria Math"/>
                        </a:rPr>
                        <m:t>(</m:t>
                      </m:r>
                      <m:r>
                        <a:rPr lang="fr-FR" sz="1800" i="1">
                          <a:latin typeface="Cambria Math"/>
                        </a:rPr>
                        <m:t>𝑡</m:t>
                      </m:r>
                      <m:r>
                        <a:rPr lang="fr-FR" sz="1800" i="1">
                          <a:latin typeface="Cambria Math"/>
                        </a:rPr>
                        <m:t>)+</m:t>
                      </m:r>
                      <m:sSub>
                        <m:sSubPr>
                          <m:ctrlPr>
                            <a:rPr lang="el-GR" sz="1800" i="1">
                              <a:latin typeface="Cambria Math"/>
                            </a:rPr>
                          </m:ctrlPr>
                        </m:sSubPr>
                        <m:e>
                          <m:r>
                            <a:rPr lang="el-GR" sz="1800" i="1">
                              <a:latin typeface="Cambria Math"/>
                            </a:rPr>
                            <m:t>𝛼</m:t>
                          </m:r>
                        </m:e>
                        <m:sub>
                          <m:r>
                            <a:rPr lang="fr-FR" sz="1800" i="1" baseline="-25000">
                              <a:latin typeface="Cambria Math"/>
                            </a:rPr>
                            <m:t>2</m:t>
                          </m:r>
                        </m:sub>
                      </m:sSub>
                      <m:sSub>
                        <m:sSubPr>
                          <m:ctrlPr>
                            <a:rPr lang="el-GR" sz="1800" i="1">
                              <a:latin typeface="Cambria Math"/>
                            </a:rPr>
                          </m:ctrlPr>
                        </m:sSubPr>
                        <m:e>
                          <m:r>
                            <a:rPr lang="fr-FR" sz="1800" i="1">
                              <a:latin typeface="Cambria Math"/>
                            </a:rPr>
                            <m:t>𝑦</m:t>
                          </m:r>
                        </m:e>
                        <m:sub>
                          <m:r>
                            <a:rPr lang="fr-FR" sz="1800" i="1" baseline="-25000">
                              <a:latin typeface="Cambria Math"/>
                            </a:rPr>
                            <m:t>2</m:t>
                          </m:r>
                        </m:sub>
                      </m:sSub>
                      <m:r>
                        <a:rPr lang="fr-FR" sz="1800" i="1">
                          <a:latin typeface="Cambria Math"/>
                        </a:rPr>
                        <m:t>(</m:t>
                      </m:r>
                      <m:r>
                        <a:rPr lang="fr-FR" sz="1800" i="1">
                          <a:latin typeface="Cambria Math"/>
                        </a:rPr>
                        <m:t>𝑡</m:t>
                      </m:r>
                      <m:r>
                        <a:rPr lang="fr-FR" sz="1800" i="1">
                          <a:latin typeface="Cambria Math"/>
                        </a:rPr>
                        <m:t>)</m:t>
                      </m:r>
                    </m:oMath>
                  </m:oMathPara>
                </a14:m>
                <a:endParaRPr lang="el-GR" sz="1800" dirty="0"/>
              </a:p>
              <a:p>
                <a:pPr marL="0" indent="0" algn="l">
                  <a:spcBef>
                    <a:spcPts val="600"/>
                  </a:spcBef>
                  <a:spcAft>
                    <a:spcPts val="600"/>
                  </a:spcAft>
                  <a:buNone/>
                </a:pPr>
                <a:r>
                  <a:rPr lang="el-GR" sz="1800" dirty="0"/>
                  <a:t>Επομένως ότι το σύστημα είναι </a:t>
                </a:r>
                <a:r>
                  <a:rPr lang="el-GR" sz="1800" b="1" dirty="0"/>
                  <a:t>γραμμικό</a:t>
                </a:r>
                <a:r>
                  <a:rPr lang="el-GR" sz="1800" dirty="0" smtClean="0"/>
                  <a:t>.</a:t>
                </a:r>
                <a:endParaRPr lang="el-GR" sz="1800"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457200" y="1052736"/>
                <a:ext cx="8229600" cy="5472608"/>
              </a:xfrm>
              <a:blipFill rotWithShape="1">
                <a:blip r:embed="rId2"/>
                <a:stretch>
                  <a:fillRect l="-593" t="-669" r="-296" b="-1784"/>
                </a:stretch>
              </a:blipFill>
            </p:spPr>
            <p:txBody>
              <a:bodyPr/>
              <a:lstStyle/>
              <a:p>
                <a:r>
                  <a:rPr lang="el-GR">
                    <a:noFill/>
                  </a:rPr>
                  <a:t> </a:t>
                </a:r>
              </a:p>
            </p:txBody>
          </p:sp>
        </mc:Fallback>
      </mc:AlternateContent>
      <p:sp>
        <p:nvSpPr>
          <p:cNvPr id="4" name="Slide Number Placeholder 3"/>
          <p:cNvSpPr>
            <a:spLocks noGrp="1"/>
          </p:cNvSpPr>
          <p:nvPr>
            <p:ph type="sldNum" sz="quarter" idx="12"/>
          </p:nvPr>
        </p:nvSpPr>
        <p:spPr/>
        <p:txBody>
          <a:bodyPr/>
          <a:lstStyle/>
          <a:p>
            <a:fld id="{0B0EBAE1-C03B-424B-868F-E6C23C4F0113}" type="slidenum">
              <a:rPr lang="el-GR" smtClean="0"/>
              <a:t>121</a:t>
            </a:fld>
            <a:endParaRPr lang="el-GR"/>
          </a:p>
        </p:txBody>
      </p:sp>
    </p:spTree>
    <p:extLst>
      <p:ext uri="{BB962C8B-B14F-4D97-AF65-F5344CB8AC3E}">
        <p14:creationId xmlns:p14="http://schemas.microsoft.com/office/powerpoint/2010/main" val="4258514543"/>
      </p:ext>
    </p:extLst>
  </p:cSld>
  <p:clrMapOvr>
    <a:masterClrMapping/>
  </p:clrMapOvr>
  <p:timing>
    <p:tnLst>
      <p:par>
        <p:cTn id="1" dur="indefinite" restart="never" nodeType="tmRoot"/>
      </p:par>
    </p:tnLst>
  </p:timing>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l-GR" dirty="0" smtClean="0"/>
              <a:t>Άσκηση 11(συνέχεια)</a:t>
            </a:r>
            <a:endParaRPr lang="el-GR"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457200" y="1052736"/>
                <a:ext cx="8229600" cy="5472608"/>
              </a:xfrm>
            </p:spPr>
            <p:txBody>
              <a:bodyPr>
                <a:noAutofit/>
              </a:bodyPr>
              <a:lstStyle/>
              <a:p>
                <a:pPr marL="0" indent="0" algn="l">
                  <a:spcBef>
                    <a:spcPts val="600"/>
                  </a:spcBef>
                  <a:spcAft>
                    <a:spcPts val="600"/>
                  </a:spcAft>
                  <a:buNone/>
                </a:pPr>
                <a:r>
                  <a:rPr lang="el-GR" sz="1800" dirty="0"/>
                  <a:t>(β) Έλεγχος χρονικής μεταβλητότητας: Αν το σήμα </a:t>
                </a:r>
                <a14:m>
                  <m:oMath xmlns:m="http://schemas.openxmlformats.org/officeDocument/2006/math">
                    <m:r>
                      <a:rPr lang="en-US" sz="1800" i="1">
                        <a:latin typeface="Cambria Math"/>
                      </a:rPr>
                      <m:t>𝑥</m:t>
                    </m:r>
                    <m:r>
                      <a:rPr lang="el-GR" sz="1800" i="1">
                        <a:latin typeface="Cambria Math"/>
                      </a:rPr>
                      <m:t>(</m:t>
                    </m:r>
                    <m:r>
                      <a:rPr lang="en-US" sz="1800" i="1">
                        <a:latin typeface="Cambria Math"/>
                      </a:rPr>
                      <m:t>𝑡</m:t>
                    </m:r>
                    <m:r>
                      <a:rPr lang="el-GR" sz="1800" i="1">
                        <a:latin typeface="Cambria Math"/>
                      </a:rPr>
                      <m:t>)</m:t>
                    </m:r>
                  </m:oMath>
                </a14:m>
                <a:r>
                  <a:rPr lang="el-GR" sz="1800" dirty="0"/>
                  <a:t> είναι η είσοδος του διαμορφωτή τότε η έξοδος είναι </a:t>
                </a:r>
                <a14:m>
                  <m:oMath xmlns:m="http://schemas.openxmlformats.org/officeDocument/2006/math">
                    <m:r>
                      <a:rPr lang="fr-FR" sz="1800" i="1">
                        <a:latin typeface="Cambria Math"/>
                      </a:rPr>
                      <m:t>𝑦</m:t>
                    </m:r>
                    <m:r>
                      <a:rPr lang="el-GR" sz="1800" i="1">
                        <a:latin typeface="Cambria Math"/>
                      </a:rPr>
                      <m:t>(</m:t>
                    </m:r>
                    <m:r>
                      <a:rPr lang="fr-FR" sz="1800" i="1">
                        <a:latin typeface="Cambria Math"/>
                      </a:rPr>
                      <m:t>𝑡</m:t>
                    </m:r>
                    <m:r>
                      <a:rPr lang="el-GR" sz="1800" i="1">
                        <a:latin typeface="Cambria Math"/>
                      </a:rPr>
                      <m:t>)=</m:t>
                    </m:r>
                    <m:r>
                      <a:rPr lang="fr-FR" sz="1800" i="1">
                        <a:latin typeface="Cambria Math"/>
                      </a:rPr>
                      <m:t>𝑥</m:t>
                    </m:r>
                    <m:r>
                      <a:rPr lang="el-GR" sz="1800" i="1">
                        <a:latin typeface="Cambria Math"/>
                      </a:rPr>
                      <m:t>(</m:t>
                    </m:r>
                    <m:r>
                      <a:rPr lang="fr-FR" sz="1800" i="1">
                        <a:latin typeface="Cambria Math"/>
                      </a:rPr>
                      <m:t>𝑡</m:t>
                    </m:r>
                    <m:r>
                      <a:rPr lang="el-GR" sz="1800" i="1">
                        <a:latin typeface="Cambria Math"/>
                      </a:rPr>
                      <m:t>) </m:t>
                    </m:r>
                    <m:r>
                      <a:rPr lang="fr-FR" sz="1800" i="1">
                        <a:latin typeface="Cambria Math"/>
                      </a:rPr>
                      <m:t>𝑐𝑜𝑠</m:t>
                    </m:r>
                    <m:r>
                      <a:rPr lang="el-GR" sz="1800" i="1">
                        <a:latin typeface="Cambria Math"/>
                      </a:rPr>
                      <m:t>(</m:t>
                    </m:r>
                    <m:sSub>
                      <m:sSubPr>
                        <m:ctrlPr>
                          <a:rPr lang="el-GR" sz="1800" i="1">
                            <a:latin typeface="Cambria Math"/>
                          </a:rPr>
                        </m:ctrlPr>
                      </m:sSubPr>
                      <m:e>
                        <m:r>
                          <a:rPr lang="el-GR" sz="1800" i="1">
                            <a:latin typeface="Cambria Math"/>
                          </a:rPr>
                          <m:t>𝜔</m:t>
                        </m:r>
                      </m:e>
                      <m:sub>
                        <m:r>
                          <a:rPr lang="el-GR" sz="1800" i="1" baseline="-25000">
                            <a:latin typeface="Cambria Math"/>
                          </a:rPr>
                          <m:t>0</m:t>
                        </m:r>
                      </m:sub>
                    </m:sSub>
                    <m:r>
                      <a:rPr lang="fr-FR" sz="1800" i="1">
                        <a:latin typeface="Cambria Math"/>
                      </a:rPr>
                      <m:t>𝑡</m:t>
                    </m:r>
                    <m:r>
                      <a:rPr lang="el-GR" sz="1800" i="1">
                        <a:latin typeface="Cambria Math"/>
                      </a:rPr>
                      <m:t>)</m:t>
                    </m:r>
                  </m:oMath>
                </a14:m>
                <a:r>
                  <a:rPr lang="el-GR" sz="1800" dirty="0"/>
                  <a:t>. Η απόκριση του συστήματος στο σήμα </a:t>
                </a:r>
                <a14:m>
                  <m:oMath xmlns:m="http://schemas.openxmlformats.org/officeDocument/2006/math">
                    <m:r>
                      <a:rPr lang="en-US" sz="1800" i="1">
                        <a:latin typeface="Cambria Math"/>
                      </a:rPr>
                      <m:t>𝑥</m:t>
                    </m:r>
                    <m:r>
                      <a:rPr lang="el-GR" sz="1800" i="1">
                        <a:latin typeface="Cambria Math"/>
                      </a:rPr>
                      <m:t>(</m:t>
                    </m:r>
                    <m:r>
                      <a:rPr lang="en-US" sz="1800" i="1">
                        <a:latin typeface="Cambria Math"/>
                      </a:rPr>
                      <m:t>𝑡</m:t>
                    </m:r>
                    <m:r>
                      <a:rPr lang="el-GR" sz="1800" i="1">
                        <a:latin typeface="Cambria Math"/>
                      </a:rPr>
                      <m:t>−</m:t>
                    </m:r>
                    <m:sSub>
                      <m:sSubPr>
                        <m:ctrlPr>
                          <a:rPr lang="el-GR" sz="1800" i="1">
                            <a:latin typeface="Cambria Math"/>
                          </a:rPr>
                        </m:ctrlPr>
                      </m:sSubPr>
                      <m:e>
                        <m:r>
                          <a:rPr lang="en-US" sz="1800" i="1">
                            <a:latin typeface="Cambria Math"/>
                          </a:rPr>
                          <m:t>𝑡</m:t>
                        </m:r>
                      </m:e>
                      <m:sub>
                        <m:r>
                          <a:rPr lang="el-GR" sz="1800" i="1" baseline="-25000">
                            <a:latin typeface="Cambria Math"/>
                          </a:rPr>
                          <m:t>0</m:t>
                        </m:r>
                      </m:sub>
                    </m:sSub>
                    <m:r>
                      <a:rPr lang="el-GR" sz="1800" i="1">
                        <a:latin typeface="Cambria Math"/>
                      </a:rPr>
                      <m:t>)</m:t>
                    </m:r>
                  </m:oMath>
                </a14:m>
                <a:r>
                  <a:rPr lang="el-GR" sz="1800" dirty="0"/>
                  <a:t> είναι </a:t>
                </a:r>
                <a14:m>
                  <m:oMath xmlns:m="http://schemas.openxmlformats.org/officeDocument/2006/math">
                    <m:sSub>
                      <m:sSubPr>
                        <m:ctrlPr>
                          <a:rPr lang="el-GR" sz="1800" i="1">
                            <a:latin typeface="Cambria Math"/>
                          </a:rPr>
                        </m:ctrlPr>
                      </m:sSubPr>
                      <m:e>
                        <m:r>
                          <a:rPr lang="fr-FR" sz="1800" i="1">
                            <a:latin typeface="Cambria Math"/>
                          </a:rPr>
                          <m:t>𝑦</m:t>
                        </m:r>
                      </m:e>
                      <m:sub>
                        <m:r>
                          <a:rPr lang="el-GR" sz="1800" i="1" baseline="-25000">
                            <a:latin typeface="Cambria Math"/>
                          </a:rPr>
                          <m:t>1</m:t>
                        </m:r>
                      </m:sub>
                    </m:sSub>
                    <m:r>
                      <a:rPr lang="el-GR" sz="1800" i="1">
                        <a:latin typeface="Cambria Math"/>
                      </a:rPr>
                      <m:t>(</m:t>
                    </m:r>
                    <m:r>
                      <a:rPr lang="fr-FR" sz="1800" i="1">
                        <a:latin typeface="Cambria Math"/>
                      </a:rPr>
                      <m:t>𝑡</m:t>
                    </m:r>
                    <m:r>
                      <a:rPr lang="el-GR" sz="1800" i="1">
                        <a:latin typeface="Cambria Math"/>
                      </a:rPr>
                      <m:t>)=</m:t>
                    </m:r>
                    <m:r>
                      <a:rPr lang="fr-FR" sz="1800" i="1">
                        <a:latin typeface="Cambria Math"/>
                      </a:rPr>
                      <m:t>𝑥</m:t>
                    </m:r>
                    <m:r>
                      <a:rPr lang="el-GR" sz="1800" i="1">
                        <a:latin typeface="Cambria Math"/>
                      </a:rPr>
                      <m:t>(</m:t>
                    </m:r>
                    <m:r>
                      <a:rPr lang="fr-FR" sz="1800" i="1">
                        <a:latin typeface="Cambria Math"/>
                      </a:rPr>
                      <m:t>𝑡</m:t>
                    </m:r>
                    <m:r>
                      <a:rPr lang="el-GR" sz="1800" i="1">
                        <a:latin typeface="Cambria Math"/>
                      </a:rPr>
                      <m:t>−</m:t>
                    </m:r>
                    <m:sSub>
                      <m:sSubPr>
                        <m:ctrlPr>
                          <a:rPr lang="el-GR" sz="1800" i="1">
                            <a:latin typeface="Cambria Math"/>
                          </a:rPr>
                        </m:ctrlPr>
                      </m:sSubPr>
                      <m:e>
                        <m:r>
                          <a:rPr lang="fr-FR" sz="1800" i="1">
                            <a:latin typeface="Cambria Math"/>
                          </a:rPr>
                          <m:t>𝑡</m:t>
                        </m:r>
                      </m:e>
                      <m:sub>
                        <m:r>
                          <a:rPr lang="el-GR" sz="1800" i="1" baseline="-25000">
                            <a:latin typeface="Cambria Math"/>
                          </a:rPr>
                          <m:t>0</m:t>
                        </m:r>
                      </m:sub>
                    </m:sSub>
                    <m:r>
                      <a:rPr lang="el-GR" sz="1800" i="1">
                        <a:latin typeface="Cambria Math"/>
                      </a:rPr>
                      <m:t>)</m:t>
                    </m:r>
                    <m:r>
                      <a:rPr lang="fr-FR" sz="1800" i="1">
                        <a:latin typeface="Cambria Math"/>
                      </a:rPr>
                      <m:t>𝑐𝑜𝑠</m:t>
                    </m:r>
                    <m:r>
                      <a:rPr lang="el-GR" sz="1800" i="1">
                        <a:latin typeface="Cambria Math"/>
                      </a:rPr>
                      <m:t>(</m:t>
                    </m:r>
                    <m:sSub>
                      <m:sSubPr>
                        <m:ctrlPr>
                          <a:rPr lang="el-GR" sz="1800" i="1">
                            <a:latin typeface="Cambria Math"/>
                          </a:rPr>
                        </m:ctrlPr>
                      </m:sSubPr>
                      <m:e>
                        <m:r>
                          <a:rPr lang="el-GR" sz="1800" i="1">
                            <a:latin typeface="Cambria Math"/>
                          </a:rPr>
                          <m:t>𝜔</m:t>
                        </m:r>
                      </m:e>
                      <m:sub>
                        <m:r>
                          <a:rPr lang="el-GR" sz="1800" i="1" baseline="-25000">
                            <a:latin typeface="Cambria Math"/>
                          </a:rPr>
                          <m:t>0</m:t>
                        </m:r>
                      </m:sub>
                    </m:sSub>
                    <m:r>
                      <a:rPr lang="fr-FR" sz="1800" i="1">
                        <a:latin typeface="Cambria Math"/>
                      </a:rPr>
                      <m:t>𝑡</m:t>
                    </m:r>
                    <m:r>
                      <a:rPr lang="el-GR" sz="1800" i="1">
                        <a:latin typeface="Cambria Math"/>
                      </a:rPr>
                      <m:t>)</m:t>
                    </m:r>
                  </m:oMath>
                </a14:m>
                <a:r>
                  <a:rPr lang="el-GR" sz="1800" dirty="0"/>
                  <a:t>. Παρατηρούμε ότι γενικά ισχύει </a:t>
                </a:r>
                <a14:m>
                  <m:oMath xmlns:m="http://schemas.openxmlformats.org/officeDocument/2006/math">
                    <m:sSub>
                      <m:sSubPr>
                        <m:ctrlPr>
                          <a:rPr lang="el-GR" sz="1800" i="1">
                            <a:latin typeface="Cambria Math"/>
                          </a:rPr>
                        </m:ctrlPr>
                      </m:sSubPr>
                      <m:e>
                        <m:r>
                          <a:rPr lang="fr-FR" sz="1800" i="1">
                            <a:latin typeface="Cambria Math"/>
                          </a:rPr>
                          <m:t>𝑦</m:t>
                        </m:r>
                      </m:e>
                      <m:sub>
                        <m:r>
                          <a:rPr lang="el-GR" sz="1800" i="1" baseline="-25000">
                            <a:latin typeface="Cambria Math"/>
                          </a:rPr>
                          <m:t>1</m:t>
                        </m:r>
                      </m:sub>
                    </m:sSub>
                    <m:r>
                      <a:rPr lang="el-GR" sz="1800" i="1">
                        <a:latin typeface="Cambria Math"/>
                      </a:rPr>
                      <m:t>(</m:t>
                    </m:r>
                    <m:r>
                      <a:rPr lang="fr-FR" sz="1800" i="1">
                        <a:latin typeface="Cambria Math"/>
                      </a:rPr>
                      <m:t>𝑡</m:t>
                    </m:r>
                    <m:r>
                      <a:rPr lang="el-GR" sz="1800" i="1">
                        <a:latin typeface="Cambria Math"/>
                      </a:rPr>
                      <m:t>)≠</m:t>
                    </m:r>
                    <m:r>
                      <a:rPr lang="fr-FR" sz="1800" i="1">
                        <a:latin typeface="Cambria Math"/>
                      </a:rPr>
                      <m:t>𝑦</m:t>
                    </m:r>
                    <m:r>
                      <a:rPr lang="el-GR" sz="1800" i="1">
                        <a:latin typeface="Cambria Math"/>
                      </a:rPr>
                      <m:t>(</m:t>
                    </m:r>
                    <m:r>
                      <a:rPr lang="fr-FR" sz="1800" i="1">
                        <a:latin typeface="Cambria Math"/>
                      </a:rPr>
                      <m:t>𝑡</m:t>
                    </m:r>
                    <m:r>
                      <a:rPr lang="el-GR" sz="1800" i="1">
                        <a:latin typeface="Cambria Math"/>
                      </a:rPr>
                      <m:t>−</m:t>
                    </m:r>
                    <m:sSub>
                      <m:sSubPr>
                        <m:ctrlPr>
                          <a:rPr lang="el-GR" sz="1800" i="1">
                            <a:latin typeface="Cambria Math"/>
                          </a:rPr>
                        </m:ctrlPr>
                      </m:sSubPr>
                      <m:e>
                        <m:r>
                          <a:rPr lang="fr-FR" sz="1800" i="1">
                            <a:latin typeface="Cambria Math"/>
                          </a:rPr>
                          <m:t>𝑡</m:t>
                        </m:r>
                      </m:e>
                      <m:sub>
                        <m:r>
                          <a:rPr lang="el-GR" sz="1800" i="1" baseline="-25000">
                            <a:latin typeface="Cambria Math"/>
                          </a:rPr>
                          <m:t>0</m:t>
                        </m:r>
                      </m:sub>
                    </m:sSub>
                    <m:r>
                      <a:rPr lang="el-GR" sz="1800" i="1">
                        <a:latin typeface="Cambria Math"/>
                      </a:rPr>
                      <m:t>)</m:t>
                    </m:r>
                  </m:oMath>
                </a14:m>
                <a:r>
                  <a:rPr lang="el-GR" sz="1800" dirty="0"/>
                  <a:t>, δηλαδή ο διαμορφωτής είναι σύστημα </a:t>
                </a:r>
                <a:r>
                  <a:rPr lang="el-GR" sz="1800" b="1" dirty="0"/>
                  <a:t>χρονικά μεταβαλλόμενο</a:t>
                </a:r>
                <a:r>
                  <a:rPr lang="el-GR" sz="1800" dirty="0"/>
                  <a:t>.</a:t>
                </a:r>
              </a:p>
              <a:p>
                <a:pPr marL="0" indent="0" algn="l">
                  <a:spcBef>
                    <a:spcPts val="600"/>
                  </a:spcBef>
                  <a:spcAft>
                    <a:spcPts val="600"/>
                  </a:spcAft>
                  <a:buNone/>
                </a:pPr>
                <a:r>
                  <a:rPr lang="el-GR" sz="1800" dirty="0"/>
                  <a:t>(γ) Έλεγχος αιτιότητας: Ο διαμορφωτής είναι </a:t>
                </a:r>
                <a:r>
                  <a:rPr lang="el-GR" sz="1800" b="1" dirty="0"/>
                  <a:t>αιτιατό</a:t>
                </a:r>
                <a:r>
                  <a:rPr lang="el-GR" sz="1800" dirty="0"/>
                  <a:t> σύστημα εφόσον η έξοδός του εξαρτάται μόνο από την παρούσα τιμή της εισόδου του. </a:t>
                </a:r>
              </a:p>
              <a:p>
                <a:pPr marL="0" indent="0" algn="l">
                  <a:spcBef>
                    <a:spcPts val="600"/>
                  </a:spcBef>
                  <a:spcAft>
                    <a:spcPts val="600"/>
                  </a:spcAft>
                  <a:buNone/>
                </a:pPr>
                <a:endParaRPr lang="el-GR" sz="1800" dirty="0" smtClean="0"/>
              </a:p>
              <a:p>
                <a:pPr marL="0" indent="0" algn="l">
                  <a:spcBef>
                    <a:spcPts val="600"/>
                  </a:spcBef>
                  <a:spcAft>
                    <a:spcPts val="600"/>
                  </a:spcAft>
                  <a:buNone/>
                </a:pPr>
                <a:r>
                  <a:rPr lang="el-GR" sz="1800" dirty="0" smtClean="0"/>
                  <a:t>Επειδή </a:t>
                </a:r>
                <a:r>
                  <a:rPr lang="el-GR" sz="1800" dirty="0"/>
                  <a:t>το σύστημα είναι χρονικά μεταβαλλόμενο, δεν μπορεί να χρησιμοποιηθεί η σχέση της συνέλιξης </a:t>
                </a:r>
                <a:r>
                  <a:rPr lang="el-GR" sz="1800" dirty="0" smtClean="0"/>
                  <a:t>, </a:t>
                </a:r>
                <a:r>
                  <a:rPr lang="el-GR" sz="1800" dirty="0"/>
                  <a:t>επειδή αυτή ισχύει μόνο για ΓΧΑ συστήματα. </a:t>
                </a:r>
              </a:p>
              <a:p>
                <a:pPr marL="0" indent="0" algn="l">
                  <a:spcBef>
                    <a:spcPts val="600"/>
                  </a:spcBef>
                  <a:spcAft>
                    <a:spcPts val="600"/>
                  </a:spcAft>
                  <a:buNone/>
                </a:pPr>
                <a:r>
                  <a:rPr lang="el-GR" sz="1800" dirty="0"/>
                  <a:t>Επομένως θα υπολογίσουμε την κρουστική απόκριση του διαμορφωτή από τη γενικότερη σχέση </a:t>
                </a:r>
                <a14:m>
                  <m:oMath xmlns:m="http://schemas.openxmlformats.org/officeDocument/2006/math">
                    <m:sSub>
                      <m:sSubPr>
                        <m:ctrlPr>
                          <a:rPr lang="el-GR" sz="1800" i="1">
                            <a:latin typeface="Cambria Math"/>
                          </a:rPr>
                        </m:ctrlPr>
                      </m:sSubPr>
                      <m:e>
                        <m:r>
                          <a:rPr lang="el-GR" sz="1800" i="1">
                            <a:latin typeface="Cambria Math"/>
                          </a:rPr>
                          <m:t>h</m:t>
                        </m:r>
                      </m:e>
                      <m:sub>
                        <m:r>
                          <a:rPr lang="el-GR" sz="1800" i="1" baseline="-25000">
                            <a:latin typeface="Cambria Math"/>
                          </a:rPr>
                          <m:t>𝜏</m:t>
                        </m:r>
                      </m:sub>
                    </m:sSub>
                    <m:r>
                      <a:rPr lang="el-GR" sz="1800" i="1">
                        <a:latin typeface="Cambria Math"/>
                      </a:rPr>
                      <m:t>(</m:t>
                    </m:r>
                    <m:r>
                      <a:rPr lang="fr-FR" sz="1800" i="1">
                        <a:latin typeface="Cambria Math"/>
                      </a:rPr>
                      <m:t>𝑡</m:t>
                    </m:r>
                    <m:r>
                      <a:rPr lang="el-GR" sz="1800" i="1">
                        <a:latin typeface="Cambria Math"/>
                      </a:rPr>
                      <m:t>)=</m:t>
                    </m:r>
                    <m:r>
                      <a:rPr lang="fr-FR" sz="1800" b="1" i="1">
                        <a:latin typeface="Cambria Math"/>
                      </a:rPr>
                      <m:t>𝑺</m:t>
                    </m:r>
                    <m:r>
                      <a:rPr lang="el-GR" sz="1800" i="1">
                        <a:latin typeface="Cambria Math"/>
                      </a:rPr>
                      <m:t>[ </m:t>
                    </m:r>
                    <m:r>
                      <a:rPr lang="el-GR" sz="1800" i="1">
                        <a:latin typeface="Cambria Math"/>
                      </a:rPr>
                      <m:t>𝛿</m:t>
                    </m:r>
                    <m:r>
                      <a:rPr lang="el-GR" sz="1800" i="1">
                        <a:latin typeface="Cambria Math"/>
                      </a:rPr>
                      <m:t>(</m:t>
                    </m:r>
                    <m:r>
                      <a:rPr lang="fr-FR" sz="1800" i="1">
                        <a:latin typeface="Cambria Math"/>
                      </a:rPr>
                      <m:t>𝑡</m:t>
                    </m:r>
                    <m:r>
                      <a:rPr lang="el-GR" sz="1800" i="1">
                        <a:latin typeface="Cambria Math"/>
                      </a:rPr>
                      <m:t>−</m:t>
                    </m:r>
                    <m:r>
                      <a:rPr lang="el-GR" sz="1800" i="1">
                        <a:latin typeface="Cambria Math"/>
                      </a:rPr>
                      <m:t>𝜏</m:t>
                    </m:r>
                    <m:r>
                      <a:rPr lang="el-GR" sz="1800" i="1">
                        <a:latin typeface="Cambria Math"/>
                      </a:rPr>
                      <m:t>) ]</m:t>
                    </m:r>
                  </m:oMath>
                </a14:m>
                <a:r>
                  <a:rPr lang="el-GR" sz="1800" dirty="0"/>
                  <a:t>, οπότε έχουμε</a:t>
                </a:r>
                <a:r>
                  <a:rPr lang="el-GR" sz="1800" dirty="0" smtClean="0"/>
                  <a:t>:</a:t>
                </a:r>
              </a:p>
              <a:p>
                <a:pPr marL="0" indent="0" algn="l">
                  <a:spcBef>
                    <a:spcPts val="600"/>
                  </a:spcBef>
                  <a:spcAft>
                    <a:spcPts val="600"/>
                  </a:spcAft>
                  <a:buNone/>
                </a:pPr>
                <a:endParaRPr lang="el-GR" sz="1800" dirty="0"/>
              </a:p>
              <a:p>
                <a:pPr marL="0" indent="0" algn="l">
                  <a:spcBef>
                    <a:spcPts val="600"/>
                  </a:spcBef>
                  <a:spcAft>
                    <a:spcPts val="600"/>
                  </a:spcAft>
                  <a:buNone/>
                </a:pPr>
                <a14:m>
                  <m:oMathPara xmlns:m="http://schemas.openxmlformats.org/officeDocument/2006/math">
                    <m:oMathParaPr>
                      <m:jc m:val="centerGroup"/>
                    </m:oMathParaPr>
                    <m:oMath xmlns:m="http://schemas.openxmlformats.org/officeDocument/2006/math">
                      <m:sSub>
                        <m:sSubPr>
                          <m:ctrlPr>
                            <a:rPr lang="el-GR" sz="1800" i="1">
                              <a:latin typeface="Cambria Math"/>
                            </a:rPr>
                          </m:ctrlPr>
                        </m:sSubPr>
                        <m:e>
                          <m:r>
                            <a:rPr lang="fr-FR" sz="1800" i="1">
                              <a:latin typeface="Cambria Math"/>
                            </a:rPr>
                            <m:t>h</m:t>
                          </m:r>
                        </m:e>
                        <m:sub>
                          <m:r>
                            <a:rPr lang="el-GR" sz="1800" i="1" baseline="-25000">
                              <a:latin typeface="Cambria Math"/>
                            </a:rPr>
                            <m:t>𝜏</m:t>
                          </m:r>
                        </m:sub>
                      </m:sSub>
                      <m:r>
                        <a:rPr lang="fr-FR" sz="1800" i="1">
                          <a:latin typeface="Cambria Math"/>
                        </a:rPr>
                        <m:t>(</m:t>
                      </m:r>
                      <m:r>
                        <a:rPr lang="fr-FR" sz="1800" i="1">
                          <a:latin typeface="Cambria Math"/>
                        </a:rPr>
                        <m:t>𝑡</m:t>
                      </m:r>
                      <m:r>
                        <a:rPr lang="fr-FR" sz="1800" i="1">
                          <a:latin typeface="Cambria Math"/>
                        </a:rPr>
                        <m:t>)=</m:t>
                      </m:r>
                      <m:r>
                        <a:rPr lang="el-GR" sz="1800" i="1">
                          <a:latin typeface="Cambria Math"/>
                        </a:rPr>
                        <m:t>𝛿</m:t>
                      </m:r>
                      <m:r>
                        <a:rPr lang="fr-FR" sz="1800" i="1">
                          <a:latin typeface="Cambria Math"/>
                        </a:rPr>
                        <m:t>(</m:t>
                      </m:r>
                      <m:r>
                        <a:rPr lang="fr-FR" sz="1800" i="1">
                          <a:latin typeface="Cambria Math"/>
                        </a:rPr>
                        <m:t>𝑡</m:t>
                      </m:r>
                      <m:r>
                        <a:rPr lang="fr-FR" sz="1800" i="1">
                          <a:latin typeface="Cambria Math"/>
                        </a:rPr>
                        <m:t>−</m:t>
                      </m:r>
                      <m:r>
                        <a:rPr lang="el-GR" sz="1800" i="1">
                          <a:latin typeface="Cambria Math"/>
                        </a:rPr>
                        <m:t>𝜏</m:t>
                      </m:r>
                      <m:r>
                        <a:rPr lang="fr-FR" sz="1800" i="1">
                          <a:latin typeface="Cambria Math"/>
                        </a:rPr>
                        <m:t>) </m:t>
                      </m:r>
                      <m:r>
                        <a:rPr lang="fr-FR" sz="1800" i="1">
                          <a:latin typeface="Cambria Math"/>
                        </a:rPr>
                        <m:t>𝑐𝑜𝑠</m:t>
                      </m:r>
                      <m:r>
                        <a:rPr lang="fr-FR" sz="1800" i="1">
                          <a:latin typeface="Cambria Math"/>
                        </a:rPr>
                        <m:t>(</m:t>
                      </m:r>
                      <m:sSub>
                        <m:sSubPr>
                          <m:ctrlPr>
                            <a:rPr lang="el-GR" sz="1800" i="1">
                              <a:latin typeface="Cambria Math"/>
                            </a:rPr>
                          </m:ctrlPr>
                        </m:sSubPr>
                        <m:e>
                          <m:r>
                            <a:rPr lang="el-GR" sz="1800" i="1">
                              <a:latin typeface="Cambria Math"/>
                            </a:rPr>
                            <m:t>𝜔</m:t>
                          </m:r>
                        </m:e>
                        <m:sub>
                          <m:r>
                            <a:rPr lang="fr-FR" sz="1800" i="1" baseline="-25000">
                              <a:latin typeface="Cambria Math"/>
                            </a:rPr>
                            <m:t>0</m:t>
                          </m:r>
                        </m:sub>
                      </m:sSub>
                      <m:r>
                        <a:rPr lang="fr-FR" sz="1800" i="1">
                          <a:latin typeface="Cambria Math"/>
                        </a:rPr>
                        <m:t>𝑡</m:t>
                      </m:r>
                      <m:r>
                        <a:rPr lang="fr-FR" sz="1800" i="1">
                          <a:latin typeface="Cambria Math"/>
                        </a:rPr>
                        <m:t>)=</m:t>
                      </m:r>
                      <m:r>
                        <a:rPr lang="el-GR" sz="1800" i="1">
                          <a:latin typeface="Cambria Math"/>
                        </a:rPr>
                        <m:t>𝛿</m:t>
                      </m:r>
                      <m:r>
                        <a:rPr lang="fr-FR" sz="1800" i="1">
                          <a:latin typeface="Cambria Math"/>
                        </a:rPr>
                        <m:t>(</m:t>
                      </m:r>
                      <m:r>
                        <a:rPr lang="fr-FR" sz="1800" i="1">
                          <a:latin typeface="Cambria Math"/>
                        </a:rPr>
                        <m:t>𝑡</m:t>
                      </m:r>
                      <m:r>
                        <a:rPr lang="fr-FR" sz="1800" i="1">
                          <a:latin typeface="Cambria Math"/>
                        </a:rPr>
                        <m:t>−</m:t>
                      </m:r>
                      <m:r>
                        <a:rPr lang="el-GR" sz="1800" i="1">
                          <a:latin typeface="Cambria Math"/>
                        </a:rPr>
                        <m:t>𝜏</m:t>
                      </m:r>
                      <m:r>
                        <a:rPr lang="fr-FR" sz="1800" i="1">
                          <a:latin typeface="Cambria Math"/>
                        </a:rPr>
                        <m:t>) </m:t>
                      </m:r>
                      <m:r>
                        <a:rPr lang="fr-FR" sz="1800" i="1">
                          <a:latin typeface="Cambria Math"/>
                        </a:rPr>
                        <m:t>𝑐𝑜𝑠</m:t>
                      </m:r>
                      <m:r>
                        <a:rPr lang="fr-FR" sz="1800" i="1">
                          <a:latin typeface="Cambria Math"/>
                        </a:rPr>
                        <m:t>(</m:t>
                      </m:r>
                      <m:sSub>
                        <m:sSubPr>
                          <m:ctrlPr>
                            <a:rPr lang="el-GR" sz="1800" i="1">
                              <a:latin typeface="Cambria Math"/>
                            </a:rPr>
                          </m:ctrlPr>
                        </m:sSubPr>
                        <m:e>
                          <m:r>
                            <a:rPr lang="el-GR" sz="1800" i="1">
                              <a:latin typeface="Cambria Math"/>
                            </a:rPr>
                            <m:t>𝜔</m:t>
                          </m:r>
                        </m:e>
                        <m:sub>
                          <m:r>
                            <a:rPr lang="fr-FR" sz="1800" i="1" baseline="-25000">
                              <a:latin typeface="Cambria Math"/>
                            </a:rPr>
                            <m:t>0</m:t>
                          </m:r>
                        </m:sub>
                      </m:sSub>
                      <m:r>
                        <a:rPr lang="el-GR" sz="1800" i="1">
                          <a:latin typeface="Cambria Math"/>
                        </a:rPr>
                        <m:t>𝜏</m:t>
                      </m:r>
                      <m:r>
                        <a:rPr lang="fr-FR" sz="1800" i="1">
                          <a:latin typeface="Cambria Math"/>
                        </a:rPr>
                        <m:t>)</m:t>
                      </m:r>
                    </m:oMath>
                  </m:oMathPara>
                </a14:m>
                <a:endParaRPr lang="el-GR" sz="1800"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457200" y="1052736"/>
                <a:ext cx="8229600" cy="5472608"/>
              </a:xfrm>
              <a:blipFill rotWithShape="1">
                <a:blip r:embed="rId2"/>
                <a:stretch>
                  <a:fillRect l="-593" t="-669"/>
                </a:stretch>
              </a:blipFill>
            </p:spPr>
            <p:txBody>
              <a:bodyPr/>
              <a:lstStyle/>
              <a:p>
                <a:r>
                  <a:rPr lang="el-GR">
                    <a:noFill/>
                  </a:rPr>
                  <a:t> </a:t>
                </a:r>
              </a:p>
            </p:txBody>
          </p:sp>
        </mc:Fallback>
      </mc:AlternateContent>
      <p:sp>
        <p:nvSpPr>
          <p:cNvPr id="4" name="Slide Number Placeholder 3"/>
          <p:cNvSpPr>
            <a:spLocks noGrp="1"/>
          </p:cNvSpPr>
          <p:nvPr>
            <p:ph type="sldNum" sz="quarter" idx="12"/>
          </p:nvPr>
        </p:nvSpPr>
        <p:spPr/>
        <p:txBody>
          <a:bodyPr/>
          <a:lstStyle/>
          <a:p>
            <a:fld id="{0B0EBAE1-C03B-424B-868F-E6C23C4F0113}" type="slidenum">
              <a:rPr lang="el-GR" smtClean="0"/>
              <a:t>122</a:t>
            </a:fld>
            <a:endParaRPr lang="el-GR"/>
          </a:p>
        </p:txBody>
      </p:sp>
    </p:spTree>
    <p:extLst>
      <p:ext uri="{BB962C8B-B14F-4D97-AF65-F5344CB8AC3E}">
        <p14:creationId xmlns:p14="http://schemas.microsoft.com/office/powerpoint/2010/main" val="3309729228"/>
      </p:ext>
    </p:extLst>
  </p:cSld>
  <p:clrMapOvr>
    <a:masterClrMapping/>
  </p:clrMapOvr>
  <p:timing>
    <p:tnLst>
      <p:par>
        <p:cTn id="1" dur="indefinite" restart="never" nodeType="tmRoot"/>
      </p:par>
    </p:tnLst>
  </p:timing>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0"/>
            <a:ext cx="8229600" cy="1143000"/>
          </a:xfrm>
        </p:spPr>
        <p:txBody>
          <a:bodyPr>
            <a:normAutofit/>
          </a:bodyPr>
          <a:lstStyle/>
          <a:p>
            <a:pPr lvl="0"/>
            <a:r>
              <a:rPr lang="el-GR" sz="3600" b="1" dirty="0" smtClean="0"/>
              <a:t>2.4</a:t>
            </a:r>
            <a:r>
              <a:rPr lang="en-US" sz="3600" b="1" dirty="0" smtClean="0"/>
              <a:t>. </a:t>
            </a:r>
            <a:r>
              <a:rPr lang="el-GR" sz="3600" b="1" dirty="0" smtClean="0"/>
              <a:t>Ιδιότητες της Συνέλιξης</a:t>
            </a:r>
            <a:endParaRPr lang="el-GR" sz="3600" b="1" dirty="0"/>
          </a:p>
        </p:txBody>
      </p:sp>
      <p:sp>
        <p:nvSpPr>
          <p:cNvPr id="3" name="Slide Number Placeholder 2"/>
          <p:cNvSpPr>
            <a:spLocks noGrp="1"/>
          </p:cNvSpPr>
          <p:nvPr>
            <p:ph type="sldNum" sz="quarter" idx="12"/>
          </p:nvPr>
        </p:nvSpPr>
        <p:spPr/>
        <p:txBody>
          <a:bodyPr/>
          <a:lstStyle/>
          <a:p>
            <a:fld id="{0B0EBAE1-C03B-424B-868F-E6C23C4F0113}" type="slidenum">
              <a:rPr lang="el-GR" smtClean="0"/>
              <a:t>123</a:t>
            </a:fld>
            <a:endParaRPr lang="el-GR"/>
          </a:p>
        </p:txBody>
      </p:sp>
    </p:spTree>
    <p:extLst>
      <p:ext uri="{BB962C8B-B14F-4D97-AF65-F5344CB8AC3E}">
        <p14:creationId xmlns:p14="http://schemas.microsoft.com/office/powerpoint/2010/main" val="1604584835"/>
      </p:ext>
    </p:extLst>
  </p:cSld>
  <p:clrMapOvr>
    <a:masterClrMapping/>
  </p:clrMapOvr>
  <p:timing>
    <p:tnLst>
      <p:par>
        <p:cTn id="1" dur="indefinite" restart="never" nodeType="tmRoot"/>
      </p:par>
    </p:tnLst>
  </p:timing>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l-GR" dirty="0" err="1"/>
              <a:t>Αντιμεταθετική</a:t>
            </a:r>
            <a:r>
              <a:rPr lang="el-GR" dirty="0"/>
              <a:t> ιδιότητα</a:t>
            </a: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457200" y="1052736"/>
                <a:ext cx="8229600" cy="5472608"/>
              </a:xfrm>
            </p:spPr>
            <p:txBody>
              <a:bodyPr>
                <a:noAutofit/>
              </a:bodyPr>
              <a:lstStyle/>
              <a:p>
                <a:pPr marL="0" indent="0" algn="l">
                  <a:lnSpc>
                    <a:spcPct val="150000"/>
                  </a:lnSpc>
                  <a:spcBef>
                    <a:spcPts val="600"/>
                  </a:spcBef>
                  <a:spcAft>
                    <a:spcPts val="600"/>
                  </a:spcAft>
                  <a:buNone/>
                </a:pPr>
                <a:r>
                  <a:rPr lang="el-GR" sz="1800" dirty="0"/>
                  <a:t>Η </a:t>
                </a:r>
                <a:r>
                  <a:rPr lang="el-GR" sz="1800" dirty="0" err="1"/>
                  <a:t>αντιμεταθετική</a:t>
                </a:r>
                <a:r>
                  <a:rPr lang="el-GR" sz="1800" dirty="0"/>
                  <a:t> ιδιότητα περιγράφεται από τη σχέση</a:t>
                </a:r>
                <a:r>
                  <a:rPr lang="el-GR" sz="1800" dirty="0" smtClean="0"/>
                  <a:t>:</a:t>
                </a:r>
              </a:p>
              <a:p>
                <a:pPr marL="0" indent="0" algn="l">
                  <a:lnSpc>
                    <a:spcPct val="150000"/>
                  </a:lnSpc>
                  <a:spcBef>
                    <a:spcPts val="600"/>
                  </a:spcBef>
                  <a:spcAft>
                    <a:spcPts val="600"/>
                  </a:spcAft>
                  <a:buNone/>
                </a:pPr>
                <a14:m>
                  <m:oMathPara xmlns:m="http://schemas.openxmlformats.org/officeDocument/2006/math">
                    <m:oMathParaPr>
                      <m:jc m:val="centerGroup"/>
                    </m:oMathParaPr>
                    <m:oMath xmlns:m="http://schemas.openxmlformats.org/officeDocument/2006/math">
                      <m:sSub>
                        <m:sSubPr>
                          <m:ctrlPr>
                            <a:rPr lang="el-GR" sz="1800" i="1">
                              <a:latin typeface="Cambria Math"/>
                            </a:rPr>
                          </m:ctrlPr>
                        </m:sSubPr>
                        <m:e>
                          <m:r>
                            <a:rPr lang="el-GR" sz="1800" i="1">
                              <a:latin typeface="Cambria Math"/>
                            </a:rPr>
                            <m:t>h</m:t>
                          </m:r>
                        </m:e>
                        <m:sub>
                          <m:r>
                            <a:rPr lang="el-GR" sz="1800" i="1">
                              <a:latin typeface="Cambria Math"/>
                            </a:rPr>
                            <m:t>1</m:t>
                          </m:r>
                        </m:sub>
                      </m:sSub>
                      <m:r>
                        <a:rPr lang="el-GR" sz="1800" i="1">
                          <a:latin typeface="Cambria Math"/>
                        </a:rPr>
                        <m:t>(</m:t>
                      </m:r>
                      <m:r>
                        <a:rPr lang="el-GR" sz="1800" i="1">
                          <a:latin typeface="Cambria Math"/>
                        </a:rPr>
                        <m:t>𝑡</m:t>
                      </m:r>
                      <m:r>
                        <a:rPr lang="el-GR" sz="1800" i="1">
                          <a:latin typeface="Cambria Math"/>
                        </a:rPr>
                        <m:t>)∗</m:t>
                      </m:r>
                      <m:sSub>
                        <m:sSubPr>
                          <m:ctrlPr>
                            <a:rPr lang="el-GR" sz="1800" i="1">
                              <a:latin typeface="Cambria Math"/>
                            </a:rPr>
                          </m:ctrlPr>
                        </m:sSubPr>
                        <m:e>
                          <m:r>
                            <a:rPr lang="el-GR" sz="1800" i="1">
                              <a:latin typeface="Cambria Math"/>
                            </a:rPr>
                            <m:t>h</m:t>
                          </m:r>
                        </m:e>
                        <m:sub>
                          <m:r>
                            <a:rPr lang="el-GR" sz="1800" i="1">
                              <a:latin typeface="Cambria Math"/>
                            </a:rPr>
                            <m:t>2</m:t>
                          </m:r>
                        </m:sub>
                      </m:sSub>
                      <m:r>
                        <a:rPr lang="el-GR" sz="1800" i="1">
                          <a:latin typeface="Cambria Math"/>
                        </a:rPr>
                        <m:t>(</m:t>
                      </m:r>
                      <m:r>
                        <a:rPr lang="el-GR" sz="1800" i="1">
                          <a:latin typeface="Cambria Math"/>
                        </a:rPr>
                        <m:t>𝑡</m:t>
                      </m:r>
                      <m:r>
                        <a:rPr lang="el-GR" sz="1800" i="1">
                          <a:latin typeface="Cambria Math"/>
                        </a:rPr>
                        <m:t>)=</m:t>
                      </m:r>
                      <m:sSub>
                        <m:sSubPr>
                          <m:ctrlPr>
                            <a:rPr lang="el-GR" sz="1800" i="1">
                              <a:latin typeface="Cambria Math"/>
                            </a:rPr>
                          </m:ctrlPr>
                        </m:sSubPr>
                        <m:e>
                          <m:r>
                            <a:rPr lang="el-GR" sz="1800" i="1">
                              <a:latin typeface="Cambria Math"/>
                            </a:rPr>
                            <m:t>h</m:t>
                          </m:r>
                        </m:e>
                        <m:sub>
                          <m:r>
                            <a:rPr lang="el-GR" sz="1800" i="1">
                              <a:latin typeface="Cambria Math"/>
                            </a:rPr>
                            <m:t>2</m:t>
                          </m:r>
                        </m:sub>
                      </m:sSub>
                      <m:r>
                        <a:rPr lang="el-GR" sz="1800" i="1">
                          <a:latin typeface="Cambria Math"/>
                        </a:rPr>
                        <m:t>(</m:t>
                      </m:r>
                      <m:r>
                        <a:rPr lang="el-GR" sz="1800" i="1">
                          <a:latin typeface="Cambria Math"/>
                        </a:rPr>
                        <m:t>𝑡</m:t>
                      </m:r>
                      <m:r>
                        <a:rPr lang="el-GR" sz="1800" i="1">
                          <a:latin typeface="Cambria Math"/>
                        </a:rPr>
                        <m:t>)∗</m:t>
                      </m:r>
                      <m:sSub>
                        <m:sSubPr>
                          <m:ctrlPr>
                            <a:rPr lang="el-GR" sz="1800" i="1">
                              <a:latin typeface="Cambria Math"/>
                            </a:rPr>
                          </m:ctrlPr>
                        </m:sSubPr>
                        <m:e>
                          <m:r>
                            <a:rPr lang="el-GR" sz="1800" i="1">
                              <a:latin typeface="Cambria Math"/>
                            </a:rPr>
                            <m:t>h</m:t>
                          </m:r>
                        </m:e>
                        <m:sub>
                          <m:r>
                            <a:rPr lang="el-GR" sz="1800" i="1">
                              <a:latin typeface="Cambria Math"/>
                            </a:rPr>
                            <m:t>1</m:t>
                          </m:r>
                        </m:sub>
                      </m:sSub>
                      <m:r>
                        <a:rPr lang="el-GR" sz="1800" i="1">
                          <a:latin typeface="Cambria Math"/>
                        </a:rPr>
                        <m:t>(</m:t>
                      </m:r>
                      <m:r>
                        <a:rPr lang="el-GR" sz="1800" i="1">
                          <a:latin typeface="Cambria Math"/>
                        </a:rPr>
                        <m:t>𝑡</m:t>
                      </m:r>
                      <m:r>
                        <a:rPr lang="el-GR" sz="1800" i="1">
                          <a:latin typeface="Cambria Math"/>
                        </a:rPr>
                        <m:t>)</m:t>
                      </m:r>
                    </m:oMath>
                  </m:oMathPara>
                </a14:m>
                <a:endParaRPr lang="el-GR" sz="1800" dirty="0" smtClean="0"/>
              </a:p>
              <a:p>
                <a:pPr marL="0" indent="0" algn="l">
                  <a:lnSpc>
                    <a:spcPct val="150000"/>
                  </a:lnSpc>
                  <a:spcBef>
                    <a:spcPts val="600"/>
                  </a:spcBef>
                  <a:spcAft>
                    <a:spcPts val="600"/>
                  </a:spcAft>
                  <a:buNone/>
                </a:pPr>
                <a:endParaRPr lang="el-GR" sz="1800" dirty="0" smtClean="0"/>
              </a:p>
              <a:p>
                <a:pPr marL="0" indent="0" algn="l">
                  <a:lnSpc>
                    <a:spcPct val="150000"/>
                  </a:lnSpc>
                  <a:spcBef>
                    <a:spcPts val="600"/>
                  </a:spcBef>
                  <a:spcAft>
                    <a:spcPts val="600"/>
                  </a:spcAft>
                  <a:buNone/>
                </a:pPr>
                <a:r>
                  <a:rPr lang="el-GR" sz="1800" dirty="0" smtClean="0"/>
                  <a:t>Η </a:t>
                </a:r>
                <a:r>
                  <a:rPr lang="el-GR" sz="1800" dirty="0"/>
                  <a:t>φυσική σημασία της ιδιότητας </a:t>
                </a:r>
                <a:r>
                  <a:rPr lang="el-GR" sz="1800" dirty="0" smtClean="0"/>
                  <a:t>φαίνεται </a:t>
                </a:r>
                <a:r>
                  <a:rPr lang="el-GR" sz="1800" dirty="0"/>
                  <a:t>στο παρακάτω σχήμα, από το οποίο προκύπτει πως αν δύο συστήματα είναι συνδεδεμένα σε σειρά τότε μπορούμε να εναλλάξουμε τη σειρά σύνδεσής τους χωρίς να αλλάξει η τελική έξοδος </a:t>
                </a:r>
                <a14:m>
                  <m:oMath xmlns:m="http://schemas.openxmlformats.org/officeDocument/2006/math">
                    <m:r>
                      <a:rPr lang="en-US" sz="1800" i="1">
                        <a:latin typeface="Cambria Math"/>
                      </a:rPr>
                      <m:t>𝑦</m:t>
                    </m:r>
                    <m:r>
                      <a:rPr lang="el-GR" sz="1800" i="1">
                        <a:latin typeface="Cambria Math"/>
                      </a:rPr>
                      <m:t>(</m:t>
                    </m:r>
                    <m:r>
                      <a:rPr lang="en-US" sz="1800" i="1">
                        <a:latin typeface="Cambria Math"/>
                      </a:rPr>
                      <m:t>𝑡</m:t>
                    </m:r>
                    <m:r>
                      <a:rPr lang="el-GR" sz="1800" i="1">
                        <a:latin typeface="Cambria Math"/>
                      </a:rPr>
                      <m:t>)</m:t>
                    </m:r>
                  </m:oMath>
                </a14:m>
                <a:r>
                  <a:rPr lang="el-GR" sz="1800" dirty="0"/>
                  <a:t>.</a:t>
                </a:r>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457200" y="1052736"/>
                <a:ext cx="8229600" cy="5472608"/>
              </a:xfrm>
              <a:blipFill rotWithShape="1">
                <a:blip r:embed="rId3"/>
                <a:stretch>
                  <a:fillRect l="-593"/>
                </a:stretch>
              </a:blipFill>
            </p:spPr>
            <p:txBody>
              <a:bodyPr/>
              <a:lstStyle/>
              <a:p>
                <a:r>
                  <a:rPr lang="el-GR">
                    <a:noFill/>
                  </a:rPr>
                  <a:t> </a:t>
                </a:r>
              </a:p>
            </p:txBody>
          </p:sp>
        </mc:Fallback>
      </mc:AlternateContent>
      <p:sp>
        <p:nvSpPr>
          <p:cNvPr id="4" name="Slide Number Placeholder 3"/>
          <p:cNvSpPr>
            <a:spLocks noGrp="1"/>
          </p:cNvSpPr>
          <p:nvPr>
            <p:ph type="sldNum" sz="quarter" idx="12"/>
          </p:nvPr>
        </p:nvSpPr>
        <p:spPr/>
        <p:txBody>
          <a:bodyPr/>
          <a:lstStyle/>
          <a:p>
            <a:fld id="{0B0EBAE1-C03B-424B-868F-E6C23C4F0113}" type="slidenum">
              <a:rPr lang="el-GR" smtClean="0"/>
              <a:t>124</a:t>
            </a:fld>
            <a:endParaRPr lang="el-GR"/>
          </a:p>
        </p:txBody>
      </p:sp>
      <p:sp>
        <p:nvSpPr>
          <p:cNvPr id="5"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l-GR"/>
          </a:p>
        </p:txBody>
      </p:sp>
      <p:graphicFrame>
        <p:nvGraphicFramePr>
          <p:cNvPr id="6" name="Object 5"/>
          <p:cNvGraphicFramePr>
            <a:graphicFrameLocks noChangeAspect="1"/>
          </p:cNvGraphicFramePr>
          <p:nvPr>
            <p:extLst>
              <p:ext uri="{D42A27DB-BD31-4B8C-83A1-F6EECF244321}">
                <p14:modId xmlns:p14="http://schemas.microsoft.com/office/powerpoint/2010/main" val="1938876574"/>
              </p:ext>
            </p:extLst>
          </p:nvPr>
        </p:nvGraphicFramePr>
        <p:xfrm>
          <a:off x="1259632" y="4365104"/>
          <a:ext cx="3168352" cy="792088"/>
        </p:xfrm>
        <a:graphic>
          <a:graphicData uri="http://schemas.openxmlformats.org/presentationml/2006/ole">
            <mc:AlternateContent xmlns:mc="http://schemas.openxmlformats.org/markup-compatibility/2006">
              <mc:Choice xmlns:v="urn:schemas-microsoft-com:vml" Requires="v">
                <p:oleObj spid="_x0000_s2052" r:id="rId4" imgW="1994988" imgH="488169" progId="Visio.Drawing.11">
                  <p:embed/>
                </p:oleObj>
              </mc:Choice>
              <mc:Fallback>
                <p:oleObj r:id="rId4" imgW="1994988" imgH="488169" progId="Visio.Drawing.11">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259632" y="4365104"/>
                        <a:ext cx="3168352" cy="792088"/>
                      </a:xfrm>
                      <a:prstGeom prst="rect">
                        <a:avLst/>
                      </a:prstGeom>
                      <a:noFill/>
                    </p:spPr>
                  </p:pic>
                </p:oleObj>
              </mc:Fallback>
            </mc:AlternateContent>
          </a:graphicData>
        </a:graphic>
      </p:graphicFrame>
      <p:sp>
        <p:nvSpPr>
          <p:cNvPr id="7" name="Rectangle 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l-GR"/>
          </a:p>
        </p:txBody>
      </p:sp>
      <p:graphicFrame>
        <p:nvGraphicFramePr>
          <p:cNvPr id="8" name="Object 7"/>
          <p:cNvGraphicFramePr>
            <a:graphicFrameLocks noChangeAspect="1"/>
          </p:cNvGraphicFramePr>
          <p:nvPr>
            <p:extLst>
              <p:ext uri="{D42A27DB-BD31-4B8C-83A1-F6EECF244321}">
                <p14:modId xmlns:p14="http://schemas.microsoft.com/office/powerpoint/2010/main" val="2402781121"/>
              </p:ext>
            </p:extLst>
          </p:nvPr>
        </p:nvGraphicFramePr>
        <p:xfrm>
          <a:off x="4716016" y="4365104"/>
          <a:ext cx="3168352" cy="778431"/>
        </p:xfrm>
        <a:graphic>
          <a:graphicData uri="http://schemas.openxmlformats.org/presentationml/2006/ole">
            <mc:AlternateContent xmlns:mc="http://schemas.openxmlformats.org/markup-compatibility/2006">
              <mc:Choice xmlns:v="urn:schemas-microsoft-com:vml" Requires="v">
                <p:oleObj spid="_x0000_s2053" r:id="rId6" imgW="1994988" imgH="488169" progId="Visio.Drawing.11">
                  <p:embed/>
                </p:oleObj>
              </mc:Choice>
              <mc:Fallback>
                <p:oleObj r:id="rId6" imgW="1994988" imgH="488169" progId="Visio.Drawing.11">
                  <p:embed/>
                  <p:pic>
                    <p:nvPicPr>
                      <p:cNvPr id="0" nam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716016" y="4365104"/>
                        <a:ext cx="3168352" cy="778431"/>
                      </a:xfrm>
                      <a:prstGeom prst="rect">
                        <a:avLst/>
                      </a:prstGeom>
                      <a:noFill/>
                    </p:spPr>
                  </p:pic>
                </p:oleObj>
              </mc:Fallback>
            </mc:AlternateContent>
          </a:graphicData>
        </a:graphic>
      </p:graphicFrame>
    </p:spTree>
    <p:extLst>
      <p:ext uri="{BB962C8B-B14F-4D97-AF65-F5344CB8AC3E}">
        <p14:creationId xmlns:p14="http://schemas.microsoft.com/office/powerpoint/2010/main" val="2424107361"/>
      </p:ext>
    </p:extLst>
  </p:cSld>
  <p:clrMapOvr>
    <a:masterClrMapping/>
  </p:clrMapOvr>
  <p:timing>
    <p:tnLst>
      <p:par>
        <p:cTn id="1" dur="indefinite" restart="never" nodeType="tmRoot"/>
      </p:par>
    </p:tnLst>
  </p:timing>
</p:sld>
</file>

<file path=ppt/slides/slide1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l-GR" dirty="0" err="1"/>
              <a:t>Προσεταιριστική</a:t>
            </a:r>
            <a:r>
              <a:rPr lang="el-GR" dirty="0"/>
              <a:t> ιδιότητα</a:t>
            </a: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457200" y="1052736"/>
                <a:ext cx="8229600" cy="5472608"/>
              </a:xfrm>
            </p:spPr>
            <p:txBody>
              <a:bodyPr>
                <a:noAutofit/>
              </a:bodyPr>
              <a:lstStyle/>
              <a:p>
                <a:pPr marL="0" indent="0" algn="l">
                  <a:lnSpc>
                    <a:spcPct val="150000"/>
                  </a:lnSpc>
                  <a:spcBef>
                    <a:spcPts val="600"/>
                  </a:spcBef>
                  <a:spcAft>
                    <a:spcPts val="600"/>
                  </a:spcAft>
                  <a:buNone/>
                </a:pPr>
                <a:r>
                  <a:rPr lang="el-GR" sz="1800" dirty="0"/>
                  <a:t>Η </a:t>
                </a:r>
                <a:r>
                  <a:rPr lang="el-GR" sz="1800" dirty="0" err="1"/>
                  <a:t>προσεταιριστική</a:t>
                </a:r>
                <a:r>
                  <a:rPr lang="el-GR" sz="1800" dirty="0"/>
                  <a:t> ιδιότητα περιγράφεται από τη </a:t>
                </a:r>
                <a:r>
                  <a:rPr lang="el-GR" sz="1800" dirty="0" smtClean="0"/>
                  <a:t>σχέση</a:t>
                </a:r>
              </a:p>
              <a:p>
                <a:pPr marL="0" indent="0" algn="l">
                  <a:lnSpc>
                    <a:spcPct val="150000"/>
                  </a:lnSpc>
                  <a:spcBef>
                    <a:spcPts val="600"/>
                  </a:spcBef>
                  <a:spcAft>
                    <a:spcPts val="600"/>
                  </a:spcAft>
                  <a:buNone/>
                </a:pPr>
                <a14:m>
                  <m:oMathPara xmlns:m="http://schemas.openxmlformats.org/officeDocument/2006/math">
                    <m:oMathParaPr>
                      <m:jc m:val="centerGroup"/>
                    </m:oMathParaPr>
                    <m:oMath xmlns:m="http://schemas.openxmlformats.org/officeDocument/2006/math">
                      <m:d>
                        <m:dPr>
                          <m:begChr m:val="["/>
                          <m:endChr m:val="]"/>
                          <m:ctrlPr>
                            <a:rPr lang="el-GR" sz="1800" i="1">
                              <a:latin typeface="Cambria Math"/>
                            </a:rPr>
                          </m:ctrlPr>
                        </m:dPr>
                        <m:e>
                          <m:r>
                            <a:rPr lang="fr-FR" sz="1800" i="1">
                              <a:latin typeface="Cambria Math"/>
                            </a:rPr>
                            <m:t>𝑥</m:t>
                          </m:r>
                          <m:d>
                            <m:dPr>
                              <m:ctrlPr>
                                <a:rPr lang="el-GR" sz="1800" i="1">
                                  <a:latin typeface="Cambria Math"/>
                                </a:rPr>
                              </m:ctrlPr>
                            </m:dPr>
                            <m:e>
                              <m:r>
                                <a:rPr lang="fr-FR" sz="1800" i="1">
                                  <a:latin typeface="Cambria Math"/>
                                </a:rPr>
                                <m:t>𝑡</m:t>
                              </m:r>
                            </m:e>
                          </m:d>
                          <m:r>
                            <a:rPr lang="fr-FR" sz="1800" i="1">
                              <a:latin typeface="Cambria Math"/>
                            </a:rPr>
                            <m:t>∗</m:t>
                          </m:r>
                          <m:sSub>
                            <m:sSubPr>
                              <m:ctrlPr>
                                <a:rPr lang="el-GR" sz="1800" i="1">
                                  <a:latin typeface="Cambria Math"/>
                                </a:rPr>
                              </m:ctrlPr>
                            </m:sSubPr>
                            <m:e>
                              <m:r>
                                <a:rPr lang="fr-FR" sz="1800" i="1">
                                  <a:latin typeface="Cambria Math"/>
                                </a:rPr>
                                <m:t>h</m:t>
                              </m:r>
                            </m:e>
                            <m:sub>
                              <m:r>
                                <a:rPr lang="fr-FR" sz="1800" i="1">
                                  <a:latin typeface="Cambria Math"/>
                                </a:rPr>
                                <m:t>1</m:t>
                              </m:r>
                            </m:sub>
                          </m:sSub>
                          <m:d>
                            <m:dPr>
                              <m:ctrlPr>
                                <a:rPr lang="el-GR" sz="1800" i="1">
                                  <a:latin typeface="Cambria Math"/>
                                </a:rPr>
                              </m:ctrlPr>
                            </m:dPr>
                            <m:e>
                              <m:r>
                                <a:rPr lang="fr-FR" sz="1800" i="1">
                                  <a:latin typeface="Cambria Math"/>
                                </a:rPr>
                                <m:t>𝑡</m:t>
                              </m:r>
                            </m:e>
                          </m:d>
                        </m:e>
                      </m:d>
                      <m:r>
                        <a:rPr lang="fr-FR" sz="1800" i="1">
                          <a:latin typeface="Cambria Math"/>
                        </a:rPr>
                        <m:t>∗</m:t>
                      </m:r>
                      <m:sSub>
                        <m:sSubPr>
                          <m:ctrlPr>
                            <a:rPr lang="el-GR" sz="1800" i="1">
                              <a:latin typeface="Cambria Math"/>
                            </a:rPr>
                          </m:ctrlPr>
                        </m:sSubPr>
                        <m:e>
                          <m:r>
                            <a:rPr lang="fr-FR" sz="1800" i="1">
                              <a:latin typeface="Cambria Math"/>
                            </a:rPr>
                            <m:t>h</m:t>
                          </m:r>
                        </m:e>
                        <m:sub>
                          <m:r>
                            <a:rPr lang="fr-FR" sz="1800" i="1">
                              <a:latin typeface="Cambria Math"/>
                            </a:rPr>
                            <m:t>2</m:t>
                          </m:r>
                        </m:sub>
                      </m:sSub>
                      <m:d>
                        <m:dPr>
                          <m:ctrlPr>
                            <a:rPr lang="el-GR" sz="1800" i="1">
                              <a:latin typeface="Cambria Math"/>
                            </a:rPr>
                          </m:ctrlPr>
                        </m:dPr>
                        <m:e>
                          <m:r>
                            <a:rPr lang="fr-FR" sz="1800" i="1">
                              <a:latin typeface="Cambria Math"/>
                            </a:rPr>
                            <m:t>𝑡</m:t>
                          </m:r>
                        </m:e>
                      </m:d>
                      <m:r>
                        <a:rPr lang="fr-FR" sz="1800" i="1">
                          <a:latin typeface="Cambria Math"/>
                        </a:rPr>
                        <m:t>=</m:t>
                      </m:r>
                      <m:r>
                        <a:rPr lang="fr-FR" sz="1800" i="1">
                          <a:latin typeface="Cambria Math"/>
                        </a:rPr>
                        <m:t>𝑥</m:t>
                      </m:r>
                      <m:d>
                        <m:dPr>
                          <m:ctrlPr>
                            <a:rPr lang="el-GR" sz="1800" i="1">
                              <a:latin typeface="Cambria Math"/>
                            </a:rPr>
                          </m:ctrlPr>
                        </m:dPr>
                        <m:e>
                          <m:r>
                            <a:rPr lang="fr-FR" sz="1800" i="1">
                              <a:latin typeface="Cambria Math"/>
                            </a:rPr>
                            <m:t>𝑡</m:t>
                          </m:r>
                        </m:e>
                      </m:d>
                      <m:r>
                        <a:rPr lang="fr-FR" sz="1800" i="1">
                          <a:latin typeface="Cambria Math"/>
                        </a:rPr>
                        <m:t>∗[</m:t>
                      </m:r>
                      <m:sSub>
                        <m:sSubPr>
                          <m:ctrlPr>
                            <a:rPr lang="el-GR" sz="1800" i="1">
                              <a:latin typeface="Cambria Math"/>
                            </a:rPr>
                          </m:ctrlPr>
                        </m:sSubPr>
                        <m:e>
                          <m:r>
                            <a:rPr lang="fr-FR" sz="1800" i="1">
                              <a:latin typeface="Cambria Math"/>
                            </a:rPr>
                            <m:t>h</m:t>
                          </m:r>
                        </m:e>
                        <m:sub>
                          <m:r>
                            <a:rPr lang="fr-FR" sz="1800" i="1">
                              <a:latin typeface="Cambria Math"/>
                            </a:rPr>
                            <m:t>1</m:t>
                          </m:r>
                        </m:sub>
                      </m:sSub>
                      <m:r>
                        <a:rPr lang="fr-FR" sz="1800" i="1">
                          <a:latin typeface="Cambria Math"/>
                        </a:rPr>
                        <m:t>(</m:t>
                      </m:r>
                      <m:r>
                        <a:rPr lang="fr-FR" sz="1800" i="1">
                          <a:latin typeface="Cambria Math"/>
                        </a:rPr>
                        <m:t>𝑡</m:t>
                      </m:r>
                      <m:r>
                        <a:rPr lang="fr-FR" sz="1800" i="1">
                          <a:latin typeface="Cambria Math"/>
                        </a:rPr>
                        <m:t>)∗</m:t>
                      </m:r>
                      <m:sSub>
                        <m:sSubPr>
                          <m:ctrlPr>
                            <a:rPr lang="el-GR" sz="1800" i="1">
                              <a:latin typeface="Cambria Math"/>
                            </a:rPr>
                          </m:ctrlPr>
                        </m:sSubPr>
                        <m:e>
                          <m:r>
                            <a:rPr lang="fr-FR" sz="1800" i="1">
                              <a:latin typeface="Cambria Math"/>
                            </a:rPr>
                            <m:t>h</m:t>
                          </m:r>
                        </m:e>
                        <m:sub>
                          <m:r>
                            <a:rPr lang="fr-FR" sz="1800" i="1">
                              <a:latin typeface="Cambria Math"/>
                            </a:rPr>
                            <m:t>2</m:t>
                          </m:r>
                        </m:sub>
                      </m:sSub>
                      <m:r>
                        <a:rPr lang="fr-FR" sz="1800" i="1">
                          <a:latin typeface="Cambria Math"/>
                        </a:rPr>
                        <m:t>(</m:t>
                      </m:r>
                      <m:r>
                        <a:rPr lang="fr-FR" sz="1800" i="1">
                          <a:latin typeface="Cambria Math"/>
                        </a:rPr>
                        <m:t>𝑡</m:t>
                      </m:r>
                      <m:r>
                        <a:rPr lang="fr-FR" sz="1800" i="1">
                          <a:latin typeface="Cambria Math"/>
                        </a:rPr>
                        <m:t>)]</m:t>
                      </m:r>
                    </m:oMath>
                  </m:oMathPara>
                </a14:m>
                <a:endParaRPr lang="el-GR" sz="1800" dirty="0" smtClean="0"/>
              </a:p>
              <a:p>
                <a:pPr marL="0" indent="0" algn="l">
                  <a:lnSpc>
                    <a:spcPct val="150000"/>
                  </a:lnSpc>
                  <a:spcBef>
                    <a:spcPts val="600"/>
                  </a:spcBef>
                  <a:spcAft>
                    <a:spcPts val="600"/>
                  </a:spcAft>
                  <a:buNone/>
                </a:pPr>
                <a:endParaRPr lang="el-GR" sz="1800" dirty="0" smtClean="0"/>
              </a:p>
              <a:p>
                <a:pPr marL="0" indent="0" algn="l">
                  <a:lnSpc>
                    <a:spcPct val="150000"/>
                  </a:lnSpc>
                  <a:spcBef>
                    <a:spcPts val="600"/>
                  </a:spcBef>
                  <a:spcAft>
                    <a:spcPts val="600"/>
                  </a:spcAft>
                  <a:buNone/>
                </a:pPr>
                <a:r>
                  <a:rPr lang="el-GR" sz="1800" dirty="0" smtClean="0"/>
                  <a:t>Η </a:t>
                </a:r>
                <a:r>
                  <a:rPr lang="el-GR" sz="1800" dirty="0"/>
                  <a:t>φυσική σημασία της </a:t>
                </a:r>
                <a:r>
                  <a:rPr lang="el-GR" sz="1800" dirty="0" err="1"/>
                  <a:t>προσεταιριστικής</a:t>
                </a:r>
                <a:r>
                  <a:rPr lang="el-GR" sz="1800" dirty="0"/>
                  <a:t> ιδιότητας φαίνεται στο παρακάτω σχήμα, από το οποίο προκύπτει πως όταν δύο συστήματα συνδέονται σε σειρά μπορούν να αντικατασταθούν με ένα τρίτο σύστημα, το οποίο έχει κρουστική απόκριση ίση με τη συνέλιξη των κρουστικών αποκρίσεων των δύο σε σειρά συνδεμένων συστημάτων.</a:t>
                </a:r>
              </a:p>
              <a:p>
                <a:pPr marL="0" indent="0" algn="l">
                  <a:lnSpc>
                    <a:spcPct val="150000"/>
                  </a:lnSpc>
                  <a:spcBef>
                    <a:spcPts val="600"/>
                  </a:spcBef>
                  <a:spcAft>
                    <a:spcPts val="600"/>
                  </a:spcAft>
                  <a:buNone/>
                </a:pPr>
                <a:endParaRPr lang="en-US" sz="1800" dirty="0" smtClean="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457200" y="1052736"/>
                <a:ext cx="8229600" cy="5472608"/>
              </a:xfrm>
              <a:blipFill rotWithShape="1">
                <a:blip r:embed="rId3"/>
                <a:stretch>
                  <a:fillRect l="-593"/>
                </a:stretch>
              </a:blipFill>
            </p:spPr>
            <p:txBody>
              <a:bodyPr/>
              <a:lstStyle/>
              <a:p>
                <a:r>
                  <a:rPr lang="el-GR">
                    <a:noFill/>
                  </a:rPr>
                  <a:t> </a:t>
                </a:r>
              </a:p>
            </p:txBody>
          </p:sp>
        </mc:Fallback>
      </mc:AlternateContent>
      <p:sp>
        <p:nvSpPr>
          <p:cNvPr id="4" name="Slide Number Placeholder 3"/>
          <p:cNvSpPr>
            <a:spLocks noGrp="1"/>
          </p:cNvSpPr>
          <p:nvPr>
            <p:ph type="sldNum" sz="quarter" idx="12"/>
          </p:nvPr>
        </p:nvSpPr>
        <p:spPr/>
        <p:txBody>
          <a:bodyPr/>
          <a:lstStyle/>
          <a:p>
            <a:fld id="{0B0EBAE1-C03B-424B-868F-E6C23C4F0113}" type="slidenum">
              <a:rPr lang="el-GR" smtClean="0"/>
              <a:t>125</a:t>
            </a:fld>
            <a:endParaRPr lang="el-GR"/>
          </a:p>
        </p:txBody>
      </p:sp>
      <p:sp>
        <p:nvSpPr>
          <p:cNvPr id="5"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l-GR"/>
          </a:p>
        </p:txBody>
      </p:sp>
      <p:graphicFrame>
        <p:nvGraphicFramePr>
          <p:cNvPr id="6" name="Object 5"/>
          <p:cNvGraphicFramePr>
            <a:graphicFrameLocks noChangeAspect="1"/>
          </p:cNvGraphicFramePr>
          <p:nvPr>
            <p:extLst>
              <p:ext uri="{D42A27DB-BD31-4B8C-83A1-F6EECF244321}">
                <p14:modId xmlns:p14="http://schemas.microsoft.com/office/powerpoint/2010/main" val="2207362407"/>
              </p:ext>
            </p:extLst>
          </p:nvPr>
        </p:nvGraphicFramePr>
        <p:xfrm>
          <a:off x="1115616" y="5013176"/>
          <a:ext cx="3256362" cy="792088"/>
        </p:xfrm>
        <a:graphic>
          <a:graphicData uri="http://schemas.openxmlformats.org/presentationml/2006/ole">
            <mc:AlternateContent xmlns:mc="http://schemas.openxmlformats.org/markup-compatibility/2006">
              <mc:Choice xmlns:v="urn:schemas-microsoft-com:vml" Requires="v">
                <p:oleObj spid="_x0000_s3076" r:id="rId4" imgW="1994988" imgH="488169" progId="Visio.Drawing.11">
                  <p:embed/>
                </p:oleObj>
              </mc:Choice>
              <mc:Fallback>
                <p:oleObj r:id="rId4" imgW="1994988" imgH="488169" progId="Visio.Drawing.11">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115616" y="5013176"/>
                        <a:ext cx="3256362" cy="792088"/>
                      </a:xfrm>
                      <a:prstGeom prst="rect">
                        <a:avLst/>
                      </a:prstGeom>
                      <a:noFill/>
                    </p:spPr>
                  </p:pic>
                </p:oleObj>
              </mc:Fallback>
            </mc:AlternateContent>
          </a:graphicData>
        </a:graphic>
      </p:graphicFrame>
      <p:sp>
        <p:nvSpPr>
          <p:cNvPr id="7" name="Rectangle 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l-GR"/>
          </a:p>
        </p:txBody>
      </p:sp>
      <p:graphicFrame>
        <p:nvGraphicFramePr>
          <p:cNvPr id="8" name="Object 7"/>
          <p:cNvGraphicFramePr>
            <a:graphicFrameLocks noChangeAspect="1"/>
          </p:cNvGraphicFramePr>
          <p:nvPr>
            <p:extLst>
              <p:ext uri="{D42A27DB-BD31-4B8C-83A1-F6EECF244321}">
                <p14:modId xmlns:p14="http://schemas.microsoft.com/office/powerpoint/2010/main" val="893020284"/>
              </p:ext>
            </p:extLst>
          </p:nvPr>
        </p:nvGraphicFramePr>
        <p:xfrm>
          <a:off x="4744019" y="5013176"/>
          <a:ext cx="3212357" cy="792088"/>
        </p:xfrm>
        <a:graphic>
          <a:graphicData uri="http://schemas.openxmlformats.org/presentationml/2006/ole">
            <mc:AlternateContent xmlns:mc="http://schemas.openxmlformats.org/markup-compatibility/2006">
              <mc:Choice xmlns:v="urn:schemas-microsoft-com:vml" Requires="v">
                <p:oleObj spid="_x0000_s3077" r:id="rId6" imgW="1994988" imgH="488169" progId="Visio.Drawing.11">
                  <p:embed/>
                </p:oleObj>
              </mc:Choice>
              <mc:Fallback>
                <p:oleObj r:id="rId6" imgW="1994988" imgH="488169" progId="Visio.Drawing.11">
                  <p:embed/>
                  <p:pic>
                    <p:nvPicPr>
                      <p:cNvPr id="0" nam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744019" y="5013176"/>
                        <a:ext cx="3212357" cy="792088"/>
                      </a:xfrm>
                      <a:prstGeom prst="rect">
                        <a:avLst/>
                      </a:prstGeom>
                      <a:noFill/>
                    </p:spPr>
                  </p:pic>
                </p:oleObj>
              </mc:Fallback>
            </mc:AlternateContent>
          </a:graphicData>
        </a:graphic>
      </p:graphicFrame>
    </p:spTree>
    <p:extLst>
      <p:ext uri="{BB962C8B-B14F-4D97-AF65-F5344CB8AC3E}">
        <p14:creationId xmlns:p14="http://schemas.microsoft.com/office/powerpoint/2010/main" val="4248935719"/>
      </p:ext>
    </p:extLst>
  </p:cSld>
  <p:clrMapOvr>
    <a:masterClrMapping/>
  </p:clrMapOvr>
  <p:timing>
    <p:tnLst>
      <p:par>
        <p:cTn id="1" dur="indefinite" restart="never" nodeType="tmRoot"/>
      </p:par>
    </p:tnLst>
  </p:timing>
</p:sld>
</file>

<file path=ppt/slides/slide1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l-GR" dirty="0"/>
              <a:t>Επιμεριστική ιδιότητα</a:t>
            </a: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457200" y="1052736"/>
                <a:ext cx="8229600" cy="5472608"/>
              </a:xfrm>
            </p:spPr>
            <p:txBody>
              <a:bodyPr>
                <a:noAutofit/>
              </a:bodyPr>
              <a:lstStyle/>
              <a:p>
                <a:pPr marL="0" indent="0" algn="l">
                  <a:lnSpc>
                    <a:spcPct val="150000"/>
                  </a:lnSpc>
                  <a:spcBef>
                    <a:spcPts val="600"/>
                  </a:spcBef>
                  <a:spcAft>
                    <a:spcPts val="600"/>
                  </a:spcAft>
                  <a:buNone/>
                </a:pPr>
                <a:r>
                  <a:rPr lang="el-GR" sz="1800" dirty="0"/>
                  <a:t>Η επιμεριστική ιδιότητα περιγράφεται από τη σχέση:</a:t>
                </a:r>
              </a:p>
              <a:p>
                <a:pPr marL="0" indent="0" algn="l">
                  <a:lnSpc>
                    <a:spcPct val="150000"/>
                  </a:lnSpc>
                  <a:spcBef>
                    <a:spcPts val="600"/>
                  </a:spcBef>
                  <a:spcAft>
                    <a:spcPts val="600"/>
                  </a:spcAft>
                  <a:buNone/>
                </a:pPr>
                <a14:m>
                  <m:oMathPara xmlns:m="http://schemas.openxmlformats.org/officeDocument/2006/math">
                    <m:oMathParaPr>
                      <m:jc m:val="centerGroup"/>
                    </m:oMathParaPr>
                    <m:oMath xmlns:m="http://schemas.openxmlformats.org/officeDocument/2006/math">
                      <m:r>
                        <a:rPr lang="en-US" sz="1800" i="1">
                          <a:latin typeface="Cambria Math"/>
                        </a:rPr>
                        <m:t>𝑥</m:t>
                      </m:r>
                      <m:d>
                        <m:dPr>
                          <m:ctrlPr>
                            <a:rPr lang="el-GR" sz="1800" i="1">
                              <a:latin typeface="Cambria Math"/>
                            </a:rPr>
                          </m:ctrlPr>
                        </m:dPr>
                        <m:e>
                          <m:r>
                            <a:rPr lang="en-US" sz="1800" i="1">
                              <a:latin typeface="Cambria Math"/>
                            </a:rPr>
                            <m:t>𝑡</m:t>
                          </m:r>
                        </m:e>
                      </m:d>
                      <m:r>
                        <a:rPr lang="el-GR" sz="1800" i="1">
                          <a:latin typeface="Cambria Math"/>
                        </a:rPr>
                        <m:t>∗</m:t>
                      </m:r>
                      <m:d>
                        <m:dPr>
                          <m:begChr m:val="["/>
                          <m:endChr m:val="]"/>
                          <m:ctrlPr>
                            <a:rPr lang="el-GR" sz="1800" i="1">
                              <a:latin typeface="Cambria Math"/>
                            </a:rPr>
                          </m:ctrlPr>
                        </m:dPr>
                        <m:e>
                          <m:sSub>
                            <m:sSubPr>
                              <m:ctrlPr>
                                <a:rPr lang="el-GR" sz="1800" i="1">
                                  <a:latin typeface="Cambria Math"/>
                                </a:rPr>
                              </m:ctrlPr>
                            </m:sSubPr>
                            <m:e>
                              <m:r>
                                <a:rPr lang="el-GR" sz="1800" i="1">
                                  <a:latin typeface="Cambria Math"/>
                                </a:rPr>
                                <m:t>h</m:t>
                              </m:r>
                            </m:e>
                            <m:sub>
                              <m:r>
                                <a:rPr lang="el-GR" sz="1800" i="1">
                                  <a:latin typeface="Cambria Math"/>
                                </a:rPr>
                                <m:t>1</m:t>
                              </m:r>
                            </m:sub>
                          </m:sSub>
                          <m:d>
                            <m:dPr>
                              <m:ctrlPr>
                                <a:rPr lang="el-GR" sz="1800" i="1">
                                  <a:latin typeface="Cambria Math"/>
                                </a:rPr>
                              </m:ctrlPr>
                            </m:dPr>
                            <m:e>
                              <m:r>
                                <a:rPr lang="en-US" sz="1800" i="1">
                                  <a:latin typeface="Cambria Math"/>
                                </a:rPr>
                                <m:t>𝑡</m:t>
                              </m:r>
                            </m:e>
                          </m:d>
                          <m:r>
                            <a:rPr lang="el-GR" sz="1800" i="1">
                              <a:latin typeface="Cambria Math"/>
                            </a:rPr>
                            <m:t>+</m:t>
                          </m:r>
                          <m:sSub>
                            <m:sSubPr>
                              <m:ctrlPr>
                                <a:rPr lang="el-GR" sz="1800" i="1">
                                  <a:latin typeface="Cambria Math"/>
                                </a:rPr>
                              </m:ctrlPr>
                            </m:sSubPr>
                            <m:e>
                              <m:r>
                                <a:rPr lang="el-GR" sz="1800" i="1">
                                  <a:latin typeface="Cambria Math"/>
                                </a:rPr>
                                <m:t>h</m:t>
                              </m:r>
                            </m:e>
                            <m:sub>
                              <m:r>
                                <a:rPr lang="el-GR" sz="1800" i="1">
                                  <a:latin typeface="Cambria Math"/>
                                </a:rPr>
                                <m:t>2</m:t>
                              </m:r>
                            </m:sub>
                          </m:sSub>
                          <m:d>
                            <m:dPr>
                              <m:ctrlPr>
                                <a:rPr lang="el-GR" sz="1800" i="1">
                                  <a:latin typeface="Cambria Math"/>
                                </a:rPr>
                              </m:ctrlPr>
                            </m:dPr>
                            <m:e>
                              <m:r>
                                <a:rPr lang="en-US" sz="1800" i="1">
                                  <a:latin typeface="Cambria Math"/>
                                </a:rPr>
                                <m:t>𝑡</m:t>
                              </m:r>
                            </m:e>
                          </m:d>
                        </m:e>
                      </m:d>
                      <m:r>
                        <a:rPr lang="el-GR" sz="1800" i="1">
                          <a:latin typeface="Cambria Math"/>
                        </a:rPr>
                        <m:t>=</m:t>
                      </m:r>
                      <m:r>
                        <a:rPr lang="en-US" sz="1800" i="1">
                          <a:latin typeface="Cambria Math"/>
                        </a:rPr>
                        <m:t>𝑥</m:t>
                      </m:r>
                      <m:d>
                        <m:dPr>
                          <m:ctrlPr>
                            <a:rPr lang="el-GR" sz="1800" i="1">
                              <a:latin typeface="Cambria Math"/>
                            </a:rPr>
                          </m:ctrlPr>
                        </m:dPr>
                        <m:e>
                          <m:r>
                            <a:rPr lang="en-US" sz="1800" i="1">
                              <a:latin typeface="Cambria Math"/>
                            </a:rPr>
                            <m:t>𝑡</m:t>
                          </m:r>
                        </m:e>
                      </m:d>
                      <m:r>
                        <a:rPr lang="el-GR" sz="1800" i="1">
                          <a:latin typeface="Cambria Math"/>
                        </a:rPr>
                        <m:t>∗</m:t>
                      </m:r>
                      <m:sSub>
                        <m:sSubPr>
                          <m:ctrlPr>
                            <a:rPr lang="el-GR" sz="1800" i="1">
                              <a:latin typeface="Cambria Math"/>
                            </a:rPr>
                          </m:ctrlPr>
                        </m:sSubPr>
                        <m:e>
                          <m:r>
                            <a:rPr lang="el-GR" sz="1800" i="1">
                              <a:latin typeface="Cambria Math"/>
                            </a:rPr>
                            <m:t>h</m:t>
                          </m:r>
                        </m:e>
                        <m:sub>
                          <m:r>
                            <a:rPr lang="el-GR" sz="1800" i="1">
                              <a:latin typeface="Cambria Math"/>
                            </a:rPr>
                            <m:t>1</m:t>
                          </m:r>
                        </m:sub>
                      </m:sSub>
                      <m:r>
                        <a:rPr lang="el-GR" sz="1800" i="1">
                          <a:latin typeface="Cambria Math"/>
                        </a:rPr>
                        <m:t>(</m:t>
                      </m:r>
                      <m:r>
                        <a:rPr lang="en-US" sz="1800" i="1">
                          <a:latin typeface="Cambria Math"/>
                        </a:rPr>
                        <m:t>𝑡</m:t>
                      </m:r>
                      <m:r>
                        <a:rPr lang="el-GR" sz="1800" i="1">
                          <a:latin typeface="Cambria Math"/>
                        </a:rPr>
                        <m:t>)+</m:t>
                      </m:r>
                      <m:sSub>
                        <m:sSubPr>
                          <m:ctrlPr>
                            <a:rPr lang="el-GR" sz="1800" i="1">
                              <a:latin typeface="Cambria Math"/>
                            </a:rPr>
                          </m:ctrlPr>
                        </m:sSubPr>
                        <m:e>
                          <m:r>
                            <a:rPr lang="en-US" sz="1800" i="1">
                              <a:latin typeface="Cambria Math"/>
                            </a:rPr>
                            <m:t>𝑥</m:t>
                          </m:r>
                          <m:d>
                            <m:dPr>
                              <m:ctrlPr>
                                <a:rPr lang="el-GR" sz="1800" i="1">
                                  <a:latin typeface="Cambria Math"/>
                                </a:rPr>
                              </m:ctrlPr>
                            </m:dPr>
                            <m:e>
                              <m:r>
                                <a:rPr lang="en-US" sz="1800" i="1">
                                  <a:latin typeface="Cambria Math"/>
                                </a:rPr>
                                <m:t>𝑡</m:t>
                              </m:r>
                            </m:e>
                          </m:d>
                          <m:r>
                            <a:rPr lang="el-GR" sz="1800" i="1">
                              <a:latin typeface="Cambria Math"/>
                            </a:rPr>
                            <m:t>∗</m:t>
                          </m:r>
                          <m:r>
                            <a:rPr lang="el-GR" sz="1800" i="1">
                              <a:latin typeface="Cambria Math"/>
                            </a:rPr>
                            <m:t>h</m:t>
                          </m:r>
                        </m:e>
                        <m:sub>
                          <m:r>
                            <a:rPr lang="el-GR" sz="1800" i="1">
                              <a:latin typeface="Cambria Math"/>
                            </a:rPr>
                            <m:t>2</m:t>
                          </m:r>
                        </m:sub>
                      </m:sSub>
                      <m:r>
                        <a:rPr lang="el-GR" sz="1800" i="1">
                          <a:latin typeface="Cambria Math"/>
                        </a:rPr>
                        <m:t>(</m:t>
                      </m:r>
                      <m:r>
                        <a:rPr lang="en-US" sz="1800" i="1">
                          <a:latin typeface="Cambria Math"/>
                        </a:rPr>
                        <m:t>𝑡</m:t>
                      </m:r>
                      <m:r>
                        <a:rPr lang="el-GR" sz="1800" i="1">
                          <a:latin typeface="Cambria Math"/>
                        </a:rPr>
                        <m:t>)</m:t>
                      </m:r>
                    </m:oMath>
                  </m:oMathPara>
                </a14:m>
                <a:endParaRPr lang="el-GR" sz="1800" dirty="0" smtClean="0"/>
              </a:p>
              <a:p>
                <a:pPr marL="0" indent="0" algn="l">
                  <a:lnSpc>
                    <a:spcPct val="150000"/>
                  </a:lnSpc>
                  <a:spcBef>
                    <a:spcPts val="600"/>
                  </a:spcBef>
                  <a:spcAft>
                    <a:spcPts val="600"/>
                  </a:spcAft>
                  <a:buNone/>
                </a:pPr>
                <a:endParaRPr lang="el-GR" sz="1800" dirty="0" smtClean="0"/>
              </a:p>
              <a:p>
                <a:pPr marL="0" indent="0" algn="l">
                  <a:lnSpc>
                    <a:spcPct val="150000"/>
                  </a:lnSpc>
                  <a:spcBef>
                    <a:spcPts val="600"/>
                  </a:spcBef>
                  <a:spcAft>
                    <a:spcPts val="600"/>
                  </a:spcAft>
                  <a:buNone/>
                </a:pPr>
                <a:r>
                  <a:rPr lang="el-GR" sz="1800" dirty="0" smtClean="0"/>
                  <a:t>Η </a:t>
                </a:r>
                <a:r>
                  <a:rPr lang="el-GR" sz="1800" dirty="0"/>
                  <a:t>φυσική σημασία της επιμεριστικής ιδιότητας φαίνεται στο παρακάτω σχήμα. Λόγω της επιμεριστικής ιδιότητας, αν δύο συστήματα συνδεθούν παράλληλα τότε μπορούν να αντικατασταθούν από ένα τρίτο σύστημα, του οποίου η κρουστική απόκριση είναι ίση με το άθροισμα των κρουστικών </a:t>
                </a:r>
                <a:r>
                  <a:rPr lang="el-GR" sz="1800" dirty="0" smtClean="0"/>
                  <a:t>αποκρίσεων.</a:t>
                </a:r>
              </a:p>
              <a:p>
                <a:pPr marL="0" indent="0" algn="l">
                  <a:lnSpc>
                    <a:spcPct val="150000"/>
                  </a:lnSpc>
                  <a:spcBef>
                    <a:spcPts val="600"/>
                  </a:spcBef>
                  <a:spcAft>
                    <a:spcPts val="600"/>
                  </a:spcAft>
                  <a:buNone/>
                </a:pPr>
                <a:endParaRPr lang="el-GR" sz="1800" dirty="0"/>
              </a:p>
              <a:p>
                <a:pPr marL="0" indent="0" algn="l">
                  <a:lnSpc>
                    <a:spcPct val="150000"/>
                  </a:lnSpc>
                  <a:spcBef>
                    <a:spcPts val="600"/>
                  </a:spcBef>
                  <a:spcAft>
                    <a:spcPts val="600"/>
                  </a:spcAft>
                  <a:buNone/>
                </a:pPr>
                <a:endParaRPr lang="en-US" sz="1800" dirty="0" smtClean="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457200" y="1052736"/>
                <a:ext cx="8229600" cy="5472608"/>
              </a:xfrm>
              <a:blipFill rotWithShape="1">
                <a:blip r:embed="rId3"/>
                <a:stretch>
                  <a:fillRect l="-593" r="-1037"/>
                </a:stretch>
              </a:blipFill>
            </p:spPr>
            <p:txBody>
              <a:bodyPr/>
              <a:lstStyle/>
              <a:p>
                <a:r>
                  <a:rPr lang="el-GR">
                    <a:noFill/>
                  </a:rPr>
                  <a:t> </a:t>
                </a:r>
              </a:p>
            </p:txBody>
          </p:sp>
        </mc:Fallback>
      </mc:AlternateContent>
      <p:sp>
        <p:nvSpPr>
          <p:cNvPr id="4" name="Slide Number Placeholder 3"/>
          <p:cNvSpPr>
            <a:spLocks noGrp="1"/>
          </p:cNvSpPr>
          <p:nvPr>
            <p:ph type="sldNum" sz="quarter" idx="12"/>
          </p:nvPr>
        </p:nvSpPr>
        <p:spPr/>
        <p:txBody>
          <a:bodyPr/>
          <a:lstStyle/>
          <a:p>
            <a:fld id="{0B0EBAE1-C03B-424B-868F-E6C23C4F0113}" type="slidenum">
              <a:rPr lang="el-GR" smtClean="0"/>
              <a:t>126</a:t>
            </a:fld>
            <a:endParaRPr lang="el-GR"/>
          </a:p>
        </p:txBody>
      </p:sp>
      <p:sp>
        <p:nvSpPr>
          <p:cNvPr id="6"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l-GR"/>
          </a:p>
        </p:txBody>
      </p:sp>
      <p:graphicFrame>
        <p:nvGraphicFramePr>
          <p:cNvPr id="7" name="Object 6"/>
          <p:cNvGraphicFramePr>
            <a:graphicFrameLocks noChangeAspect="1"/>
          </p:cNvGraphicFramePr>
          <p:nvPr>
            <p:extLst>
              <p:ext uri="{D42A27DB-BD31-4B8C-83A1-F6EECF244321}">
                <p14:modId xmlns:p14="http://schemas.microsoft.com/office/powerpoint/2010/main" val="2793908973"/>
              </p:ext>
            </p:extLst>
          </p:nvPr>
        </p:nvGraphicFramePr>
        <p:xfrm>
          <a:off x="1212961" y="4674472"/>
          <a:ext cx="3359039" cy="1202800"/>
        </p:xfrm>
        <a:graphic>
          <a:graphicData uri="http://schemas.openxmlformats.org/presentationml/2006/ole">
            <mc:AlternateContent xmlns:mc="http://schemas.openxmlformats.org/markup-compatibility/2006">
              <mc:Choice xmlns:v="urn:schemas-microsoft-com:vml" Requires="v">
                <p:oleObj spid="_x0000_s4100" r:id="rId4" imgW="2203041" imgH="773610" progId="Visio.Drawing.11">
                  <p:embed/>
                </p:oleObj>
              </mc:Choice>
              <mc:Fallback>
                <p:oleObj r:id="rId4" imgW="2203041" imgH="773610" progId="Visio.Drawing.11">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212961" y="4674472"/>
                        <a:ext cx="3359039" cy="1202800"/>
                      </a:xfrm>
                      <a:prstGeom prst="rect">
                        <a:avLst/>
                      </a:prstGeom>
                      <a:noFill/>
                    </p:spPr>
                  </p:pic>
                </p:oleObj>
              </mc:Fallback>
            </mc:AlternateContent>
          </a:graphicData>
        </a:graphic>
      </p:graphicFrame>
      <p:sp>
        <p:nvSpPr>
          <p:cNvPr id="8" name="Rectangle 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l-GR"/>
          </a:p>
        </p:txBody>
      </p:sp>
      <p:graphicFrame>
        <p:nvGraphicFramePr>
          <p:cNvPr id="9" name="Object 8"/>
          <p:cNvGraphicFramePr>
            <a:graphicFrameLocks noChangeAspect="1"/>
          </p:cNvGraphicFramePr>
          <p:nvPr>
            <p:extLst>
              <p:ext uri="{D42A27DB-BD31-4B8C-83A1-F6EECF244321}">
                <p14:modId xmlns:p14="http://schemas.microsoft.com/office/powerpoint/2010/main" val="3348103298"/>
              </p:ext>
            </p:extLst>
          </p:nvPr>
        </p:nvGraphicFramePr>
        <p:xfrm>
          <a:off x="4741762" y="4746480"/>
          <a:ext cx="3212357" cy="792088"/>
        </p:xfrm>
        <a:graphic>
          <a:graphicData uri="http://schemas.openxmlformats.org/presentationml/2006/ole">
            <mc:AlternateContent xmlns:mc="http://schemas.openxmlformats.org/markup-compatibility/2006">
              <mc:Choice xmlns:v="urn:schemas-microsoft-com:vml" Requires="v">
                <p:oleObj spid="_x0000_s4101" r:id="rId6" imgW="1994988" imgH="488169" progId="Visio.Drawing.11">
                  <p:embed/>
                </p:oleObj>
              </mc:Choice>
              <mc:Fallback>
                <p:oleObj r:id="rId6" imgW="1994988" imgH="488169" progId="Visio.Drawing.11">
                  <p:embed/>
                  <p:pic>
                    <p:nvPicPr>
                      <p:cNvPr id="0" nam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741762" y="4746480"/>
                        <a:ext cx="3212357" cy="792088"/>
                      </a:xfrm>
                      <a:prstGeom prst="rect">
                        <a:avLst/>
                      </a:prstGeom>
                      <a:noFill/>
                    </p:spPr>
                  </p:pic>
                </p:oleObj>
              </mc:Fallback>
            </mc:AlternateContent>
          </a:graphicData>
        </a:graphic>
      </p:graphicFrame>
    </p:spTree>
    <p:extLst>
      <p:ext uri="{BB962C8B-B14F-4D97-AF65-F5344CB8AC3E}">
        <p14:creationId xmlns:p14="http://schemas.microsoft.com/office/powerpoint/2010/main" val="1056961099"/>
      </p:ext>
    </p:extLst>
  </p:cSld>
  <p:clrMapOvr>
    <a:masterClrMapping/>
  </p:clrMapOvr>
  <p:timing>
    <p:tnLst>
      <p:par>
        <p:cTn id="1" dur="indefinite" restart="never" nodeType="tmRoot"/>
      </p:par>
    </p:tnLst>
  </p:timing>
</p:sld>
</file>

<file path=ppt/slides/slide1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l-GR" dirty="0" err="1"/>
              <a:t>Ταυτοτική</a:t>
            </a:r>
            <a:r>
              <a:rPr lang="el-GR" dirty="0"/>
              <a:t> ιδιότητα</a:t>
            </a: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457200" y="1052736"/>
                <a:ext cx="8229600" cy="5472608"/>
              </a:xfrm>
            </p:spPr>
            <p:txBody>
              <a:bodyPr>
                <a:noAutofit/>
              </a:bodyPr>
              <a:lstStyle/>
              <a:p>
                <a:pPr marL="0" indent="0" algn="l">
                  <a:lnSpc>
                    <a:spcPct val="150000"/>
                  </a:lnSpc>
                  <a:spcBef>
                    <a:spcPts val="600"/>
                  </a:spcBef>
                  <a:spcAft>
                    <a:spcPts val="600"/>
                  </a:spcAft>
                  <a:buNone/>
                </a:pPr>
                <a:r>
                  <a:rPr lang="el-GR" sz="1800" dirty="0"/>
                  <a:t>Η </a:t>
                </a:r>
                <a:r>
                  <a:rPr lang="el-GR" sz="1800" dirty="0" err="1"/>
                  <a:t>ταυτοτική</a:t>
                </a:r>
                <a:r>
                  <a:rPr lang="el-GR" sz="1800" dirty="0"/>
                  <a:t> ιδιότητα περιγράφεται από τη σχέση:</a:t>
                </a:r>
              </a:p>
              <a:p>
                <a:pPr marL="0" indent="0" algn="l">
                  <a:lnSpc>
                    <a:spcPct val="150000"/>
                  </a:lnSpc>
                  <a:spcBef>
                    <a:spcPts val="600"/>
                  </a:spcBef>
                  <a:spcAft>
                    <a:spcPts val="600"/>
                  </a:spcAft>
                  <a:buNone/>
                </a:pPr>
                <a14:m>
                  <m:oMathPara xmlns:m="http://schemas.openxmlformats.org/officeDocument/2006/math">
                    <m:oMathParaPr>
                      <m:jc m:val="centerGroup"/>
                    </m:oMathParaPr>
                    <m:oMath xmlns:m="http://schemas.openxmlformats.org/officeDocument/2006/math">
                      <m:r>
                        <a:rPr lang="en-US" sz="1800" i="1">
                          <a:latin typeface="Cambria Math"/>
                        </a:rPr>
                        <m:t>𝑥</m:t>
                      </m:r>
                      <m:r>
                        <a:rPr lang="el-GR" sz="1800" i="1">
                          <a:latin typeface="Cambria Math"/>
                        </a:rPr>
                        <m:t>(</m:t>
                      </m:r>
                      <m:r>
                        <a:rPr lang="el-GR" sz="1800" i="1">
                          <a:latin typeface="Cambria Math"/>
                        </a:rPr>
                        <m:t>𝑡</m:t>
                      </m:r>
                      <m:r>
                        <a:rPr lang="el-GR" sz="1800" i="1">
                          <a:latin typeface="Cambria Math"/>
                        </a:rPr>
                        <m:t>)∗</m:t>
                      </m:r>
                      <m:r>
                        <a:rPr lang="el-GR" sz="1800" i="1">
                          <a:latin typeface="Cambria Math"/>
                        </a:rPr>
                        <m:t>𝛿</m:t>
                      </m:r>
                      <m:r>
                        <a:rPr lang="el-GR" sz="1800" i="1">
                          <a:latin typeface="Cambria Math"/>
                        </a:rPr>
                        <m:t>(</m:t>
                      </m:r>
                      <m:r>
                        <a:rPr lang="el-GR" sz="1800" i="1">
                          <a:latin typeface="Cambria Math"/>
                        </a:rPr>
                        <m:t>𝑡</m:t>
                      </m:r>
                      <m:r>
                        <a:rPr lang="el-GR" sz="1800" i="1">
                          <a:latin typeface="Cambria Math"/>
                        </a:rPr>
                        <m:t>)=</m:t>
                      </m:r>
                      <m:r>
                        <a:rPr lang="el-GR" sz="1800" i="1">
                          <a:latin typeface="Cambria Math"/>
                        </a:rPr>
                        <m:t>𝑥</m:t>
                      </m:r>
                      <m:r>
                        <a:rPr lang="el-GR" sz="1800" i="1">
                          <a:latin typeface="Cambria Math"/>
                        </a:rPr>
                        <m:t>(</m:t>
                      </m:r>
                      <m:r>
                        <a:rPr lang="el-GR" sz="1800" i="1">
                          <a:latin typeface="Cambria Math"/>
                        </a:rPr>
                        <m:t>𝑡</m:t>
                      </m:r>
                      <m:r>
                        <a:rPr lang="el-GR" sz="1800" i="1">
                          <a:latin typeface="Cambria Math"/>
                        </a:rPr>
                        <m:t>)</m:t>
                      </m:r>
                    </m:oMath>
                  </m:oMathPara>
                </a14:m>
                <a:endParaRPr lang="el-GR" sz="1800" dirty="0" smtClean="0"/>
              </a:p>
              <a:p>
                <a:pPr marL="0" indent="0" algn="l">
                  <a:lnSpc>
                    <a:spcPct val="150000"/>
                  </a:lnSpc>
                  <a:spcBef>
                    <a:spcPts val="600"/>
                  </a:spcBef>
                  <a:spcAft>
                    <a:spcPts val="600"/>
                  </a:spcAft>
                  <a:buNone/>
                </a:pPr>
                <a:endParaRPr lang="el-GR" sz="1800" dirty="0" smtClean="0"/>
              </a:p>
              <a:p>
                <a:pPr marL="0" indent="0" algn="l">
                  <a:lnSpc>
                    <a:spcPct val="150000"/>
                  </a:lnSpc>
                  <a:spcBef>
                    <a:spcPts val="600"/>
                  </a:spcBef>
                  <a:spcAft>
                    <a:spcPts val="600"/>
                  </a:spcAft>
                  <a:buNone/>
                </a:pPr>
                <a:r>
                  <a:rPr lang="el-GR" sz="1800" dirty="0" smtClean="0"/>
                  <a:t>Η </a:t>
                </a:r>
                <a:r>
                  <a:rPr lang="el-GR" sz="1800" dirty="0" err="1"/>
                  <a:t>ταυτοτική</a:t>
                </a:r>
                <a:r>
                  <a:rPr lang="el-GR" sz="1800" dirty="0"/>
                  <a:t> </a:t>
                </a:r>
                <a:r>
                  <a:rPr lang="el-GR" sz="1800" dirty="0" smtClean="0"/>
                  <a:t>ιδιότητα </a:t>
                </a:r>
                <a:r>
                  <a:rPr lang="el-GR" sz="1800" dirty="0"/>
                  <a:t>υποδηλώνει ότι η μοναδιαία κρουστική συνάρτηση </a:t>
                </a:r>
                <a:r>
                  <a:rPr lang="el-GR" sz="1800" dirty="0" smtClean="0"/>
                  <a:t> </a:t>
                </a:r>
                <a14:m>
                  <m:oMath xmlns:m="http://schemas.openxmlformats.org/officeDocument/2006/math">
                    <m:r>
                      <a:rPr lang="el-GR" sz="1800" i="1">
                        <a:latin typeface="Cambria Math"/>
                      </a:rPr>
                      <m:t>𝛿</m:t>
                    </m:r>
                    <m:r>
                      <a:rPr lang="el-GR" sz="1800" i="1">
                        <a:latin typeface="Cambria Math"/>
                      </a:rPr>
                      <m:t>(</m:t>
                    </m:r>
                    <m:r>
                      <a:rPr lang="en-US" sz="1800" i="1">
                        <a:latin typeface="Cambria Math"/>
                      </a:rPr>
                      <m:t>𝑡</m:t>
                    </m:r>
                    <m:r>
                      <a:rPr lang="el-GR" sz="1800" i="1">
                        <a:latin typeface="Cambria Math"/>
                      </a:rPr>
                      <m:t>)</m:t>
                    </m:r>
                  </m:oMath>
                </a14:m>
                <a:r>
                  <a:rPr lang="el-GR" sz="1800" dirty="0"/>
                  <a:t> είναι το </a:t>
                </a:r>
                <a:r>
                  <a:rPr lang="el-GR" sz="1800" b="1" dirty="0"/>
                  <a:t>ουδέτερο στοιχείο </a:t>
                </a:r>
                <a:r>
                  <a:rPr lang="el-GR" sz="1800" dirty="0"/>
                  <a:t>της πράξης της συνέλιξης.</a:t>
                </a:r>
              </a:p>
              <a:p>
                <a:pPr marL="0" indent="0" algn="l">
                  <a:lnSpc>
                    <a:spcPct val="150000"/>
                  </a:lnSpc>
                  <a:spcBef>
                    <a:spcPts val="600"/>
                  </a:spcBef>
                  <a:spcAft>
                    <a:spcPts val="600"/>
                  </a:spcAft>
                  <a:buNone/>
                </a:pPr>
                <a:r>
                  <a:rPr lang="el-GR" sz="1800" dirty="0"/>
                  <a:t>Κατ’ αναλογία, ισχύει και η ακόλουθη ιδιότητα, η οποία χρησιμοποιείται στη διαδικασία της διαμόρφωσης</a:t>
                </a:r>
                <a:r>
                  <a:rPr lang="el-GR" sz="1800" dirty="0" smtClean="0"/>
                  <a:t>:</a:t>
                </a:r>
              </a:p>
              <a:p>
                <a:pPr marL="0" indent="0" algn="l">
                  <a:lnSpc>
                    <a:spcPct val="150000"/>
                  </a:lnSpc>
                  <a:spcBef>
                    <a:spcPts val="600"/>
                  </a:spcBef>
                  <a:spcAft>
                    <a:spcPts val="600"/>
                  </a:spcAft>
                  <a:buNone/>
                </a:pPr>
                <a14:m>
                  <m:oMathPara xmlns:m="http://schemas.openxmlformats.org/officeDocument/2006/math">
                    <m:oMathParaPr>
                      <m:jc m:val="centerGroup"/>
                    </m:oMathParaPr>
                    <m:oMath xmlns:m="http://schemas.openxmlformats.org/officeDocument/2006/math">
                      <m:r>
                        <a:rPr lang="el-GR" sz="1800" i="1">
                          <a:latin typeface="Cambria Math"/>
                        </a:rPr>
                        <m:t>𝑥</m:t>
                      </m:r>
                      <m:r>
                        <a:rPr lang="el-GR" sz="1800" i="1">
                          <a:latin typeface="Cambria Math"/>
                        </a:rPr>
                        <m:t>(</m:t>
                      </m:r>
                      <m:r>
                        <a:rPr lang="el-GR" sz="1800" i="1">
                          <a:latin typeface="Cambria Math"/>
                        </a:rPr>
                        <m:t>𝑡</m:t>
                      </m:r>
                      <m:r>
                        <a:rPr lang="el-GR" sz="1800" i="1">
                          <a:latin typeface="Cambria Math"/>
                        </a:rPr>
                        <m:t>)∗</m:t>
                      </m:r>
                      <m:r>
                        <a:rPr lang="el-GR" sz="1800" i="1">
                          <a:latin typeface="Cambria Math"/>
                        </a:rPr>
                        <m:t>𝛿</m:t>
                      </m:r>
                      <m:r>
                        <a:rPr lang="el-GR" sz="1800" i="1">
                          <a:latin typeface="Cambria Math"/>
                        </a:rPr>
                        <m:t>(</m:t>
                      </m:r>
                      <m:r>
                        <a:rPr lang="el-GR" sz="1800" i="1">
                          <a:latin typeface="Cambria Math"/>
                        </a:rPr>
                        <m:t>𝑡</m:t>
                      </m:r>
                      <m:r>
                        <a:rPr lang="el-GR" sz="1800" i="1">
                          <a:latin typeface="Cambria Math"/>
                        </a:rPr>
                        <m:t>−</m:t>
                      </m:r>
                      <m:sSub>
                        <m:sSubPr>
                          <m:ctrlPr>
                            <a:rPr lang="el-GR" sz="1800" i="1">
                              <a:latin typeface="Cambria Math"/>
                            </a:rPr>
                          </m:ctrlPr>
                        </m:sSubPr>
                        <m:e>
                          <m:r>
                            <a:rPr lang="el-GR" sz="1800" i="1">
                              <a:latin typeface="Cambria Math"/>
                            </a:rPr>
                            <m:t>𝑡</m:t>
                          </m:r>
                        </m:e>
                        <m:sub>
                          <m:r>
                            <a:rPr lang="el-GR" sz="1800" i="1">
                              <a:latin typeface="Cambria Math"/>
                            </a:rPr>
                            <m:t>0</m:t>
                          </m:r>
                        </m:sub>
                      </m:sSub>
                      <m:r>
                        <a:rPr lang="el-GR" sz="1800" i="1">
                          <a:latin typeface="Cambria Math"/>
                        </a:rPr>
                        <m:t>)=</m:t>
                      </m:r>
                      <m:r>
                        <a:rPr lang="el-GR" sz="1800" i="1">
                          <a:latin typeface="Cambria Math"/>
                        </a:rPr>
                        <m:t>𝑥</m:t>
                      </m:r>
                      <m:r>
                        <a:rPr lang="el-GR" sz="1800" i="1">
                          <a:latin typeface="Cambria Math"/>
                        </a:rPr>
                        <m:t>(</m:t>
                      </m:r>
                      <m:r>
                        <a:rPr lang="el-GR" sz="1800" i="1">
                          <a:latin typeface="Cambria Math"/>
                        </a:rPr>
                        <m:t>𝑡</m:t>
                      </m:r>
                      <m:r>
                        <a:rPr lang="el-GR" sz="1800" i="1">
                          <a:latin typeface="Cambria Math"/>
                        </a:rPr>
                        <m:t>−</m:t>
                      </m:r>
                      <m:sSub>
                        <m:sSubPr>
                          <m:ctrlPr>
                            <a:rPr lang="el-GR" sz="1800" i="1">
                              <a:latin typeface="Cambria Math"/>
                            </a:rPr>
                          </m:ctrlPr>
                        </m:sSubPr>
                        <m:e>
                          <m:r>
                            <a:rPr lang="el-GR" sz="1800" i="1">
                              <a:latin typeface="Cambria Math"/>
                            </a:rPr>
                            <m:t>𝑡</m:t>
                          </m:r>
                        </m:e>
                        <m:sub>
                          <m:r>
                            <a:rPr lang="el-GR" sz="1800" i="1">
                              <a:latin typeface="Cambria Math"/>
                            </a:rPr>
                            <m:t>0</m:t>
                          </m:r>
                        </m:sub>
                      </m:sSub>
                      <m:r>
                        <a:rPr lang="el-GR" sz="1800" i="1">
                          <a:latin typeface="Cambria Math"/>
                        </a:rPr>
                        <m:t>)</m:t>
                      </m:r>
                    </m:oMath>
                  </m:oMathPara>
                </a14:m>
                <a:endParaRPr lang="el-GR" sz="1800" dirty="0"/>
              </a:p>
              <a:p>
                <a:pPr marL="0" indent="0" algn="l">
                  <a:lnSpc>
                    <a:spcPct val="150000"/>
                  </a:lnSpc>
                  <a:spcBef>
                    <a:spcPts val="600"/>
                  </a:spcBef>
                  <a:spcAft>
                    <a:spcPts val="600"/>
                  </a:spcAft>
                  <a:buNone/>
                </a:pPr>
                <a:endParaRPr lang="en-US" sz="1800" dirty="0" smtClean="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457200" y="1052736"/>
                <a:ext cx="8229600" cy="5472608"/>
              </a:xfrm>
              <a:blipFill rotWithShape="1">
                <a:blip r:embed="rId2"/>
                <a:stretch>
                  <a:fillRect l="-593"/>
                </a:stretch>
              </a:blipFill>
            </p:spPr>
            <p:txBody>
              <a:bodyPr/>
              <a:lstStyle/>
              <a:p>
                <a:r>
                  <a:rPr lang="el-GR">
                    <a:noFill/>
                  </a:rPr>
                  <a:t> </a:t>
                </a:r>
              </a:p>
            </p:txBody>
          </p:sp>
        </mc:Fallback>
      </mc:AlternateContent>
      <p:sp>
        <p:nvSpPr>
          <p:cNvPr id="4" name="Slide Number Placeholder 3"/>
          <p:cNvSpPr>
            <a:spLocks noGrp="1"/>
          </p:cNvSpPr>
          <p:nvPr>
            <p:ph type="sldNum" sz="quarter" idx="12"/>
          </p:nvPr>
        </p:nvSpPr>
        <p:spPr/>
        <p:txBody>
          <a:bodyPr/>
          <a:lstStyle/>
          <a:p>
            <a:fld id="{0B0EBAE1-C03B-424B-868F-E6C23C4F0113}" type="slidenum">
              <a:rPr lang="el-GR" smtClean="0"/>
              <a:t>127</a:t>
            </a:fld>
            <a:endParaRPr lang="el-GR"/>
          </a:p>
        </p:txBody>
      </p:sp>
    </p:spTree>
    <p:extLst>
      <p:ext uri="{BB962C8B-B14F-4D97-AF65-F5344CB8AC3E}">
        <p14:creationId xmlns:p14="http://schemas.microsoft.com/office/powerpoint/2010/main" val="3214166160"/>
      </p:ext>
    </p:extLst>
  </p:cSld>
  <p:clrMapOvr>
    <a:masterClrMapping/>
  </p:clrMapOvr>
  <p:timing>
    <p:tnLst>
      <p:par>
        <p:cTn id="1" dur="indefinite" restart="never" nodeType="tmRoot"/>
      </p:par>
    </p:tnLst>
  </p:timing>
</p:sld>
</file>

<file path=ppt/slides/slide1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l-GR" dirty="0" smtClean="0"/>
              <a:t>Λοιπές Ιδιότητες</a:t>
            </a:r>
            <a:endParaRPr lang="el-GR"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457200" y="1052736"/>
                <a:ext cx="8229600" cy="5472608"/>
              </a:xfrm>
            </p:spPr>
            <p:txBody>
              <a:bodyPr>
                <a:noAutofit/>
              </a:bodyPr>
              <a:lstStyle/>
              <a:p>
                <a:pPr algn="l">
                  <a:lnSpc>
                    <a:spcPct val="150000"/>
                  </a:lnSpc>
                  <a:spcBef>
                    <a:spcPts val="1200"/>
                  </a:spcBef>
                  <a:spcAft>
                    <a:spcPts val="1200"/>
                  </a:spcAft>
                </a:pPr>
                <a:r>
                  <a:rPr lang="el-GR" sz="1800" dirty="0" smtClean="0"/>
                  <a:t>Η </a:t>
                </a:r>
                <a:r>
                  <a:rPr lang="el-GR" sz="1800" b="1" dirty="0"/>
                  <a:t>ιδιότητα της ομογένειας </a:t>
                </a:r>
                <a:r>
                  <a:rPr lang="el-GR" sz="1800" dirty="0"/>
                  <a:t>περιγράφεται από τη σχέση</a:t>
                </a:r>
                <a:r>
                  <a:rPr lang="el-GR" sz="1800" dirty="0" smtClean="0"/>
                  <a:t>:</a:t>
                </a:r>
              </a:p>
              <a:p>
                <a:pPr marL="0" indent="0" algn="l">
                  <a:lnSpc>
                    <a:spcPct val="150000"/>
                  </a:lnSpc>
                  <a:spcBef>
                    <a:spcPts val="1200"/>
                  </a:spcBef>
                  <a:spcAft>
                    <a:spcPts val="1200"/>
                  </a:spcAft>
                  <a:buNone/>
                </a:pPr>
                <a14:m>
                  <m:oMathPara xmlns:m="http://schemas.openxmlformats.org/officeDocument/2006/math">
                    <m:oMathParaPr>
                      <m:jc m:val="centerGroup"/>
                    </m:oMathParaPr>
                    <m:oMath xmlns:m="http://schemas.openxmlformats.org/officeDocument/2006/math">
                      <m:d>
                        <m:dPr>
                          <m:begChr m:val="["/>
                          <m:endChr m:val="]"/>
                          <m:ctrlPr>
                            <a:rPr lang="el-GR" sz="1800" i="1">
                              <a:latin typeface="Cambria Math"/>
                            </a:rPr>
                          </m:ctrlPr>
                        </m:dPr>
                        <m:e>
                          <m:r>
                            <a:rPr lang="el-GR" sz="1800" i="1">
                              <a:latin typeface="Cambria Math"/>
                            </a:rPr>
                            <m:t>𝑎</m:t>
                          </m:r>
                          <m:r>
                            <a:rPr lang="el-GR" sz="1800" i="1">
                              <a:latin typeface="Cambria Math"/>
                            </a:rPr>
                            <m:t> </m:t>
                          </m:r>
                          <m:r>
                            <a:rPr lang="el-GR" sz="1800" i="1">
                              <a:latin typeface="Cambria Math"/>
                            </a:rPr>
                            <m:t>𝑥</m:t>
                          </m:r>
                          <m:r>
                            <a:rPr lang="el-GR" sz="1800" i="1">
                              <a:latin typeface="Cambria Math"/>
                            </a:rPr>
                            <m:t>(</m:t>
                          </m:r>
                          <m:r>
                            <a:rPr lang="el-GR" sz="1800" i="1">
                              <a:latin typeface="Cambria Math"/>
                            </a:rPr>
                            <m:t>𝑡</m:t>
                          </m:r>
                          <m:r>
                            <a:rPr lang="el-GR" sz="1800" i="1">
                              <a:latin typeface="Cambria Math"/>
                            </a:rPr>
                            <m:t>)</m:t>
                          </m:r>
                        </m:e>
                      </m:d>
                      <m:r>
                        <a:rPr lang="el-GR" sz="1800" i="1">
                          <a:latin typeface="Cambria Math"/>
                        </a:rPr>
                        <m:t>∗</m:t>
                      </m:r>
                      <m:r>
                        <a:rPr lang="el-GR" sz="1800" i="1">
                          <a:latin typeface="Cambria Math"/>
                        </a:rPr>
                        <m:t>h</m:t>
                      </m:r>
                      <m:d>
                        <m:dPr>
                          <m:ctrlPr>
                            <a:rPr lang="el-GR" sz="1800" i="1">
                              <a:latin typeface="Cambria Math"/>
                            </a:rPr>
                          </m:ctrlPr>
                        </m:dPr>
                        <m:e>
                          <m:r>
                            <a:rPr lang="el-GR" sz="1800" i="1">
                              <a:latin typeface="Cambria Math"/>
                            </a:rPr>
                            <m:t>𝑡</m:t>
                          </m:r>
                        </m:e>
                      </m:d>
                      <m:r>
                        <a:rPr lang="el-GR" sz="1800" i="1">
                          <a:latin typeface="Cambria Math"/>
                        </a:rPr>
                        <m:t>=</m:t>
                      </m:r>
                      <m:r>
                        <a:rPr lang="el-GR" sz="1800" i="1">
                          <a:latin typeface="Cambria Math"/>
                        </a:rPr>
                        <m:t>𝑎</m:t>
                      </m:r>
                      <m:d>
                        <m:dPr>
                          <m:begChr m:val="["/>
                          <m:endChr m:val="]"/>
                          <m:ctrlPr>
                            <a:rPr lang="el-GR" sz="1800" i="1">
                              <a:latin typeface="Cambria Math"/>
                            </a:rPr>
                          </m:ctrlPr>
                        </m:dPr>
                        <m:e>
                          <m:r>
                            <a:rPr lang="el-GR" sz="1800" i="1">
                              <a:latin typeface="Cambria Math"/>
                            </a:rPr>
                            <m:t>𝑥</m:t>
                          </m:r>
                          <m:d>
                            <m:dPr>
                              <m:ctrlPr>
                                <a:rPr lang="el-GR" sz="1800" i="1">
                                  <a:latin typeface="Cambria Math"/>
                                </a:rPr>
                              </m:ctrlPr>
                            </m:dPr>
                            <m:e>
                              <m:r>
                                <a:rPr lang="el-GR" sz="1800" i="1">
                                  <a:latin typeface="Cambria Math"/>
                                </a:rPr>
                                <m:t>𝑡</m:t>
                              </m:r>
                            </m:e>
                          </m:d>
                          <m:r>
                            <a:rPr lang="el-GR" sz="1800" i="1">
                              <a:latin typeface="Cambria Math"/>
                            </a:rPr>
                            <m:t>∗</m:t>
                          </m:r>
                          <m:r>
                            <a:rPr lang="el-GR" sz="1800" i="1">
                              <a:latin typeface="Cambria Math"/>
                            </a:rPr>
                            <m:t>h</m:t>
                          </m:r>
                          <m:d>
                            <m:dPr>
                              <m:ctrlPr>
                                <a:rPr lang="el-GR" sz="1800" i="1">
                                  <a:latin typeface="Cambria Math"/>
                                </a:rPr>
                              </m:ctrlPr>
                            </m:dPr>
                            <m:e>
                              <m:r>
                                <a:rPr lang="el-GR" sz="1800" i="1">
                                  <a:latin typeface="Cambria Math"/>
                                </a:rPr>
                                <m:t>𝑡</m:t>
                              </m:r>
                            </m:e>
                          </m:d>
                        </m:e>
                      </m:d>
                      <m:r>
                        <a:rPr lang="el-GR" sz="1800" i="1">
                          <a:latin typeface="Cambria Math"/>
                        </a:rPr>
                        <m:t>=</m:t>
                      </m:r>
                      <m:r>
                        <a:rPr lang="el-GR" sz="1800" i="1">
                          <a:latin typeface="Cambria Math"/>
                        </a:rPr>
                        <m:t>𝑥</m:t>
                      </m:r>
                      <m:d>
                        <m:dPr>
                          <m:ctrlPr>
                            <a:rPr lang="el-GR" sz="1800" i="1">
                              <a:latin typeface="Cambria Math"/>
                            </a:rPr>
                          </m:ctrlPr>
                        </m:dPr>
                        <m:e>
                          <m:r>
                            <a:rPr lang="el-GR" sz="1800" i="1">
                              <a:latin typeface="Cambria Math"/>
                            </a:rPr>
                            <m:t>𝑡</m:t>
                          </m:r>
                        </m:e>
                      </m:d>
                      <m:r>
                        <a:rPr lang="el-GR" sz="1800" i="1">
                          <a:latin typeface="Cambria Math"/>
                        </a:rPr>
                        <m:t>∗[</m:t>
                      </m:r>
                      <m:r>
                        <a:rPr lang="el-GR" sz="1800" i="1">
                          <a:latin typeface="Cambria Math"/>
                        </a:rPr>
                        <m:t>𝑎</m:t>
                      </m:r>
                      <m:r>
                        <a:rPr lang="el-GR" sz="1800" i="1">
                          <a:latin typeface="Cambria Math"/>
                        </a:rPr>
                        <m:t> </m:t>
                      </m:r>
                      <m:r>
                        <a:rPr lang="el-GR" sz="1800" i="1">
                          <a:latin typeface="Cambria Math"/>
                        </a:rPr>
                        <m:t>h</m:t>
                      </m:r>
                      <m:d>
                        <m:dPr>
                          <m:ctrlPr>
                            <a:rPr lang="el-GR" sz="1800" i="1">
                              <a:latin typeface="Cambria Math"/>
                            </a:rPr>
                          </m:ctrlPr>
                        </m:dPr>
                        <m:e>
                          <m:r>
                            <a:rPr lang="el-GR" sz="1800" i="1">
                              <a:latin typeface="Cambria Math"/>
                            </a:rPr>
                            <m:t>𝑡</m:t>
                          </m:r>
                        </m:e>
                      </m:d>
                      <m:r>
                        <a:rPr lang="el-GR" sz="1800" i="1">
                          <a:latin typeface="Cambria Math"/>
                        </a:rPr>
                        <m:t>]</m:t>
                      </m:r>
                    </m:oMath>
                  </m:oMathPara>
                </a14:m>
                <a:endParaRPr lang="el-GR" sz="1800" dirty="0" smtClean="0"/>
              </a:p>
              <a:p>
                <a:pPr algn="l">
                  <a:lnSpc>
                    <a:spcPct val="150000"/>
                  </a:lnSpc>
                  <a:spcBef>
                    <a:spcPts val="1200"/>
                  </a:spcBef>
                  <a:spcAft>
                    <a:spcPts val="1200"/>
                  </a:spcAft>
                </a:pPr>
                <a:r>
                  <a:rPr lang="el-GR" sz="1800" dirty="0"/>
                  <a:t>Η </a:t>
                </a:r>
                <a:r>
                  <a:rPr lang="el-GR" sz="1800" b="1" dirty="0"/>
                  <a:t>ιδιότητα του εύρους </a:t>
                </a:r>
                <a:r>
                  <a:rPr lang="el-GR" sz="1800" dirty="0"/>
                  <a:t>αναφέρει ότι η χρονική διάρκεια της συνέλιξης </a:t>
                </a:r>
                <a14:m>
                  <m:oMath xmlns:m="http://schemas.openxmlformats.org/officeDocument/2006/math">
                    <m:r>
                      <a:rPr lang="en-US" sz="1800" i="1">
                        <a:latin typeface="Cambria Math"/>
                      </a:rPr>
                      <m:t>𝑧</m:t>
                    </m:r>
                    <m:r>
                      <a:rPr lang="el-GR" sz="1800" i="1">
                        <a:latin typeface="Cambria Math"/>
                      </a:rPr>
                      <m:t>(</m:t>
                    </m:r>
                    <m:r>
                      <a:rPr lang="en-US" sz="1800" i="1">
                        <a:latin typeface="Cambria Math"/>
                      </a:rPr>
                      <m:t>𝑡</m:t>
                    </m:r>
                    <m:r>
                      <a:rPr lang="el-GR" sz="1800" i="1">
                        <a:latin typeface="Cambria Math"/>
                      </a:rPr>
                      <m:t>)=</m:t>
                    </m:r>
                    <m:r>
                      <a:rPr lang="en-US" sz="1800" i="1">
                        <a:latin typeface="Cambria Math"/>
                      </a:rPr>
                      <m:t>𝑥</m:t>
                    </m:r>
                    <m:r>
                      <a:rPr lang="el-GR" sz="1800" i="1">
                        <a:latin typeface="Cambria Math"/>
                      </a:rPr>
                      <m:t>(</m:t>
                    </m:r>
                    <m:r>
                      <a:rPr lang="en-US" sz="1800" i="1">
                        <a:latin typeface="Cambria Math"/>
                      </a:rPr>
                      <m:t>𝑡</m:t>
                    </m:r>
                    <m:r>
                      <a:rPr lang="el-GR" sz="1800" i="1">
                        <a:latin typeface="Cambria Math"/>
                      </a:rPr>
                      <m:t>)∗</m:t>
                    </m:r>
                    <m:r>
                      <a:rPr lang="en-US" sz="1800" i="1">
                        <a:latin typeface="Cambria Math"/>
                      </a:rPr>
                      <m:t>𝑦</m:t>
                    </m:r>
                    <m:r>
                      <a:rPr lang="el-GR" sz="1800" i="1">
                        <a:latin typeface="Cambria Math"/>
                      </a:rPr>
                      <m:t>(</m:t>
                    </m:r>
                    <m:r>
                      <a:rPr lang="en-US" sz="1800" i="1">
                        <a:latin typeface="Cambria Math"/>
                      </a:rPr>
                      <m:t>𝑡</m:t>
                    </m:r>
                    <m:r>
                      <a:rPr lang="el-GR" sz="1800" i="1">
                        <a:latin typeface="Cambria Math"/>
                      </a:rPr>
                      <m:t>)</m:t>
                    </m:r>
                  </m:oMath>
                </a14:m>
                <a:r>
                  <a:rPr lang="el-GR" sz="1800" dirty="0"/>
                  <a:t> δύο σημάτων συνεχούς χρόνου </a:t>
                </a:r>
                <a14:m>
                  <m:oMath xmlns:m="http://schemas.openxmlformats.org/officeDocument/2006/math">
                    <m:r>
                      <a:rPr lang="en-US" sz="1800" i="1">
                        <a:latin typeface="Cambria Math"/>
                      </a:rPr>
                      <m:t>𝑥</m:t>
                    </m:r>
                    <m:r>
                      <a:rPr lang="el-GR" sz="1800" i="1">
                        <a:latin typeface="Cambria Math"/>
                      </a:rPr>
                      <m:t>(</m:t>
                    </m:r>
                    <m:r>
                      <a:rPr lang="en-US" sz="1800" i="1">
                        <a:latin typeface="Cambria Math"/>
                      </a:rPr>
                      <m:t>𝑡</m:t>
                    </m:r>
                    <m:r>
                      <a:rPr lang="el-GR" sz="1800" i="1">
                        <a:latin typeface="Cambria Math"/>
                      </a:rPr>
                      <m:t>)</m:t>
                    </m:r>
                  </m:oMath>
                </a14:m>
                <a:r>
                  <a:rPr lang="el-GR" sz="1800" dirty="0"/>
                  <a:t> και </a:t>
                </a:r>
                <a14:m>
                  <m:oMath xmlns:m="http://schemas.openxmlformats.org/officeDocument/2006/math">
                    <m:r>
                      <a:rPr lang="en-US" sz="1800" i="1">
                        <a:latin typeface="Cambria Math"/>
                      </a:rPr>
                      <m:t>𝑦</m:t>
                    </m:r>
                    <m:r>
                      <a:rPr lang="el-GR" sz="1800" i="1">
                        <a:latin typeface="Cambria Math"/>
                      </a:rPr>
                      <m:t>(</m:t>
                    </m:r>
                    <m:r>
                      <a:rPr lang="en-US" sz="1800" i="1">
                        <a:latin typeface="Cambria Math"/>
                      </a:rPr>
                      <m:t>𝑡</m:t>
                    </m:r>
                    <m:r>
                      <a:rPr lang="el-GR" sz="1800" i="1">
                        <a:latin typeface="Cambria Math"/>
                      </a:rPr>
                      <m:t>)</m:t>
                    </m:r>
                  </m:oMath>
                </a14:m>
                <a:r>
                  <a:rPr lang="el-GR" sz="1800" dirty="0"/>
                  <a:t> με διάρκεια </a:t>
                </a:r>
                <a14:m>
                  <m:oMath xmlns:m="http://schemas.openxmlformats.org/officeDocument/2006/math">
                    <m:sSub>
                      <m:sSubPr>
                        <m:ctrlPr>
                          <a:rPr lang="el-GR" sz="1800" i="1">
                            <a:latin typeface="Cambria Math"/>
                          </a:rPr>
                        </m:ctrlPr>
                      </m:sSubPr>
                      <m:e>
                        <m:r>
                          <a:rPr lang="en-US" sz="1800" i="1">
                            <a:latin typeface="Cambria Math"/>
                          </a:rPr>
                          <m:t>𝑇</m:t>
                        </m:r>
                      </m:e>
                      <m:sub>
                        <m:r>
                          <a:rPr lang="el-GR" sz="1800" i="1">
                            <a:latin typeface="Cambria Math"/>
                          </a:rPr>
                          <m:t>1</m:t>
                        </m:r>
                      </m:sub>
                    </m:sSub>
                  </m:oMath>
                </a14:m>
                <a:r>
                  <a:rPr lang="el-GR" sz="1800" dirty="0"/>
                  <a:t> και </a:t>
                </a:r>
                <a14:m>
                  <m:oMath xmlns:m="http://schemas.openxmlformats.org/officeDocument/2006/math">
                    <m:sSub>
                      <m:sSubPr>
                        <m:ctrlPr>
                          <a:rPr lang="el-GR" sz="1800" i="1">
                            <a:latin typeface="Cambria Math"/>
                          </a:rPr>
                        </m:ctrlPr>
                      </m:sSubPr>
                      <m:e>
                        <m:r>
                          <a:rPr lang="en-US" sz="1800" i="1">
                            <a:latin typeface="Cambria Math"/>
                          </a:rPr>
                          <m:t>𝑇</m:t>
                        </m:r>
                      </m:e>
                      <m:sub>
                        <m:r>
                          <a:rPr lang="el-GR" sz="1800" i="1">
                            <a:latin typeface="Cambria Math"/>
                          </a:rPr>
                          <m:t>2</m:t>
                        </m:r>
                      </m:sub>
                    </m:sSub>
                  </m:oMath>
                </a14:m>
                <a:r>
                  <a:rPr lang="el-GR" sz="1800" dirty="0"/>
                  <a:t>, αντίστοιχα, ισούται με το άθροισμα των χρόνων </a:t>
                </a:r>
                <a14:m>
                  <m:oMath xmlns:m="http://schemas.openxmlformats.org/officeDocument/2006/math">
                    <m:sSub>
                      <m:sSubPr>
                        <m:ctrlPr>
                          <a:rPr lang="el-GR" sz="1800" i="1">
                            <a:latin typeface="Cambria Math"/>
                          </a:rPr>
                        </m:ctrlPr>
                      </m:sSubPr>
                      <m:e>
                        <m:r>
                          <a:rPr lang="en-US" sz="1800" i="1">
                            <a:latin typeface="Cambria Math"/>
                          </a:rPr>
                          <m:t>𝑇</m:t>
                        </m:r>
                      </m:e>
                      <m:sub>
                        <m:r>
                          <a:rPr lang="el-GR" sz="1800" i="1">
                            <a:latin typeface="Cambria Math"/>
                          </a:rPr>
                          <m:t>1</m:t>
                        </m:r>
                      </m:sub>
                    </m:sSub>
                    <m:r>
                      <a:rPr lang="el-GR" sz="1800" i="1">
                        <a:latin typeface="Cambria Math"/>
                      </a:rPr>
                      <m:t>+</m:t>
                    </m:r>
                    <m:sSub>
                      <m:sSubPr>
                        <m:ctrlPr>
                          <a:rPr lang="el-GR" sz="1800" i="1">
                            <a:latin typeface="Cambria Math"/>
                          </a:rPr>
                        </m:ctrlPr>
                      </m:sSubPr>
                      <m:e>
                        <m:r>
                          <a:rPr lang="en-US" sz="1800" i="1">
                            <a:latin typeface="Cambria Math"/>
                          </a:rPr>
                          <m:t>𝑇</m:t>
                        </m:r>
                      </m:e>
                      <m:sub>
                        <m:r>
                          <a:rPr lang="el-GR" sz="1800" i="1">
                            <a:latin typeface="Cambria Math"/>
                          </a:rPr>
                          <m:t>2</m:t>
                        </m:r>
                      </m:sub>
                    </m:sSub>
                  </m:oMath>
                </a14:m>
                <a:r>
                  <a:rPr lang="el-GR" sz="1800" dirty="0"/>
                  <a:t>.</a:t>
                </a:r>
                <a:endParaRPr lang="el-GR" sz="1800" dirty="0" smtClean="0"/>
              </a:p>
              <a:p>
                <a:pPr marL="0" indent="0" algn="l">
                  <a:lnSpc>
                    <a:spcPct val="150000"/>
                  </a:lnSpc>
                  <a:spcBef>
                    <a:spcPts val="1200"/>
                  </a:spcBef>
                  <a:spcAft>
                    <a:spcPts val="1200"/>
                  </a:spcAft>
                  <a:buNone/>
                </a:pPr>
                <a:endParaRPr lang="en-US" sz="1800" dirty="0" smtClean="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457200" y="1052736"/>
                <a:ext cx="8229600" cy="5472608"/>
              </a:xfrm>
              <a:blipFill rotWithShape="1">
                <a:blip r:embed="rId2"/>
                <a:stretch>
                  <a:fillRect l="-444"/>
                </a:stretch>
              </a:blipFill>
            </p:spPr>
            <p:txBody>
              <a:bodyPr/>
              <a:lstStyle/>
              <a:p>
                <a:r>
                  <a:rPr lang="el-GR">
                    <a:noFill/>
                  </a:rPr>
                  <a:t> </a:t>
                </a:r>
              </a:p>
            </p:txBody>
          </p:sp>
        </mc:Fallback>
      </mc:AlternateContent>
      <p:sp>
        <p:nvSpPr>
          <p:cNvPr id="4" name="Slide Number Placeholder 3"/>
          <p:cNvSpPr>
            <a:spLocks noGrp="1"/>
          </p:cNvSpPr>
          <p:nvPr>
            <p:ph type="sldNum" sz="quarter" idx="12"/>
          </p:nvPr>
        </p:nvSpPr>
        <p:spPr/>
        <p:txBody>
          <a:bodyPr/>
          <a:lstStyle/>
          <a:p>
            <a:fld id="{0B0EBAE1-C03B-424B-868F-E6C23C4F0113}" type="slidenum">
              <a:rPr lang="el-GR" smtClean="0"/>
              <a:t>128</a:t>
            </a:fld>
            <a:endParaRPr lang="el-GR"/>
          </a:p>
        </p:txBody>
      </p:sp>
    </p:spTree>
    <p:extLst>
      <p:ext uri="{BB962C8B-B14F-4D97-AF65-F5344CB8AC3E}">
        <p14:creationId xmlns:p14="http://schemas.microsoft.com/office/powerpoint/2010/main" val="3321947916"/>
      </p:ext>
    </p:extLst>
  </p:cSld>
  <p:clrMapOvr>
    <a:masterClrMapping/>
  </p:clrMapOvr>
  <p:timing>
    <p:tnLst>
      <p:par>
        <p:cTn id="1" dur="indefinite" restart="never" nodeType="tmRoot"/>
      </p:par>
    </p:tnLst>
  </p:timing>
</p:sld>
</file>

<file path=ppt/slides/slide1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l-GR" dirty="0" smtClean="0"/>
              <a:t>Άσκηση 12</a:t>
            </a:r>
            <a:endParaRPr lang="el-GR"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457200" y="1052736"/>
                <a:ext cx="8229600" cy="5472608"/>
              </a:xfrm>
            </p:spPr>
            <p:txBody>
              <a:bodyPr>
                <a:noAutofit/>
              </a:bodyPr>
              <a:lstStyle/>
              <a:p>
                <a:pPr marL="0" indent="0" algn="l">
                  <a:lnSpc>
                    <a:spcPct val="120000"/>
                  </a:lnSpc>
                  <a:spcBef>
                    <a:spcPts val="600"/>
                  </a:spcBef>
                  <a:spcAft>
                    <a:spcPts val="600"/>
                  </a:spcAft>
                  <a:buNone/>
                </a:pPr>
                <a:r>
                  <a:rPr lang="el-GR" sz="1800" dirty="0" smtClean="0"/>
                  <a:t>Να υπολογίσετε τη συνέλιξη ανάμεσα στα σήματα  </a:t>
                </a:r>
                <a14:m>
                  <m:oMath xmlns:m="http://schemas.openxmlformats.org/officeDocument/2006/math">
                    <m:r>
                      <a:rPr lang="el-GR" sz="1800" i="1">
                        <a:latin typeface="Cambria Math"/>
                      </a:rPr>
                      <m:t>𝑥</m:t>
                    </m:r>
                    <m:d>
                      <m:dPr>
                        <m:ctrlPr>
                          <a:rPr lang="el-GR" sz="1800" i="1">
                            <a:latin typeface="Cambria Math"/>
                          </a:rPr>
                        </m:ctrlPr>
                      </m:dPr>
                      <m:e>
                        <m:r>
                          <a:rPr lang="el-GR" sz="1800" i="1">
                            <a:latin typeface="Cambria Math"/>
                          </a:rPr>
                          <m:t>𝑡</m:t>
                        </m:r>
                      </m:e>
                    </m:d>
                    <m:r>
                      <a:rPr lang="el-GR" sz="1800" i="1">
                        <a:latin typeface="Cambria Math"/>
                      </a:rPr>
                      <m:t>=</m:t>
                    </m:r>
                    <m:sSup>
                      <m:sSupPr>
                        <m:ctrlPr>
                          <a:rPr lang="el-GR" sz="1800" i="1">
                            <a:latin typeface="Cambria Math"/>
                          </a:rPr>
                        </m:ctrlPr>
                      </m:sSupPr>
                      <m:e>
                        <m:r>
                          <a:rPr lang="el-GR" sz="1800" i="1">
                            <a:latin typeface="Cambria Math"/>
                          </a:rPr>
                          <m:t>𝑒</m:t>
                        </m:r>
                      </m:e>
                      <m:sup>
                        <m:r>
                          <a:rPr lang="el-GR" sz="1800" i="1">
                            <a:latin typeface="Cambria Math"/>
                          </a:rPr>
                          <m:t>−</m:t>
                        </m:r>
                        <m:r>
                          <a:rPr lang="el-GR" sz="1800" i="1">
                            <a:latin typeface="Cambria Math"/>
                          </a:rPr>
                          <m:t>𝛼</m:t>
                        </m:r>
                        <m:r>
                          <a:rPr lang="el-GR" sz="1800" i="1">
                            <a:latin typeface="Cambria Math"/>
                          </a:rPr>
                          <m:t>𝑡</m:t>
                        </m:r>
                      </m:sup>
                    </m:sSup>
                    <m:r>
                      <a:rPr lang="el-GR" sz="1800" i="1">
                        <a:latin typeface="Cambria Math"/>
                      </a:rPr>
                      <m:t>𝑢</m:t>
                    </m:r>
                    <m:d>
                      <m:dPr>
                        <m:ctrlPr>
                          <a:rPr lang="el-GR" sz="1800" i="1">
                            <a:latin typeface="Cambria Math"/>
                          </a:rPr>
                        </m:ctrlPr>
                      </m:dPr>
                      <m:e>
                        <m:r>
                          <a:rPr lang="el-GR" sz="1800" i="1">
                            <a:latin typeface="Cambria Math"/>
                          </a:rPr>
                          <m:t>𝑡</m:t>
                        </m:r>
                      </m:e>
                    </m:d>
                  </m:oMath>
                </a14:m>
                <a:r>
                  <a:rPr lang="el-GR" sz="1800" dirty="0"/>
                  <a:t> και </a:t>
                </a:r>
                <a:r>
                  <a:rPr lang="el-GR" sz="1800" dirty="0" smtClean="0"/>
                  <a:t> </a:t>
                </a:r>
                <a14:m>
                  <m:oMath xmlns:m="http://schemas.openxmlformats.org/officeDocument/2006/math">
                    <m:r>
                      <a:rPr lang="el-GR" sz="1800" i="1">
                        <a:latin typeface="Cambria Math"/>
                      </a:rPr>
                      <m:t>𝑦</m:t>
                    </m:r>
                    <m:d>
                      <m:dPr>
                        <m:ctrlPr>
                          <a:rPr lang="el-GR" sz="1800" i="1">
                            <a:latin typeface="Cambria Math"/>
                          </a:rPr>
                        </m:ctrlPr>
                      </m:dPr>
                      <m:e>
                        <m:r>
                          <a:rPr lang="el-GR" sz="1800" i="1">
                            <a:latin typeface="Cambria Math"/>
                          </a:rPr>
                          <m:t>𝑡</m:t>
                        </m:r>
                      </m:e>
                    </m:d>
                    <m:r>
                      <a:rPr lang="el-GR" sz="1800" i="1">
                        <a:latin typeface="Cambria Math"/>
                      </a:rPr>
                      <m:t>=</m:t>
                    </m:r>
                    <m:sSup>
                      <m:sSupPr>
                        <m:ctrlPr>
                          <a:rPr lang="el-GR" sz="1800" i="1">
                            <a:latin typeface="Cambria Math"/>
                          </a:rPr>
                        </m:ctrlPr>
                      </m:sSupPr>
                      <m:e>
                        <m:r>
                          <a:rPr lang="el-GR" sz="1800" i="1">
                            <a:latin typeface="Cambria Math"/>
                          </a:rPr>
                          <m:t>𝑒</m:t>
                        </m:r>
                      </m:e>
                      <m:sup>
                        <m:r>
                          <a:rPr lang="el-GR" sz="1800" i="1">
                            <a:latin typeface="Cambria Math"/>
                          </a:rPr>
                          <m:t>−</m:t>
                        </m:r>
                        <m:r>
                          <a:rPr lang="el-GR" sz="1800" i="1">
                            <a:latin typeface="Cambria Math"/>
                          </a:rPr>
                          <m:t>𝛽</m:t>
                        </m:r>
                        <m:r>
                          <a:rPr lang="el-GR" sz="1800" i="1">
                            <a:latin typeface="Cambria Math"/>
                          </a:rPr>
                          <m:t>𝑡</m:t>
                        </m:r>
                      </m:sup>
                    </m:sSup>
                    <m:r>
                      <a:rPr lang="el-GR" sz="1800" i="1">
                        <a:latin typeface="Cambria Math"/>
                      </a:rPr>
                      <m:t>𝑢</m:t>
                    </m:r>
                    <m:d>
                      <m:dPr>
                        <m:ctrlPr>
                          <a:rPr lang="el-GR" sz="1800" i="1">
                            <a:latin typeface="Cambria Math"/>
                          </a:rPr>
                        </m:ctrlPr>
                      </m:dPr>
                      <m:e>
                        <m:r>
                          <a:rPr lang="el-GR" sz="1800" i="1">
                            <a:latin typeface="Cambria Math"/>
                          </a:rPr>
                          <m:t>𝑡</m:t>
                        </m:r>
                      </m:e>
                    </m:d>
                  </m:oMath>
                </a14:m>
                <a:r>
                  <a:rPr lang="el-GR" sz="1800" dirty="0"/>
                  <a:t>. Θεωρήστε </a:t>
                </a:r>
                <a14:m>
                  <m:oMath xmlns:m="http://schemas.openxmlformats.org/officeDocument/2006/math">
                    <m:r>
                      <a:rPr lang="el-GR" sz="1800" i="1">
                        <a:latin typeface="Cambria Math"/>
                      </a:rPr>
                      <m:t>𝛼</m:t>
                    </m:r>
                    <m:r>
                      <a:rPr lang="el-GR" sz="1800" i="1">
                        <a:latin typeface="Cambria Math"/>
                      </a:rPr>
                      <m:t>≠</m:t>
                    </m:r>
                    <m:r>
                      <a:rPr lang="el-GR" sz="1800" i="1">
                        <a:latin typeface="Cambria Math"/>
                      </a:rPr>
                      <m:t>𝛽</m:t>
                    </m:r>
                    <m:r>
                      <a:rPr lang="el-GR" sz="1800" i="1">
                        <a:latin typeface="Cambria Math"/>
                      </a:rPr>
                      <m:t>, </m:t>
                    </m:r>
                    <m:r>
                      <a:rPr lang="el-GR" sz="1800" i="1">
                        <a:latin typeface="Cambria Math"/>
                      </a:rPr>
                      <m:t>𝛼</m:t>
                    </m:r>
                    <m:r>
                      <a:rPr lang="el-GR" sz="1800" i="1">
                        <a:latin typeface="Cambria Math"/>
                      </a:rPr>
                      <m:t>≠0 </m:t>
                    </m:r>
                    <m:r>
                      <m:rPr>
                        <m:sty m:val="p"/>
                      </m:rPr>
                      <a:rPr lang="el-GR" sz="1800">
                        <a:latin typeface="Cambria Math"/>
                      </a:rPr>
                      <m:t>και</m:t>
                    </m:r>
                    <m:r>
                      <a:rPr lang="el-GR" sz="1800" i="1">
                        <a:latin typeface="Cambria Math"/>
                      </a:rPr>
                      <m:t>  </m:t>
                    </m:r>
                    <m:r>
                      <a:rPr lang="el-GR" sz="1800" i="1">
                        <a:latin typeface="Cambria Math"/>
                      </a:rPr>
                      <m:t>𝛽</m:t>
                    </m:r>
                    <m:r>
                      <a:rPr lang="el-GR" sz="1800" i="1">
                        <a:latin typeface="Cambria Math"/>
                      </a:rPr>
                      <m:t>≠0</m:t>
                    </m:r>
                  </m:oMath>
                </a14:m>
                <a:r>
                  <a:rPr lang="el-GR" sz="1800" dirty="0" smtClean="0"/>
                  <a:t>.</a:t>
                </a:r>
                <a:endParaRPr lang="el-GR" sz="1800" u="sng" dirty="0" smtClean="0"/>
              </a:p>
              <a:p>
                <a:pPr marL="0" indent="0" algn="l">
                  <a:lnSpc>
                    <a:spcPct val="120000"/>
                  </a:lnSpc>
                  <a:spcBef>
                    <a:spcPts val="600"/>
                  </a:spcBef>
                  <a:spcAft>
                    <a:spcPts val="600"/>
                  </a:spcAft>
                  <a:buNone/>
                </a:pPr>
                <a:r>
                  <a:rPr lang="el-GR" sz="1800" u="sng" dirty="0" smtClean="0"/>
                  <a:t>Απάντηση</a:t>
                </a:r>
                <a:r>
                  <a:rPr lang="el-GR" sz="1800" dirty="0"/>
                  <a:t>: Η συνέλιξη των σημάτων </a:t>
                </a:r>
                <a14:m>
                  <m:oMath xmlns:m="http://schemas.openxmlformats.org/officeDocument/2006/math">
                    <m:r>
                      <a:rPr lang="el-GR" sz="1800" i="1" dirty="0" smtClean="0">
                        <a:latin typeface="Cambria Math"/>
                      </a:rPr>
                      <m:t>𝑥</m:t>
                    </m:r>
                    <m:r>
                      <a:rPr lang="el-GR" sz="1800" i="1" dirty="0" smtClean="0">
                        <a:latin typeface="Cambria Math"/>
                      </a:rPr>
                      <m:t>(</m:t>
                    </m:r>
                    <m:r>
                      <a:rPr lang="el-GR" sz="1800" i="1" dirty="0" smtClean="0">
                        <a:latin typeface="Cambria Math"/>
                      </a:rPr>
                      <m:t>𝑡</m:t>
                    </m:r>
                    <m:r>
                      <a:rPr lang="el-GR" sz="1800" i="1" dirty="0" smtClean="0">
                        <a:latin typeface="Cambria Math"/>
                      </a:rPr>
                      <m:t>)</m:t>
                    </m:r>
                  </m:oMath>
                </a14:m>
                <a:r>
                  <a:rPr lang="el-GR" sz="1800" dirty="0" smtClean="0"/>
                  <a:t> </a:t>
                </a:r>
                <a:r>
                  <a:rPr lang="el-GR" sz="1800" dirty="0"/>
                  <a:t>και </a:t>
                </a:r>
                <a14:m>
                  <m:oMath xmlns:m="http://schemas.openxmlformats.org/officeDocument/2006/math">
                    <m:r>
                      <a:rPr lang="el-GR" sz="1800" i="1" dirty="0" smtClean="0">
                        <a:latin typeface="Cambria Math"/>
                      </a:rPr>
                      <m:t>𝑦</m:t>
                    </m:r>
                    <m:r>
                      <a:rPr lang="el-GR" sz="1800" i="1" dirty="0" smtClean="0">
                        <a:latin typeface="Cambria Math"/>
                      </a:rPr>
                      <m:t>(</m:t>
                    </m:r>
                    <m:r>
                      <a:rPr lang="el-GR" sz="1800" i="1" dirty="0" smtClean="0">
                        <a:latin typeface="Cambria Math"/>
                      </a:rPr>
                      <m:t>𝑡</m:t>
                    </m:r>
                    <m:r>
                      <a:rPr lang="el-GR" sz="1800" i="1" dirty="0">
                        <a:latin typeface="Cambria Math"/>
                      </a:rPr>
                      <m:t>)</m:t>
                    </m:r>
                  </m:oMath>
                </a14:m>
                <a:r>
                  <a:rPr lang="el-GR" sz="1800" dirty="0"/>
                  <a:t> δίνεται από τη σχέση:</a:t>
                </a:r>
              </a:p>
              <a:p>
                <a:pPr marL="0" indent="0" algn="l">
                  <a:lnSpc>
                    <a:spcPct val="120000"/>
                  </a:lnSpc>
                  <a:spcBef>
                    <a:spcPts val="600"/>
                  </a:spcBef>
                  <a:spcAft>
                    <a:spcPts val="600"/>
                  </a:spcAft>
                  <a:buNone/>
                </a:pPr>
                <a14:m>
                  <m:oMathPara xmlns:m="http://schemas.openxmlformats.org/officeDocument/2006/math">
                    <m:oMathParaPr>
                      <m:jc m:val="centerGroup"/>
                    </m:oMathParaPr>
                    <m:oMath xmlns:m="http://schemas.openxmlformats.org/officeDocument/2006/math">
                      <m:r>
                        <a:rPr lang="el-GR" sz="1800" i="1" dirty="0" smtClean="0">
                          <a:latin typeface="Cambria Math"/>
                        </a:rPr>
                        <m:t>𝑧</m:t>
                      </m:r>
                      <m:d>
                        <m:dPr>
                          <m:ctrlPr>
                            <a:rPr lang="el-GR" sz="1800" i="1" dirty="0" smtClean="0">
                              <a:latin typeface="Cambria Math"/>
                            </a:rPr>
                          </m:ctrlPr>
                        </m:dPr>
                        <m:e>
                          <m:r>
                            <a:rPr lang="el-GR" sz="1800" i="1" dirty="0" smtClean="0">
                              <a:latin typeface="Cambria Math"/>
                            </a:rPr>
                            <m:t>𝑡</m:t>
                          </m:r>
                        </m:e>
                      </m:d>
                      <m:r>
                        <a:rPr lang="el-GR" sz="1800" i="1" dirty="0" smtClean="0">
                          <a:latin typeface="Cambria Math"/>
                        </a:rPr>
                        <m:t>=</m:t>
                      </m:r>
                      <m:r>
                        <a:rPr lang="el-GR" sz="1800" i="1" dirty="0" smtClean="0">
                          <a:latin typeface="Cambria Math"/>
                        </a:rPr>
                        <m:t>𝑥</m:t>
                      </m:r>
                      <m:d>
                        <m:dPr>
                          <m:ctrlPr>
                            <a:rPr lang="el-GR" sz="1800" i="1" dirty="0" smtClean="0">
                              <a:latin typeface="Cambria Math"/>
                            </a:rPr>
                          </m:ctrlPr>
                        </m:dPr>
                        <m:e>
                          <m:r>
                            <a:rPr lang="el-GR" sz="1800" i="1" dirty="0" smtClean="0">
                              <a:latin typeface="Cambria Math"/>
                            </a:rPr>
                            <m:t>𝑡</m:t>
                          </m:r>
                        </m:e>
                      </m:d>
                      <m:r>
                        <a:rPr lang="el-GR" sz="1800" i="1" dirty="0" smtClean="0">
                          <a:latin typeface="Cambria Math"/>
                        </a:rPr>
                        <m:t>∗</m:t>
                      </m:r>
                      <m:r>
                        <a:rPr lang="el-GR" sz="1800" i="1" dirty="0" smtClean="0">
                          <a:latin typeface="Cambria Math"/>
                        </a:rPr>
                        <m:t>𝑦</m:t>
                      </m:r>
                      <m:d>
                        <m:dPr>
                          <m:ctrlPr>
                            <a:rPr lang="el-GR" sz="1800" i="1" dirty="0" smtClean="0">
                              <a:latin typeface="Cambria Math"/>
                            </a:rPr>
                          </m:ctrlPr>
                        </m:dPr>
                        <m:e>
                          <m:r>
                            <a:rPr lang="el-GR" sz="1800" i="1" dirty="0" smtClean="0">
                              <a:latin typeface="Cambria Math"/>
                            </a:rPr>
                            <m:t>𝑡</m:t>
                          </m:r>
                        </m:e>
                      </m:d>
                      <m:r>
                        <a:rPr lang="el-GR" sz="1800" i="1" dirty="0" smtClean="0">
                          <a:latin typeface="Cambria Math"/>
                        </a:rPr>
                        <m:t>=</m:t>
                      </m:r>
                      <m:nary>
                        <m:naryPr>
                          <m:ctrlPr>
                            <a:rPr lang="el-GR" sz="1800" i="1" dirty="0" smtClean="0">
                              <a:latin typeface="Cambria Math"/>
                            </a:rPr>
                          </m:ctrlPr>
                        </m:naryPr>
                        <m:sub>
                          <m:r>
                            <a:rPr lang="el-GR" sz="1800" i="1" dirty="0">
                              <a:latin typeface="Cambria Math"/>
                            </a:rPr>
                            <m:t>−</m:t>
                          </m:r>
                          <m:r>
                            <a:rPr lang="el-GR" sz="1800" i="1" dirty="0" err="1">
                              <a:latin typeface="Cambria Math"/>
                            </a:rPr>
                            <m:t>∞</m:t>
                          </m:r>
                        </m:sub>
                        <m:sup>
                          <m:r>
                            <a:rPr lang="el-GR" sz="1800" i="1" dirty="0" err="1">
                              <a:latin typeface="Cambria Math"/>
                            </a:rPr>
                            <m:t>+∞</m:t>
                          </m:r>
                        </m:sup>
                        <m:e>
                          <m:r>
                            <a:rPr lang="el-GR" sz="1800" i="1" dirty="0" err="1">
                              <a:latin typeface="Cambria Math"/>
                            </a:rPr>
                            <m:t>𝑥</m:t>
                          </m:r>
                          <m:d>
                            <m:dPr>
                              <m:ctrlPr>
                                <a:rPr lang="el-GR" sz="1800" i="1" dirty="0" err="1">
                                  <a:latin typeface="Cambria Math"/>
                                </a:rPr>
                              </m:ctrlPr>
                            </m:dPr>
                            <m:e>
                              <m:r>
                                <a:rPr lang="el-GR" sz="1800" i="1" dirty="0" err="1">
                                  <a:latin typeface="Cambria Math"/>
                                </a:rPr>
                                <m:t>𝜏</m:t>
                              </m:r>
                            </m:e>
                          </m:d>
                          <m:r>
                            <a:rPr lang="el-GR" sz="1800" i="1" dirty="0">
                              <a:latin typeface="Cambria Math"/>
                            </a:rPr>
                            <m:t> </m:t>
                          </m:r>
                          <m:r>
                            <a:rPr lang="el-GR" sz="1800" i="1" dirty="0" err="1">
                              <a:latin typeface="Cambria Math"/>
                            </a:rPr>
                            <m:t>𝑦</m:t>
                          </m:r>
                          <m:d>
                            <m:dPr>
                              <m:ctrlPr>
                                <a:rPr lang="el-GR" sz="1800" i="1" dirty="0" err="1">
                                  <a:latin typeface="Cambria Math"/>
                                </a:rPr>
                              </m:ctrlPr>
                            </m:dPr>
                            <m:e>
                              <m:r>
                                <a:rPr lang="el-GR" sz="1800" i="1" dirty="0" err="1">
                                  <a:latin typeface="Cambria Math"/>
                                </a:rPr>
                                <m:t>𝑡</m:t>
                              </m:r>
                              <m:r>
                                <a:rPr lang="el-GR" sz="1800" i="1" dirty="0">
                                  <a:latin typeface="Cambria Math"/>
                                </a:rPr>
                                <m:t>−</m:t>
                              </m:r>
                              <m:r>
                                <a:rPr lang="el-GR" sz="1800" i="1" dirty="0">
                                  <a:latin typeface="Cambria Math"/>
                                </a:rPr>
                                <m:t>𝜏</m:t>
                              </m:r>
                            </m:e>
                          </m:d>
                        </m:e>
                      </m:nary>
                      <m:r>
                        <a:rPr lang="el-GR" sz="1800" i="1" dirty="0" err="1">
                          <a:latin typeface="Cambria Math"/>
                        </a:rPr>
                        <m:t>𝑑</m:t>
                      </m:r>
                      <m:r>
                        <a:rPr lang="el-GR" sz="1800" i="1" dirty="0" err="1">
                          <a:latin typeface="Cambria Math"/>
                        </a:rPr>
                        <m:t>𝜏</m:t>
                      </m:r>
                      <m:r>
                        <a:rPr lang="el-GR" sz="1800" i="1" dirty="0" err="1">
                          <a:latin typeface="Cambria Math"/>
                        </a:rPr>
                        <m:t>=</m:t>
                      </m:r>
                      <m:nary>
                        <m:naryPr>
                          <m:ctrlPr>
                            <a:rPr lang="el-GR" sz="1800" i="1" dirty="0" err="1">
                              <a:latin typeface="Cambria Math"/>
                            </a:rPr>
                          </m:ctrlPr>
                        </m:naryPr>
                        <m:sub>
                          <m:r>
                            <a:rPr lang="el-GR" sz="1800" i="1" dirty="0">
                              <a:latin typeface="Cambria Math"/>
                            </a:rPr>
                            <m:t>−</m:t>
                          </m:r>
                          <m:r>
                            <a:rPr lang="el-GR" sz="1800" i="1" dirty="0" err="1">
                              <a:latin typeface="Cambria Math"/>
                            </a:rPr>
                            <m:t>∞</m:t>
                          </m:r>
                        </m:sub>
                        <m:sup>
                          <m:r>
                            <a:rPr lang="el-GR" sz="1800" i="1" dirty="0" err="1">
                              <a:latin typeface="Cambria Math"/>
                            </a:rPr>
                            <m:t>+∞</m:t>
                          </m:r>
                        </m:sup>
                        <m:e>
                          <m:sSup>
                            <m:sSupPr>
                              <m:ctrlPr>
                                <a:rPr lang="el-GR" sz="1800" i="1" dirty="0" err="1">
                                  <a:latin typeface="Cambria Math"/>
                                </a:rPr>
                              </m:ctrlPr>
                            </m:sSupPr>
                            <m:e>
                              <m:r>
                                <a:rPr lang="el-GR" sz="1800" i="1" dirty="0" err="1">
                                  <a:latin typeface="Cambria Math"/>
                                </a:rPr>
                                <m:t>𝑒</m:t>
                              </m:r>
                            </m:e>
                            <m:sup>
                              <m:r>
                                <a:rPr lang="el-GR" sz="1800" i="1" dirty="0" err="1">
                                  <a:latin typeface="Cambria Math"/>
                                </a:rPr>
                                <m:t>−</m:t>
                              </m:r>
                              <m:r>
                                <a:rPr lang="el-GR" sz="1800" i="1" dirty="0" err="1">
                                  <a:latin typeface="Cambria Math"/>
                                </a:rPr>
                                <m:t>𝛼𝜏</m:t>
                              </m:r>
                            </m:sup>
                          </m:sSup>
                          <m:r>
                            <a:rPr lang="el-GR" sz="1800" i="1" dirty="0">
                              <a:latin typeface="Cambria Math"/>
                            </a:rPr>
                            <m:t> </m:t>
                          </m:r>
                          <m:r>
                            <a:rPr lang="el-GR" sz="1800" i="1" dirty="0" err="1">
                              <a:latin typeface="Cambria Math"/>
                            </a:rPr>
                            <m:t>𝑢</m:t>
                          </m:r>
                          <m:d>
                            <m:dPr>
                              <m:ctrlPr>
                                <a:rPr lang="el-GR" sz="1800" i="1" dirty="0" err="1">
                                  <a:latin typeface="Cambria Math"/>
                                </a:rPr>
                              </m:ctrlPr>
                            </m:dPr>
                            <m:e>
                              <m:r>
                                <a:rPr lang="el-GR" sz="1800" i="1" dirty="0" err="1">
                                  <a:latin typeface="Cambria Math"/>
                                </a:rPr>
                                <m:t>𝜏</m:t>
                              </m:r>
                            </m:e>
                          </m:d>
                          <m:r>
                            <a:rPr lang="el-GR" sz="1800" i="1" dirty="0">
                              <a:latin typeface="Cambria Math"/>
                            </a:rPr>
                            <m:t> </m:t>
                          </m:r>
                          <m:sSup>
                            <m:sSupPr>
                              <m:ctrlPr>
                                <a:rPr lang="el-GR" sz="1800" i="1" dirty="0">
                                  <a:latin typeface="Cambria Math"/>
                                </a:rPr>
                              </m:ctrlPr>
                            </m:sSupPr>
                            <m:e>
                              <m:r>
                                <a:rPr lang="el-GR" sz="1800" i="1" dirty="0">
                                  <a:latin typeface="Cambria Math"/>
                                </a:rPr>
                                <m:t>𝑒</m:t>
                              </m:r>
                            </m:e>
                            <m:sup>
                              <m:r>
                                <a:rPr lang="el-GR" sz="1800" i="1" dirty="0">
                                  <a:latin typeface="Cambria Math"/>
                                </a:rPr>
                                <m:t>−</m:t>
                              </m:r>
                              <m:r>
                                <a:rPr lang="el-GR" sz="1800" i="1" dirty="0" err="1">
                                  <a:latin typeface="Cambria Math"/>
                                </a:rPr>
                                <m:t>𝛽</m:t>
                              </m:r>
                              <m:d>
                                <m:dPr>
                                  <m:ctrlPr>
                                    <a:rPr lang="el-GR" sz="1800" i="1" dirty="0" err="1">
                                      <a:latin typeface="Cambria Math"/>
                                    </a:rPr>
                                  </m:ctrlPr>
                                </m:dPr>
                                <m:e>
                                  <m:r>
                                    <a:rPr lang="el-GR" sz="1800" i="1" dirty="0" err="1">
                                      <a:latin typeface="Cambria Math"/>
                                    </a:rPr>
                                    <m:t>𝑡</m:t>
                                  </m:r>
                                  <m:r>
                                    <a:rPr lang="el-GR" sz="1800" i="1" dirty="0">
                                      <a:latin typeface="Cambria Math"/>
                                    </a:rPr>
                                    <m:t>−</m:t>
                                  </m:r>
                                  <m:r>
                                    <a:rPr lang="el-GR" sz="1800" i="1" dirty="0">
                                      <a:latin typeface="Cambria Math"/>
                                    </a:rPr>
                                    <m:t>𝜏</m:t>
                                  </m:r>
                                </m:e>
                              </m:d>
                            </m:sup>
                          </m:sSup>
                          <m:r>
                            <a:rPr lang="el-GR" sz="1800" i="1" dirty="0">
                              <a:latin typeface="Cambria Math"/>
                            </a:rPr>
                            <m:t> </m:t>
                          </m:r>
                          <m:r>
                            <a:rPr lang="el-GR" sz="1800" i="1" dirty="0" err="1">
                              <a:latin typeface="Cambria Math"/>
                            </a:rPr>
                            <m:t>𝑢</m:t>
                          </m:r>
                          <m:d>
                            <m:dPr>
                              <m:ctrlPr>
                                <a:rPr lang="el-GR" sz="1800" i="1" dirty="0" err="1">
                                  <a:latin typeface="Cambria Math"/>
                                </a:rPr>
                              </m:ctrlPr>
                            </m:dPr>
                            <m:e>
                              <m:r>
                                <a:rPr lang="el-GR" sz="1800" i="1" dirty="0" err="1">
                                  <a:latin typeface="Cambria Math"/>
                                </a:rPr>
                                <m:t>𝑡</m:t>
                              </m:r>
                              <m:r>
                                <a:rPr lang="el-GR" sz="1800" i="1" dirty="0">
                                  <a:latin typeface="Cambria Math"/>
                                </a:rPr>
                                <m:t>−</m:t>
                              </m:r>
                              <m:r>
                                <a:rPr lang="el-GR" sz="1800" i="1" dirty="0">
                                  <a:latin typeface="Cambria Math"/>
                                </a:rPr>
                                <m:t>𝜏</m:t>
                              </m:r>
                            </m:e>
                          </m:d>
                          <m:r>
                            <a:rPr lang="el-GR" sz="1800" i="1" dirty="0">
                              <a:latin typeface="Cambria Math"/>
                            </a:rPr>
                            <m:t> </m:t>
                          </m:r>
                          <m:r>
                            <a:rPr lang="el-GR" sz="1800" i="1" dirty="0" err="1">
                              <a:latin typeface="Cambria Math"/>
                            </a:rPr>
                            <m:t>𝑑</m:t>
                          </m:r>
                          <m:r>
                            <a:rPr lang="el-GR" sz="1800" i="1" dirty="0" err="1">
                              <a:latin typeface="Cambria Math"/>
                            </a:rPr>
                            <m:t>𝜏</m:t>
                          </m:r>
                        </m:e>
                      </m:nary>
                    </m:oMath>
                  </m:oMathPara>
                </a14:m>
                <a:endParaRPr lang="el-GR" sz="1800" dirty="0"/>
              </a:p>
              <a:p>
                <a:pPr marL="0" indent="0" algn="l">
                  <a:lnSpc>
                    <a:spcPct val="120000"/>
                  </a:lnSpc>
                  <a:spcBef>
                    <a:spcPts val="600"/>
                  </a:spcBef>
                  <a:spcAft>
                    <a:spcPts val="600"/>
                  </a:spcAft>
                  <a:buNone/>
                </a:pPr>
                <a:r>
                  <a:rPr lang="el-GR" sz="1800" dirty="0"/>
                  <a:t>όπου οι </a:t>
                </a:r>
                <a:r>
                  <a:rPr lang="el-GR" sz="1800" dirty="0" err="1"/>
                  <a:t>βηματικές</a:t>
                </a:r>
                <a:r>
                  <a:rPr lang="el-GR" sz="1800" dirty="0"/>
                  <a:t> συναρτήσεις </a:t>
                </a:r>
                <a14:m>
                  <m:oMath xmlns:m="http://schemas.openxmlformats.org/officeDocument/2006/math">
                    <m:r>
                      <a:rPr lang="el-GR" sz="1800" i="1" dirty="0" smtClean="0">
                        <a:latin typeface="Cambria Math"/>
                      </a:rPr>
                      <m:t>𝑢</m:t>
                    </m:r>
                    <m:r>
                      <a:rPr lang="el-GR" sz="1800" i="1" dirty="0" smtClean="0">
                        <a:latin typeface="Cambria Math"/>
                      </a:rPr>
                      <m:t>(</m:t>
                    </m:r>
                    <m:r>
                      <a:rPr lang="el-GR" sz="1800" i="1" dirty="0" smtClean="0">
                        <a:latin typeface="Cambria Math"/>
                      </a:rPr>
                      <m:t>𝜏</m:t>
                    </m:r>
                    <m:r>
                      <a:rPr lang="el-GR" sz="1800" i="1" dirty="0">
                        <a:latin typeface="Cambria Math"/>
                      </a:rPr>
                      <m:t>)</m:t>
                    </m:r>
                  </m:oMath>
                </a14:m>
                <a:r>
                  <a:rPr lang="el-GR" sz="1800" dirty="0"/>
                  <a:t> και </a:t>
                </a:r>
                <a14:m>
                  <m:oMath xmlns:m="http://schemas.openxmlformats.org/officeDocument/2006/math">
                    <m:r>
                      <a:rPr lang="el-GR" sz="1800" i="1" dirty="0" smtClean="0">
                        <a:latin typeface="Cambria Math"/>
                      </a:rPr>
                      <m:t>𝑢</m:t>
                    </m:r>
                    <m:r>
                      <a:rPr lang="el-GR" sz="1800" i="1" dirty="0" smtClean="0">
                        <a:latin typeface="Cambria Math"/>
                      </a:rPr>
                      <m:t>(</m:t>
                    </m:r>
                    <m:r>
                      <a:rPr lang="el-GR" sz="1800" i="1" dirty="0" smtClean="0">
                        <a:latin typeface="Cambria Math"/>
                      </a:rPr>
                      <m:t>𝑡</m:t>
                    </m:r>
                    <m:r>
                      <a:rPr lang="el-GR" sz="1800" i="1" dirty="0">
                        <a:latin typeface="Cambria Math"/>
                      </a:rPr>
                      <m:t>−</m:t>
                    </m:r>
                    <m:r>
                      <a:rPr lang="el-GR" sz="1800" i="1" dirty="0">
                        <a:latin typeface="Cambria Math"/>
                      </a:rPr>
                      <m:t>𝜏</m:t>
                    </m:r>
                    <m:r>
                      <a:rPr lang="el-GR" sz="1800" i="1" dirty="0">
                        <a:latin typeface="Cambria Math"/>
                      </a:rPr>
                      <m:t>)</m:t>
                    </m:r>
                  </m:oMath>
                </a14:m>
                <a:r>
                  <a:rPr lang="el-GR" sz="1800" dirty="0"/>
                  <a:t> ορίζονται ως:</a:t>
                </a:r>
              </a:p>
              <a:p>
                <a:pPr marL="0" indent="0" algn="ctr">
                  <a:lnSpc>
                    <a:spcPct val="120000"/>
                  </a:lnSpc>
                  <a:spcBef>
                    <a:spcPts val="600"/>
                  </a:spcBef>
                  <a:spcAft>
                    <a:spcPts val="600"/>
                  </a:spcAft>
                  <a:buNone/>
                </a:pPr>
                <a14:m>
                  <m:oMath xmlns:m="http://schemas.openxmlformats.org/officeDocument/2006/math">
                    <m:r>
                      <a:rPr lang="el-GR" sz="1800" i="1" dirty="0" smtClean="0">
                        <a:latin typeface="Cambria Math"/>
                      </a:rPr>
                      <m:t>𝑢</m:t>
                    </m:r>
                    <m:r>
                      <a:rPr lang="el-GR" sz="1800" i="1" dirty="0" smtClean="0">
                        <a:latin typeface="Cambria Math"/>
                      </a:rPr>
                      <m:t>(</m:t>
                    </m:r>
                    <m:r>
                      <a:rPr lang="el-GR" sz="1800" i="1" dirty="0" smtClean="0">
                        <a:latin typeface="Cambria Math"/>
                      </a:rPr>
                      <m:t>𝜏</m:t>
                    </m:r>
                    <m:r>
                      <a:rPr lang="el-GR" sz="1800" i="1" dirty="0" smtClean="0">
                        <a:latin typeface="Cambria Math"/>
                      </a:rPr>
                      <m:t>)=</m:t>
                    </m:r>
                    <m:d>
                      <m:dPr>
                        <m:begChr m:val="{"/>
                        <m:endChr m:val=""/>
                        <m:ctrlPr>
                          <a:rPr lang="el-GR" sz="1800" i="1" dirty="0" smtClean="0">
                            <a:latin typeface="Cambria Math"/>
                          </a:rPr>
                        </m:ctrlPr>
                      </m:dPr>
                      <m:e>
                        <m:eqArr>
                          <m:eqArrPr>
                            <m:ctrlPr>
                              <a:rPr lang="el-GR" sz="1800" i="1" dirty="0" smtClean="0">
                                <a:latin typeface="Cambria Math"/>
                              </a:rPr>
                            </m:ctrlPr>
                          </m:eqArrPr>
                          <m:e>
                            <m:r>
                              <a:rPr lang="el-GR" sz="1800" i="1" dirty="0" smtClean="0">
                                <a:latin typeface="Cambria Math"/>
                              </a:rPr>
                              <m:t>1 </m:t>
                            </m:r>
                            <m:r>
                              <a:rPr lang="el-GR" sz="1800" i="1" dirty="0" smtClean="0">
                                <a:latin typeface="Cambria Math"/>
                              </a:rPr>
                              <m:t>𝛾𝜄𝛼</m:t>
                            </m:r>
                            <m:r>
                              <a:rPr lang="el-GR" sz="1800" i="1" dirty="0" smtClean="0">
                                <a:latin typeface="Cambria Math"/>
                              </a:rPr>
                              <m:t> </m:t>
                            </m:r>
                            <m:r>
                              <a:rPr lang="el-GR" sz="1800" i="1" dirty="0" smtClean="0">
                                <a:latin typeface="Cambria Math"/>
                              </a:rPr>
                              <m:t>𝜏</m:t>
                            </m:r>
                            <m:r>
                              <a:rPr lang="el-GR" sz="1800" i="1" dirty="0" smtClean="0">
                                <a:latin typeface="Cambria Math"/>
                              </a:rPr>
                              <m:t>&gt;0</m:t>
                            </m:r>
                          </m:e>
                          <m:e>
                            <m:r>
                              <a:rPr lang="el-GR" sz="1800" i="1" dirty="0" smtClean="0">
                                <a:latin typeface="Cambria Math"/>
                              </a:rPr>
                              <m:t>0 </m:t>
                            </m:r>
                            <m:r>
                              <a:rPr lang="el-GR" sz="1800" i="1" dirty="0" smtClean="0">
                                <a:latin typeface="Cambria Math"/>
                              </a:rPr>
                              <m:t>𝛾𝜄𝛼</m:t>
                            </m:r>
                            <m:r>
                              <a:rPr lang="el-GR" sz="1800" i="1" dirty="0" smtClean="0">
                                <a:latin typeface="Cambria Math"/>
                              </a:rPr>
                              <m:t> </m:t>
                            </m:r>
                            <m:r>
                              <a:rPr lang="el-GR" sz="1800" i="1" dirty="0" smtClean="0">
                                <a:latin typeface="Cambria Math"/>
                              </a:rPr>
                              <m:t>𝜏</m:t>
                            </m:r>
                            <m:r>
                              <a:rPr lang="el-GR" sz="1800" i="1" dirty="0" smtClean="0">
                                <a:latin typeface="Cambria Math"/>
                              </a:rPr>
                              <m:t>&lt;0</m:t>
                            </m:r>
                          </m:e>
                        </m:eqArr>
                      </m:e>
                    </m:d>
                  </m:oMath>
                </a14:m>
                <a:r>
                  <a:rPr lang="el-GR" sz="1800" dirty="0"/>
                  <a:t>   και  </a:t>
                </a:r>
                <a14:m>
                  <m:oMath xmlns:m="http://schemas.openxmlformats.org/officeDocument/2006/math">
                    <m:r>
                      <a:rPr lang="el-GR" sz="1800" i="1" dirty="0" smtClean="0">
                        <a:latin typeface="Cambria Math"/>
                      </a:rPr>
                      <m:t>𝑢</m:t>
                    </m:r>
                    <m:r>
                      <a:rPr lang="el-GR" sz="1800" i="1" dirty="0" smtClean="0">
                        <a:latin typeface="Cambria Math"/>
                      </a:rPr>
                      <m:t>(</m:t>
                    </m:r>
                    <m:r>
                      <a:rPr lang="el-GR" sz="1800" i="1" dirty="0" smtClean="0">
                        <a:latin typeface="Cambria Math"/>
                      </a:rPr>
                      <m:t>𝑡</m:t>
                    </m:r>
                    <m:r>
                      <a:rPr lang="el-GR" sz="1800" i="1" dirty="0" smtClean="0">
                        <a:latin typeface="Cambria Math"/>
                      </a:rPr>
                      <m:t>−</m:t>
                    </m:r>
                    <m:r>
                      <a:rPr lang="el-GR" sz="1800" i="1" dirty="0" smtClean="0">
                        <a:latin typeface="Cambria Math"/>
                      </a:rPr>
                      <m:t>𝜏</m:t>
                    </m:r>
                    <m:r>
                      <a:rPr lang="el-GR" sz="1800" i="1" dirty="0" smtClean="0">
                        <a:latin typeface="Cambria Math"/>
                      </a:rPr>
                      <m:t>)=</m:t>
                    </m:r>
                    <m:d>
                      <m:dPr>
                        <m:begChr m:val="{"/>
                        <m:endChr m:val=""/>
                        <m:ctrlPr>
                          <a:rPr lang="el-GR" sz="1800" i="1" dirty="0" smtClean="0">
                            <a:latin typeface="Cambria Math"/>
                          </a:rPr>
                        </m:ctrlPr>
                      </m:dPr>
                      <m:e>
                        <m:eqArr>
                          <m:eqArrPr>
                            <m:ctrlPr>
                              <a:rPr lang="el-GR" sz="1800" i="1" dirty="0" smtClean="0">
                                <a:latin typeface="Cambria Math"/>
                              </a:rPr>
                            </m:ctrlPr>
                          </m:eqArrPr>
                          <m:e>
                            <m:r>
                              <a:rPr lang="el-GR" sz="1800" i="1" dirty="0" smtClean="0">
                                <a:latin typeface="Cambria Math"/>
                              </a:rPr>
                              <m:t>1 </m:t>
                            </m:r>
                            <m:r>
                              <a:rPr lang="el-GR" sz="1800" i="1" dirty="0" smtClean="0">
                                <a:latin typeface="Cambria Math"/>
                              </a:rPr>
                              <m:t>𝛾𝜄𝛼</m:t>
                            </m:r>
                            <m:r>
                              <a:rPr lang="el-GR" sz="1800" i="1" dirty="0" smtClean="0">
                                <a:latin typeface="Cambria Math"/>
                              </a:rPr>
                              <m:t> </m:t>
                            </m:r>
                            <m:r>
                              <a:rPr lang="el-GR" sz="1800" i="1" dirty="0" smtClean="0">
                                <a:latin typeface="Cambria Math"/>
                              </a:rPr>
                              <m:t>𝜏</m:t>
                            </m:r>
                            <m:r>
                              <a:rPr lang="el-GR" sz="1800" i="1" dirty="0" smtClean="0">
                                <a:latin typeface="Cambria Math"/>
                              </a:rPr>
                              <m:t>&lt;</m:t>
                            </m:r>
                            <m:r>
                              <a:rPr lang="el-GR" sz="1800" i="1" dirty="0" smtClean="0">
                                <a:latin typeface="Cambria Math"/>
                              </a:rPr>
                              <m:t>𝑡</m:t>
                            </m:r>
                          </m:e>
                          <m:e>
                            <m:r>
                              <a:rPr lang="el-GR" sz="1800" i="1" dirty="0" smtClean="0">
                                <a:latin typeface="Cambria Math"/>
                              </a:rPr>
                              <m:t>0 </m:t>
                            </m:r>
                            <m:r>
                              <a:rPr lang="el-GR" sz="1800" i="1" dirty="0" smtClean="0">
                                <a:latin typeface="Cambria Math"/>
                              </a:rPr>
                              <m:t>𝛾𝜄𝛼</m:t>
                            </m:r>
                            <m:r>
                              <a:rPr lang="el-GR" sz="1800" i="1" dirty="0" smtClean="0">
                                <a:latin typeface="Cambria Math"/>
                              </a:rPr>
                              <m:t> </m:t>
                            </m:r>
                            <m:r>
                              <a:rPr lang="el-GR" sz="1800" i="1" dirty="0" err="1">
                                <a:latin typeface="Cambria Math"/>
                              </a:rPr>
                              <m:t>𝜏</m:t>
                            </m:r>
                            <m:r>
                              <a:rPr lang="el-GR" sz="1800" i="1" dirty="0" err="1">
                                <a:latin typeface="Cambria Math"/>
                              </a:rPr>
                              <m:t>&gt;</m:t>
                            </m:r>
                            <m:r>
                              <a:rPr lang="el-GR" sz="1800" i="1" dirty="0" err="1">
                                <a:latin typeface="Cambria Math"/>
                              </a:rPr>
                              <m:t>𝑡</m:t>
                            </m:r>
                          </m:e>
                        </m:eqArr>
                      </m:e>
                    </m:d>
                  </m:oMath>
                </a14:m>
                <a:endParaRPr lang="el-GR" sz="1800" dirty="0"/>
              </a:p>
              <a:p>
                <a:pPr marL="0" indent="0" algn="l">
                  <a:lnSpc>
                    <a:spcPct val="120000"/>
                  </a:lnSpc>
                  <a:spcBef>
                    <a:spcPts val="600"/>
                  </a:spcBef>
                  <a:spcAft>
                    <a:spcPts val="600"/>
                  </a:spcAft>
                  <a:buNone/>
                </a:pPr>
                <a:r>
                  <a:rPr lang="el-GR" sz="1800" dirty="0" smtClean="0"/>
                  <a:t>Στη </a:t>
                </a:r>
                <a:r>
                  <a:rPr lang="el-GR" sz="1800" dirty="0"/>
                  <a:t>γενική περίπτωση το παραπάνω ολοκλήρωμα θα πρέπει να υπολογισθεί στο άπειρο διάστημα </a:t>
                </a:r>
                <a14:m>
                  <m:oMath xmlns:m="http://schemas.openxmlformats.org/officeDocument/2006/math">
                    <m:r>
                      <a:rPr lang="el-GR" sz="1800" i="1" dirty="0" smtClean="0">
                        <a:latin typeface="Cambria Math"/>
                      </a:rPr>
                      <m:t>(−</m:t>
                    </m:r>
                    <m:r>
                      <a:rPr lang="el-GR" sz="1800" i="1" dirty="0" err="1">
                        <a:latin typeface="Cambria Math"/>
                      </a:rPr>
                      <m:t>∞,+∞</m:t>
                    </m:r>
                    <m:r>
                      <a:rPr lang="el-GR" sz="1800" i="1" dirty="0">
                        <a:latin typeface="Cambria Math"/>
                      </a:rPr>
                      <m:t>)</m:t>
                    </m:r>
                  </m:oMath>
                </a14:m>
                <a:r>
                  <a:rPr lang="el-GR" sz="1800" dirty="0"/>
                  <a:t>. Ωστόσο, η ύπαρξη των δύο </a:t>
                </a:r>
                <a:r>
                  <a:rPr lang="el-GR" sz="1800" dirty="0" err="1"/>
                  <a:t>βηματικών</a:t>
                </a:r>
                <a:r>
                  <a:rPr lang="el-GR" sz="1800" dirty="0"/>
                  <a:t> συναρτήσεων περιορίζει τον υπολογισμό στην περιοχή </a:t>
                </a:r>
                <a14:m>
                  <m:oMath xmlns:m="http://schemas.openxmlformats.org/officeDocument/2006/math">
                    <m:r>
                      <a:rPr lang="el-GR" sz="1800" i="1" dirty="0" smtClean="0">
                        <a:latin typeface="Cambria Math"/>
                      </a:rPr>
                      <m:t>0&lt;</m:t>
                    </m:r>
                    <m:r>
                      <a:rPr lang="el-GR" sz="1800" i="1" dirty="0" smtClean="0">
                        <a:latin typeface="Cambria Math"/>
                      </a:rPr>
                      <m:t>𝜏</m:t>
                    </m:r>
                    <m:r>
                      <a:rPr lang="el-GR" sz="1800" i="1" dirty="0" smtClean="0">
                        <a:latin typeface="Cambria Math"/>
                      </a:rPr>
                      <m:t>&lt;</m:t>
                    </m:r>
                    <m:r>
                      <a:rPr lang="el-GR" sz="1800" i="1" dirty="0" smtClean="0">
                        <a:latin typeface="Cambria Math"/>
                      </a:rPr>
                      <m:t>𝑡</m:t>
                    </m:r>
                  </m:oMath>
                </a14:m>
                <a:r>
                  <a:rPr lang="el-GR" sz="1800" dirty="0"/>
                  <a:t>, αφού οι </a:t>
                </a:r>
                <a:r>
                  <a:rPr lang="el-GR" sz="1800" dirty="0" err="1"/>
                  <a:t>βηματικές</a:t>
                </a:r>
                <a:r>
                  <a:rPr lang="el-GR" sz="1800" dirty="0"/>
                  <a:t> συναρτήσεις είναι και οι δύο διάφορες του μηδενός (και ίσες με τη μονάδα) μόνο στο διάστημα </a:t>
                </a:r>
                <a14:m>
                  <m:oMath xmlns:m="http://schemas.openxmlformats.org/officeDocument/2006/math">
                    <m:r>
                      <a:rPr lang="el-GR" sz="1800" i="1" dirty="0" smtClean="0">
                        <a:latin typeface="Cambria Math"/>
                      </a:rPr>
                      <m:t>0&lt;</m:t>
                    </m:r>
                    <m:r>
                      <a:rPr lang="el-GR" sz="1800" i="1" dirty="0" smtClean="0">
                        <a:latin typeface="Cambria Math"/>
                      </a:rPr>
                      <m:t>𝜏</m:t>
                    </m:r>
                    <m:r>
                      <a:rPr lang="el-GR" sz="1800" i="1" dirty="0" smtClean="0">
                        <a:latin typeface="Cambria Math"/>
                      </a:rPr>
                      <m:t>&lt;</m:t>
                    </m:r>
                    <m:r>
                      <a:rPr lang="el-GR" sz="1800" i="1" dirty="0" smtClean="0">
                        <a:latin typeface="Cambria Math"/>
                      </a:rPr>
                      <m:t>𝑡</m:t>
                    </m:r>
                  </m:oMath>
                </a14:m>
                <a:r>
                  <a:rPr lang="el-GR" sz="1800" dirty="0"/>
                  <a:t> και μηδέν οπουδήποτε αλλού. </a:t>
                </a:r>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457200" y="1052736"/>
                <a:ext cx="8229600" cy="5472608"/>
              </a:xfrm>
              <a:blipFill rotWithShape="1">
                <a:blip r:embed="rId2"/>
                <a:stretch>
                  <a:fillRect l="-593" t="-111" r="-741"/>
                </a:stretch>
              </a:blipFill>
            </p:spPr>
            <p:txBody>
              <a:bodyPr/>
              <a:lstStyle/>
              <a:p>
                <a:r>
                  <a:rPr lang="el-GR">
                    <a:noFill/>
                  </a:rPr>
                  <a:t> </a:t>
                </a:r>
              </a:p>
            </p:txBody>
          </p:sp>
        </mc:Fallback>
      </mc:AlternateContent>
      <p:sp>
        <p:nvSpPr>
          <p:cNvPr id="4" name="Slide Number Placeholder 3"/>
          <p:cNvSpPr>
            <a:spLocks noGrp="1"/>
          </p:cNvSpPr>
          <p:nvPr>
            <p:ph type="sldNum" sz="quarter" idx="12"/>
          </p:nvPr>
        </p:nvSpPr>
        <p:spPr/>
        <p:txBody>
          <a:bodyPr/>
          <a:lstStyle/>
          <a:p>
            <a:fld id="{0B0EBAE1-C03B-424B-868F-E6C23C4F0113}" type="slidenum">
              <a:rPr lang="el-GR" smtClean="0"/>
              <a:t>129</a:t>
            </a:fld>
            <a:endParaRPr lang="el-GR"/>
          </a:p>
        </p:txBody>
      </p:sp>
    </p:spTree>
    <p:extLst>
      <p:ext uri="{BB962C8B-B14F-4D97-AF65-F5344CB8AC3E}">
        <p14:creationId xmlns:p14="http://schemas.microsoft.com/office/powerpoint/2010/main" val="135368997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0"/>
            <a:ext cx="8229600" cy="1143000"/>
          </a:xfrm>
        </p:spPr>
        <p:txBody>
          <a:bodyPr>
            <a:normAutofit fontScale="90000"/>
          </a:bodyPr>
          <a:lstStyle/>
          <a:p>
            <a:r>
              <a:rPr lang="el-GR" b="1" dirty="0"/>
              <a:t>3</a:t>
            </a:r>
            <a:r>
              <a:rPr lang="el-GR" b="1" dirty="0" smtClean="0"/>
              <a:t>. </a:t>
            </a:r>
            <a:r>
              <a:rPr lang="el-GR" b="1" dirty="0"/>
              <a:t>Κατάταξη σημάτων ως προς την ενέργεια και την </a:t>
            </a:r>
            <a:r>
              <a:rPr lang="el-GR" b="1" dirty="0" smtClean="0"/>
              <a:t>ισχύ</a:t>
            </a:r>
            <a:endParaRPr lang="el-GR" b="1" dirty="0"/>
          </a:p>
        </p:txBody>
      </p:sp>
      <p:sp>
        <p:nvSpPr>
          <p:cNvPr id="3" name="Slide Number Placeholder 2"/>
          <p:cNvSpPr>
            <a:spLocks noGrp="1"/>
          </p:cNvSpPr>
          <p:nvPr>
            <p:ph type="sldNum" sz="quarter" idx="12"/>
          </p:nvPr>
        </p:nvSpPr>
        <p:spPr/>
        <p:txBody>
          <a:bodyPr/>
          <a:lstStyle/>
          <a:p>
            <a:fld id="{0B0EBAE1-C03B-424B-868F-E6C23C4F0113}" type="slidenum">
              <a:rPr lang="el-GR" smtClean="0"/>
              <a:t>13</a:t>
            </a:fld>
            <a:endParaRPr lang="el-GR"/>
          </a:p>
        </p:txBody>
      </p:sp>
    </p:spTree>
    <p:extLst>
      <p:ext uri="{BB962C8B-B14F-4D97-AF65-F5344CB8AC3E}">
        <p14:creationId xmlns:p14="http://schemas.microsoft.com/office/powerpoint/2010/main" val="2186198099"/>
      </p:ext>
    </p:extLst>
  </p:cSld>
  <p:clrMapOvr>
    <a:masterClrMapping/>
  </p:clrMapOvr>
  <p:timing>
    <p:tnLst>
      <p:par>
        <p:cTn id="1" dur="indefinite" restart="never" nodeType="tmRoot"/>
      </p:par>
    </p:tnLst>
  </p:timing>
</p:sld>
</file>

<file path=ppt/slides/slide1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l-GR" dirty="0" smtClean="0"/>
              <a:t>Άσκηση 12(συνέχεια)</a:t>
            </a:r>
            <a:endParaRPr lang="el-GR"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457200" y="1052736"/>
                <a:ext cx="8229600" cy="5472608"/>
              </a:xfrm>
            </p:spPr>
            <p:txBody>
              <a:bodyPr>
                <a:noAutofit/>
              </a:bodyPr>
              <a:lstStyle/>
              <a:p>
                <a:pPr marL="0" indent="0" algn="l">
                  <a:lnSpc>
                    <a:spcPct val="120000"/>
                  </a:lnSpc>
                  <a:spcBef>
                    <a:spcPts val="600"/>
                  </a:spcBef>
                  <a:spcAft>
                    <a:spcPts val="600"/>
                  </a:spcAft>
                  <a:buNone/>
                </a:pPr>
                <a:r>
                  <a:rPr lang="el-GR" sz="1800" dirty="0" smtClean="0"/>
                  <a:t>Με βάση τη διαπίστωση αυτή, βρίσκουμε ότι:</a:t>
                </a:r>
              </a:p>
              <a:p>
                <a:pPr marL="0" indent="0" algn="l">
                  <a:lnSpc>
                    <a:spcPct val="120000"/>
                  </a:lnSpc>
                  <a:spcBef>
                    <a:spcPts val="600"/>
                  </a:spcBef>
                  <a:spcAft>
                    <a:spcPts val="600"/>
                  </a:spcAft>
                  <a:buNone/>
                </a:pPr>
                <a14:m>
                  <m:oMathPara xmlns:m="http://schemas.openxmlformats.org/officeDocument/2006/math">
                    <m:oMathParaPr>
                      <m:jc m:val="centerGroup"/>
                    </m:oMathParaPr>
                    <m:oMath xmlns:m="http://schemas.openxmlformats.org/officeDocument/2006/math">
                      <m:r>
                        <a:rPr lang="en-US" sz="1800" i="1" dirty="0" smtClean="0">
                          <a:latin typeface="Cambria Math"/>
                        </a:rPr>
                        <m:t>𝑧</m:t>
                      </m:r>
                      <m:d>
                        <m:dPr>
                          <m:ctrlPr>
                            <a:rPr lang="en-US" sz="1800" i="1" dirty="0" smtClean="0">
                              <a:latin typeface="Cambria Math"/>
                            </a:rPr>
                          </m:ctrlPr>
                        </m:dPr>
                        <m:e>
                          <m:r>
                            <a:rPr lang="en-US" sz="1800" i="1" dirty="0" smtClean="0">
                              <a:latin typeface="Cambria Math"/>
                            </a:rPr>
                            <m:t>𝑡</m:t>
                          </m:r>
                        </m:e>
                      </m:d>
                      <m:r>
                        <a:rPr lang="en-US" sz="1800" i="1" dirty="0" smtClean="0">
                          <a:latin typeface="Cambria Math"/>
                        </a:rPr>
                        <m:t>=</m:t>
                      </m:r>
                      <m:nary>
                        <m:naryPr>
                          <m:ctrlPr>
                            <a:rPr lang="en-US" sz="1800" i="1" dirty="0" smtClean="0">
                              <a:latin typeface="Cambria Math"/>
                            </a:rPr>
                          </m:ctrlPr>
                        </m:naryPr>
                        <m:sub>
                          <m:r>
                            <a:rPr lang="en-US" sz="1800" i="1" dirty="0" smtClean="0">
                              <a:latin typeface="Cambria Math"/>
                            </a:rPr>
                            <m:t>0</m:t>
                          </m:r>
                        </m:sub>
                        <m:sup>
                          <m:r>
                            <a:rPr lang="en-US" sz="1800" i="1" dirty="0" smtClean="0">
                              <a:latin typeface="Cambria Math"/>
                            </a:rPr>
                            <m:t>𝑡</m:t>
                          </m:r>
                        </m:sup>
                        <m:e>
                          <m:sSup>
                            <m:sSupPr>
                              <m:ctrlPr>
                                <a:rPr lang="en-US" sz="1800" i="1" dirty="0" smtClean="0">
                                  <a:latin typeface="Cambria Math"/>
                                </a:rPr>
                              </m:ctrlPr>
                            </m:sSupPr>
                            <m:e>
                              <m:r>
                                <a:rPr lang="en-US" sz="1800" i="1" dirty="0" smtClean="0">
                                  <a:latin typeface="Cambria Math"/>
                                </a:rPr>
                                <m:t>𝑒</m:t>
                              </m:r>
                            </m:e>
                            <m:sup>
                              <m:r>
                                <a:rPr lang="en-US" sz="1800" i="1" dirty="0" smtClean="0">
                                  <a:latin typeface="Cambria Math"/>
                                </a:rPr>
                                <m:t>−</m:t>
                              </m:r>
                              <m:r>
                                <a:rPr lang="el-GR" sz="1800" i="1" dirty="0">
                                  <a:latin typeface="Cambria Math"/>
                                </a:rPr>
                                <m:t>𝛼𝜏</m:t>
                              </m:r>
                            </m:sup>
                          </m:sSup>
                          <m:r>
                            <a:rPr lang="el-GR" sz="1800" i="1" dirty="0">
                              <a:latin typeface="Cambria Math"/>
                            </a:rPr>
                            <m:t> </m:t>
                          </m:r>
                          <m:sSup>
                            <m:sSupPr>
                              <m:ctrlPr>
                                <a:rPr lang="en-US" sz="1800" i="1" dirty="0" smtClean="0">
                                  <a:latin typeface="Cambria Math"/>
                                </a:rPr>
                              </m:ctrlPr>
                            </m:sSupPr>
                            <m:e>
                              <m:r>
                                <a:rPr lang="en-US" sz="1800" i="1" dirty="0">
                                  <a:latin typeface="Cambria Math"/>
                                </a:rPr>
                                <m:t>𝑒</m:t>
                              </m:r>
                            </m:e>
                            <m:sup>
                              <m:r>
                                <a:rPr lang="en-US" sz="1800" i="1" dirty="0">
                                  <a:latin typeface="Cambria Math"/>
                                </a:rPr>
                                <m:t>−</m:t>
                              </m:r>
                              <m:r>
                                <a:rPr lang="el-GR" sz="1800" i="1" dirty="0">
                                  <a:latin typeface="Cambria Math"/>
                                </a:rPr>
                                <m:t>𝛽</m:t>
                              </m:r>
                              <m:d>
                                <m:dPr>
                                  <m:ctrlPr>
                                    <a:rPr lang="el-GR" sz="1800" i="1" dirty="0">
                                      <a:latin typeface="Cambria Math"/>
                                    </a:rPr>
                                  </m:ctrlPr>
                                </m:dPr>
                                <m:e>
                                  <m:r>
                                    <a:rPr lang="en-US" sz="1800" i="1" dirty="0">
                                      <a:latin typeface="Cambria Math"/>
                                    </a:rPr>
                                    <m:t>𝑡</m:t>
                                  </m:r>
                                  <m:r>
                                    <a:rPr lang="en-US" sz="1800" i="1" dirty="0">
                                      <a:latin typeface="Cambria Math"/>
                                    </a:rPr>
                                    <m:t>−</m:t>
                                  </m:r>
                                  <m:r>
                                    <a:rPr lang="el-GR" sz="1800" i="1" dirty="0">
                                      <a:latin typeface="Cambria Math"/>
                                    </a:rPr>
                                    <m:t>𝜏</m:t>
                                  </m:r>
                                </m:e>
                              </m:d>
                            </m:sup>
                          </m:sSup>
                          <m:r>
                            <a:rPr lang="el-GR" sz="1800" i="1" dirty="0">
                              <a:latin typeface="Cambria Math"/>
                            </a:rPr>
                            <m:t> </m:t>
                          </m:r>
                          <m:r>
                            <a:rPr lang="en-US" sz="1800" i="1" dirty="0">
                              <a:latin typeface="Cambria Math"/>
                            </a:rPr>
                            <m:t>𝑑</m:t>
                          </m:r>
                          <m:r>
                            <a:rPr lang="el-GR" sz="1800" i="1" dirty="0">
                              <a:latin typeface="Cambria Math"/>
                            </a:rPr>
                            <m:t>𝜏</m:t>
                          </m:r>
                        </m:e>
                      </m:nary>
                      <m:r>
                        <a:rPr lang="el-GR" sz="1800" i="1" dirty="0">
                          <a:latin typeface="Cambria Math"/>
                        </a:rPr>
                        <m:t>=</m:t>
                      </m:r>
                      <m:sSup>
                        <m:sSupPr>
                          <m:ctrlPr>
                            <a:rPr lang="en-US" sz="1800" i="1" dirty="0" smtClean="0">
                              <a:latin typeface="Cambria Math"/>
                            </a:rPr>
                          </m:ctrlPr>
                        </m:sSupPr>
                        <m:e>
                          <m:r>
                            <a:rPr lang="en-US" sz="1800" i="1" dirty="0">
                              <a:latin typeface="Cambria Math"/>
                            </a:rPr>
                            <m:t>𝑒</m:t>
                          </m:r>
                        </m:e>
                        <m:sup>
                          <m:r>
                            <a:rPr lang="en-US" sz="1800" i="1" dirty="0">
                              <a:latin typeface="Cambria Math"/>
                            </a:rPr>
                            <m:t>−</m:t>
                          </m:r>
                          <m:r>
                            <a:rPr lang="el-GR" sz="1800" i="1" dirty="0">
                              <a:latin typeface="Cambria Math"/>
                            </a:rPr>
                            <m:t>𝛽</m:t>
                          </m:r>
                          <m:r>
                            <a:rPr lang="en-US" sz="1800" i="1" dirty="0">
                              <a:latin typeface="Cambria Math"/>
                            </a:rPr>
                            <m:t>𝑡</m:t>
                          </m:r>
                        </m:sup>
                      </m:sSup>
                      <m:nary>
                        <m:naryPr>
                          <m:ctrlPr>
                            <a:rPr lang="en-US" sz="1800" i="1" dirty="0">
                              <a:latin typeface="Cambria Math"/>
                            </a:rPr>
                          </m:ctrlPr>
                        </m:naryPr>
                        <m:sub>
                          <m:r>
                            <a:rPr lang="en-US" sz="1800" i="1" dirty="0">
                              <a:latin typeface="Cambria Math"/>
                            </a:rPr>
                            <m:t>0</m:t>
                          </m:r>
                        </m:sub>
                        <m:sup>
                          <m:r>
                            <a:rPr lang="en-US" sz="1800" i="1" dirty="0">
                              <a:latin typeface="Cambria Math"/>
                            </a:rPr>
                            <m:t>𝑡</m:t>
                          </m:r>
                        </m:sup>
                        <m:e>
                          <m:sSup>
                            <m:sSupPr>
                              <m:ctrlPr>
                                <a:rPr lang="en-US" sz="1800" i="1" dirty="0">
                                  <a:latin typeface="Cambria Math"/>
                                </a:rPr>
                              </m:ctrlPr>
                            </m:sSupPr>
                            <m:e>
                              <m:r>
                                <a:rPr lang="en-US" sz="1800" i="1" dirty="0">
                                  <a:latin typeface="Cambria Math"/>
                                </a:rPr>
                                <m:t>𝑒</m:t>
                              </m:r>
                            </m:e>
                            <m:sup>
                              <m:d>
                                <m:dPr>
                                  <m:ctrlPr>
                                    <a:rPr lang="en-US" sz="1800" i="1" dirty="0">
                                      <a:latin typeface="Cambria Math"/>
                                    </a:rPr>
                                  </m:ctrlPr>
                                </m:dPr>
                                <m:e>
                                  <m:r>
                                    <a:rPr lang="el-GR" sz="1800" i="1" dirty="0">
                                      <a:latin typeface="Cambria Math"/>
                                    </a:rPr>
                                    <m:t>𝛽</m:t>
                                  </m:r>
                                  <m:r>
                                    <a:rPr lang="el-GR" sz="1800" i="1" dirty="0">
                                      <a:latin typeface="Cambria Math"/>
                                    </a:rPr>
                                    <m:t>−</m:t>
                                  </m:r>
                                  <m:r>
                                    <a:rPr lang="el-GR" sz="1800" i="1" dirty="0" err="1">
                                      <a:latin typeface="Cambria Math"/>
                                    </a:rPr>
                                    <m:t>𝛼</m:t>
                                  </m:r>
                                </m:e>
                              </m:d>
                              <m:r>
                                <a:rPr lang="el-GR" sz="1800" i="1" dirty="0" err="1">
                                  <a:latin typeface="Cambria Math"/>
                                </a:rPr>
                                <m:t>𝜏</m:t>
                              </m:r>
                            </m:sup>
                          </m:sSup>
                          <m:r>
                            <a:rPr lang="el-GR" sz="1800" i="1" dirty="0">
                              <a:latin typeface="Cambria Math"/>
                            </a:rPr>
                            <m:t> </m:t>
                          </m:r>
                          <m:r>
                            <a:rPr lang="en-US" sz="1800" i="1" dirty="0">
                              <a:latin typeface="Cambria Math"/>
                            </a:rPr>
                            <m:t>𝑑</m:t>
                          </m:r>
                          <m:r>
                            <a:rPr lang="el-GR" sz="1800" i="1" dirty="0">
                              <a:latin typeface="Cambria Math"/>
                            </a:rPr>
                            <m:t>𝜏</m:t>
                          </m:r>
                        </m:e>
                      </m:nary>
                      <m:r>
                        <a:rPr lang="el-GR" sz="1800" i="1" dirty="0">
                          <a:latin typeface="Cambria Math"/>
                        </a:rPr>
                        <m:t>=</m:t>
                      </m:r>
                    </m:oMath>
                  </m:oMathPara>
                </a14:m>
                <a:endParaRPr lang="el-GR" sz="1800" dirty="0"/>
              </a:p>
              <a:p>
                <a:pPr marL="0" indent="0" algn="l">
                  <a:lnSpc>
                    <a:spcPct val="120000"/>
                  </a:lnSpc>
                  <a:spcBef>
                    <a:spcPts val="600"/>
                  </a:spcBef>
                  <a:spcAft>
                    <a:spcPts val="600"/>
                  </a:spcAft>
                  <a:buNone/>
                </a:pPr>
                <a14:m>
                  <m:oMathPara xmlns:m="http://schemas.openxmlformats.org/officeDocument/2006/math">
                    <m:oMathParaPr>
                      <m:jc m:val="centerGroup"/>
                    </m:oMathParaPr>
                    <m:oMath xmlns:m="http://schemas.openxmlformats.org/officeDocument/2006/math">
                      <m:r>
                        <a:rPr lang="el-GR" sz="1800" i="1" dirty="0" smtClean="0">
                          <a:latin typeface="Cambria Math"/>
                        </a:rPr>
                        <m:t>=</m:t>
                      </m:r>
                      <m:sSup>
                        <m:sSupPr>
                          <m:ctrlPr>
                            <a:rPr lang="en-US" sz="1800" i="1" dirty="0">
                              <a:latin typeface="Cambria Math"/>
                            </a:rPr>
                          </m:ctrlPr>
                        </m:sSupPr>
                        <m:e>
                          <m:r>
                            <a:rPr lang="en-US" sz="1800" i="1" dirty="0">
                              <a:latin typeface="Cambria Math"/>
                            </a:rPr>
                            <m:t>𝑒</m:t>
                          </m:r>
                        </m:e>
                        <m:sup>
                          <m:r>
                            <a:rPr lang="en-US" sz="1800" i="1" dirty="0">
                              <a:latin typeface="Cambria Math"/>
                            </a:rPr>
                            <m:t>−</m:t>
                          </m:r>
                          <m:r>
                            <a:rPr lang="el-GR" sz="1800" i="1" dirty="0">
                              <a:latin typeface="Cambria Math"/>
                            </a:rPr>
                            <m:t>𝛽</m:t>
                          </m:r>
                          <m:r>
                            <a:rPr lang="en-US" sz="1800" i="1" dirty="0">
                              <a:latin typeface="Cambria Math"/>
                            </a:rPr>
                            <m:t>𝑡</m:t>
                          </m:r>
                        </m:sup>
                      </m:sSup>
                      <m:d>
                        <m:dPr>
                          <m:begChr m:val="["/>
                          <m:endChr m:val="]"/>
                          <m:ctrlPr>
                            <a:rPr lang="en-US" sz="1800" i="1" dirty="0">
                              <a:latin typeface="Cambria Math"/>
                            </a:rPr>
                          </m:ctrlPr>
                        </m:dPr>
                        <m:e>
                          <m:f>
                            <m:fPr>
                              <m:ctrlPr>
                                <a:rPr lang="el-GR" sz="1800" i="1" dirty="0">
                                  <a:latin typeface="Cambria Math"/>
                                </a:rPr>
                              </m:ctrlPr>
                            </m:fPr>
                            <m:num>
                              <m:sSup>
                                <m:sSupPr>
                                  <m:ctrlPr>
                                    <a:rPr lang="en-US" sz="1800" i="1" dirty="0">
                                      <a:latin typeface="Cambria Math"/>
                                    </a:rPr>
                                  </m:ctrlPr>
                                </m:sSupPr>
                                <m:e>
                                  <m:r>
                                    <a:rPr lang="en-US" sz="1800" i="1" dirty="0">
                                      <a:latin typeface="Cambria Math"/>
                                    </a:rPr>
                                    <m:t>𝑒</m:t>
                                  </m:r>
                                </m:e>
                                <m:sup>
                                  <m:d>
                                    <m:dPr>
                                      <m:ctrlPr>
                                        <a:rPr lang="en-US" sz="1800" i="1" dirty="0">
                                          <a:latin typeface="Cambria Math"/>
                                        </a:rPr>
                                      </m:ctrlPr>
                                    </m:dPr>
                                    <m:e>
                                      <m:r>
                                        <a:rPr lang="el-GR" sz="1800" i="1" dirty="0">
                                          <a:latin typeface="Cambria Math"/>
                                        </a:rPr>
                                        <m:t>𝛽</m:t>
                                      </m:r>
                                      <m:r>
                                        <a:rPr lang="el-GR" sz="1800" i="1" dirty="0">
                                          <a:latin typeface="Cambria Math"/>
                                        </a:rPr>
                                        <m:t>−</m:t>
                                      </m:r>
                                      <m:r>
                                        <a:rPr lang="el-GR" sz="1800" i="1" dirty="0" err="1">
                                          <a:latin typeface="Cambria Math"/>
                                        </a:rPr>
                                        <m:t>𝛼</m:t>
                                      </m:r>
                                    </m:e>
                                  </m:d>
                                  <m:r>
                                    <a:rPr lang="el-GR" sz="1800" i="1" dirty="0" err="1">
                                      <a:latin typeface="Cambria Math"/>
                                    </a:rPr>
                                    <m:t>𝜏</m:t>
                                  </m:r>
                                </m:sup>
                              </m:sSup>
                            </m:num>
                            <m:den>
                              <m:r>
                                <a:rPr lang="el-GR" sz="1800" i="1" dirty="0" err="1">
                                  <a:latin typeface="Cambria Math"/>
                                </a:rPr>
                                <m:t>𝛽</m:t>
                              </m:r>
                              <m:r>
                                <a:rPr lang="el-GR" sz="1800" i="1" dirty="0" err="1">
                                  <a:latin typeface="Cambria Math"/>
                                </a:rPr>
                                <m:t>−</m:t>
                              </m:r>
                              <m:r>
                                <a:rPr lang="el-GR" sz="1800" i="1" dirty="0" err="1">
                                  <a:latin typeface="Cambria Math"/>
                                </a:rPr>
                                <m:t>𝛼</m:t>
                              </m:r>
                            </m:den>
                          </m:f>
                        </m:e>
                      </m:d>
                      <m:f>
                        <m:fPr>
                          <m:type m:val="noBar"/>
                          <m:ctrlPr>
                            <a:rPr lang="en-US" sz="1800" i="1" dirty="0">
                              <a:latin typeface="Cambria Math"/>
                            </a:rPr>
                          </m:ctrlPr>
                        </m:fPr>
                        <m:num>
                          <m:r>
                            <a:rPr lang="en-US" sz="1800" i="1" dirty="0">
                              <a:latin typeface="Cambria Math"/>
                            </a:rPr>
                            <m:t>𝑡</m:t>
                          </m:r>
                        </m:num>
                        <m:den>
                          <m:r>
                            <a:rPr lang="en-US" sz="1800" i="1" dirty="0">
                              <a:latin typeface="Cambria Math"/>
                            </a:rPr>
                            <m:t>0</m:t>
                          </m:r>
                        </m:den>
                      </m:f>
                      <m:r>
                        <a:rPr lang="en-US" sz="1800" i="1" dirty="0">
                          <a:latin typeface="Cambria Math"/>
                        </a:rPr>
                        <m:t>=</m:t>
                      </m:r>
                      <m:f>
                        <m:fPr>
                          <m:ctrlPr>
                            <a:rPr lang="en-US" sz="1800" i="1" dirty="0">
                              <a:latin typeface="Cambria Math"/>
                            </a:rPr>
                          </m:ctrlPr>
                        </m:fPr>
                        <m:num>
                          <m:sSup>
                            <m:sSupPr>
                              <m:ctrlPr>
                                <a:rPr lang="en-US" sz="1800" i="1" dirty="0">
                                  <a:latin typeface="Cambria Math"/>
                                </a:rPr>
                              </m:ctrlPr>
                            </m:sSupPr>
                            <m:e>
                              <m:r>
                                <a:rPr lang="en-US" sz="1800" i="1" dirty="0">
                                  <a:latin typeface="Cambria Math"/>
                                </a:rPr>
                                <m:t>𝑒</m:t>
                              </m:r>
                            </m:e>
                            <m:sup>
                              <m:r>
                                <a:rPr lang="en-US" sz="1800" i="1" dirty="0">
                                  <a:latin typeface="Cambria Math"/>
                                </a:rPr>
                                <m:t>−</m:t>
                              </m:r>
                              <m:r>
                                <a:rPr lang="el-GR" sz="1800" i="1" dirty="0">
                                  <a:latin typeface="Cambria Math"/>
                                </a:rPr>
                                <m:t>𝛽</m:t>
                              </m:r>
                              <m:r>
                                <a:rPr lang="en-US" sz="1800" i="1" dirty="0">
                                  <a:latin typeface="Cambria Math"/>
                                </a:rPr>
                                <m:t>𝑡</m:t>
                              </m:r>
                            </m:sup>
                          </m:sSup>
                        </m:num>
                        <m:den>
                          <m:r>
                            <a:rPr lang="el-GR" sz="1800" i="1" dirty="0">
                              <a:latin typeface="Cambria Math"/>
                            </a:rPr>
                            <m:t>𝛽</m:t>
                          </m:r>
                          <m:r>
                            <a:rPr lang="el-GR" sz="1800" i="1" dirty="0">
                              <a:latin typeface="Cambria Math"/>
                            </a:rPr>
                            <m:t>−</m:t>
                          </m:r>
                          <m:r>
                            <a:rPr lang="el-GR" sz="1800" i="1" dirty="0">
                              <a:latin typeface="Cambria Math"/>
                            </a:rPr>
                            <m:t>𝛼</m:t>
                          </m:r>
                        </m:den>
                      </m:f>
                      <m:d>
                        <m:dPr>
                          <m:begChr m:val="["/>
                          <m:endChr m:val="]"/>
                          <m:ctrlPr>
                            <a:rPr lang="el-GR" sz="1800" i="1" dirty="0">
                              <a:latin typeface="Cambria Math"/>
                            </a:rPr>
                          </m:ctrlPr>
                        </m:dPr>
                        <m:e>
                          <m:sSup>
                            <m:sSupPr>
                              <m:ctrlPr>
                                <a:rPr lang="en-US" sz="1800" i="1" dirty="0">
                                  <a:latin typeface="Cambria Math"/>
                                </a:rPr>
                              </m:ctrlPr>
                            </m:sSupPr>
                            <m:e>
                              <m:r>
                                <a:rPr lang="en-US" sz="1800" i="1" dirty="0">
                                  <a:latin typeface="Cambria Math"/>
                                </a:rPr>
                                <m:t>𝑒</m:t>
                              </m:r>
                            </m:e>
                            <m:sup>
                              <m:d>
                                <m:dPr>
                                  <m:ctrlPr>
                                    <a:rPr lang="en-US" sz="1800" i="1" dirty="0">
                                      <a:latin typeface="Cambria Math"/>
                                    </a:rPr>
                                  </m:ctrlPr>
                                </m:dPr>
                                <m:e>
                                  <m:r>
                                    <a:rPr lang="el-GR" sz="1800" i="1" dirty="0">
                                      <a:latin typeface="Cambria Math"/>
                                    </a:rPr>
                                    <m:t>𝛽</m:t>
                                  </m:r>
                                  <m:r>
                                    <a:rPr lang="el-GR" sz="1800" i="1" dirty="0">
                                      <a:latin typeface="Cambria Math"/>
                                    </a:rPr>
                                    <m:t>−</m:t>
                                  </m:r>
                                  <m:r>
                                    <a:rPr lang="el-GR" sz="1800" i="1" dirty="0">
                                      <a:latin typeface="Cambria Math"/>
                                    </a:rPr>
                                    <m:t>𝛼</m:t>
                                  </m:r>
                                </m:e>
                              </m:d>
                              <m:r>
                                <a:rPr lang="en-US" sz="1800" i="1" dirty="0">
                                  <a:latin typeface="Cambria Math"/>
                                </a:rPr>
                                <m:t>𝑡</m:t>
                              </m:r>
                            </m:sup>
                          </m:sSup>
                          <m:r>
                            <a:rPr lang="en-US" sz="1800" i="1" dirty="0">
                              <a:latin typeface="Cambria Math"/>
                            </a:rPr>
                            <m:t>−1</m:t>
                          </m:r>
                        </m:e>
                      </m:d>
                      <m:r>
                        <a:rPr lang="en-US" sz="1800" i="1" dirty="0">
                          <a:latin typeface="Cambria Math"/>
                        </a:rPr>
                        <m:t>=</m:t>
                      </m:r>
                      <m:f>
                        <m:fPr>
                          <m:ctrlPr>
                            <a:rPr lang="en-US" sz="1800" i="1" dirty="0">
                              <a:latin typeface="Cambria Math"/>
                            </a:rPr>
                          </m:ctrlPr>
                        </m:fPr>
                        <m:num>
                          <m:sSup>
                            <m:sSupPr>
                              <m:ctrlPr>
                                <a:rPr lang="en-US" sz="1800" i="1" dirty="0">
                                  <a:latin typeface="Cambria Math"/>
                                </a:rPr>
                              </m:ctrlPr>
                            </m:sSupPr>
                            <m:e>
                              <m:r>
                                <a:rPr lang="en-US" sz="1800" i="1" dirty="0">
                                  <a:latin typeface="Cambria Math"/>
                                </a:rPr>
                                <m:t>𝑒</m:t>
                              </m:r>
                            </m:e>
                            <m:sup>
                              <m:r>
                                <a:rPr lang="en-US" sz="1800" i="1" dirty="0">
                                  <a:latin typeface="Cambria Math"/>
                                </a:rPr>
                                <m:t>−</m:t>
                              </m:r>
                              <m:r>
                                <a:rPr lang="el-GR" sz="1800" i="1" dirty="0">
                                  <a:latin typeface="Cambria Math"/>
                                </a:rPr>
                                <m:t>𝛼</m:t>
                              </m:r>
                              <m:r>
                                <a:rPr lang="en-US" sz="1800" i="1" dirty="0">
                                  <a:latin typeface="Cambria Math"/>
                                </a:rPr>
                                <m:t>𝑡</m:t>
                              </m:r>
                            </m:sup>
                          </m:sSup>
                          <m:r>
                            <a:rPr lang="en-US" sz="1800" i="1" dirty="0">
                              <a:latin typeface="Cambria Math"/>
                            </a:rPr>
                            <m:t>−</m:t>
                          </m:r>
                          <m:sSup>
                            <m:sSupPr>
                              <m:ctrlPr>
                                <a:rPr lang="en-US" sz="1800" i="1" dirty="0">
                                  <a:latin typeface="Cambria Math"/>
                                </a:rPr>
                              </m:ctrlPr>
                            </m:sSupPr>
                            <m:e>
                              <m:r>
                                <a:rPr lang="en-US" sz="1800" i="1" dirty="0">
                                  <a:latin typeface="Cambria Math"/>
                                </a:rPr>
                                <m:t>𝑒</m:t>
                              </m:r>
                            </m:e>
                            <m:sup>
                              <m:r>
                                <a:rPr lang="en-US" sz="1800" i="1" dirty="0">
                                  <a:latin typeface="Cambria Math"/>
                                </a:rPr>
                                <m:t>−</m:t>
                              </m:r>
                              <m:r>
                                <a:rPr lang="el-GR" sz="1800" i="1" dirty="0">
                                  <a:latin typeface="Cambria Math"/>
                                </a:rPr>
                                <m:t>𝛽</m:t>
                              </m:r>
                              <m:r>
                                <a:rPr lang="en-US" sz="1800" i="1" dirty="0">
                                  <a:latin typeface="Cambria Math"/>
                                </a:rPr>
                                <m:t>𝑡</m:t>
                              </m:r>
                            </m:sup>
                          </m:sSup>
                        </m:num>
                        <m:den>
                          <m:r>
                            <a:rPr lang="el-GR" sz="1800" i="1" dirty="0">
                              <a:latin typeface="Cambria Math"/>
                            </a:rPr>
                            <m:t>𝛽</m:t>
                          </m:r>
                          <m:r>
                            <a:rPr lang="el-GR" sz="1800" i="1" dirty="0">
                              <a:latin typeface="Cambria Math"/>
                            </a:rPr>
                            <m:t>−</m:t>
                          </m:r>
                          <m:r>
                            <a:rPr lang="el-GR" sz="1800" i="1" dirty="0">
                              <a:latin typeface="Cambria Math"/>
                            </a:rPr>
                            <m:t>𝛼</m:t>
                          </m:r>
                        </m:den>
                      </m:f>
                    </m:oMath>
                  </m:oMathPara>
                </a14:m>
                <a:endParaRPr lang="el-GR" sz="1800" dirty="0"/>
              </a:p>
              <a:p>
                <a:pPr marL="0" indent="0" algn="l">
                  <a:lnSpc>
                    <a:spcPct val="120000"/>
                  </a:lnSpc>
                  <a:spcBef>
                    <a:spcPts val="600"/>
                  </a:spcBef>
                  <a:spcAft>
                    <a:spcPts val="600"/>
                  </a:spcAft>
                  <a:buNone/>
                </a:pPr>
                <a:endParaRPr lang="el-GR" sz="1800" dirty="0" smtClean="0"/>
              </a:p>
              <a:p>
                <a:pPr marL="0" indent="0" algn="l">
                  <a:lnSpc>
                    <a:spcPct val="120000"/>
                  </a:lnSpc>
                  <a:spcBef>
                    <a:spcPts val="600"/>
                  </a:spcBef>
                  <a:spcAft>
                    <a:spcPts val="600"/>
                  </a:spcAft>
                  <a:buNone/>
                </a:pPr>
                <a:r>
                  <a:rPr lang="el-GR" sz="1800" dirty="0" smtClean="0"/>
                  <a:t>Η </a:t>
                </a:r>
                <a:r>
                  <a:rPr lang="el-GR" sz="1800" dirty="0"/>
                  <a:t>παραπάνω σχέση ισχύει για την περιοχή τιμών </a:t>
                </a:r>
                <a14:m>
                  <m:oMath xmlns:m="http://schemas.openxmlformats.org/officeDocument/2006/math">
                    <m:r>
                      <a:rPr lang="en-US" sz="1800" i="1" dirty="0" smtClean="0">
                        <a:latin typeface="Cambria Math"/>
                      </a:rPr>
                      <m:t>𝑡</m:t>
                    </m:r>
                    <m:r>
                      <a:rPr lang="en-US" sz="1800" i="1" dirty="0" smtClean="0">
                        <a:latin typeface="Cambria Math"/>
                      </a:rPr>
                      <m:t>&gt;0</m:t>
                    </m:r>
                  </m:oMath>
                </a14:m>
                <a:r>
                  <a:rPr lang="en-US" sz="1800" dirty="0"/>
                  <a:t> </a:t>
                </a:r>
                <a:r>
                  <a:rPr lang="el-GR" sz="1800" dirty="0"/>
                  <a:t>και επειδή για </a:t>
                </a:r>
                <a14:m>
                  <m:oMath xmlns:m="http://schemas.openxmlformats.org/officeDocument/2006/math">
                    <m:r>
                      <a:rPr lang="en-US" sz="1800" i="1" dirty="0" smtClean="0">
                        <a:latin typeface="Cambria Math"/>
                      </a:rPr>
                      <m:t>𝑡</m:t>
                    </m:r>
                    <m:r>
                      <a:rPr lang="en-US" sz="1800" i="1" dirty="0" smtClean="0">
                        <a:latin typeface="Cambria Math"/>
                      </a:rPr>
                      <m:t>&lt;0</m:t>
                    </m:r>
                  </m:oMath>
                </a14:m>
                <a:r>
                  <a:rPr lang="en-US" sz="1800" dirty="0"/>
                  <a:t> </a:t>
                </a:r>
                <a:r>
                  <a:rPr lang="el-GR" sz="1800" dirty="0"/>
                  <a:t>είναι </a:t>
                </a:r>
                <a14:m>
                  <m:oMath xmlns:m="http://schemas.openxmlformats.org/officeDocument/2006/math">
                    <m:r>
                      <a:rPr lang="en-US" sz="1800" i="1" dirty="0" smtClean="0">
                        <a:latin typeface="Cambria Math"/>
                      </a:rPr>
                      <m:t>𝑧</m:t>
                    </m:r>
                    <m:r>
                      <a:rPr lang="en-US" sz="1800" i="1" dirty="0" smtClean="0">
                        <a:latin typeface="Cambria Math"/>
                      </a:rPr>
                      <m:t>(</m:t>
                    </m:r>
                    <m:r>
                      <a:rPr lang="en-US" sz="1800" i="1" dirty="0" smtClean="0">
                        <a:latin typeface="Cambria Math"/>
                      </a:rPr>
                      <m:t>𝑡</m:t>
                    </m:r>
                    <m:r>
                      <a:rPr lang="en-US" sz="1800" i="1" dirty="0" smtClean="0">
                        <a:latin typeface="Cambria Math"/>
                      </a:rPr>
                      <m:t>)=0</m:t>
                    </m:r>
                  </m:oMath>
                </a14:m>
                <a:r>
                  <a:rPr lang="en-US" sz="1800" dirty="0"/>
                  <a:t> </a:t>
                </a:r>
                <a:r>
                  <a:rPr lang="el-GR" sz="1800" dirty="0"/>
                  <a:t>μπορούμε να συνδυάσουμε τις παραπάνω περιπτώσεις σε μία απλή εξίσωση γράφοντας</a:t>
                </a:r>
                <a:r>
                  <a:rPr lang="el-GR" sz="1800" dirty="0" smtClean="0"/>
                  <a:t>:</a:t>
                </a:r>
              </a:p>
              <a:p>
                <a:pPr marL="0" indent="0" algn="l">
                  <a:lnSpc>
                    <a:spcPct val="120000"/>
                  </a:lnSpc>
                  <a:spcBef>
                    <a:spcPts val="600"/>
                  </a:spcBef>
                  <a:spcAft>
                    <a:spcPts val="600"/>
                  </a:spcAft>
                  <a:buNone/>
                </a:pPr>
                <a14:m>
                  <m:oMathPara xmlns:m="http://schemas.openxmlformats.org/officeDocument/2006/math">
                    <m:oMathParaPr>
                      <m:jc m:val="centerGroup"/>
                    </m:oMathParaPr>
                    <m:oMath xmlns:m="http://schemas.openxmlformats.org/officeDocument/2006/math">
                      <m:r>
                        <a:rPr lang="en-US" sz="1800" i="1" dirty="0" smtClean="0">
                          <a:latin typeface="Cambria Math"/>
                        </a:rPr>
                        <m:t>𝑧</m:t>
                      </m:r>
                      <m:d>
                        <m:dPr>
                          <m:ctrlPr>
                            <a:rPr lang="en-US" sz="1800" i="1" dirty="0" smtClean="0">
                              <a:latin typeface="Cambria Math"/>
                            </a:rPr>
                          </m:ctrlPr>
                        </m:dPr>
                        <m:e>
                          <m:r>
                            <a:rPr lang="en-US" sz="1800" i="1" dirty="0" smtClean="0">
                              <a:latin typeface="Cambria Math"/>
                            </a:rPr>
                            <m:t>𝑡</m:t>
                          </m:r>
                        </m:e>
                      </m:d>
                      <m:r>
                        <a:rPr lang="en-US" sz="1800" i="1" dirty="0" smtClean="0">
                          <a:latin typeface="Cambria Math"/>
                        </a:rPr>
                        <m:t>=</m:t>
                      </m:r>
                      <m:r>
                        <a:rPr lang="en-US" sz="1800" i="1" dirty="0" smtClean="0">
                          <a:latin typeface="Cambria Math"/>
                        </a:rPr>
                        <m:t>𝑥</m:t>
                      </m:r>
                      <m:d>
                        <m:dPr>
                          <m:ctrlPr>
                            <a:rPr lang="en-US" sz="1800" i="1" dirty="0" smtClean="0">
                              <a:latin typeface="Cambria Math"/>
                            </a:rPr>
                          </m:ctrlPr>
                        </m:dPr>
                        <m:e>
                          <m:r>
                            <a:rPr lang="en-US" sz="1800" i="1" dirty="0" smtClean="0">
                              <a:latin typeface="Cambria Math"/>
                            </a:rPr>
                            <m:t>𝑡</m:t>
                          </m:r>
                        </m:e>
                      </m:d>
                      <m:r>
                        <a:rPr lang="en-US" sz="1800" i="1" dirty="0" smtClean="0">
                          <a:latin typeface="Cambria Math"/>
                        </a:rPr>
                        <m:t>∗</m:t>
                      </m:r>
                      <m:r>
                        <a:rPr lang="en-US" sz="1800" i="1" dirty="0" smtClean="0">
                          <a:latin typeface="Cambria Math"/>
                        </a:rPr>
                        <m:t>𝑦</m:t>
                      </m:r>
                      <m:d>
                        <m:dPr>
                          <m:ctrlPr>
                            <a:rPr lang="en-US" sz="1800" i="1" dirty="0" smtClean="0">
                              <a:latin typeface="Cambria Math"/>
                            </a:rPr>
                          </m:ctrlPr>
                        </m:dPr>
                        <m:e>
                          <m:r>
                            <a:rPr lang="en-US" sz="1800" i="1" dirty="0" smtClean="0">
                              <a:latin typeface="Cambria Math"/>
                            </a:rPr>
                            <m:t>𝑡</m:t>
                          </m:r>
                        </m:e>
                      </m:d>
                      <m:r>
                        <a:rPr lang="en-US" sz="1800" i="1" dirty="0" smtClean="0">
                          <a:latin typeface="Cambria Math"/>
                        </a:rPr>
                        <m:t>=</m:t>
                      </m:r>
                      <m:d>
                        <m:dPr>
                          <m:begChr m:val="{"/>
                          <m:endChr m:val=""/>
                          <m:ctrlPr>
                            <a:rPr lang="en-US" sz="1800" i="1" dirty="0" smtClean="0">
                              <a:latin typeface="Cambria Math"/>
                            </a:rPr>
                          </m:ctrlPr>
                        </m:dPr>
                        <m:e>
                          <m:eqArr>
                            <m:eqArrPr>
                              <m:ctrlPr>
                                <a:rPr lang="en-US" sz="1800" i="1" dirty="0" smtClean="0">
                                  <a:latin typeface="Cambria Math"/>
                                </a:rPr>
                              </m:ctrlPr>
                            </m:eqArrPr>
                            <m:e>
                              <m:f>
                                <m:fPr>
                                  <m:ctrlPr>
                                    <a:rPr lang="en-US" sz="1800" i="1" dirty="0" smtClean="0">
                                      <a:latin typeface="Cambria Math"/>
                                    </a:rPr>
                                  </m:ctrlPr>
                                </m:fPr>
                                <m:num>
                                  <m:sSup>
                                    <m:sSupPr>
                                      <m:ctrlPr>
                                        <a:rPr lang="en-US" sz="1800" i="1" dirty="0" smtClean="0">
                                          <a:latin typeface="Cambria Math"/>
                                        </a:rPr>
                                      </m:ctrlPr>
                                    </m:sSupPr>
                                    <m:e>
                                      <m:r>
                                        <a:rPr lang="en-US" sz="1800" i="1" dirty="0" smtClean="0">
                                          <a:latin typeface="Cambria Math"/>
                                        </a:rPr>
                                        <m:t>𝑒</m:t>
                                      </m:r>
                                    </m:e>
                                    <m:sup>
                                      <m:r>
                                        <a:rPr lang="en-US" sz="1800" i="1" dirty="0" smtClean="0">
                                          <a:latin typeface="Cambria Math"/>
                                        </a:rPr>
                                        <m:t>−</m:t>
                                      </m:r>
                                      <m:r>
                                        <a:rPr lang="el-GR" sz="1800" i="1" dirty="0">
                                          <a:latin typeface="Cambria Math"/>
                                        </a:rPr>
                                        <m:t>𝛼</m:t>
                                      </m:r>
                                      <m:r>
                                        <a:rPr lang="en-US" sz="1800" i="1" dirty="0">
                                          <a:latin typeface="Cambria Math"/>
                                        </a:rPr>
                                        <m:t>𝑡</m:t>
                                      </m:r>
                                    </m:sup>
                                  </m:sSup>
                                  <m:r>
                                    <a:rPr lang="en-US" sz="1800" i="1" dirty="0">
                                      <a:latin typeface="Cambria Math"/>
                                    </a:rPr>
                                    <m:t>−</m:t>
                                  </m:r>
                                  <m:sSup>
                                    <m:sSupPr>
                                      <m:ctrlPr>
                                        <a:rPr lang="en-US" sz="1800" i="1" dirty="0" smtClean="0">
                                          <a:latin typeface="Cambria Math"/>
                                        </a:rPr>
                                      </m:ctrlPr>
                                    </m:sSupPr>
                                    <m:e>
                                      <m:r>
                                        <a:rPr lang="en-US" sz="1800" i="1" dirty="0">
                                          <a:latin typeface="Cambria Math"/>
                                        </a:rPr>
                                        <m:t>𝑒</m:t>
                                      </m:r>
                                    </m:e>
                                    <m:sup>
                                      <m:r>
                                        <a:rPr lang="en-US" sz="1800" i="1" dirty="0">
                                          <a:latin typeface="Cambria Math"/>
                                        </a:rPr>
                                        <m:t>−</m:t>
                                      </m:r>
                                      <m:r>
                                        <a:rPr lang="el-GR" sz="1800" i="1" dirty="0">
                                          <a:latin typeface="Cambria Math"/>
                                        </a:rPr>
                                        <m:t>𝛽</m:t>
                                      </m:r>
                                      <m:r>
                                        <a:rPr lang="en-US" sz="1800" i="1" dirty="0">
                                          <a:latin typeface="Cambria Math"/>
                                        </a:rPr>
                                        <m:t>𝑡</m:t>
                                      </m:r>
                                    </m:sup>
                                  </m:sSup>
                                </m:num>
                                <m:den>
                                  <m:r>
                                    <a:rPr lang="el-GR" sz="1800" i="1" dirty="0">
                                      <a:latin typeface="Cambria Math"/>
                                    </a:rPr>
                                    <m:t>𝛽</m:t>
                                  </m:r>
                                  <m:r>
                                    <a:rPr lang="el-GR" sz="1800" i="1" dirty="0">
                                      <a:latin typeface="Cambria Math"/>
                                    </a:rPr>
                                    <m:t>−</m:t>
                                  </m:r>
                                  <m:r>
                                    <a:rPr lang="el-GR" sz="1800" i="1" dirty="0">
                                      <a:latin typeface="Cambria Math"/>
                                    </a:rPr>
                                    <m:t>𝛼</m:t>
                                  </m:r>
                                </m:den>
                              </m:f>
                              <m:r>
                                <a:rPr lang="el-GR" sz="1800" i="1" dirty="0">
                                  <a:latin typeface="Cambria Math"/>
                                </a:rPr>
                                <m:t>     </m:t>
                              </m:r>
                              <m:r>
                                <a:rPr lang="el-GR" sz="1800" i="1" dirty="0">
                                  <a:latin typeface="Cambria Math"/>
                                </a:rPr>
                                <m:t>𝛾𝜄𝛼</m:t>
                              </m:r>
                              <m:r>
                                <a:rPr lang="el-GR" sz="1800" i="1" dirty="0">
                                  <a:latin typeface="Cambria Math"/>
                                </a:rPr>
                                <m:t> </m:t>
                              </m:r>
                              <m:r>
                                <a:rPr lang="en-US" sz="1800" i="1" dirty="0">
                                  <a:latin typeface="Cambria Math"/>
                                </a:rPr>
                                <m:t>𝑡</m:t>
                              </m:r>
                              <m:r>
                                <a:rPr lang="en-US" sz="1800" i="1" dirty="0">
                                  <a:latin typeface="Cambria Math"/>
                                </a:rPr>
                                <m:t>&gt;0 </m:t>
                              </m:r>
                            </m:e>
                            <m:e>
                              <m:r>
                                <a:rPr lang="en-US" sz="1800" i="1" dirty="0">
                                  <a:latin typeface="Cambria Math"/>
                                </a:rPr>
                                <m:t>0                         </m:t>
                              </m:r>
                              <m:r>
                                <a:rPr lang="el-GR" sz="1800" i="1" dirty="0">
                                  <a:latin typeface="Cambria Math"/>
                                </a:rPr>
                                <m:t>𝛾𝜄𝛼</m:t>
                              </m:r>
                              <m:r>
                                <a:rPr lang="el-GR" sz="1800" i="1" dirty="0">
                                  <a:latin typeface="Cambria Math"/>
                                </a:rPr>
                                <m:t> </m:t>
                              </m:r>
                              <m:r>
                                <a:rPr lang="en-US" sz="1800" i="1" dirty="0">
                                  <a:latin typeface="Cambria Math"/>
                                </a:rPr>
                                <m:t>𝑡</m:t>
                              </m:r>
                              <m:r>
                                <a:rPr lang="en-US" sz="1800" i="1" dirty="0">
                                  <a:latin typeface="Cambria Math"/>
                                </a:rPr>
                                <m:t>&lt;0</m:t>
                              </m:r>
                            </m:e>
                          </m:eqArr>
                        </m:e>
                      </m:d>
                      <m:r>
                        <a:rPr lang="en-US" sz="1800" i="1" dirty="0">
                          <a:latin typeface="Cambria Math"/>
                        </a:rPr>
                        <m:t>=</m:t>
                      </m:r>
                      <m:f>
                        <m:fPr>
                          <m:ctrlPr>
                            <a:rPr lang="en-US" sz="1800" i="1" dirty="0">
                              <a:latin typeface="Cambria Math"/>
                            </a:rPr>
                          </m:ctrlPr>
                        </m:fPr>
                        <m:num>
                          <m:sSup>
                            <m:sSupPr>
                              <m:ctrlPr>
                                <a:rPr lang="en-US" sz="1800" i="1" dirty="0">
                                  <a:latin typeface="Cambria Math"/>
                                </a:rPr>
                              </m:ctrlPr>
                            </m:sSupPr>
                            <m:e>
                              <m:r>
                                <a:rPr lang="en-US" sz="1800" i="1" dirty="0">
                                  <a:latin typeface="Cambria Math"/>
                                </a:rPr>
                                <m:t>𝑒</m:t>
                              </m:r>
                            </m:e>
                            <m:sup>
                              <m:r>
                                <a:rPr lang="en-US" sz="1800" i="1" dirty="0">
                                  <a:latin typeface="Cambria Math"/>
                                </a:rPr>
                                <m:t>−</m:t>
                              </m:r>
                              <m:r>
                                <a:rPr lang="el-GR" sz="1800" i="1" dirty="0">
                                  <a:latin typeface="Cambria Math"/>
                                </a:rPr>
                                <m:t>𝛼</m:t>
                              </m:r>
                              <m:r>
                                <a:rPr lang="en-US" sz="1800" i="1" dirty="0">
                                  <a:latin typeface="Cambria Math"/>
                                </a:rPr>
                                <m:t>𝑡</m:t>
                              </m:r>
                            </m:sup>
                          </m:sSup>
                          <m:r>
                            <a:rPr lang="en-US" sz="1800" i="1" dirty="0">
                              <a:latin typeface="Cambria Math"/>
                            </a:rPr>
                            <m:t>−</m:t>
                          </m:r>
                          <m:sSup>
                            <m:sSupPr>
                              <m:ctrlPr>
                                <a:rPr lang="en-US" sz="1800" i="1" dirty="0">
                                  <a:latin typeface="Cambria Math"/>
                                </a:rPr>
                              </m:ctrlPr>
                            </m:sSupPr>
                            <m:e>
                              <m:r>
                                <a:rPr lang="en-US" sz="1800" i="1" dirty="0">
                                  <a:latin typeface="Cambria Math"/>
                                </a:rPr>
                                <m:t>𝑒</m:t>
                              </m:r>
                            </m:e>
                            <m:sup>
                              <m:r>
                                <a:rPr lang="en-US" sz="1800" i="1" dirty="0">
                                  <a:latin typeface="Cambria Math"/>
                                </a:rPr>
                                <m:t>−</m:t>
                              </m:r>
                              <m:r>
                                <a:rPr lang="el-GR" sz="1800" i="1" dirty="0">
                                  <a:latin typeface="Cambria Math"/>
                                </a:rPr>
                                <m:t>𝛽</m:t>
                              </m:r>
                              <m:r>
                                <a:rPr lang="en-US" sz="1800" i="1" dirty="0">
                                  <a:latin typeface="Cambria Math"/>
                                </a:rPr>
                                <m:t>𝑡</m:t>
                              </m:r>
                            </m:sup>
                          </m:sSup>
                        </m:num>
                        <m:den>
                          <m:r>
                            <a:rPr lang="el-GR" sz="1800" i="1" dirty="0">
                              <a:latin typeface="Cambria Math"/>
                            </a:rPr>
                            <m:t>𝛽</m:t>
                          </m:r>
                          <m:r>
                            <a:rPr lang="el-GR" sz="1800" i="1" dirty="0">
                              <a:latin typeface="Cambria Math"/>
                            </a:rPr>
                            <m:t>−</m:t>
                          </m:r>
                          <m:r>
                            <a:rPr lang="el-GR" sz="1800" i="1" dirty="0">
                              <a:latin typeface="Cambria Math"/>
                            </a:rPr>
                            <m:t>𝛼</m:t>
                          </m:r>
                        </m:den>
                      </m:f>
                      <m:r>
                        <a:rPr lang="en-US" sz="1800" i="1" dirty="0">
                          <a:latin typeface="Cambria Math"/>
                        </a:rPr>
                        <m:t>𝑢</m:t>
                      </m:r>
                      <m:d>
                        <m:dPr>
                          <m:ctrlPr>
                            <a:rPr lang="en-US" sz="1800" i="1" dirty="0">
                              <a:latin typeface="Cambria Math"/>
                            </a:rPr>
                          </m:ctrlPr>
                        </m:dPr>
                        <m:e>
                          <m:r>
                            <a:rPr lang="en-US" sz="1800" i="1" dirty="0">
                              <a:latin typeface="Cambria Math"/>
                            </a:rPr>
                            <m:t>𝑡</m:t>
                          </m:r>
                        </m:e>
                      </m:d>
                    </m:oMath>
                  </m:oMathPara>
                </a14:m>
                <a:endParaRPr lang="en-US" sz="1800"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457200" y="1052736"/>
                <a:ext cx="8229600" cy="5472608"/>
              </a:xfrm>
              <a:blipFill rotWithShape="1">
                <a:blip r:embed="rId2"/>
                <a:stretch>
                  <a:fillRect l="-593" t="-111"/>
                </a:stretch>
              </a:blipFill>
            </p:spPr>
            <p:txBody>
              <a:bodyPr/>
              <a:lstStyle/>
              <a:p>
                <a:r>
                  <a:rPr lang="el-GR">
                    <a:noFill/>
                  </a:rPr>
                  <a:t> </a:t>
                </a:r>
              </a:p>
            </p:txBody>
          </p:sp>
        </mc:Fallback>
      </mc:AlternateContent>
      <p:sp>
        <p:nvSpPr>
          <p:cNvPr id="4" name="Slide Number Placeholder 3"/>
          <p:cNvSpPr>
            <a:spLocks noGrp="1"/>
          </p:cNvSpPr>
          <p:nvPr>
            <p:ph type="sldNum" sz="quarter" idx="12"/>
          </p:nvPr>
        </p:nvSpPr>
        <p:spPr/>
        <p:txBody>
          <a:bodyPr/>
          <a:lstStyle/>
          <a:p>
            <a:fld id="{0B0EBAE1-C03B-424B-868F-E6C23C4F0113}" type="slidenum">
              <a:rPr lang="el-GR" smtClean="0"/>
              <a:t>130</a:t>
            </a:fld>
            <a:endParaRPr lang="el-GR"/>
          </a:p>
        </p:txBody>
      </p:sp>
    </p:spTree>
    <p:extLst>
      <p:ext uri="{BB962C8B-B14F-4D97-AF65-F5344CB8AC3E}">
        <p14:creationId xmlns:p14="http://schemas.microsoft.com/office/powerpoint/2010/main" val="3996958920"/>
      </p:ext>
    </p:extLst>
  </p:cSld>
  <p:clrMapOvr>
    <a:masterClrMapping/>
  </p:clrMapOvr>
  <p:timing>
    <p:tnLst>
      <p:par>
        <p:cTn id="1" dur="indefinite" restart="never" nodeType="tmRoot"/>
      </p:par>
    </p:tnLst>
  </p:timing>
</p:sld>
</file>

<file path=ppt/slides/slide1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0"/>
            <a:ext cx="8229600" cy="1143000"/>
          </a:xfrm>
        </p:spPr>
        <p:txBody>
          <a:bodyPr>
            <a:normAutofit fontScale="90000"/>
          </a:bodyPr>
          <a:lstStyle/>
          <a:p>
            <a:r>
              <a:rPr lang="el-GR" b="1" dirty="0"/>
              <a:t>3</a:t>
            </a:r>
            <a:r>
              <a:rPr lang="el-GR" b="1" dirty="0" smtClean="0"/>
              <a:t>. Γραφική Μέθοδος Υπολογισμού του </a:t>
            </a:r>
            <a:r>
              <a:rPr lang="el-GR" b="1" dirty="0" err="1" smtClean="0"/>
              <a:t>Συνελικτικού</a:t>
            </a:r>
            <a:r>
              <a:rPr lang="el-GR" b="1" dirty="0" smtClean="0"/>
              <a:t> Ολοκληρώματος</a:t>
            </a:r>
            <a:endParaRPr lang="el-GR" b="1" dirty="0"/>
          </a:p>
        </p:txBody>
      </p:sp>
      <p:sp>
        <p:nvSpPr>
          <p:cNvPr id="3" name="Slide Number Placeholder 2"/>
          <p:cNvSpPr>
            <a:spLocks noGrp="1"/>
          </p:cNvSpPr>
          <p:nvPr>
            <p:ph type="sldNum" sz="quarter" idx="12"/>
          </p:nvPr>
        </p:nvSpPr>
        <p:spPr/>
        <p:txBody>
          <a:bodyPr/>
          <a:lstStyle/>
          <a:p>
            <a:fld id="{0B0EBAE1-C03B-424B-868F-E6C23C4F0113}" type="slidenum">
              <a:rPr lang="el-GR" smtClean="0"/>
              <a:t>131</a:t>
            </a:fld>
            <a:endParaRPr lang="el-GR"/>
          </a:p>
        </p:txBody>
      </p:sp>
    </p:spTree>
    <p:extLst>
      <p:ext uri="{BB962C8B-B14F-4D97-AF65-F5344CB8AC3E}">
        <p14:creationId xmlns:p14="http://schemas.microsoft.com/office/powerpoint/2010/main" val="3207205550"/>
      </p:ext>
    </p:extLst>
  </p:cSld>
  <p:clrMapOvr>
    <a:masterClrMapping/>
  </p:clrMapOvr>
  <p:timing>
    <p:tnLst>
      <p:par>
        <p:cTn id="1" dur="indefinite" restart="never" nodeType="tmRoot"/>
      </p:par>
    </p:tnLst>
  </p:timing>
</p:sld>
</file>

<file path=ppt/slides/slide1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l-GR" dirty="0" smtClean="0"/>
              <a:t>Γραφικός Υπολογισμός</a:t>
            </a:r>
            <a:endParaRPr lang="el-GR"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457200" y="1052736"/>
                <a:ext cx="8229600" cy="5472608"/>
              </a:xfrm>
            </p:spPr>
            <p:txBody>
              <a:bodyPr>
                <a:noAutofit/>
              </a:bodyPr>
              <a:lstStyle/>
              <a:p>
                <a:pPr marL="0" indent="0" algn="l">
                  <a:spcBef>
                    <a:spcPts val="600"/>
                  </a:spcBef>
                  <a:spcAft>
                    <a:spcPts val="600"/>
                  </a:spcAft>
                  <a:buNone/>
                </a:pPr>
                <a:r>
                  <a:rPr lang="el-GR" sz="1800" dirty="0"/>
                  <a:t>Για να υπολογίσουμε την έξοδο ενός ΓΧΑ συστήματος με τη βοήθεια </a:t>
                </a:r>
                <a:r>
                  <a:rPr lang="el-GR" sz="1800" dirty="0" smtClean="0"/>
                  <a:t>της συνέλιξης</a:t>
                </a:r>
                <a:r>
                  <a:rPr lang="el-GR" sz="1800" dirty="0"/>
                  <a:t> </a:t>
                </a:r>
                <a14:m>
                  <m:oMath xmlns:m="http://schemas.openxmlformats.org/officeDocument/2006/math">
                    <m:r>
                      <a:rPr lang="en-US" sz="1800" i="1">
                        <a:latin typeface="Cambria Math"/>
                      </a:rPr>
                      <m:t>𝑦</m:t>
                    </m:r>
                    <m:d>
                      <m:dPr>
                        <m:ctrlPr>
                          <a:rPr lang="el-GR" sz="1800" i="1">
                            <a:latin typeface="Cambria Math"/>
                          </a:rPr>
                        </m:ctrlPr>
                      </m:dPr>
                      <m:e>
                        <m:r>
                          <a:rPr lang="en-US" sz="1800" i="1">
                            <a:latin typeface="Cambria Math"/>
                          </a:rPr>
                          <m:t>𝑡</m:t>
                        </m:r>
                      </m:e>
                    </m:d>
                    <m:r>
                      <a:rPr lang="en-US" sz="1800" i="1">
                        <a:latin typeface="Cambria Math"/>
                      </a:rPr>
                      <m:t>=</m:t>
                    </m:r>
                    <m:nary>
                      <m:naryPr>
                        <m:limLoc m:val="subSup"/>
                        <m:ctrlPr>
                          <a:rPr lang="el-GR" sz="1800" i="1">
                            <a:latin typeface="Cambria Math"/>
                          </a:rPr>
                        </m:ctrlPr>
                      </m:naryPr>
                      <m:sub>
                        <m:r>
                          <a:rPr lang="en-US" sz="1800" i="1">
                            <a:latin typeface="Cambria Math"/>
                          </a:rPr>
                          <m:t>−∞</m:t>
                        </m:r>
                      </m:sub>
                      <m:sup>
                        <m:r>
                          <a:rPr lang="en-US" sz="1800" i="1">
                            <a:latin typeface="Cambria Math"/>
                          </a:rPr>
                          <m:t>+∞</m:t>
                        </m:r>
                      </m:sup>
                      <m:e>
                        <m:r>
                          <a:rPr lang="en-US" sz="1800" i="1">
                            <a:latin typeface="Cambria Math"/>
                          </a:rPr>
                          <m:t>𝑥</m:t>
                        </m:r>
                        <m:d>
                          <m:dPr>
                            <m:ctrlPr>
                              <a:rPr lang="el-GR" sz="1800" i="1">
                                <a:latin typeface="Cambria Math"/>
                              </a:rPr>
                            </m:ctrlPr>
                          </m:dPr>
                          <m:e>
                            <m:r>
                              <a:rPr lang="el-GR" sz="1800" i="1">
                                <a:latin typeface="Cambria Math"/>
                              </a:rPr>
                              <m:t>𝜏</m:t>
                            </m:r>
                          </m:e>
                        </m:d>
                        <m:r>
                          <a:rPr lang="en-US" sz="1800" i="1">
                            <a:latin typeface="Cambria Math"/>
                          </a:rPr>
                          <m:t> </m:t>
                        </m:r>
                        <m:r>
                          <a:rPr lang="en-US" sz="1800" i="1">
                            <a:latin typeface="Cambria Math"/>
                          </a:rPr>
                          <m:t>h</m:t>
                        </m:r>
                        <m:d>
                          <m:dPr>
                            <m:ctrlPr>
                              <a:rPr lang="el-GR" sz="1800" i="1">
                                <a:latin typeface="Cambria Math"/>
                              </a:rPr>
                            </m:ctrlPr>
                          </m:dPr>
                          <m:e>
                            <m:r>
                              <a:rPr lang="en-US" sz="1800" i="1">
                                <a:latin typeface="Cambria Math"/>
                              </a:rPr>
                              <m:t>𝑡</m:t>
                            </m:r>
                            <m:r>
                              <a:rPr lang="en-US" sz="1800" i="1">
                                <a:latin typeface="Cambria Math"/>
                              </a:rPr>
                              <m:t>−</m:t>
                            </m:r>
                            <m:r>
                              <a:rPr lang="el-GR" sz="1800" i="1">
                                <a:latin typeface="Cambria Math"/>
                              </a:rPr>
                              <m:t>𝜏</m:t>
                            </m:r>
                          </m:e>
                        </m:d>
                        <m:r>
                          <a:rPr lang="el-GR" sz="1800" i="1">
                            <a:latin typeface="Cambria Math"/>
                          </a:rPr>
                          <m:t> </m:t>
                        </m:r>
                        <m:r>
                          <a:rPr lang="en-US" sz="1800" i="1">
                            <a:latin typeface="Cambria Math"/>
                          </a:rPr>
                          <m:t>𝑑</m:t>
                        </m:r>
                        <m:r>
                          <a:rPr lang="el-GR" sz="1800" i="1">
                            <a:latin typeface="Cambria Math"/>
                          </a:rPr>
                          <m:t>𝜏</m:t>
                        </m:r>
                      </m:e>
                    </m:nary>
                  </m:oMath>
                </a14:m>
                <a:r>
                  <a:rPr lang="el-GR" sz="1800" dirty="0"/>
                  <a:t>, ακολουθούμε τα παρακάτω βήματα</a:t>
                </a:r>
                <a:r>
                  <a:rPr lang="el-GR" sz="1800" dirty="0" smtClean="0"/>
                  <a:t>:</a:t>
                </a:r>
              </a:p>
              <a:p>
                <a:pPr lvl="0" algn="l">
                  <a:spcBef>
                    <a:spcPts val="600"/>
                  </a:spcBef>
                  <a:spcAft>
                    <a:spcPts val="600"/>
                  </a:spcAft>
                </a:pPr>
                <a:r>
                  <a:rPr lang="el-GR" sz="1800" b="1" dirty="0"/>
                  <a:t>Ανάκλαση της </a:t>
                </a:r>
                <a14:m>
                  <m:oMath xmlns:m="http://schemas.openxmlformats.org/officeDocument/2006/math">
                    <m:r>
                      <a:rPr lang="en-US" sz="1800" b="1" i="1">
                        <a:latin typeface="Cambria Math"/>
                      </a:rPr>
                      <m:t>𝒉</m:t>
                    </m:r>
                    <m:r>
                      <a:rPr lang="el-GR" sz="1800" b="1" i="1">
                        <a:latin typeface="Cambria Math"/>
                      </a:rPr>
                      <m:t>(</m:t>
                    </m:r>
                    <m:r>
                      <a:rPr lang="el-GR" sz="1800" b="1" i="1">
                        <a:latin typeface="Cambria Math"/>
                      </a:rPr>
                      <m:t>𝝉</m:t>
                    </m:r>
                    <m:r>
                      <a:rPr lang="el-GR" sz="1800" b="1" i="1">
                        <a:latin typeface="Cambria Math"/>
                      </a:rPr>
                      <m:t>)</m:t>
                    </m:r>
                  </m:oMath>
                </a14:m>
                <a:r>
                  <a:rPr lang="el-GR" sz="1800" dirty="0"/>
                  <a:t>. Αντιστρέφουμε την κρουστική απόκριση </a:t>
                </a:r>
                <a14:m>
                  <m:oMath xmlns:m="http://schemas.openxmlformats.org/officeDocument/2006/math">
                    <m:r>
                      <a:rPr lang="el-GR" sz="1800" i="1">
                        <a:latin typeface="Cambria Math"/>
                      </a:rPr>
                      <m:t>h</m:t>
                    </m:r>
                    <m:r>
                      <a:rPr lang="el-GR" sz="1800" i="1">
                        <a:latin typeface="Cambria Math"/>
                      </a:rPr>
                      <m:t>(</m:t>
                    </m:r>
                    <m:r>
                      <a:rPr lang="el-GR" sz="1800" i="1">
                        <a:latin typeface="Cambria Math"/>
                      </a:rPr>
                      <m:t>𝜏</m:t>
                    </m:r>
                    <m:r>
                      <a:rPr lang="el-GR" sz="1800" i="1">
                        <a:latin typeface="Cambria Math"/>
                      </a:rPr>
                      <m:t>)</m:t>
                    </m:r>
                  </m:oMath>
                </a14:m>
                <a:r>
                  <a:rPr lang="el-GR" sz="1800" dirty="0"/>
                  <a:t> και παράγουμε την </a:t>
                </a:r>
                <a14:m>
                  <m:oMath xmlns:m="http://schemas.openxmlformats.org/officeDocument/2006/math">
                    <m:r>
                      <a:rPr lang="el-GR" sz="1800" i="1">
                        <a:latin typeface="Cambria Math"/>
                      </a:rPr>
                      <m:t>h</m:t>
                    </m:r>
                    <m:r>
                      <a:rPr lang="el-GR" sz="1800" i="1">
                        <a:latin typeface="Cambria Math"/>
                      </a:rPr>
                      <m:t>(−</m:t>
                    </m:r>
                    <m:r>
                      <a:rPr lang="el-GR" sz="1800" i="1">
                        <a:latin typeface="Cambria Math"/>
                      </a:rPr>
                      <m:t>𝜏</m:t>
                    </m:r>
                    <m:r>
                      <a:rPr lang="el-GR" sz="1800" i="1">
                        <a:latin typeface="Cambria Math"/>
                      </a:rPr>
                      <m:t>)</m:t>
                    </m:r>
                  </m:oMath>
                </a14:m>
                <a:r>
                  <a:rPr lang="el-GR" sz="1800" dirty="0"/>
                  <a:t>.</a:t>
                </a:r>
              </a:p>
              <a:p>
                <a:pPr lvl="0" algn="l">
                  <a:spcBef>
                    <a:spcPts val="600"/>
                  </a:spcBef>
                  <a:spcAft>
                    <a:spcPts val="600"/>
                  </a:spcAft>
                </a:pPr>
                <a:r>
                  <a:rPr lang="el-GR" sz="1800" b="1" dirty="0"/>
                  <a:t>Χρονική μετατόπιση της </a:t>
                </a:r>
                <a14:m>
                  <m:oMath xmlns:m="http://schemas.openxmlformats.org/officeDocument/2006/math">
                    <m:r>
                      <a:rPr lang="en-US" sz="1800" b="1" i="1">
                        <a:latin typeface="Cambria Math"/>
                      </a:rPr>
                      <m:t>𝒉</m:t>
                    </m:r>
                    <m:r>
                      <a:rPr lang="el-GR" sz="1800" b="1" i="1">
                        <a:latin typeface="Cambria Math"/>
                      </a:rPr>
                      <m:t>(−</m:t>
                    </m:r>
                    <m:r>
                      <a:rPr lang="el-GR" sz="1800" b="1" i="1">
                        <a:latin typeface="Cambria Math"/>
                      </a:rPr>
                      <m:t>𝝉</m:t>
                    </m:r>
                    <m:r>
                      <a:rPr lang="el-GR" sz="1800" b="1" i="1">
                        <a:latin typeface="Cambria Math"/>
                      </a:rPr>
                      <m:t>)</m:t>
                    </m:r>
                  </m:oMath>
                </a14:m>
                <a:r>
                  <a:rPr lang="el-GR" sz="1800" b="1" dirty="0"/>
                  <a:t> κατά </a:t>
                </a:r>
                <a14:m>
                  <m:oMath xmlns:m="http://schemas.openxmlformats.org/officeDocument/2006/math">
                    <m:r>
                      <a:rPr lang="en-US" sz="1800" b="1" i="1">
                        <a:latin typeface="Cambria Math"/>
                      </a:rPr>
                      <m:t>𝒕</m:t>
                    </m:r>
                  </m:oMath>
                </a14:m>
                <a:r>
                  <a:rPr lang="el-GR" sz="1800" dirty="0"/>
                  <a:t>. Μετατοπίζουμε την </a:t>
                </a:r>
                <a14:m>
                  <m:oMath xmlns:m="http://schemas.openxmlformats.org/officeDocument/2006/math">
                    <m:r>
                      <a:rPr lang="el-GR" sz="1800" i="1">
                        <a:latin typeface="Cambria Math"/>
                      </a:rPr>
                      <m:t>h</m:t>
                    </m:r>
                    <m:r>
                      <a:rPr lang="el-GR" sz="1800" i="1">
                        <a:latin typeface="Cambria Math"/>
                      </a:rPr>
                      <m:t>(−</m:t>
                    </m:r>
                    <m:r>
                      <a:rPr lang="el-GR" sz="1800" i="1">
                        <a:latin typeface="Cambria Math"/>
                      </a:rPr>
                      <m:t>𝜏</m:t>
                    </m:r>
                    <m:r>
                      <a:rPr lang="el-GR" sz="1800" i="1">
                        <a:latin typeface="Cambria Math"/>
                      </a:rPr>
                      <m:t>)</m:t>
                    </m:r>
                  </m:oMath>
                </a14:m>
                <a:r>
                  <a:rPr lang="el-GR" sz="1800" dirty="0"/>
                  <a:t> κατά </a:t>
                </a:r>
                <a14:m>
                  <m:oMath xmlns:m="http://schemas.openxmlformats.org/officeDocument/2006/math">
                    <m:r>
                      <a:rPr lang="en-US" sz="1800" i="1">
                        <a:latin typeface="Cambria Math"/>
                      </a:rPr>
                      <m:t>𝑡</m:t>
                    </m:r>
                  </m:oMath>
                </a14:m>
                <a:r>
                  <a:rPr lang="el-GR" sz="1800" dirty="0"/>
                  <a:t> και έτσι προσδιορίζουμε την </a:t>
                </a:r>
                <a14:m>
                  <m:oMath xmlns:m="http://schemas.openxmlformats.org/officeDocument/2006/math">
                    <m:r>
                      <a:rPr lang="el-GR" sz="1800" i="1">
                        <a:latin typeface="Cambria Math"/>
                      </a:rPr>
                      <m:t>h</m:t>
                    </m:r>
                    <m:r>
                      <a:rPr lang="el-GR" sz="1800" i="1">
                        <a:latin typeface="Cambria Math"/>
                      </a:rPr>
                      <m:t>(</m:t>
                    </m:r>
                    <m:r>
                      <a:rPr lang="en-US" sz="1800" i="1">
                        <a:latin typeface="Cambria Math"/>
                      </a:rPr>
                      <m:t>𝑡</m:t>
                    </m:r>
                    <m:r>
                      <a:rPr lang="el-GR" sz="1800" i="1">
                        <a:latin typeface="Cambria Math"/>
                      </a:rPr>
                      <m:t>−</m:t>
                    </m:r>
                    <m:r>
                      <a:rPr lang="el-GR" sz="1800" i="1">
                        <a:latin typeface="Cambria Math"/>
                      </a:rPr>
                      <m:t>𝜏</m:t>
                    </m:r>
                    <m:r>
                      <a:rPr lang="el-GR" sz="1800" i="1">
                        <a:latin typeface="Cambria Math"/>
                      </a:rPr>
                      <m:t>)</m:t>
                    </m:r>
                  </m:oMath>
                </a14:m>
                <a:r>
                  <a:rPr lang="el-GR" sz="1800" dirty="0"/>
                  <a:t>.</a:t>
                </a:r>
              </a:p>
              <a:p>
                <a:pPr lvl="0" algn="l">
                  <a:spcBef>
                    <a:spcPts val="600"/>
                  </a:spcBef>
                  <a:spcAft>
                    <a:spcPts val="600"/>
                  </a:spcAft>
                </a:pPr>
                <a:r>
                  <a:rPr lang="el-GR" sz="1800" b="1" dirty="0"/>
                  <a:t>Πολλαπλασιασμός της </a:t>
                </a:r>
                <a14:m>
                  <m:oMath xmlns:m="http://schemas.openxmlformats.org/officeDocument/2006/math">
                    <m:r>
                      <a:rPr lang="el-GR" sz="1800" b="1" i="1">
                        <a:latin typeface="Cambria Math"/>
                      </a:rPr>
                      <m:t>𝒉</m:t>
                    </m:r>
                    <m:r>
                      <a:rPr lang="el-GR" sz="1800" b="1" i="1">
                        <a:latin typeface="Cambria Math"/>
                      </a:rPr>
                      <m:t>(</m:t>
                    </m:r>
                    <m:r>
                      <a:rPr lang="el-GR" sz="1800" b="1" i="1">
                        <a:latin typeface="Cambria Math"/>
                      </a:rPr>
                      <m:t>𝒕</m:t>
                    </m:r>
                    <m:r>
                      <a:rPr lang="el-GR" sz="1800" b="1" i="1">
                        <a:latin typeface="Cambria Math"/>
                      </a:rPr>
                      <m:t>−</m:t>
                    </m:r>
                    <m:r>
                      <a:rPr lang="el-GR" sz="1800" b="1" i="1">
                        <a:latin typeface="Cambria Math"/>
                      </a:rPr>
                      <m:t>𝝉</m:t>
                    </m:r>
                    <m:r>
                      <a:rPr lang="el-GR" sz="1800" b="1" i="1">
                        <a:latin typeface="Cambria Math"/>
                      </a:rPr>
                      <m:t>)</m:t>
                    </m:r>
                  </m:oMath>
                </a14:m>
                <a:r>
                  <a:rPr lang="el-GR" sz="1800" b="1" dirty="0"/>
                  <a:t> με την είσοδο </a:t>
                </a:r>
                <a14:m>
                  <m:oMath xmlns:m="http://schemas.openxmlformats.org/officeDocument/2006/math">
                    <m:r>
                      <a:rPr lang="en-US" sz="1800" b="1" i="1">
                        <a:latin typeface="Cambria Math"/>
                      </a:rPr>
                      <m:t>𝒙</m:t>
                    </m:r>
                    <m:r>
                      <a:rPr lang="el-GR" sz="1800" b="1" i="1">
                        <a:latin typeface="Cambria Math"/>
                      </a:rPr>
                      <m:t>(</m:t>
                    </m:r>
                    <m:r>
                      <a:rPr lang="el-GR" sz="1800" b="1" i="1">
                        <a:latin typeface="Cambria Math"/>
                      </a:rPr>
                      <m:t>𝝉</m:t>
                    </m:r>
                    <m:r>
                      <a:rPr lang="el-GR" sz="1800" b="1" i="1">
                        <a:latin typeface="Cambria Math"/>
                      </a:rPr>
                      <m:t>)</m:t>
                    </m:r>
                  </m:oMath>
                </a14:m>
                <a:r>
                  <a:rPr lang="el-GR" sz="1800" dirty="0"/>
                  <a:t> ώστε να υπολογίσουμε το γινόμενο </a:t>
                </a:r>
                <a14:m>
                  <m:oMath xmlns:m="http://schemas.openxmlformats.org/officeDocument/2006/math">
                    <m:r>
                      <a:rPr lang="en-US" sz="1800" i="1">
                        <a:latin typeface="Cambria Math"/>
                      </a:rPr>
                      <m:t>𝑥</m:t>
                    </m:r>
                    <m:r>
                      <a:rPr lang="el-GR" sz="1800" i="1">
                        <a:latin typeface="Cambria Math"/>
                      </a:rPr>
                      <m:t>(</m:t>
                    </m:r>
                    <m:r>
                      <a:rPr lang="el-GR" sz="1800" i="1">
                        <a:latin typeface="Cambria Math"/>
                      </a:rPr>
                      <m:t>𝜏</m:t>
                    </m:r>
                    <m:r>
                      <a:rPr lang="el-GR" sz="1800" i="1">
                        <a:latin typeface="Cambria Math"/>
                      </a:rPr>
                      <m:t>) </m:t>
                    </m:r>
                    <m:r>
                      <a:rPr lang="el-GR" sz="1800" i="1">
                        <a:latin typeface="Cambria Math"/>
                      </a:rPr>
                      <m:t>h</m:t>
                    </m:r>
                    <m:r>
                      <a:rPr lang="el-GR" sz="1800" i="1">
                        <a:latin typeface="Cambria Math"/>
                      </a:rPr>
                      <m:t>(</m:t>
                    </m:r>
                    <m:r>
                      <a:rPr lang="en-US" sz="1800" i="1">
                        <a:latin typeface="Cambria Math"/>
                      </a:rPr>
                      <m:t>𝑡</m:t>
                    </m:r>
                    <m:r>
                      <a:rPr lang="el-GR" sz="1800" i="1">
                        <a:latin typeface="Cambria Math"/>
                      </a:rPr>
                      <m:t>−</m:t>
                    </m:r>
                    <m:r>
                      <a:rPr lang="el-GR" sz="1800" i="1">
                        <a:latin typeface="Cambria Math"/>
                      </a:rPr>
                      <m:t>𝜏</m:t>
                    </m:r>
                    <m:r>
                      <a:rPr lang="el-GR" sz="1800" i="1">
                        <a:latin typeface="Cambria Math"/>
                      </a:rPr>
                      <m:t>)</m:t>
                    </m:r>
                  </m:oMath>
                </a14:m>
                <a:r>
                  <a:rPr lang="el-GR" sz="1800" dirty="0"/>
                  <a:t>. </a:t>
                </a:r>
              </a:p>
              <a:p>
                <a:pPr lvl="0" algn="l">
                  <a:spcBef>
                    <a:spcPts val="600"/>
                  </a:spcBef>
                  <a:spcAft>
                    <a:spcPts val="600"/>
                  </a:spcAft>
                </a:pPr>
                <a:r>
                  <a:rPr lang="el-GR" sz="1800" b="1" dirty="0"/>
                  <a:t>Ολοκλήρωση</a:t>
                </a:r>
                <a:r>
                  <a:rPr lang="el-GR" sz="1800" dirty="0"/>
                  <a:t> ή Εμβαδομέτρηση. Ολοκληρώνουμε το γινόμενο αυτό (ή υπολογίζουμε το εμβαδό του σήματος που δημιουργείται από τη γραφική παράσταση του γινομένου και του άξονα του χρόνου). Το αποτέλεσμα είναι ίσο με την έξοδο του συστήματος </a:t>
                </a:r>
                <a14:m>
                  <m:oMath xmlns:m="http://schemas.openxmlformats.org/officeDocument/2006/math">
                    <m:r>
                      <a:rPr lang="en-US" sz="1800" i="1">
                        <a:latin typeface="Cambria Math"/>
                      </a:rPr>
                      <m:t>𝑦</m:t>
                    </m:r>
                    <m:r>
                      <a:rPr lang="el-GR" sz="1800" i="1">
                        <a:latin typeface="Cambria Math"/>
                      </a:rPr>
                      <m:t>(</m:t>
                    </m:r>
                    <m:r>
                      <a:rPr lang="en-US" sz="1800" i="1">
                        <a:latin typeface="Cambria Math"/>
                      </a:rPr>
                      <m:t>𝑡</m:t>
                    </m:r>
                    <m:r>
                      <a:rPr lang="el-GR" sz="1800" i="1">
                        <a:latin typeface="Cambria Math"/>
                      </a:rPr>
                      <m:t>)</m:t>
                    </m:r>
                  </m:oMath>
                </a14:m>
                <a:r>
                  <a:rPr lang="el-GR" sz="1800" dirty="0"/>
                  <a:t> κατά τη χρονική στιγμή </a:t>
                </a:r>
                <a14:m>
                  <m:oMath xmlns:m="http://schemas.openxmlformats.org/officeDocument/2006/math">
                    <m:r>
                      <a:rPr lang="en-US" sz="1800" i="1">
                        <a:latin typeface="Cambria Math"/>
                      </a:rPr>
                      <m:t>𝑡</m:t>
                    </m:r>
                  </m:oMath>
                </a14:m>
                <a:r>
                  <a:rPr lang="el-GR" sz="1800" dirty="0"/>
                  <a:t>, δηλ. κατά την ποσότητα της μετατόπισης στο βήμα 2.</a:t>
                </a:r>
              </a:p>
              <a:p>
                <a:pPr lvl="0" algn="l">
                  <a:spcBef>
                    <a:spcPts val="600"/>
                  </a:spcBef>
                  <a:spcAft>
                    <a:spcPts val="600"/>
                  </a:spcAft>
                </a:pPr>
                <a:r>
                  <a:rPr lang="el-GR" sz="1800" b="1" dirty="0"/>
                  <a:t>Επανάληψη</a:t>
                </a:r>
                <a:r>
                  <a:rPr lang="el-GR" sz="1800" dirty="0"/>
                  <a:t>. Τα βήματα αυτά επαναλαμβάνονται για τις διάφορες τιμές του χρόνου </a:t>
                </a:r>
                <a14:m>
                  <m:oMath xmlns:m="http://schemas.openxmlformats.org/officeDocument/2006/math">
                    <m:r>
                      <a:rPr lang="en-US" sz="1800" i="1">
                        <a:latin typeface="Cambria Math"/>
                      </a:rPr>
                      <m:t>𝑡</m:t>
                    </m:r>
                  </m:oMath>
                </a14:m>
                <a:r>
                  <a:rPr lang="el-GR" sz="1800" dirty="0"/>
                  <a:t>, δηλ. </a:t>
                </a:r>
                <a14:m>
                  <m:oMath xmlns:m="http://schemas.openxmlformats.org/officeDocument/2006/math">
                    <m:r>
                      <a:rPr lang="el-GR" sz="1800" i="1">
                        <a:latin typeface="Cambria Math"/>
                      </a:rPr>
                      <m:t>−∞&lt;</m:t>
                    </m:r>
                    <m:r>
                      <a:rPr lang="en-US" sz="1800" i="1">
                        <a:latin typeface="Cambria Math"/>
                      </a:rPr>
                      <m:t>𝑡</m:t>
                    </m:r>
                    <m:r>
                      <a:rPr lang="el-GR" sz="1800" i="1">
                        <a:latin typeface="Cambria Math"/>
                      </a:rPr>
                      <m:t>&lt;+∞</m:t>
                    </m:r>
                  </m:oMath>
                </a14:m>
                <a:r>
                  <a:rPr lang="el-GR" sz="1800" dirty="0" smtClean="0"/>
                  <a:t>.</a:t>
                </a:r>
                <a:endParaRPr lang="el-GR" sz="1800"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457200" y="1052736"/>
                <a:ext cx="8229600" cy="5472608"/>
              </a:xfrm>
              <a:blipFill rotWithShape="1">
                <a:blip r:embed="rId2"/>
                <a:stretch>
                  <a:fillRect l="-593" t="-4125" r="-1037"/>
                </a:stretch>
              </a:blipFill>
            </p:spPr>
            <p:txBody>
              <a:bodyPr/>
              <a:lstStyle/>
              <a:p>
                <a:r>
                  <a:rPr lang="el-GR">
                    <a:noFill/>
                  </a:rPr>
                  <a:t> </a:t>
                </a:r>
              </a:p>
            </p:txBody>
          </p:sp>
        </mc:Fallback>
      </mc:AlternateContent>
      <p:sp>
        <p:nvSpPr>
          <p:cNvPr id="4" name="Slide Number Placeholder 3"/>
          <p:cNvSpPr>
            <a:spLocks noGrp="1"/>
          </p:cNvSpPr>
          <p:nvPr>
            <p:ph type="sldNum" sz="quarter" idx="12"/>
          </p:nvPr>
        </p:nvSpPr>
        <p:spPr/>
        <p:txBody>
          <a:bodyPr/>
          <a:lstStyle/>
          <a:p>
            <a:fld id="{0B0EBAE1-C03B-424B-868F-E6C23C4F0113}" type="slidenum">
              <a:rPr lang="el-GR" smtClean="0"/>
              <a:t>132</a:t>
            </a:fld>
            <a:endParaRPr lang="el-GR"/>
          </a:p>
        </p:txBody>
      </p:sp>
    </p:spTree>
    <p:extLst>
      <p:ext uri="{BB962C8B-B14F-4D97-AF65-F5344CB8AC3E}">
        <p14:creationId xmlns:p14="http://schemas.microsoft.com/office/powerpoint/2010/main" val="1936315266"/>
      </p:ext>
    </p:extLst>
  </p:cSld>
  <p:clrMapOvr>
    <a:masterClrMapping/>
  </p:clrMapOvr>
  <p:timing>
    <p:tnLst>
      <p:par>
        <p:cTn id="1" dur="indefinite" restart="never" nodeType="tmRoot"/>
      </p:par>
    </p:tnLst>
  </p:timing>
</p:sld>
</file>

<file path=ppt/slides/slide1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l-GR" dirty="0" smtClean="0"/>
              <a:t>Άσκηση 13</a:t>
            </a:r>
            <a:endParaRPr lang="el-GR"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457200" y="1052736"/>
                <a:ext cx="8229600" cy="5472608"/>
              </a:xfrm>
            </p:spPr>
            <p:txBody>
              <a:bodyPr>
                <a:noAutofit/>
              </a:bodyPr>
              <a:lstStyle/>
              <a:p>
                <a:pPr marL="0" indent="0" algn="l">
                  <a:lnSpc>
                    <a:spcPct val="110000"/>
                  </a:lnSpc>
                  <a:spcBef>
                    <a:spcPts val="600"/>
                  </a:spcBef>
                  <a:spcAft>
                    <a:spcPts val="600"/>
                  </a:spcAft>
                  <a:buNone/>
                </a:pPr>
                <a:r>
                  <a:rPr lang="el-GR" sz="1800" dirty="0" smtClean="0"/>
                  <a:t>Η κρουστική απόκριση ενός συστήματος δίνεται από τη σχέση: </a:t>
                </a:r>
                <a14:m>
                  <m:oMath xmlns:m="http://schemas.openxmlformats.org/officeDocument/2006/math">
                    <m:r>
                      <a:rPr lang="el-GR" sz="1800" i="1" dirty="0" smtClean="0">
                        <a:latin typeface="Cambria Math"/>
                      </a:rPr>
                      <m:t>h</m:t>
                    </m:r>
                    <m:r>
                      <a:rPr lang="el-GR" sz="1800" i="1" dirty="0" smtClean="0">
                        <a:latin typeface="Cambria Math"/>
                      </a:rPr>
                      <m:t>(</m:t>
                    </m:r>
                    <m:r>
                      <a:rPr lang="el-GR" sz="1800" i="1" dirty="0" smtClean="0">
                        <a:latin typeface="Cambria Math"/>
                      </a:rPr>
                      <m:t>𝑡</m:t>
                    </m:r>
                    <m:r>
                      <a:rPr lang="el-GR" sz="1800" i="1" dirty="0" smtClean="0">
                        <a:latin typeface="Cambria Math"/>
                      </a:rPr>
                      <m:t>)=</m:t>
                    </m:r>
                    <m:sSup>
                      <m:sSupPr>
                        <m:ctrlPr>
                          <a:rPr lang="el-GR" sz="1800" i="1" dirty="0" smtClean="0">
                            <a:latin typeface="Cambria Math"/>
                          </a:rPr>
                        </m:ctrlPr>
                      </m:sSupPr>
                      <m:e>
                        <m:r>
                          <a:rPr lang="el-GR" sz="1800" i="1" dirty="0" smtClean="0">
                            <a:latin typeface="Cambria Math"/>
                          </a:rPr>
                          <m:t>𝑒</m:t>
                        </m:r>
                      </m:e>
                      <m:sup>
                        <m:r>
                          <a:rPr lang="el-GR" sz="1800" i="1" dirty="0">
                            <a:latin typeface="Cambria Math"/>
                          </a:rPr>
                          <m:t>−</m:t>
                        </m:r>
                        <m:r>
                          <a:rPr lang="el-GR" sz="1800" i="1" dirty="0">
                            <a:latin typeface="Cambria Math"/>
                          </a:rPr>
                          <m:t>𝑡</m:t>
                        </m:r>
                      </m:sup>
                    </m:sSup>
                    <m:r>
                      <a:rPr lang="el-GR" sz="1800" i="1" dirty="0" err="1">
                        <a:latin typeface="Cambria Math"/>
                      </a:rPr>
                      <m:t>𝑢</m:t>
                    </m:r>
                    <m:d>
                      <m:dPr>
                        <m:ctrlPr>
                          <a:rPr lang="el-GR" sz="1800" i="1" dirty="0" err="1">
                            <a:latin typeface="Cambria Math"/>
                          </a:rPr>
                        </m:ctrlPr>
                      </m:dPr>
                      <m:e>
                        <m:r>
                          <a:rPr lang="el-GR" sz="1800" i="1" dirty="0" err="1">
                            <a:latin typeface="Cambria Math"/>
                          </a:rPr>
                          <m:t>𝑡</m:t>
                        </m:r>
                      </m:e>
                    </m:d>
                  </m:oMath>
                </a14:m>
                <a:r>
                  <a:rPr lang="el-GR" sz="1800" dirty="0"/>
                  <a:t>. Να υπολογιστεί η έξοδος του συστήματος, όταν η είσοδός του είναι το σήμα </a:t>
                </a:r>
                <a14:m>
                  <m:oMath xmlns:m="http://schemas.openxmlformats.org/officeDocument/2006/math">
                    <m:r>
                      <a:rPr lang="el-GR" sz="1800" i="1" dirty="0" smtClean="0">
                        <a:latin typeface="Cambria Math"/>
                      </a:rPr>
                      <m:t>𝑥</m:t>
                    </m:r>
                    <m:r>
                      <a:rPr lang="el-GR" sz="1800" i="1" dirty="0" smtClean="0">
                        <a:latin typeface="Cambria Math"/>
                      </a:rPr>
                      <m:t>(</m:t>
                    </m:r>
                    <m:r>
                      <a:rPr lang="el-GR" sz="1800" i="1" dirty="0" smtClean="0">
                        <a:latin typeface="Cambria Math"/>
                      </a:rPr>
                      <m:t>𝑡</m:t>
                    </m:r>
                    <m:r>
                      <a:rPr lang="el-GR" sz="1800" i="1" dirty="0">
                        <a:latin typeface="Cambria Math"/>
                      </a:rPr>
                      <m:t>) = </m:t>
                    </m:r>
                    <m:r>
                      <a:rPr lang="el-GR" sz="1800" i="1" dirty="0" err="1">
                        <a:latin typeface="Cambria Math"/>
                      </a:rPr>
                      <m:t>𝑢</m:t>
                    </m:r>
                    <m:r>
                      <a:rPr lang="el-GR" sz="1800" i="1" dirty="0" err="1">
                        <a:latin typeface="Cambria Math"/>
                      </a:rPr>
                      <m:t>(</m:t>
                    </m:r>
                    <m:r>
                      <a:rPr lang="el-GR" sz="1800" i="1" dirty="0" err="1">
                        <a:latin typeface="Cambria Math"/>
                      </a:rPr>
                      <m:t>𝑡</m:t>
                    </m:r>
                    <m:r>
                      <a:rPr lang="el-GR" sz="1800" i="1" dirty="0">
                        <a:latin typeface="Cambria Math"/>
                      </a:rPr>
                      <m:t>) − </m:t>
                    </m:r>
                    <m:r>
                      <a:rPr lang="el-GR" sz="1800" i="1" dirty="0">
                        <a:latin typeface="Cambria Math"/>
                      </a:rPr>
                      <m:t>𝑢</m:t>
                    </m:r>
                    <m:r>
                      <a:rPr lang="el-GR" sz="1800" i="1" dirty="0">
                        <a:latin typeface="Cambria Math"/>
                      </a:rPr>
                      <m:t>(</m:t>
                    </m:r>
                    <m:r>
                      <a:rPr lang="el-GR" sz="1800" i="1" dirty="0">
                        <a:latin typeface="Cambria Math"/>
                      </a:rPr>
                      <m:t>𝑡</m:t>
                    </m:r>
                    <m:r>
                      <a:rPr lang="el-GR" sz="1800" i="1" dirty="0">
                        <a:latin typeface="Cambria Math"/>
                      </a:rPr>
                      <m:t>−2)</m:t>
                    </m:r>
                  </m:oMath>
                </a14:m>
                <a:r>
                  <a:rPr lang="el-GR" sz="1800" dirty="0"/>
                  <a:t>.</a:t>
                </a:r>
              </a:p>
              <a:p>
                <a:pPr marL="0" indent="0" algn="l">
                  <a:lnSpc>
                    <a:spcPct val="110000"/>
                  </a:lnSpc>
                  <a:spcBef>
                    <a:spcPts val="600"/>
                  </a:spcBef>
                  <a:spcAft>
                    <a:spcPts val="600"/>
                  </a:spcAft>
                  <a:buNone/>
                </a:pPr>
                <a:r>
                  <a:rPr lang="el-GR" sz="1800" u="sng" dirty="0" smtClean="0"/>
                  <a:t>Απάντηση</a:t>
                </a:r>
                <a:r>
                  <a:rPr lang="el-GR" sz="1800" dirty="0"/>
                  <a:t>: Με τη βοήθεια του </a:t>
                </a:r>
                <a:r>
                  <a:rPr lang="el-GR" sz="1800" dirty="0" smtClean="0"/>
                  <a:t>σχήματος </a:t>
                </a:r>
                <a:r>
                  <a:rPr lang="el-GR" sz="1800" dirty="0"/>
                  <a:t>παρατηρούμε ότι </a:t>
                </a:r>
                <a14:m>
                  <m:oMath xmlns:m="http://schemas.openxmlformats.org/officeDocument/2006/math">
                    <m:r>
                      <a:rPr lang="el-GR" sz="1800" i="1" dirty="0" smtClean="0">
                        <a:latin typeface="Cambria Math"/>
                      </a:rPr>
                      <m:t>h</m:t>
                    </m:r>
                    <m:r>
                      <a:rPr lang="el-GR" sz="1800" i="1" dirty="0" smtClean="0">
                        <a:latin typeface="Cambria Math"/>
                      </a:rPr>
                      <m:t>(</m:t>
                    </m:r>
                    <m:r>
                      <a:rPr lang="el-GR" sz="1800" i="1" dirty="0" smtClean="0">
                        <a:latin typeface="Cambria Math"/>
                      </a:rPr>
                      <m:t>𝑡</m:t>
                    </m:r>
                    <m:r>
                      <a:rPr lang="el-GR" sz="1800" i="1" dirty="0">
                        <a:latin typeface="Cambria Math"/>
                      </a:rPr>
                      <m:t>−</m:t>
                    </m:r>
                    <m:r>
                      <a:rPr lang="el-GR" sz="1800" i="1" dirty="0">
                        <a:latin typeface="Cambria Math"/>
                      </a:rPr>
                      <m:t>𝜏</m:t>
                    </m:r>
                    <m:r>
                      <a:rPr lang="el-GR" sz="1800" i="1" dirty="0">
                        <a:latin typeface="Cambria Math"/>
                      </a:rPr>
                      <m:t>) </m:t>
                    </m:r>
                    <m:r>
                      <a:rPr lang="el-GR" sz="1800" i="1" dirty="0" err="1">
                        <a:latin typeface="Cambria Math"/>
                      </a:rPr>
                      <m:t>𝑥</m:t>
                    </m:r>
                    <m:r>
                      <a:rPr lang="el-GR" sz="1800" i="1" dirty="0" err="1">
                        <a:latin typeface="Cambria Math"/>
                      </a:rPr>
                      <m:t>(</m:t>
                    </m:r>
                    <m:r>
                      <a:rPr lang="el-GR" sz="1800" i="1" dirty="0" err="1">
                        <a:latin typeface="Cambria Math"/>
                      </a:rPr>
                      <m:t>𝜏</m:t>
                    </m:r>
                    <m:r>
                      <a:rPr lang="el-GR" sz="1800" i="1" dirty="0">
                        <a:latin typeface="Cambria Math"/>
                      </a:rPr>
                      <m:t>)=0</m:t>
                    </m:r>
                  </m:oMath>
                </a14:m>
                <a:r>
                  <a:rPr lang="el-GR" sz="1800" dirty="0"/>
                  <a:t> για κάθε </a:t>
                </a:r>
                <a14:m>
                  <m:oMath xmlns:m="http://schemas.openxmlformats.org/officeDocument/2006/math">
                    <m:r>
                      <a:rPr lang="el-GR" sz="1800" i="1" dirty="0" smtClean="0">
                        <a:latin typeface="Cambria Math"/>
                      </a:rPr>
                      <m:t>𝑡</m:t>
                    </m:r>
                    <m:r>
                      <a:rPr lang="el-GR" sz="1800" i="1" dirty="0" smtClean="0">
                        <a:latin typeface="Cambria Math"/>
                      </a:rPr>
                      <m:t>&lt;0</m:t>
                    </m:r>
                  </m:oMath>
                </a14:m>
                <a:r>
                  <a:rPr lang="el-GR" sz="1800" dirty="0"/>
                  <a:t>. Έτσι η έξοδος του συστήματος είναι</a:t>
                </a:r>
                <a:r>
                  <a:rPr lang="el-GR" sz="1800" dirty="0" smtClean="0"/>
                  <a:t>: </a:t>
                </a:r>
                <a14:m>
                  <m:oMath xmlns:m="http://schemas.openxmlformats.org/officeDocument/2006/math">
                    <m:r>
                      <a:rPr lang="el-GR" sz="1800" i="1" dirty="0" smtClean="0">
                        <a:latin typeface="Cambria Math"/>
                      </a:rPr>
                      <m:t>𝑦</m:t>
                    </m:r>
                    <m:r>
                      <a:rPr lang="el-GR" sz="1800" i="1" dirty="0" smtClean="0">
                        <a:latin typeface="Cambria Math"/>
                      </a:rPr>
                      <m:t>(</m:t>
                    </m:r>
                    <m:r>
                      <a:rPr lang="el-GR" sz="1800" i="1" dirty="0" smtClean="0">
                        <a:latin typeface="Cambria Math"/>
                      </a:rPr>
                      <m:t>𝑡</m:t>
                    </m:r>
                    <m:r>
                      <a:rPr lang="el-GR" sz="1800" i="1" dirty="0">
                        <a:latin typeface="Cambria Math"/>
                      </a:rPr>
                      <m:t>)=0</m:t>
                    </m:r>
                  </m:oMath>
                </a14:m>
                <a:r>
                  <a:rPr lang="el-GR" sz="1800" dirty="0"/>
                  <a:t> όταν </a:t>
                </a:r>
                <a14:m>
                  <m:oMath xmlns:m="http://schemas.openxmlformats.org/officeDocument/2006/math">
                    <m:r>
                      <a:rPr lang="el-GR" sz="1800" i="1" dirty="0" smtClean="0">
                        <a:latin typeface="Cambria Math"/>
                      </a:rPr>
                      <m:t>𝑡</m:t>
                    </m:r>
                    <m:r>
                      <a:rPr lang="el-GR" sz="1800" i="1" dirty="0" smtClean="0">
                        <a:latin typeface="Cambria Math"/>
                      </a:rPr>
                      <m:t>&lt;0</m:t>
                    </m:r>
                  </m:oMath>
                </a14:m>
                <a:endParaRPr lang="el-GR" sz="1800" dirty="0"/>
              </a:p>
              <a:p>
                <a:pPr marL="0" indent="0" algn="l">
                  <a:lnSpc>
                    <a:spcPct val="110000"/>
                  </a:lnSpc>
                  <a:spcBef>
                    <a:spcPts val="600"/>
                  </a:spcBef>
                  <a:spcAft>
                    <a:spcPts val="600"/>
                  </a:spcAft>
                  <a:buNone/>
                </a:pPr>
                <a:r>
                  <a:rPr lang="el-GR" sz="1800" dirty="0" smtClean="0"/>
                  <a:t>Στο </a:t>
                </a:r>
                <a:r>
                  <a:rPr lang="el-GR" sz="1800" dirty="0"/>
                  <a:t>σχήμα (ε) η κατοπτρική μορφή της κρουστικής απόκρισης </a:t>
                </a:r>
                <a14:m>
                  <m:oMath xmlns:m="http://schemas.openxmlformats.org/officeDocument/2006/math">
                    <m:r>
                      <a:rPr lang="el-GR" sz="1800" i="1" dirty="0" smtClean="0">
                        <a:latin typeface="Cambria Math"/>
                      </a:rPr>
                      <m:t>h</m:t>
                    </m:r>
                    <m:r>
                      <a:rPr lang="el-GR" sz="1800" i="1" dirty="0" smtClean="0">
                        <a:latin typeface="Cambria Math"/>
                      </a:rPr>
                      <m:t>(</m:t>
                    </m:r>
                    <m:r>
                      <a:rPr lang="el-GR" sz="1800" i="1" dirty="0" smtClean="0">
                        <a:latin typeface="Cambria Math"/>
                      </a:rPr>
                      <m:t>𝑡</m:t>
                    </m:r>
                    <m:r>
                      <a:rPr lang="el-GR" sz="1800" i="1" dirty="0">
                        <a:latin typeface="Cambria Math"/>
                      </a:rPr>
                      <m:t>−</m:t>
                    </m:r>
                    <m:r>
                      <a:rPr lang="el-GR" sz="1800" i="1" dirty="0">
                        <a:latin typeface="Cambria Math"/>
                      </a:rPr>
                      <m:t>𝜏</m:t>
                    </m:r>
                    <m:r>
                      <a:rPr lang="el-GR" sz="1800" i="1" dirty="0">
                        <a:latin typeface="Cambria Math"/>
                      </a:rPr>
                      <m:t>)</m:t>
                    </m:r>
                  </m:oMath>
                </a14:m>
                <a:r>
                  <a:rPr lang="el-GR" sz="1800" dirty="0"/>
                  <a:t> έχει μετατοπιστεί κατά </a:t>
                </a:r>
                <a14:m>
                  <m:oMath xmlns:m="http://schemas.openxmlformats.org/officeDocument/2006/math">
                    <m:r>
                      <a:rPr lang="el-GR" sz="1800" i="1" dirty="0" smtClean="0">
                        <a:latin typeface="Cambria Math"/>
                      </a:rPr>
                      <m:t>0≤</m:t>
                    </m:r>
                    <m:r>
                      <a:rPr lang="el-GR" sz="1800" i="1" dirty="0" smtClean="0">
                        <a:latin typeface="Cambria Math"/>
                      </a:rPr>
                      <m:t>𝑡</m:t>
                    </m:r>
                    <m:r>
                      <a:rPr lang="el-GR" sz="1800" i="1" dirty="0" smtClean="0">
                        <a:latin typeface="Cambria Math"/>
                      </a:rPr>
                      <m:t>≤2</m:t>
                    </m:r>
                  </m:oMath>
                </a14:m>
                <a:r>
                  <a:rPr lang="el-GR" sz="1800" dirty="0"/>
                  <a:t>. Η έξοδος του συστήματος </a:t>
                </a:r>
                <a:r>
                  <a:rPr lang="el-GR" sz="1800" dirty="0" smtClean="0"/>
                  <a:t>είναι: </a:t>
                </a:r>
                <a:endParaRPr lang="el-GR" sz="1800" dirty="0"/>
              </a:p>
              <a:p>
                <a:pPr marL="0" indent="0" algn="l">
                  <a:lnSpc>
                    <a:spcPct val="110000"/>
                  </a:lnSpc>
                  <a:spcBef>
                    <a:spcPts val="600"/>
                  </a:spcBef>
                  <a:spcAft>
                    <a:spcPts val="600"/>
                  </a:spcAft>
                  <a:buNone/>
                </a:pPr>
                <a14:m>
                  <m:oMathPara xmlns:m="http://schemas.openxmlformats.org/officeDocument/2006/math">
                    <m:oMathParaPr>
                      <m:jc m:val="centerGroup"/>
                    </m:oMathParaPr>
                    <m:oMath xmlns:m="http://schemas.openxmlformats.org/officeDocument/2006/math">
                      <m:r>
                        <a:rPr lang="el-GR" sz="1800" i="1" dirty="0" smtClean="0">
                          <a:latin typeface="Cambria Math"/>
                        </a:rPr>
                        <m:t>𝑦</m:t>
                      </m:r>
                      <m:r>
                        <a:rPr lang="el-GR" sz="1800" i="1" dirty="0" smtClean="0">
                          <a:latin typeface="Cambria Math"/>
                        </a:rPr>
                        <m:t>(</m:t>
                      </m:r>
                      <m:r>
                        <a:rPr lang="el-GR" sz="1800" i="1" dirty="0" smtClean="0">
                          <a:latin typeface="Cambria Math"/>
                        </a:rPr>
                        <m:t>𝑡</m:t>
                      </m:r>
                      <m:r>
                        <a:rPr lang="el-GR" sz="1800" i="1" dirty="0" smtClean="0">
                          <a:latin typeface="Cambria Math"/>
                        </a:rPr>
                        <m:t>)=</m:t>
                      </m:r>
                      <m:nary>
                        <m:naryPr>
                          <m:ctrlPr>
                            <a:rPr lang="el-GR" sz="1800" i="1" dirty="0" smtClean="0">
                              <a:latin typeface="Cambria Math"/>
                            </a:rPr>
                          </m:ctrlPr>
                        </m:naryPr>
                        <m:sub>
                          <m:r>
                            <a:rPr lang="el-GR" sz="1800" i="1" dirty="0">
                              <a:latin typeface="Cambria Math"/>
                            </a:rPr>
                            <m:t>−</m:t>
                          </m:r>
                          <m:r>
                            <a:rPr lang="el-GR" sz="1800" i="1" dirty="0" err="1">
                              <a:latin typeface="Cambria Math"/>
                            </a:rPr>
                            <m:t>∞</m:t>
                          </m:r>
                        </m:sub>
                        <m:sup>
                          <m:r>
                            <a:rPr lang="el-GR" sz="1800" i="1" dirty="0" err="1">
                              <a:latin typeface="Cambria Math"/>
                            </a:rPr>
                            <m:t>+∞</m:t>
                          </m:r>
                        </m:sup>
                        <m:e>
                          <m:r>
                            <a:rPr lang="el-GR" sz="1800" i="1" dirty="0" err="1">
                              <a:latin typeface="Cambria Math"/>
                            </a:rPr>
                            <m:t>𝑥</m:t>
                          </m:r>
                          <m:d>
                            <m:dPr>
                              <m:ctrlPr>
                                <a:rPr lang="el-GR" sz="1800" i="1" dirty="0" err="1">
                                  <a:latin typeface="Cambria Math"/>
                                </a:rPr>
                              </m:ctrlPr>
                            </m:dPr>
                            <m:e>
                              <m:r>
                                <a:rPr lang="el-GR" sz="1800" i="1" dirty="0" err="1">
                                  <a:latin typeface="Cambria Math"/>
                                </a:rPr>
                                <m:t>𝜏</m:t>
                              </m:r>
                            </m:e>
                          </m:d>
                          <m:r>
                            <a:rPr lang="el-GR" sz="1800" i="1" dirty="0" err="1">
                              <a:latin typeface="Cambria Math"/>
                            </a:rPr>
                            <m:t>h</m:t>
                          </m:r>
                          <m:d>
                            <m:dPr>
                              <m:ctrlPr>
                                <a:rPr lang="el-GR" sz="1800" i="1" dirty="0" err="1">
                                  <a:latin typeface="Cambria Math"/>
                                </a:rPr>
                              </m:ctrlPr>
                            </m:dPr>
                            <m:e>
                              <m:r>
                                <a:rPr lang="el-GR" sz="1800" i="1" dirty="0" err="1">
                                  <a:latin typeface="Cambria Math"/>
                                </a:rPr>
                                <m:t>𝑡</m:t>
                              </m:r>
                              <m:r>
                                <a:rPr lang="el-GR" sz="1800" i="1" dirty="0">
                                  <a:latin typeface="Cambria Math"/>
                                </a:rPr>
                                <m:t>−</m:t>
                              </m:r>
                              <m:r>
                                <a:rPr lang="el-GR" sz="1800" i="1" dirty="0" err="1">
                                  <a:latin typeface="Cambria Math"/>
                                </a:rPr>
                                <m:t>𝜏</m:t>
                              </m:r>
                            </m:e>
                          </m:d>
                          <m:r>
                            <a:rPr lang="el-GR" sz="1800" i="1" dirty="0" err="1">
                              <a:latin typeface="Cambria Math"/>
                            </a:rPr>
                            <m:t>𝑑𝑡</m:t>
                          </m:r>
                        </m:e>
                      </m:nary>
                    </m:oMath>
                  </m:oMathPara>
                </a14:m>
                <a:endParaRPr lang="el-GR" sz="1800" dirty="0"/>
              </a:p>
              <a:p>
                <a:pPr marL="0" indent="0" algn="l">
                  <a:lnSpc>
                    <a:spcPct val="110000"/>
                  </a:lnSpc>
                  <a:spcBef>
                    <a:spcPts val="600"/>
                  </a:spcBef>
                  <a:spcAft>
                    <a:spcPts val="600"/>
                  </a:spcAft>
                  <a:buNone/>
                </a:pPr>
                <a:r>
                  <a:rPr lang="el-GR" sz="1800" dirty="0"/>
                  <a:t>και επειδή, όταν </a:t>
                </a:r>
                <a14:m>
                  <m:oMath xmlns:m="http://schemas.openxmlformats.org/officeDocument/2006/math">
                    <m:r>
                      <a:rPr lang="el-GR" sz="1800" i="1" dirty="0" smtClean="0">
                        <a:latin typeface="Cambria Math"/>
                      </a:rPr>
                      <m:t>𝜏</m:t>
                    </m:r>
                    <m:r>
                      <a:rPr lang="el-GR" sz="1800" i="1" dirty="0" smtClean="0">
                        <a:latin typeface="Cambria Math"/>
                      </a:rPr>
                      <m:t>&lt;0</m:t>
                    </m:r>
                  </m:oMath>
                </a14:m>
                <a:r>
                  <a:rPr lang="el-GR" sz="1800" dirty="0"/>
                  <a:t> είναι </a:t>
                </a:r>
                <a14:m>
                  <m:oMath xmlns:m="http://schemas.openxmlformats.org/officeDocument/2006/math">
                    <m:r>
                      <a:rPr lang="en-US" sz="1800" i="1" dirty="0" smtClean="0">
                        <a:latin typeface="Cambria Math"/>
                      </a:rPr>
                      <m:t>𝑥</m:t>
                    </m:r>
                    <m:r>
                      <a:rPr lang="en-US" sz="1800" i="1" dirty="0" smtClean="0">
                        <a:latin typeface="Cambria Math"/>
                      </a:rPr>
                      <m:t>(</m:t>
                    </m:r>
                    <m:r>
                      <a:rPr lang="el-GR" sz="1800" i="1" dirty="0">
                        <a:latin typeface="Cambria Math"/>
                      </a:rPr>
                      <m:t>𝜏</m:t>
                    </m:r>
                    <m:r>
                      <a:rPr lang="el-GR" sz="1800" i="1" dirty="0">
                        <a:latin typeface="Cambria Math"/>
                      </a:rPr>
                      <m:t>)=0</m:t>
                    </m:r>
                  </m:oMath>
                </a14:m>
                <a:r>
                  <a:rPr lang="el-GR" sz="1800" dirty="0"/>
                  <a:t>, ενώ όταν </a:t>
                </a:r>
                <a14:m>
                  <m:oMath xmlns:m="http://schemas.openxmlformats.org/officeDocument/2006/math">
                    <m:r>
                      <a:rPr lang="el-GR" sz="1800" i="1" dirty="0" smtClean="0">
                        <a:latin typeface="Cambria Math"/>
                      </a:rPr>
                      <m:t>𝜏</m:t>
                    </m:r>
                    <m:r>
                      <a:rPr lang="el-GR" sz="1800" i="1" dirty="0" smtClean="0">
                        <a:latin typeface="Cambria Math"/>
                      </a:rPr>
                      <m:t>&gt;</m:t>
                    </m:r>
                    <m:r>
                      <a:rPr lang="en-US" sz="1800" i="1" dirty="0">
                        <a:latin typeface="Cambria Math"/>
                      </a:rPr>
                      <m:t>𝑡</m:t>
                    </m:r>
                  </m:oMath>
                </a14:m>
                <a:r>
                  <a:rPr lang="en-US" sz="1800" dirty="0"/>
                  <a:t> </a:t>
                </a:r>
                <a:r>
                  <a:rPr lang="el-GR" sz="1800" dirty="0"/>
                  <a:t>είναι </a:t>
                </a:r>
                <a14:m>
                  <m:oMath xmlns:m="http://schemas.openxmlformats.org/officeDocument/2006/math">
                    <m:r>
                      <a:rPr lang="en-US" sz="1800" i="1" dirty="0" smtClean="0">
                        <a:latin typeface="Cambria Math"/>
                      </a:rPr>
                      <m:t>h</m:t>
                    </m:r>
                    <m:r>
                      <a:rPr lang="en-US" sz="1800" i="1" dirty="0" smtClean="0">
                        <a:latin typeface="Cambria Math"/>
                      </a:rPr>
                      <m:t>(</m:t>
                    </m:r>
                    <m:r>
                      <a:rPr lang="en-US" sz="1800" i="1" dirty="0" smtClean="0">
                        <a:latin typeface="Cambria Math"/>
                      </a:rPr>
                      <m:t>𝑡</m:t>
                    </m:r>
                    <m:r>
                      <a:rPr lang="en-US" sz="1800" i="1" dirty="0" smtClean="0">
                        <a:latin typeface="Cambria Math"/>
                      </a:rPr>
                      <m:t>−</m:t>
                    </m:r>
                    <m:r>
                      <a:rPr lang="el-GR" sz="1800" i="1" dirty="0">
                        <a:latin typeface="Cambria Math"/>
                      </a:rPr>
                      <m:t>𝜏</m:t>
                    </m:r>
                    <m:r>
                      <a:rPr lang="el-GR" sz="1800" i="1" dirty="0">
                        <a:latin typeface="Cambria Math"/>
                      </a:rPr>
                      <m:t>)=0</m:t>
                    </m:r>
                  </m:oMath>
                </a14:m>
                <a:r>
                  <a:rPr lang="el-GR" sz="1800" dirty="0"/>
                  <a:t>, τα όρια του ολοκληρώματος γίνονται:</a:t>
                </a:r>
              </a:p>
              <a:p>
                <a:pPr marL="0" indent="0" algn="l">
                  <a:lnSpc>
                    <a:spcPct val="110000"/>
                  </a:lnSpc>
                  <a:spcBef>
                    <a:spcPts val="600"/>
                  </a:spcBef>
                  <a:spcAft>
                    <a:spcPts val="600"/>
                  </a:spcAft>
                  <a:buNone/>
                </a:pPr>
                <a14:m>
                  <m:oMathPara xmlns:m="http://schemas.openxmlformats.org/officeDocument/2006/math">
                    <m:oMathParaPr>
                      <m:jc m:val="centerGroup"/>
                    </m:oMathParaPr>
                    <m:oMath xmlns:m="http://schemas.openxmlformats.org/officeDocument/2006/math">
                      <m:r>
                        <a:rPr lang="en-US" sz="1800" i="1" dirty="0" smtClean="0">
                          <a:latin typeface="Cambria Math"/>
                        </a:rPr>
                        <m:t>𝑦</m:t>
                      </m:r>
                      <m:d>
                        <m:dPr>
                          <m:ctrlPr>
                            <a:rPr lang="en-US" sz="1800" i="1" dirty="0" smtClean="0">
                              <a:latin typeface="Cambria Math"/>
                            </a:rPr>
                          </m:ctrlPr>
                        </m:dPr>
                        <m:e>
                          <m:r>
                            <a:rPr lang="en-US" sz="1800" i="1" dirty="0" smtClean="0">
                              <a:latin typeface="Cambria Math"/>
                            </a:rPr>
                            <m:t>𝑡</m:t>
                          </m:r>
                        </m:e>
                      </m:d>
                      <m:r>
                        <a:rPr lang="en-US" sz="1800" i="1" dirty="0" smtClean="0">
                          <a:latin typeface="Cambria Math"/>
                        </a:rPr>
                        <m:t>=</m:t>
                      </m:r>
                      <m:nary>
                        <m:naryPr>
                          <m:ctrlPr>
                            <a:rPr lang="en-US" sz="1800" i="1" dirty="0" smtClean="0">
                              <a:latin typeface="Cambria Math"/>
                            </a:rPr>
                          </m:ctrlPr>
                        </m:naryPr>
                        <m:sub>
                          <m:r>
                            <a:rPr lang="en-US" sz="1800" i="1" dirty="0" smtClean="0">
                              <a:latin typeface="Cambria Math"/>
                            </a:rPr>
                            <m:t>0</m:t>
                          </m:r>
                        </m:sub>
                        <m:sup>
                          <m:r>
                            <a:rPr lang="en-US" sz="1800" i="1" dirty="0" smtClean="0">
                              <a:latin typeface="Cambria Math"/>
                            </a:rPr>
                            <m:t>𝑡</m:t>
                          </m:r>
                        </m:sup>
                        <m:e>
                          <m:r>
                            <a:rPr lang="en-US" sz="1800" i="1" dirty="0" smtClean="0">
                              <a:latin typeface="Cambria Math"/>
                            </a:rPr>
                            <m:t>h</m:t>
                          </m:r>
                          <m:d>
                            <m:dPr>
                              <m:ctrlPr>
                                <a:rPr lang="en-US" sz="1800" i="1" dirty="0" smtClean="0">
                                  <a:latin typeface="Cambria Math"/>
                                </a:rPr>
                              </m:ctrlPr>
                            </m:dPr>
                            <m:e>
                              <m:r>
                                <a:rPr lang="en-US" sz="1800" i="1" dirty="0" smtClean="0">
                                  <a:latin typeface="Cambria Math"/>
                                </a:rPr>
                                <m:t>𝑡</m:t>
                              </m:r>
                              <m:r>
                                <a:rPr lang="en-US" sz="1800" i="1" dirty="0" smtClean="0">
                                  <a:latin typeface="Cambria Math"/>
                                </a:rPr>
                                <m:t>−</m:t>
                              </m:r>
                              <m:r>
                                <a:rPr lang="el-GR" sz="1800" i="1" dirty="0">
                                  <a:latin typeface="Cambria Math"/>
                                </a:rPr>
                                <m:t>𝜏</m:t>
                              </m:r>
                            </m:e>
                          </m:d>
                          <m:r>
                            <a:rPr lang="en-US" sz="1800" i="1" dirty="0" err="1">
                              <a:latin typeface="Cambria Math"/>
                            </a:rPr>
                            <m:t>𝑑𝑡</m:t>
                          </m:r>
                          <m:r>
                            <a:rPr lang="en-US" sz="1800" i="1" dirty="0">
                              <a:latin typeface="Cambria Math"/>
                            </a:rPr>
                            <m:t>=</m:t>
                          </m:r>
                        </m:e>
                      </m:nary>
                      <m:nary>
                        <m:naryPr>
                          <m:ctrlPr>
                            <a:rPr lang="en-US" sz="1800" i="1" dirty="0" smtClean="0">
                              <a:latin typeface="Cambria Math"/>
                            </a:rPr>
                          </m:ctrlPr>
                        </m:naryPr>
                        <m:sub>
                          <m:r>
                            <a:rPr lang="en-US" sz="1800" i="1" dirty="0">
                              <a:latin typeface="Cambria Math"/>
                            </a:rPr>
                            <m:t>0</m:t>
                          </m:r>
                        </m:sub>
                        <m:sup>
                          <m:r>
                            <a:rPr lang="en-US" sz="1800" i="1" dirty="0">
                              <a:latin typeface="Cambria Math"/>
                            </a:rPr>
                            <m:t>𝑡</m:t>
                          </m:r>
                        </m:sup>
                        <m:e>
                          <m:r>
                            <a:rPr lang="en-US" sz="1800" i="1" dirty="0">
                              <a:latin typeface="Cambria Math"/>
                            </a:rPr>
                            <m:t>1.</m:t>
                          </m:r>
                          <m:sSup>
                            <m:sSupPr>
                              <m:ctrlPr>
                                <a:rPr lang="en-US" sz="1800" i="1" dirty="0">
                                  <a:latin typeface="Cambria Math"/>
                                </a:rPr>
                              </m:ctrlPr>
                            </m:sSupPr>
                            <m:e>
                              <m:r>
                                <a:rPr lang="en-US" sz="1800" i="1" dirty="0">
                                  <a:latin typeface="Cambria Math"/>
                                </a:rPr>
                                <m:t>𝑒</m:t>
                              </m:r>
                            </m:e>
                            <m:sup>
                              <m:r>
                                <a:rPr lang="en-US" sz="1800" i="1" dirty="0">
                                  <a:latin typeface="Cambria Math"/>
                                </a:rPr>
                                <m:t>−</m:t>
                              </m:r>
                              <m:d>
                                <m:dPr>
                                  <m:ctrlPr>
                                    <a:rPr lang="en-US" sz="1800" i="1" dirty="0">
                                      <a:latin typeface="Cambria Math"/>
                                    </a:rPr>
                                  </m:ctrlPr>
                                </m:dPr>
                                <m:e>
                                  <m:r>
                                    <a:rPr lang="en-US" sz="1800" i="1" dirty="0">
                                      <a:latin typeface="Cambria Math"/>
                                    </a:rPr>
                                    <m:t>𝑡</m:t>
                                  </m:r>
                                  <m:r>
                                    <a:rPr lang="en-US" sz="1800" i="1" dirty="0">
                                      <a:latin typeface="Cambria Math"/>
                                    </a:rPr>
                                    <m:t>−</m:t>
                                  </m:r>
                                  <m:r>
                                    <a:rPr lang="el-GR" sz="1800" i="1" dirty="0">
                                      <a:latin typeface="Cambria Math"/>
                                    </a:rPr>
                                    <m:t>𝜏</m:t>
                                  </m:r>
                                </m:e>
                              </m:d>
                            </m:sup>
                          </m:sSup>
                          <m:r>
                            <a:rPr lang="en-US" sz="1800" i="1" dirty="0">
                              <a:latin typeface="Cambria Math"/>
                            </a:rPr>
                            <m:t>𝑑</m:t>
                          </m:r>
                          <m:r>
                            <a:rPr lang="el-GR" sz="1800" i="1" dirty="0" err="1">
                              <a:latin typeface="Cambria Math"/>
                            </a:rPr>
                            <m:t>𝜏</m:t>
                          </m:r>
                          <m:r>
                            <a:rPr lang="el-GR" sz="1800" i="1" dirty="0" err="1">
                              <a:latin typeface="Cambria Math"/>
                            </a:rPr>
                            <m:t>=</m:t>
                          </m:r>
                          <m:d>
                            <m:dPr>
                              <m:begChr m:val=""/>
                              <m:endChr m:val="|"/>
                              <m:ctrlPr>
                                <a:rPr lang="el-GR" sz="1800" i="1" dirty="0" err="1">
                                  <a:latin typeface="Cambria Math"/>
                                </a:rPr>
                              </m:ctrlPr>
                            </m:dPr>
                            <m:e>
                              <m:sSup>
                                <m:sSupPr>
                                  <m:ctrlPr>
                                    <a:rPr lang="en-US" sz="1800" i="1" dirty="0">
                                      <a:latin typeface="Cambria Math"/>
                                    </a:rPr>
                                  </m:ctrlPr>
                                </m:sSupPr>
                                <m:e>
                                  <m:r>
                                    <a:rPr lang="en-US" sz="1800" i="1" dirty="0">
                                      <a:latin typeface="Cambria Math"/>
                                    </a:rPr>
                                    <m:t>𝑒</m:t>
                                  </m:r>
                                </m:e>
                                <m:sup>
                                  <m:r>
                                    <a:rPr lang="el-GR" sz="1800" i="1" dirty="0">
                                      <a:latin typeface="Cambria Math"/>
                                    </a:rPr>
                                    <m:t>𝜏</m:t>
                                  </m:r>
                                  <m:r>
                                    <a:rPr lang="el-GR" sz="1800" i="1" dirty="0">
                                      <a:latin typeface="Cambria Math"/>
                                    </a:rPr>
                                    <m:t>−</m:t>
                                  </m:r>
                                  <m:r>
                                    <a:rPr lang="en-US" sz="1800" i="1" dirty="0">
                                      <a:latin typeface="Cambria Math"/>
                                    </a:rPr>
                                    <m:t>𝑡</m:t>
                                  </m:r>
                                </m:sup>
                              </m:sSup>
                            </m:e>
                          </m:d>
                          <m:m>
                            <m:mPr>
                              <m:plcHide m:val="on"/>
                              <m:mcs>
                                <m:mc>
                                  <m:mcPr>
                                    <m:count m:val="1"/>
                                    <m:mcJc m:val="center"/>
                                  </m:mcPr>
                                </m:mc>
                              </m:mcs>
                              <m:ctrlPr>
                                <a:rPr lang="en-US" sz="1800" i="1" dirty="0">
                                  <a:latin typeface="Cambria Math"/>
                                </a:rPr>
                              </m:ctrlPr>
                            </m:mPr>
                            <m:mr>
                              <m:e>
                                <m:r>
                                  <a:rPr lang="en-US" sz="1800" i="1" dirty="0">
                                    <a:latin typeface="Cambria Math"/>
                                  </a:rPr>
                                  <m:t>𝑡</m:t>
                                </m:r>
                              </m:e>
                            </m:mr>
                            <m:mr>
                              <m:e>
                                <m:r>
                                  <a:rPr lang="en-US" sz="1800" i="1" dirty="0">
                                    <a:latin typeface="Cambria Math"/>
                                  </a:rPr>
                                  <m:t>0</m:t>
                                </m:r>
                              </m:e>
                            </m:mr>
                          </m:m>
                          <m:r>
                            <a:rPr lang="en-US" sz="1800" i="1" dirty="0">
                              <a:latin typeface="Cambria Math"/>
                            </a:rPr>
                            <m:t>=1−</m:t>
                          </m:r>
                          <m:sSup>
                            <m:sSupPr>
                              <m:ctrlPr>
                                <a:rPr lang="en-US" sz="1800" i="1" dirty="0">
                                  <a:latin typeface="Cambria Math"/>
                                </a:rPr>
                              </m:ctrlPr>
                            </m:sSupPr>
                            <m:e>
                              <m:r>
                                <a:rPr lang="en-US" sz="1800" i="1" dirty="0">
                                  <a:latin typeface="Cambria Math"/>
                                </a:rPr>
                                <m:t>𝑒</m:t>
                              </m:r>
                            </m:e>
                            <m:sup>
                              <m:r>
                                <a:rPr lang="en-US" sz="1800" i="1" dirty="0">
                                  <a:latin typeface="Cambria Math"/>
                                </a:rPr>
                                <m:t>−</m:t>
                              </m:r>
                              <m:r>
                                <a:rPr lang="en-US" sz="1800" i="1" dirty="0">
                                  <a:latin typeface="Cambria Math"/>
                                </a:rPr>
                                <m:t>𝑡</m:t>
                              </m:r>
                            </m:sup>
                          </m:sSup>
                          <m:r>
                            <a:rPr lang="en-US" sz="1800" i="1" dirty="0">
                              <a:latin typeface="Cambria Math"/>
                            </a:rPr>
                            <m:t>,   0≤</m:t>
                          </m:r>
                          <m:r>
                            <a:rPr lang="en-US" sz="1800" i="1" dirty="0">
                              <a:latin typeface="Cambria Math"/>
                            </a:rPr>
                            <m:t>𝑡</m:t>
                          </m:r>
                          <m:r>
                            <a:rPr lang="en-US" sz="1800" i="1" dirty="0">
                              <a:latin typeface="Cambria Math"/>
                            </a:rPr>
                            <m:t>≤2 </m:t>
                          </m:r>
                        </m:e>
                      </m:nary>
                    </m:oMath>
                  </m:oMathPara>
                </a14:m>
                <a:endParaRPr lang="el-GR" sz="1800" dirty="0" smtClean="0"/>
              </a:p>
              <a:p>
                <a:pPr marL="0" indent="0" algn="l">
                  <a:lnSpc>
                    <a:spcPct val="110000"/>
                  </a:lnSpc>
                  <a:spcBef>
                    <a:spcPts val="600"/>
                  </a:spcBef>
                  <a:spcAft>
                    <a:spcPts val="600"/>
                  </a:spcAft>
                  <a:buNone/>
                </a:pPr>
                <a:r>
                  <a:rPr lang="el-GR" sz="1800" dirty="0"/>
                  <a:t>που είναι ίσο με το εμβαδό του γραμμοσκιασμένου σχήματος, στο σχήμα (ε). </a:t>
                </a:r>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457200" y="1052736"/>
                <a:ext cx="8229600" cy="5472608"/>
              </a:xfrm>
              <a:blipFill rotWithShape="1">
                <a:blip r:embed="rId2"/>
                <a:stretch>
                  <a:fillRect l="-593" t="-557"/>
                </a:stretch>
              </a:blipFill>
            </p:spPr>
            <p:txBody>
              <a:bodyPr/>
              <a:lstStyle/>
              <a:p>
                <a:r>
                  <a:rPr lang="el-GR">
                    <a:noFill/>
                  </a:rPr>
                  <a:t> </a:t>
                </a:r>
              </a:p>
            </p:txBody>
          </p:sp>
        </mc:Fallback>
      </mc:AlternateContent>
      <p:sp>
        <p:nvSpPr>
          <p:cNvPr id="4" name="Slide Number Placeholder 3"/>
          <p:cNvSpPr>
            <a:spLocks noGrp="1"/>
          </p:cNvSpPr>
          <p:nvPr>
            <p:ph type="sldNum" sz="quarter" idx="12"/>
          </p:nvPr>
        </p:nvSpPr>
        <p:spPr/>
        <p:txBody>
          <a:bodyPr/>
          <a:lstStyle/>
          <a:p>
            <a:fld id="{0B0EBAE1-C03B-424B-868F-E6C23C4F0113}" type="slidenum">
              <a:rPr lang="el-GR" smtClean="0"/>
              <a:t>133</a:t>
            </a:fld>
            <a:endParaRPr lang="el-GR"/>
          </a:p>
        </p:txBody>
      </p:sp>
    </p:spTree>
    <p:extLst>
      <p:ext uri="{BB962C8B-B14F-4D97-AF65-F5344CB8AC3E}">
        <p14:creationId xmlns:p14="http://schemas.microsoft.com/office/powerpoint/2010/main" val="3473869402"/>
      </p:ext>
    </p:extLst>
  </p:cSld>
  <p:clrMapOvr>
    <a:masterClrMapping/>
  </p:clrMapOvr>
  <p:timing>
    <p:tnLst>
      <p:par>
        <p:cTn id="1" dur="indefinite" restart="never" nodeType="tmRoot"/>
      </p:par>
    </p:tnLst>
  </p:timing>
</p:sld>
</file>

<file path=ppt/slides/slide1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l-GR" dirty="0" smtClean="0"/>
              <a:t>Άσκηση 13(συνέχεια)</a:t>
            </a:r>
            <a:endParaRPr lang="el-GR" dirty="0"/>
          </a:p>
        </p:txBody>
      </p:sp>
      <p:sp>
        <p:nvSpPr>
          <p:cNvPr id="4" name="Slide Number Placeholder 3"/>
          <p:cNvSpPr>
            <a:spLocks noGrp="1"/>
          </p:cNvSpPr>
          <p:nvPr>
            <p:ph type="sldNum" sz="quarter" idx="12"/>
          </p:nvPr>
        </p:nvSpPr>
        <p:spPr/>
        <p:txBody>
          <a:bodyPr/>
          <a:lstStyle/>
          <a:p>
            <a:fld id="{0B0EBAE1-C03B-424B-868F-E6C23C4F0113}" type="slidenum">
              <a:rPr lang="el-GR" smtClean="0"/>
              <a:t>134</a:t>
            </a:fld>
            <a:endParaRPr lang="el-GR"/>
          </a:p>
        </p:txBody>
      </p:sp>
      <p:pic>
        <p:nvPicPr>
          <p:cNvPr id="5" name="Content Placeholder 4"/>
          <p:cNvPicPr>
            <a:picLocks noGrp="1"/>
          </p:cNvPicPr>
          <p:nvPr>
            <p:ph idx="1"/>
          </p:nvPr>
        </p:nvPicPr>
        <p:blipFill>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2213768" y="1141412"/>
            <a:ext cx="4716463" cy="5294313"/>
          </a:xfrm>
          <a:prstGeom prst="rect">
            <a:avLst/>
          </a:prstGeom>
          <a:noFill/>
          <a:ln>
            <a:noFill/>
          </a:ln>
        </p:spPr>
      </p:pic>
    </p:spTree>
    <p:extLst>
      <p:ext uri="{BB962C8B-B14F-4D97-AF65-F5344CB8AC3E}">
        <p14:creationId xmlns:p14="http://schemas.microsoft.com/office/powerpoint/2010/main" val="529079101"/>
      </p:ext>
    </p:extLst>
  </p:cSld>
  <p:clrMapOvr>
    <a:masterClrMapping/>
  </p:clrMapOvr>
  <p:timing>
    <p:tnLst>
      <p:par>
        <p:cTn id="1" dur="indefinite" restart="never" nodeType="tmRoot"/>
      </p:par>
    </p:tnLst>
  </p:timing>
</p:sld>
</file>

<file path=ppt/slides/slide1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l-GR" dirty="0" smtClean="0"/>
              <a:t>Άσκηση 13(συνέχεια)</a:t>
            </a:r>
            <a:endParaRPr lang="el-GR"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457200" y="1052736"/>
                <a:ext cx="8229600" cy="5472608"/>
              </a:xfrm>
            </p:spPr>
            <p:txBody>
              <a:bodyPr>
                <a:noAutofit/>
              </a:bodyPr>
              <a:lstStyle/>
              <a:p>
                <a:pPr marL="0" indent="0" algn="l">
                  <a:lnSpc>
                    <a:spcPct val="120000"/>
                  </a:lnSpc>
                  <a:spcBef>
                    <a:spcPts val="600"/>
                  </a:spcBef>
                  <a:spcAft>
                    <a:spcPts val="600"/>
                  </a:spcAft>
                  <a:buNone/>
                </a:pPr>
                <a:r>
                  <a:rPr lang="el-GR" sz="1800" dirty="0" smtClean="0"/>
                  <a:t>Όταν </a:t>
                </a:r>
                <a14:m>
                  <m:oMath xmlns:m="http://schemas.openxmlformats.org/officeDocument/2006/math">
                    <m:r>
                      <a:rPr lang="en-US" sz="1800" i="1" dirty="0" smtClean="0">
                        <a:latin typeface="Cambria Math"/>
                      </a:rPr>
                      <m:t>𝑡</m:t>
                    </m:r>
                    <m:r>
                      <a:rPr lang="en-US" sz="1800" i="1" dirty="0" smtClean="0">
                        <a:latin typeface="Cambria Math"/>
                      </a:rPr>
                      <m:t>&gt;2</m:t>
                    </m:r>
                  </m:oMath>
                </a14:m>
                <a:r>
                  <a:rPr lang="en-US" sz="1800" dirty="0"/>
                  <a:t>, </a:t>
                </a:r>
                <a:r>
                  <a:rPr lang="el-GR" sz="1800" dirty="0"/>
                  <a:t>με τη βοήθεια του σχήματος (στ), βρίσκουμε:</a:t>
                </a:r>
              </a:p>
              <a:p>
                <a:pPr marL="0" indent="0" algn="l">
                  <a:lnSpc>
                    <a:spcPct val="120000"/>
                  </a:lnSpc>
                  <a:spcBef>
                    <a:spcPts val="600"/>
                  </a:spcBef>
                  <a:spcAft>
                    <a:spcPts val="600"/>
                  </a:spcAft>
                  <a:buNone/>
                </a:pPr>
                <a14:m>
                  <m:oMathPara xmlns:m="http://schemas.openxmlformats.org/officeDocument/2006/math">
                    <m:oMathParaPr>
                      <m:jc m:val="centerGroup"/>
                    </m:oMathParaPr>
                    <m:oMath xmlns:m="http://schemas.openxmlformats.org/officeDocument/2006/math">
                      <m:r>
                        <a:rPr lang="en-US" sz="1800" i="1" dirty="0" smtClean="0">
                          <a:latin typeface="Cambria Math"/>
                        </a:rPr>
                        <m:t>𝑦</m:t>
                      </m:r>
                      <m:r>
                        <a:rPr lang="en-US" sz="1800" i="1" dirty="0" smtClean="0">
                          <a:latin typeface="Cambria Math"/>
                        </a:rPr>
                        <m:t>(</m:t>
                      </m:r>
                      <m:r>
                        <a:rPr lang="en-US" sz="1800" i="1" dirty="0" smtClean="0">
                          <a:latin typeface="Cambria Math"/>
                        </a:rPr>
                        <m:t>𝑡</m:t>
                      </m:r>
                      <m:r>
                        <a:rPr lang="en-US" sz="1800" i="1" dirty="0" smtClean="0">
                          <a:latin typeface="Cambria Math"/>
                        </a:rPr>
                        <m:t>)=</m:t>
                      </m:r>
                      <m:nary>
                        <m:naryPr>
                          <m:ctrlPr>
                            <a:rPr lang="en-US" sz="1800" i="1" dirty="0" smtClean="0">
                              <a:latin typeface="Cambria Math"/>
                            </a:rPr>
                          </m:ctrlPr>
                        </m:naryPr>
                        <m:sub>
                          <m:r>
                            <a:rPr lang="en-US" sz="1800" i="1" dirty="0" smtClean="0">
                              <a:latin typeface="Cambria Math"/>
                            </a:rPr>
                            <m:t>0</m:t>
                          </m:r>
                        </m:sub>
                        <m:sup>
                          <m:r>
                            <a:rPr lang="en-US" sz="1800" i="1" dirty="0" smtClean="0">
                              <a:latin typeface="Cambria Math"/>
                            </a:rPr>
                            <m:t>2</m:t>
                          </m:r>
                        </m:sup>
                        <m:e>
                          <m:r>
                            <a:rPr lang="en-US" sz="1800" i="1" dirty="0" smtClean="0">
                              <a:latin typeface="Cambria Math"/>
                            </a:rPr>
                            <m:t>1.</m:t>
                          </m:r>
                          <m:sSup>
                            <m:sSupPr>
                              <m:ctrlPr>
                                <a:rPr lang="en-US" sz="1800" i="1" dirty="0" smtClean="0">
                                  <a:latin typeface="Cambria Math"/>
                                </a:rPr>
                              </m:ctrlPr>
                            </m:sSupPr>
                            <m:e>
                              <m:r>
                                <a:rPr lang="en-US" sz="1800" i="1" dirty="0" smtClean="0">
                                  <a:latin typeface="Cambria Math"/>
                                </a:rPr>
                                <m:t>𝑒</m:t>
                              </m:r>
                            </m:e>
                            <m:sup>
                              <m:r>
                                <a:rPr lang="en-US" sz="1800" i="1" dirty="0" smtClean="0">
                                  <a:latin typeface="Cambria Math"/>
                                </a:rPr>
                                <m:t>−</m:t>
                              </m:r>
                              <m:d>
                                <m:dPr>
                                  <m:ctrlPr>
                                    <a:rPr lang="en-US" sz="1800" i="1" dirty="0" smtClean="0">
                                      <a:latin typeface="Cambria Math"/>
                                    </a:rPr>
                                  </m:ctrlPr>
                                </m:dPr>
                                <m:e>
                                  <m:r>
                                    <a:rPr lang="en-US" sz="1800" i="1" dirty="0" smtClean="0">
                                      <a:latin typeface="Cambria Math"/>
                                    </a:rPr>
                                    <m:t>𝑡</m:t>
                                  </m:r>
                                  <m:r>
                                    <a:rPr lang="en-US" sz="1800" i="1" dirty="0" smtClean="0">
                                      <a:latin typeface="Cambria Math"/>
                                    </a:rPr>
                                    <m:t>−</m:t>
                                  </m:r>
                                  <m:r>
                                    <a:rPr lang="el-GR" sz="1800" i="1" dirty="0">
                                      <a:latin typeface="Cambria Math"/>
                                    </a:rPr>
                                    <m:t>𝜏</m:t>
                                  </m:r>
                                </m:e>
                              </m:d>
                            </m:sup>
                          </m:sSup>
                          <m:r>
                            <a:rPr lang="en-US" sz="1800" i="1" dirty="0">
                              <a:latin typeface="Cambria Math"/>
                            </a:rPr>
                            <m:t>𝑑</m:t>
                          </m:r>
                          <m:r>
                            <a:rPr lang="el-GR" sz="1800" i="1" dirty="0" err="1">
                              <a:latin typeface="Cambria Math"/>
                            </a:rPr>
                            <m:t>𝜏</m:t>
                          </m:r>
                          <m:r>
                            <a:rPr lang="el-GR" sz="1800" i="1" dirty="0" err="1">
                              <a:latin typeface="Cambria Math"/>
                            </a:rPr>
                            <m:t>=</m:t>
                          </m:r>
                          <m:d>
                            <m:dPr>
                              <m:begChr m:val=""/>
                              <m:endChr m:val="|"/>
                              <m:ctrlPr>
                                <a:rPr lang="el-GR" sz="1800" i="1" dirty="0" err="1">
                                  <a:latin typeface="Cambria Math"/>
                                </a:rPr>
                              </m:ctrlPr>
                            </m:dPr>
                            <m:e>
                              <m:sSup>
                                <m:sSupPr>
                                  <m:ctrlPr>
                                    <a:rPr lang="en-US" sz="1800" i="1" dirty="0">
                                      <a:latin typeface="Cambria Math"/>
                                    </a:rPr>
                                  </m:ctrlPr>
                                </m:sSupPr>
                                <m:e>
                                  <m:r>
                                    <a:rPr lang="en-US" sz="1800" i="1" dirty="0">
                                      <a:latin typeface="Cambria Math"/>
                                    </a:rPr>
                                    <m:t>𝑒</m:t>
                                  </m:r>
                                </m:e>
                                <m:sup>
                                  <m:r>
                                    <a:rPr lang="el-GR" sz="1800" i="1" dirty="0">
                                      <a:latin typeface="Cambria Math"/>
                                    </a:rPr>
                                    <m:t>𝜏</m:t>
                                  </m:r>
                                  <m:r>
                                    <a:rPr lang="el-GR" sz="1800" i="1" dirty="0">
                                      <a:latin typeface="Cambria Math"/>
                                    </a:rPr>
                                    <m:t>−</m:t>
                                  </m:r>
                                  <m:r>
                                    <a:rPr lang="en-US" sz="1800" i="1" dirty="0">
                                      <a:latin typeface="Cambria Math"/>
                                    </a:rPr>
                                    <m:t>𝑡</m:t>
                                  </m:r>
                                </m:sup>
                              </m:sSup>
                            </m:e>
                          </m:d>
                          <m:m>
                            <m:mPr>
                              <m:plcHide m:val="on"/>
                              <m:mcs>
                                <m:mc>
                                  <m:mcPr>
                                    <m:count m:val="1"/>
                                    <m:mcJc m:val="center"/>
                                  </m:mcPr>
                                </m:mc>
                              </m:mcs>
                              <m:ctrlPr>
                                <a:rPr lang="en-US" sz="1800" i="1" dirty="0">
                                  <a:latin typeface="Cambria Math"/>
                                </a:rPr>
                              </m:ctrlPr>
                            </m:mPr>
                            <m:mr>
                              <m:e>
                                <m:r>
                                  <a:rPr lang="en-US" sz="1800" i="1" dirty="0">
                                    <a:latin typeface="Cambria Math"/>
                                  </a:rPr>
                                  <m:t>2</m:t>
                                </m:r>
                              </m:e>
                            </m:mr>
                            <m:mr>
                              <m:e>
                                <m:r>
                                  <a:rPr lang="en-US" sz="1800" i="1" dirty="0">
                                    <a:latin typeface="Cambria Math"/>
                                  </a:rPr>
                                  <m:t>0</m:t>
                                </m:r>
                              </m:e>
                            </m:mr>
                          </m:m>
                          <m:r>
                            <a:rPr lang="en-US" sz="1800" i="1" dirty="0">
                              <a:latin typeface="Cambria Math"/>
                            </a:rPr>
                            <m:t>=</m:t>
                          </m:r>
                          <m:sSup>
                            <m:sSupPr>
                              <m:ctrlPr>
                                <a:rPr lang="en-US" sz="1800" i="1" dirty="0">
                                  <a:latin typeface="Cambria Math"/>
                                </a:rPr>
                              </m:ctrlPr>
                            </m:sSupPr>
                            <m:e>
                              <m:r>
                                <a:rPr lang="en-US" sz="1800" i="1" dirty="0">
                                  <a:latin typeface="Cambria Math"/>
                                </a:rPr>
                                <m:t>𝑒</m:t>
                              </m:r>
                            </m:e>
                            <m:sup>
                              <m:r>
                                <a:rPr lang="en-US" sz="1800" i="1" dirty="0">
                                  <a:latin typeface="Cambria Math"/>
                                </a:rPr>
                                <m:t>2−</m:t>
                              </m:r>
                              <m:r>
                                <a:rPr lang="en-US" sz="1800" i="1" dirty="0">
                                  <a:latin typeface="Cambria Math"/>
                                </a:rPr>
                                <m:t>𝑡</m:t>
                              </m:r>
                            </m:sup>
                          </m:sSup>
                          <m:r>
                            <a:rPr lang="en-US" sz="1800" i="1" dirty="0">
                              <a:latin typeface="Cambria Math"/>
                            </a:rPr>
                            <m:t>−</m:t>
                          </m:r>
                          <m:sSup>
                            <m:sSupPr>
                              <m:ctrlPr>
                                <a:rPr lang="en-US" sz="1800" i="1" dirty="0">
                                  <a:latin typeface="Cambria Math"/>
                                </a:rPr>
                              </m:ctrlPr>
                            </m:sSupPr>
                            <m:e>
                              <m:r>
                                <a:rPr lang="en-US" sz="1800" i="1" dirty="0">
                                  <a:latin typeface="Cambria Math"/>
                                </a:rPr>
                                <m:t>𝑒</m:t>
                              </m:r>
                            </m:e>
                            <m:sup>
                              <m:r>
                                <a:rPr lang="en-US" sz="1800" i="1" dirty="0">
                                  <a:latin typeface="Cambria Math"/>
                                </a:rPr>
                                <m:t>−</m:t>
                              </m:r>
                              <m:r>
                                <a:rPr lang="en-US" sz="1800" i="1" dirty="0">
                                  <a:latin typeface="Cambria Math"/>
                                </a:rPr>
                                <m:t>𝑡</m:t>
                              </m:r>
                            </m:sup>
                          </m:sSup>
                          <m:r>
                            <a:rPr lang="en-US" sz="1800" i="1" dirty="0">
                              <a:latin typeface="Cambria Math"/>
                            </a:rPr>
                            <m:t>=</m:t>
                          </m:r>
                          <m:sSup>
                            <m:sSupPr>
                              <m:ctrlPr>
                                <a:rPr lang="en-US" sz="1800" i="1" dirty="0">
                                  <a:latin typeface="Cambria Math"/>
                                </a:rPr>
                              </m:ctrlPr>
                            </m:sSupPr>
                            <m:e>
                              <m:sSup>
                                <m:sSupPr>
                                  <m:ctrlPr>
                                    <a:rPr lang="en-US" sz="1800" i="1" dirty="0">
                                      <a:latin typeface="Cambria Math"/>
                                    </a:rPr>
                                  </m:ctrlPr>
                                </m:sSupPr>
                                <m:e>
                                  <m:d>
                                    <m:dPr>
                                      <m:endChr m:val="〗"/>
                                      <m:ctrlPr>
                                        <a:rPr lang="en-US" sz="1800" i="1" dirty="0">
                                          <a:latin typeface="Cambria Math"/>
                                        </a:rPr>
                                      </m:ctrlPr>
                                    </m:dPr>
                                    <m:e>
                                      <m:r>
                                        <a:rPr lang="en-US" sz="1800" i="1" dirty="0">
                                          <a:latin typeface="Cambria Math"/>
                                        </a:rPr>
                                        <m:t>𝑒</m:t>
                                      </m:r>
                                    </m:e>
                                  </m:d>
                                </m:e>
                                <m:sup>
                                  <m:r>
                                    <a:rPr lang="en-US" sz="1800" i="1" dirty="0">
                                      <a:latin typeface="Cambria Math"/>
                                    </a:rPr>
                                    <m:t>2</m:t>
                                  </m:r>
                                </m:sup>
                              </m:sSup>
                              <m:r>
                                <a:rPr lang="en-US" sz="1800" i="1" dirty="0">
                                  <a:latin typeface="Cambria Math"/>
                                </a:rPr>
                                <m:t>−</m:t>
                              </m:r>
                              <m:d>
                                <m:dPr>
                                  <m:begChr m:val="〖"/>
                                  <m:ctrlPr>
                                    <a:rPr lang="en-US" sz="1800" i="1" dirty="0">
                                      <a:latin typeface="Cambria Math"/>
                                    </a:rPr>
                                  </m:ctrlPr>
                                </m:dPr>
                                <m:e>
                                  <m:r>
                                    <a:rPr lang="en-US" sz="1800" i="1" dirty="0">
                                      <a:latin typeface="Cambria Math"/>
                                    </a:rPr>
                                    <m:t>1</m:t>
                                  </m:r>
                                </m:e>
                              </m:d>
                              <m:r>
                                <a:rPr lang="en-US" sz="1800" i="1" dirty="0">
                                  <a:latin typeface="Cambria Math"/>
                                </a:rPr>
                                <m:t>𝑒</m:t>
                              </m:r>
                            </m:e>
                            <m:sup>
                              <m:r>
                                <a:rPr lang="en-US" sz="1800" i="1" dirty="0">
                                  <a:latin typeface="Cambria Math"/>
                                </a:rPr>
                                <m:t>−</m:t>
                              </m:r>
                              <m:r>
                                <a:rPr lang="en-US" sz="1800" i="1" dirty="0">
                                  <a:latin typeface="Cambria Math"/>
                                </a:rPr>
                                <m:t>𝑡</m:t>
                              </m:r>
                            </m:sup>
                          </m:sSup>
                          <m:r>
                            <a:rPr lang="en-US" sz="1800" i="1" dirty="0">
                              <a:latin typeface="Cambria Math"/>
                            </a:rPr>
                            <m:t>,</m:t>
                          </m:r>
                          <m:r>
                            <a:rPr lang="en-US" sz="1800" i="1" dirty="0">
                              <a:latin typeface="Cambria Math"/>
                            </a:rPr>
                            <m:t>𝑡</m:t>
                          </m:r>
                          <m:r>
                            <a:rPr lang="en-US" sz="1800" i="1" dirty="0">
                              <a:latin typeface="Cambria Math"/>
                            </a:rPr>
                            <m:t>&gt;2 </m:t>
                          </m:r>
                        </m:e>
                      </m:nary>
                    </m:oMath>
                  </m:oMathPara>
                </a14:m>
                <a:endParaRPr lang="en-US" sz="1800" dirty="0"/>
              </a:p>
              <a:p>
                <a:pPr marL="0" indent="0" algn="l">
                  <a:lnSpc>
                    <a:spcPct val="120000"/>
                  </a:lnSpc>
                  <a:spcBef>
                    <a:spcPts val="600"/>
                  </a:spcBef>
                  <a:spcAft>
                    <a:spcPts val="600"/>
                  </a:spcAft>
                  <a:buNone/>
                </a:pPr>
                <a:endParaRPr lang="el-GR" sz="1800" dirty="0" smtClean="0"/>
              </a:p>
              <a:p>
                <a:pPr marL="0" indent="0" algn="l">
                  <a:lnSpc>
                    <a:spcPct val="120000"/>
                  </a:lnSpc>
                  <a:spcBef>
                    <a:spcPts val="600"/>
                  </a:spcBef>
                  <a:spcAft>
                    <a:spcPts val="600"/>
                  </a:spcAft>
                  <a:buNone/>
                </a:pPr>
                <a:r>
                  <a:rPr lang="el-GR" sz="1800" dirty="0" smtClean="0"/>
                  <a:t>Επομένως</a:t>
                </a:r>
                <a:r>
                  <a:rPr lang="el-GR" sz="1800" dirty="0"/>
                  <a:t>, η έξοδος </a:t>
                </a:r>
                <a14:m>
                  <m:oMath xmlns:m="http://schemas.openxmlformats.org/officeDocument/2006/math">
                    <m:r>
                      <a:rPr lang="el-GR" sz="1800" i="1" dirty="0" smtClean="0">
                        <a:latin typeface="Cambria Math"/>
                      </a:rPr>
                      <m:t>𝑦</m:t>
                    </m:r>
                    <m:r>
                      <a:rPr lang="el-GR" sz="1800" i="1" dirty="0" smtClean="0">
                        <a:latin typeface="Cambria Math"/>
                      </a:rPr>
                      <m:t>(</m:t>
                    </m:r>
                    <m:r>
                      <a:rPr lang="el-GR" sz="1800" i="1" dirty="0" smtClean="0">
                        <a:latin typeface="Cambria Math"/>
                      </a:rPr>
                      <m:t>𝑡</m:t>
                    </m:r>
                    <m:r>
                      <a:rPr lang="el-GR" sz="1800" i="1" dirty="0">
                        <a:latin typeface="Cambria Math"/>
                      </a:rPr>
                      <m:t>)</m:t>
                    </m:r>
                  </m:oMath>
                </a14:m>
                <a:r>
                  <a:rPr lang="el-GR" sz="1800" dirty="0"/>
                  <a:t> του συστήματος είναι:</a:t>
                </a:r>
              </a:p>
              <a:p>
                <a:pPr marL="0" indent="0" algn="l">
                  <a:lnSpc>
                    <a:spcPct val="120000"/>
                  </a:lnSpc>
                  <a:spcBef>
                    <a:spcPts val="600"/>
                  </a:spcBef>
                  <a:spcAft>
                    <a:spcPts val="600"/>
                  </a:spcAft>
                  <a:buNone/>
                </a:pPr>
                <a14:m>
                  <m:oMathPara xmlns:m="http://schemas.openxmlformats.org/officeDocument/2006/math">
                    <m:oMathParaPr>
                      <m:jc m:val="centerGroup"/>
                    </m:oMathParaPr>
                    <m:oMath xmlns:m="http://schemas.openxmlformats.org/officeDocument/2006/math">
                      <m:r>
                        <a:rPr lang="el-GR" sz="1800" i="1" dirty="0" smtClean="0">
                          <a:latin typeface="Cambria Math"/>
                        </a:rPr>
                        <m:t>𝑦</m:t>
                      </m:r>
                      <m:r>
                        <a:rPr lang="el-GR" sz="1800" i="1" dirty="0" smtClean="0">
                          <a:latin typeface="Cambria Math"/>
                        </a:rPr>
                        <m:t>(</m:t>
                      </m:r>
                      <m:r>
                        <a:rPr lang="el-GR" sz="1800" i="1" dirty="0" smtClean="0">
                          <a:latin typeface="Cambria Math"/>
                        </a:rPr>
                        <m:t>𝑡</m:t>
                      </m:r>
                      <m:r>
                        <a:rPr lang="el-GR" sz="1800" i="1" dirty="0" smtClean="0">
                          <a:latin typeface="Cambria Math"/>
                        </a:rPr>
                        <m:t>)=</m:t>
                      </m:r>
                      <m:d>
                        <m:dPr>
                          <m:begChr m:val="{"/>
                          <m:endChr m:val=""/>
                          <m:ctrlPr>
                            <a:rPr lang="el-GR" sz="1800" i="1" dirty="0" smtClean="0">
                              <a:latin typeface="Cambria Math"/>
                            </a:rPr>
                          </m:ctrlPr>
                        </m:dPr>
                        <m:e>
                          <m:eqArr>
                            <m:eqArrPr>
                              <m:ctrlPr>
                                <a:rPr lang="el-GR" sz="1800" i="1" dirty="0" smtClean="0">
                                  <a:latin typeface="Cambria Math"/>
                                </a:rPr>
                              </m:ctrlPr>
                            </m:eqArrPr>
                            <m:e>
                              <m:r>
                                <a:rPr lang="el-GR" sz="1800" i="1" dirty="0" smtClean="0">
                                  <a:latin typeface="Cambria Math"/>
                                </a:rPr>
                                <m:t>0,                        &amp;</m:t>
                              </m:r>
                              <m:r>
                                <a:rPr lang="el-GR" sz="1800" i="1" dirty="0" smtClean="0">
                                  <a:latin typeface="Cambria Math"/>
                                </a:rPr>
                                <m:t>𝑡</m:t>
                              </m:r>
                              <m:r>
                                <a:rPr lang="el-GR" sz="1800" i="1" dirty="0" smtClean="0">
                                  <a:latin typeface="Cambria Math"/>
                                </a:rPr>
                                <m:t>&lt;0</m:t>
                              </m:r>
                            </m:e>
                            <m:e>
                              <m:r>
                                <a:rPr lang="el-GR" sz="1800" i="1" dirty="0" smtClean="0">
                                  <a:latin typeface="Cambria Math"/>
                                </a:rPr>
                                <m:t>1−</m:t>
                              </m:r>
                              <m:sSup>
                                <m:sSupPr>
                                  <m:ctrlPr>
                                    <a:rPr lang="el-GR" sz="1800" i="1" dirty="0" smtClean="0">
                                      <a:latin typeface="Cambria Math"/>
                                    </a:rPr>
                                  </m:ctrlPr>
                                </m:sSupPr>
                                <m:e>
                                  <m:r>
                                    <a:rPr lang="el-GR" sz="1800" i="1" dirty="0" smtClean="0">
                                      <a:latin typeface="Cambria Math"/>
                                    </a:rPr>
                                    <m:t>𝑒</m:t>
                                  </m:r>
                                </m:e>
                                <m:sup>
                                  <m:r>
                                    <a:rPr lang="el-GR" sz="1800" i="1" dirty="0" smtClean="0">
                                      <a:latin typeface="Cambria Math"/>
                                    </a:rPr>
                                    <m:t>−</m:t>
                                  </m:r>
                                  <m:r>
                                    <a:rPr lang="el-GR" sz="1800" i="1" dirty="0" smtClean="0">
                                      <a:latin typeface="Cambria Math"/>
                                    </a:rPr>
                                    <m:t>𝑡</m:t>
                                  </m:r>
                                </m:sup>
                              </m:sSup>
                              <m:r>
                                <a:rPr lang="el-GR" sz="1800" i="1" dirty="0" smtClean="0">
                                  <a:latin typeface="Cambria Math"/>
                                </a:rPr>
                                <m:t>,                0≤</m:t>
                              </m:r>
                              <m:r>
                                <a:rPr lang="el-GR" sz="1800" i="1" dirty="0" smtClean="0">
                                  <a:latin typeface="Cambria Math"/>
                                </a:rPr>
                                <m:t>𝑡</m:t>
                              </m:r>
                              <m:r>
                                <a:rPr lang="el-GR" sz="1800" i="1" dirty="0" smtClean="0">
                                  <a:latin typeface="Cambria Math"/>
                                </a:rPr>
                                <m:t>&lt;2</m:t>
                              </m:r>
                            </m:e>
                            <m:e>
                              <m:d>
                                <m:dPr>
                                  <m:ctrlPr>
                                    <a:rPr lang="el-GR" sz="1800" i="1" dirty="0" smtClean="0">
                                      <a:latin typeface="Cambria Math"/>
                                    </a:rPr>
                                  </m:ctrlPr>
                                </m:dPr>
                                <m:e>
                                  <m:sSup>
                                    <m:sSupPr>
                                      <m:ctrlPr>
                                        <a:rPr lang="el-GR" sz="1800" i="1" dirty="0" smtClean="0">
                                          <a:latin typeface="Cambria Math"/>
                                        </a:rPr>
                                      </m:ctrlPr>
                                    </m:sSupPr>
                                    <m:e>
                                      <m:r>
                                        <a:rPr lang="el-GR" sz="1800" i="1" dirty="0" smtClean="0">
                                          <a:latin typeface="Cambria Math"/>
                                        </a:rPr>
                                        <m:t>𝑒</m:t>
                                      </m:r>
                                    </m:e>
                                    <m:sup>
                                      <m:r>
                                        <a:rPr lang="el-GR" sz="1800" i="1" dirty="0" smtClean="0">
                                          <a:latin typeface="Cambria Math"/>
                                        </a:rPr>
                                        <m:t>2</m:t>
                                      </m:r>
                                    </m:sup>
                                  </m:sSup>
                                  <m:r>
                                    <a:rPr lang="el-GR" sz="1800" i="1" dirty="0" smtClean="0">
                                      <a:latin typeface="Cambria Math"/>
                                    </a:rPr>
                                    <m:t>−1</m:t>
                                  </m:r>
                                </m:e>
                              </m:d>
                              <m:sSup>
                                <m:sSupPr>
                                  <m:ctrlPr>
                                    <a:rPr lang="el-GR" sz="1800" i="1" dirty="0" smtClean="0">
                                      <a:latin typeface="Cambria Math"/>
                                    </a:rPr>
                                  </m:ctrlPr>
                                </m:sSupPr>
                                <m:e>
                                  <m:r>
                                    <a:rPr lang="el-GR" sz="1800" i="1" dirty="0" smtClean="0">
                                      <a:latin typeface="Cambria Math"/>
                                    </a:rPr>
                                    <m:t>𝑒</m:t>
                                  </m:r>
                                </m:e>
                                <m:sup>
                                  <m:r>
                                    <a:rPr lang="el-GR" sz="1800" i="1" dirty="0" smtClean="0">
                                      <a:latin typeface="Cambria Math"/>
                                    </a:rPr>
                                    <m:t>−</m:t>
                                  </m:r>
                                  <m:r>
                                    <a:rPr lang="el-GR" sz="1800" i="1" dirty="0" smtClean="0">
                                      <a:latin typeface="Cambria Math"/>
                                    </a:rPr>
                                    <m:t>𝑡</m:t>
                                  </m:r>
                                </m:sup>
                              </m:sSup>
                              <m:r>
                                <a:rPr lang="el-GR" sz="1800" i="1" dirty="0" smtClean="0">
                                  <a:latin typeface="Cambria Math"/>
                                </a:rPr>
                                <m:t>,          </m:t>
                              </m:r>
                              <m:r>
                                <a:rPr lang="el-GR" sz="1800" i="1" dirty="0" smtClean="0">
                                  <a:latin typeface="Cambria Math"/>
                                </a:rPr>
                                <m:t>𝑡</m:t>
                              </m:r>
                              <m:r>
                                <a:rPr lang="el-GR" sz="1800" i="1" dirty="0" smtClean="0">
                                  <a:latin typeface="Cambria Math"/>
                                </a:rPr>
                                <m:t>≥2 </m:t>
                              </m:r>
                            </m:e>
                          </m:eqArr>
                        </m:e>
                      </m:d>
                    </m:oMath>
                  </m:oMathPara>
                </a14:m>
                <a:endParaRPr lang="el-GR" sz="1800" dirty="0"/>
              </a:p>
              <a:p>
                <a:pPr marL="0" indent="0" algn="l">
                  <a:lnSpc>
                    <a:spcPct val="120000"/>
                  </a:lnSpc>
                  <a:spcBef>
                    <a:spcPts val="600"/>
                  </a:spcBef>
                  <a:spcAft>
                    <a:spcPts val="600"/>
                  </a:spcAft>
                  <a:buNone/>
                </a:pPr>
                <a:endParaRPr lang="en-US" sz="1800" dirty="0" smtClean="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457200" y="1052736"/>
                <a:ext cx="8229600" cy="5472608"/>
              </a:xfrm>
              <a:blipFill rotWithShape="1">
                <a:blip r:embed="rId2"/>
                <a:stretch>
                  <a:fillRect l="-593" t="-111"/>
                </a:stretch>
              </a:blipFill>
            </p:spPr>
            <p:txBody>
              <a:bodyPr/>
              <a:lstStyle/>
              <a:p>
                <a:r>
                  <a:rPr lang="el-GR">
                    <a:noFill/>
                  </a:rPr>
                  <a:t> </a:t>
                </a:r>
              </a:p>
            </p:txBody>
          </p:sp>
        </mc:Fallback>
      </mc:AlternateContent>
      <p:sp>
        <p:nvSpPr>
          <p:cNvPr id="4" name="Slide Number Placeholder 3"/>
          <p:cNvSpPr>
            <a:spLocks noGrp="1"/>
          </p:cNvSpPr>
          <p:nvPr>
            <p:ph type="sldNum" sz="quarter" idx="12"/>
          </p:nvPr>
        </p:nvSpPr>
        <p:spPr/>
        <p:txBody>
          <a:bodyPr/>
          <a:lstStyle/>
          <a:p>
            <a:fld id="{0B0EBAE1-C03B-424B-868F-E6C23C4F0113}" type="slidenum">
              <a:rPr lang="el-GR" smtClean="0"/>
              <a:t>135</a:t>
            </a:fld>
            <a:endParaRPr lang="el-GR"/>
          </a:p>
        </p:txBody>
      </p:sp>
    </p:spTree>
    <p:extLst>
      <p:ext uri="{BB962C8B-B14F-4D97-AF65-F5344CB8AC3E}">
        <p14:creationId xmlns:p14="http://schemas.microsoft.com/office/powerpoint/2010/main" val="534949453"/>
      </p:ext>
    </p:extLst>
  </p:cSld>
  <p:clrMapOvr>
    <a:masterClrMapping/>
  </p:clrMapOvr>
  <p:timing>
    <p:tnLst>
      <p:par>
        <p:cTn id="1" dur="indefinite" restart="never" nodeType="tmRoot"/>
      </p:par>
    </p:tnLst>
  </p:timing>
</p:sld>
</file>

<file path=ppt/slides/slide1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l-GR" dirty="0" smtClean="0"/>
              <a:t>Άσκηση</a:t>
            </a:r>
            <a:r>
              <a:rPr lang="en-US" dirty="0" smtClean="0"/>
              <a:t> </a:t>
            </a:r>
            <a:r>
              <a:rPr lang="el-GR" dirty="0" smtClean="0"/>
              <a:t>18</a:t>
            </a:r>
            <a:endParaRPr lang="el-GR"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457200" y="1052736"/>
                <a:ext cx="8229600" cy="5472608"/>
              </a:xfrm>
            </p:spPr>
            <p:txBody>
              <a:bodyPr>
                <a:noAutofit/>
              </a:bodyPr>
              <a:lstStyle/>
              <a:p>
                <a:pPr marL="0" indent="0" algn="l">
                  <a:lnSpc>
                    <a:spcPct val="110000"/>
                  </a:lnSpc>
                  <a:spcBef>
                    <a:spcPts val="600"/>
                  </a:spcBef>
                  <a:spcAft>
                    <a:spcPts val="600"/>
                  </a:spcAft>
                  <a:buNone/>
                </a:pPr>
                <a:r>
                  <a:rPr lang="el-GR" sz="1800" dirty="0" smtClean="0"/>
                  <a:t>Να υπολογιστεί η έξοδος ενός ΓΧΑ συστήματος με κρουστική απόκριση:</a:t>
                </a:r>
              </a:p>
              <a:p>
                <a:pPr marL="0" indent="0" algn="l">
                  <a:lnSpc>
                    <a:spcPct val="110000"/>
                  </a:lnSpc>
                  <a:spcBef>
                    <a:spcPts val="600"/>
                  </a:spcBef>
                  <a:spcAft>
                    <a:spcPts val="600"/>
                  </a:spcAft>
                  <a:buNone/>
                </a:pPr>
                <a14:m>
                  <m:oMathPara xmlns:m="http://schemas.openxmlformats.org/officeDocument/2006/math">
                    <m:oMathParaPr>
                      <m:jc m:val="centerGroup"/>
                    </m:oMathParaPr>
                    <m:oMath xmlns:m="http://schemas.openxmlformats.org/officeDocument/2006/math">
                      <m:r>
                        <a:rPr lang="en-US" sz="1800" i="1">
                          <a:latin typeface="Cambria Math"/>
                        </a:rPr>
                        <m:t>h</m:t>
                      </m:r>
                      <m:d>
                        <m:dPr>
                          <m:ctrlPr>
                            <a:rPr lang="el-GR" sz="1800" i="1">
                              <a:latin typeface="Cambria Math"/>
                            </a:rPr>
                          </m:ctrlPr>
                        </m:dPr>
                        <m:e>
                          <m:r>
                            <a:rPr lang="en-US" sz="1800" i="1">
                              <a:latin typeface="Cambria Math"/>
                            </a:rPr>
                            <m:t>𝑡</m:t>
                          </m:r>
                        </m:e>
                      </m:d>
                      <m:r>
                        <a:rPr lang="en-US" sz="1800" i="1">
                          <a:latin typeface="Cambria Math"/>
                        </a:rPr>
                        <m:t>=</m:t>
                      </m:r>
                      <m:d>
                        <m:dPr>
                          <m:begChr m:val="{"/>
                          <m:endChr m:val=""/>
                          <m:ctrlPr>
                            <a:rPr lang="el-GR" sz="1800" i="1">
                              <a:latin typeface="Cambria Math"/>
                            </a:rPr>
                          </m:ctrlPr>
                        </m:dPr>
                        <m:e>
                          <m:eqArr>
                            <m:eqArrPr>
                              <m:ctrlPr>
                                <a:rPr lang="el-GR" sz="1800" i="1">
                                  <a:latin typeface="Cambria Math"/>
                                </a:rPr>
                              </m:ctrlPr>
                            </m:eqArrPr>
                            <m:e>
                              <m:r>
                                <a:rPr lang="en-US" sz="1800" i="1">
                                  <a:latin typeface="Cambria Math"/>
                                </a:rPr>
                                <m:t>1−</m:t>
                              </m:r>
                              <m:r>
                                <a:rPr lang="en-US" sz="1800" i="1">
                                  <a:latin typeface="Cambria Math"/>
                                </a:rPr>
                                <m:t>𝑡</m:t>
                              </m:r>
                              <m:r>
                                <a:rPr lang="en-US" sz="1800" i="1">
                                  <a:latin typeface="Cambria Math"/>
                                </a:rPr>
                                <m:t>, &amp;  0≤</m:t>
                              </m:r>
                              <m:r>
                                <a:rPr lang="en-US" sz="1800" i="1">
                                  <a:latin typeface="Cambria Math"/>
                                </a:rPr>
                                <m:t>𝑡</m:t>
                              </m:r>
                              <m:r>
                                <a:rPr lang="en-US" sz="1800" i="1">
                                  <a:latin typeface="Cambria Math"/>
                                </a:rPr>
                                <m:t>≤1</m:t>
                              </m:r>
                            </m:e>
                            <m:e>
                              <m:r>
                                <a:rPr lang="en-US" sz="1800" i="1">
                                  <a:latin typeface="Cambria Math"/>
                                </a:rPr>
                                <m:t>0,        </m:t>
                              </m:r>
                              <m:r>
                                <m:rPr>
                                  <m:sty m:val="p"/>
                                </m:rPr>
                                <a:rPr lang="el-GR" sz="1800">
                                  <a:latin typeface="Cambria Math"/>
                                </a:rPr>
                                <m:t>αλλού</m:t>
                              </m:r>
                            </m:e>
                          </m:eqArr>
                        </m:e>
                      </m:d>
                    </m:oMath>
                  </m:oMathPara>
                </a14:m>
                <a:endParaRPr lang="el-GR" sz="1800" dirty="0"/>
              </a:p>
              <a:p>
                <a:pPr marL="0" indent="0" algn="l">
                  <a:lnSpc>
                    <a:spcPct val="110000"/>
                  </a:lnSpc>
                  <a:spcBef>
                    <a:spcPts val="600"/>
                  </a:spcBef>
                  <a:spcAft>
                    <a:spcPts val="600"/>
                  </a:spcAft>
                  <a:buNone/>
                </a:pPr>
                <a:r>
                  <a:rPr lang="el-GR" sz="1800" dirty="0"/>
                  <a:t>όταν στην είσοδό του εφαρμοστεί το σήμα:</a:t>
                </a:r>
              </a:p>
              <a:p>
                <a:pPr marL="0" indent="0" algn="l">
                  <a:lnSpc>
                    <a:spcPct val="110000"/>
                  </a:lnSpc>
                  <a:spcBef>
                    <a:spcPts val="600"/>
                  </a:spcBef>
                  <a:spcAft>
                    <a:spcPts val="600"/>
                  </a:spcAft>
                  <a:buNone/>
                </a:pPr>
                <a14:m>
                  <m:oMathPara xmlns:m="http://schemas.openxmlformats.org/officeDocument/2006/math">
                    <m:oMathParaPr>
                      <m:jc m:val="centerGroup"/>
                    </m:oMathParaPr>
                    <m:oMath xmlns:m="http://schemas.openxmlformats.org/officeDocument/2006/math">
                      <m:r>
                        <a:rPr lang="en-US" sz="1800" i="1">
                          <a:latin typeface="Cambria Math"/>
                        </a:rPr>
                        <m:t>𝑥</m:t>
                      </m:r>
                      <m:d>
                        <m:dPr>
                          <m:ctrlPr>
                            <a:rPr lang="el-GR" sz="1800" i="1">
                              <a:latin typeface="Cambria Math"/>
                            </a:rPr>
                          </m:ctrlPr>
                        </m:dPr>
                        <m:e>
                          <m:r>
                            <a:rPr lang="en-US" sz="1800" i="1">
                              <a:latin typeface="Cambria Math"/>
                            </a:rPr>
                            <m:t>𝑡</m:t>
                          </m:r>
                        </m:e>
                      </m:d>
                      <m:r>
                        <a:rPr lang="en-US" sz="1800" i="1">
                          <a:latin typeface="Cambria Math"/>
                        </a:rPr>
                        <m:t>=</m:t>
                      </m:r>
                      <m:d>
                        <m:dPr>
                          <m:begChr m:val="{"/>
                          <m:endChr m:val=""/>
                          <m:ctrlPr>
                            <a:rPr lang="el-GR" sz="1800" i="1">
                              <a:latin typeface="Cambria Math"/>
                            </a:rPr>
                          </m:ctrlPr>
                        </m:dPr>
                        <m:e>
                          <m:eqArr>
                            <m:eqArrPr>
                              <m:ctrlPr>
                                <a:rPr lang="el-GR" sz="1800" i="1">
                                  <a:latin typeface="Cambria Math"/>
                                </a:rPr>
                              </m:ctrlPr>
                            </m:eqArrPr>
                            <m:e>
                              <m:r>
                                <a:rPr lang="en-US" sz="1800" i="1">
                                  <a:latin typeface="Cambria Math"/>
                                </a:rPr>
                                <m:t>1, &amp;</m:t>
                              </m:r>
                              <m:r>
                                <a:rPr lang="en-US" sz="1800" b="0" i="1" smtClean="0">
                                  <a:latin typeface="Cambria Math"/>
                                </a:rPr>
                                <m:t>       </m:t>
                              </m:r>
                              <m:r>
                                <a:rPr lang="en-US" sz="1800" i="1">
                                  <a:latin typeface="Cambria Math"/>
                                </a:rPr>
                                <m:t>0≤</m:t>
                              </m:r>
                              <m:r>
                                <a:rPr lang="en-US" sz="1800" i="1">
                                  <a:latin typeface="Cambria Math"/>
                                </a:rPr>
                                <m:t>𝑡</m:t>
                              </m:r>
                              <m:r>
                                <a:rPr lang="en-US" sz="1800" i="1">
                                  <a:latin typeface="Cambria Math"/>
                                </a:rPr>
                                <m:t>≤2</m:t>
                              </m:r>
                            </m:e>
                            <m:e>
                              <m:r>
                                <a:rPr lang="en-US" sz="1800" i="1">
                                  <a:latin typeface="Cambria Math"/>
                                </a:rPr>
                                <m:t>0,        </m:t>
                              </m:r>
                              <m:r>
                                <m:rPr>
                                  <m:sty m:val="p"/>
                                </m:rPr>
                                <a:rPr lang="el-GR" sz="1800">
                                  <a:latin typeface="Cambria Math"/>
                                </a:rPr>
                                <m:t>αλλού</m:t>
                              </m:r>
                            </m:e>
                          </m:eqArr>
                        </m:e>
                      </m:d>
                    </m:oMath>
                  </m:oMathPara>
                </a14:m>
                <a:endParaRPr lang="el-GR" sz="1800" dirty="0"/>
              </a:p>
              <a:p>
                <a:pPr marL="0" indent="0" algn="l">
                  <a:lnSpc>
                    <a:spcPct val="110000"/>
                  </a:lnSpc>
                  <a:spcBef>
                    <a:spcPts val="600"/>
                  </a:spcBef>
                  <a:spcAft>
                    <a:spcPts val="600"/>
                  </a:spcAft>
                  <a:buNone/>
                </a:pPr>
                <a:endParaRPr lang="en-US" sz="1800" u="sng" dirty="0" smtClean="0"/>
              </a:p>
              <a:p>
                <a:pPr marL="0" indent="0" algn="l">
                  <a:lnSpc>
                    <a:spcPct val="110000"/>
                  </a:lnSpc>
                  <a:spcBef>
                    <a:spcPts val="600"/>
                  </a:spcBef>
                  <a:spcAft>
                    <a:spcPts val="600"/>
                  </a:spcAft>
                  <a:buNone/>
                </a:pPr>
                <a:r>
                  <a:rPr lang="el-GR" sz="1800" u="sng" dirty="0" smtClean="0"/>
                  <a:t>Απάντηση</a:t>
                </a:r>
                <a:r>
                  <a:rPr lang="el-GR" sz="1800" dirty="0"/>
                  <a:t>: Το ΓΧΑ σύστημα και η είσοδος του περιγράφονται στο σχήμα (α). </a:t>
                </a:r>
                <a:endParaRPr lang="en-US" sz="1800" dirty="0" smtClean="0"/>
              </a:p>
              <a:p>
                <a:pPr marL="0" indent="0" algn="l">
                  <a:lnSpc>
                    <a:spcPct val="110000"/>
                  </a:lnSpc>
                  <a:spcBef>
                    <a:spcPts val="600"/>
                  </a:spcBef>
                  <a:spcAft>
                    <a:spcPts val="600"/>
                  </a:spcAft>
                  <a:buNone/>
                </a:pPr>
                <a:r>
                  <a:rPr lang="el-GR" sz="1800" dirty="0" smtClean="0"/>
                  <a:t>Στο </a:t>
                </a:r>
                <a:r>
                  <a:rPr lang="el-GR" sz="1800" dirty="0"/>
                  <a:t>σχήμα (β) δίνεται η κρουστική απόκριση του συστήματος, στο σχήμα (γ) δίνεται η κατοπτρική μορφή της κρουστικής απόκρισης του συστήματος, </a:t>
                </a:r>
                <a14:m>
                  <m:oMath xmlns:m="http://schemas.openxmlformats.org/officeDocument/2006/math">
                    <m:r>
                      <a:rPr lang="el-GR" sz="1800" i="1">
                        <a:latin typeface="Cambria Math"/>
                      </a:rPr>
                      <m:t>h</m:t>
                    </m:r>
                    <m:r>
                      <a:rPr lang="el-GR" sz="1800" i="1">
                        <a:latin typeface="Cambria Math"/>
                      </a:rPr>
                      <m:t>(−</m:t>
                    </m:r>
                    <m:r>
                      <a:rPr lang="el-GR" sz="1800" i="1">
                        <a:latin typeface="Cambria Math"/>
                      </a:rPr>
                      <m:t>𝜏</m:t>
                    </m:r>
                    <m:r>
                      <a:rPr lang="el-GR" sz="1800" i="1">
                        <a:latin typeface="Cambria Math"/>
                      </a:rPr>
                      <m:t>)</m:t>
                    </m:r>
                  </m:oMath>
                </a14:m>
                <a:r>
                  <a:rPr lang="el-GR" sz="1800" dirty="0"/>
                  <a:t>, στο σχήμα (δ) η κατοπτρική μορφή της κρουστικής απόκρισης έχει μετατοπιστεί κατά </a:t>
                </a:r>
                <a14:m>
                  <m:oMath xmlns:m="http://schemas.openxmlformats.org/officeDocument/2006/math">
                    <m:r>
                      <a:rPr lang="en-US" sz="1800" i="1">
                        <a:latin typeface="Cambria Math"/>
                      </a:rPr>
                      <m:t>𝑡</m:t>
                    </m:r>
                    <m:r>
                      <a:rPr lang="el-GR" sz="1800" i="1">
                        <a:latin typeface="Cambria Math"/>
                      </a:rPr>
                      <m:t> &lt;0, </m:t>
                    </m:r>
                    <m:r>
                      <a:rPr lang="el-GR" sz="1800" i="1">
                        <a:latin typeface="Cambria Math"/>
                      </a:rPr>
                      <m:t>h</m:t>
                    </m:r>
                    <m:r>
                      <a:rPr lang="el-GR" sz="1800" i="1">
                        <a:latin typeface="Cambria Math"/>
                      </a:rPr>
                      <m:t>(</m:t>
                    </m:r>
                    <m:r>
                      <a:rPr lang="en-US" sz="1800" i="1">
                        <a:latin typeface="Cambria Math"/>
                      </a:rPr>
                      <m:t>𝑡</m:t>
                    </m:r>
                    <m:r>
                      <a:rPr lang="el-GR" sz="1800" i="1">
                        <a:latin typeface="Cambria Math"/>
                      </a:rPr>
                      <m:t>−</m:t>
                    </m:r>
                    <m:r>
                      <a:rPr lang="el-GR" sz="1800" i="1">
                        <a:latin typeface="Cambria Math"/>
                      </a:rPr>
                      <m:t>𝜏</m:t>
                    </m:r>
                    <m:r>
                      <a:rPr lang="el-GR" sz="1800" i="1">
                        <a:latin typeface="Cambria Math"/>
                      </a:rPr>
                      <m:t>)</m:t>
                    </m:r>
                  </m:oMath>
                </a14:m>
                <a:r>
                  <a:rPr lang="el-GR" sz="1800" dirty="0"/>
                  <a:t>.</a:t>
                </a:r>
              </a:p>
              <a:p>
                <a:pPr marL="0" indent="0" algn="l">
                  <a:lnSpc>
                    <a:spcPct val="110000"/>
                  </a:lnSpc>
                  <a:spcBef>
                    <a:spcPts val="600"/>
                  </a:spcBef>
                  <a:spcAft>
                    <a:spcPts val="600"/>
                  </a:spcAft>
                  <a:buNone/>
                </a:pPr>
                <a:r>
                  <a:rPr lang="el-GR" sz="1800" dirty="0"/>
                  <a:t>Παρατηρούμε ότι </a:t>
                </a:r>
                <a14:m>
                  <m:oMath xmlns:m="http://schemas.openxmlformats.org/officeDocument/2006/math">
                    <m:r>
                      <a:rPr lang="el-GR" sz="1800" i="1">
                        <a:latin typeface="Cambria Math"/>
                      </a:rPr>
                      <m:t>h</m:t>
                    </m:r>
                    <m:r>
                      <a:rPr lang="el-GR" sz="1800" i="1">
                        <a:latin typeface="Cambria Math"/>
                      </a:rPr>
                      <m:t>(</m:t>
                    </m:r>
                    <m:r>
                      <a:rPr lang="en-US" sz="1800" i="1">
                        <a:latin typeface="Cambria Math"/>
                      </a:rPr>
                      <m:t>𝑡</m:t>
                    </m:r>
                    <m:r>
                      <a:rPr lang="el-GR" sz="1800" i="1">
                        <a:latin typeface="Cambria Math"/>
                      </a:rPr>
                      <m:t>−</m:t>
                    </m:r>
                    <m:r>
                      <a:rPr lang="el-GR" sz="1800" i="1">
                        <a:latin typeface="Cambria Math"/>
                      </a:rPr>
                      <m:t>𝜏</m:t>
                    </m:r>
                    <m:r>
                      <a:rPr lang="el-GR" sz="1800" i="1">
                        <a:latin typeface="Cambria Math"/>
                      </a:rPr>
                      <m:t>) </m:t>
                    </m:r>
                    <m:r>
                      <a:rPr lang="en-US" sz="1800" i="1">
                        <a:latin typeface="Cambria Math"/>
                      </a:rPr>
                      <m:t>𝑥</m:t>
                    </m:r>
                    <m:r>
                      <a:rPr lang="el-GR" sz="1800" i="1">
                        <a:latin typeface="Cambria Math"/>
                      </a:rPr>
                      <m:t>(</m:t>
                    </m:r>
                    <m:r>
                      <a:rPr lang="el-GR" sz="1800" i="1">
                        <a:latin typeface="Cambria Math"/>
                      </a:rPr>
                      <m:t>𝜏</m:t>
                    </m:r>
                    <m:r>
                      <a:rPr lang="el-GR" sz="1800" i="1">
                        <a:latin typeface="Cambria Math"/>
                      </a:rPr>
                      <m:t>) = 0 </m:t>
                    </m:r>
                    <m:r>
                      <m:rPr>
                        <m:sty m:val="p"/>
                      </m:rPr>
                      <a:rPr lang="el-GR" sz="1800">
                        <a:latin typeface="Cambria Math"/>
                      </a:rPr>
                      <m:t>για</m:t>
                    </m:r>
                    <m:r>
                      <a:rPr lang="el-GR" sz="1800" i="1">
                        <a:latin typeface="Cambria Math"/>
                      </a:rPr>
                      <m:t> </m:t>
                    </m:r>
                    <m:r>
                      <a:rPr lang="en-US" sz="1800" i="1">
                        <a:latin typeface="Cambria Math"/>
                      </a:rPr>
                      <m:t>𝑡</m:t>
                    </m:r>
                    <m:r>
                      <a:rPr lang="el-GR" sz="1800" i="1">
                        <a:latin typeface="Cambria Math"/>
                      </a:rPr>
                      <m:t> &lt; 0</m:t>
                    </m:r>
                  </m:oMath>
                </a14:m>
                <a:r>
                  <a:rPr lang="el-GR" sz="1800" dirty="0"/>
                  <a:t>. Έτσι η έξοδος του συστήματος είναι </a:t>
                </a:r>
                <a14:m>
                  <m:oMath xmlns:m="http://schemas.openxmlformats.org/officeDocument/2006/math">
                    <m:r>
                      <a:rPr lang="en-US" sz="1800" i="1">
                        <a:latin typeface="Cambria Math"/>
                      </a:rPr>
                      <m:t>𝑦</m:t>
                    </m:r>
                    <m:r>
                      <a:rPr lang="el-GR" sz="1800" i="1">
                        <a:latin typeface="Cambria Math"/>
                      </a:rPr>
                      <m:t>(</m:t>
                    </m:r>
                    <m:r>
                      <a:rPr lang="en-US" sz="1800" i="1">
                        <a:latin typeface="Cambria Math"/>
                      </a:rPr>
                      <m:t>𝑡</m:t>
                    </m:r>
                    <m:r>
                      <a:rPr lang="el-GR" sz="1800" i="1">
                        <a:latin typeface="Cambria Math"/>
                      </a:rPr>
                      <m:t>) = 0</m:t>
                    </m:r>
                  </m:oMath>
                </a14:m>
                <a:r>
                  <a:rPr lang="el-GR" sz="1800" dirty="0"/>
                  <a:t> όταν </a:t>
                </a:r>
                <a14:m>
                  <m:oMath xmlns:m="http://schemas.openxmlformats.org/officeDocument/2006/math">
                    <m:r>
                      <a:rPr lang="en-US" sz="1800" i="1">
                        <a:latin typeface="Cambria Math"/>
                      </a:rPr>
                      <m:t>𝑡</m:t>
                    </m:r>
                    <m:r>
                      <a:rPr lang="el-GR" sz="1800" i="1">
                        <a:latin typeface="Cambria Math"/>
                      </a:rPr>
                      <m:t> &lt;0</m:t>
                    </m:r>
                  </m:oMath>
                </a14:m>
                <a:r>
                  <a:rPr lang="el-GR" sz="1800" dirty="0"/>
                  <a:t>. Στο σχήμα (ε) η κατοπτρική μορφή της κρουστικής απόκρισης </a:t>
                </a:r>
                <a14:m>
                  <m:oMath xmlns:m="http://schemas.openxmlformats.org/officeDocument/2006/math">
                    <m:r>
                      <a:rPr lang="el-GR" sz="1800" i="1">
                        <a:latin typeface="Cambria Math"/>
                      </a:rPr>
                      <m:t>h</m:t>
                    </m:r>
                    <m:r>
                      <a:rPr lang="el-GR" sz="1800" i="1">
                        <a:latin typeface="Cambria Math"/>
                      </a:rPr>
                      <m:t>(</m:t>
                    </m:r>
                    <m:r>
                      <a:rPr lang="en-US" sz="1800" i="1">
                        <a:latin typeface="Cambria Math"/>
                      </a:rPr>
                      <m:t>𝑡</m:t>
                    </m:r>
                    <m:r>
                      <a:rPr lang="el-GR" sz="1800" i="1">
                        <a:latin typeface="Cambria Math"/>
                      </a:rPr>
                      <m:t>−</m:t>
                    </m:r>
                    <m:r>
                      <a:rPr lang="el-GR" sz="1800" i="1">
                        <a:latin typeface="Cambria Math"/>
                      </a:rPr>
                      <m:t>𝜏</m:t>
                    </m:r>
                    <m:r>
                      <a:rPr lang="el-GR" sz="1800" i="1">
                        <a:latin typeface="Cambria Math"/>
                      </a:rPr>
                      <m:t>)</m:t>
                    </m:r>
                  </m:oMath>
                </a14:m>
                <a:r>
                  <a:rPr lang="el-GR" sz="1800" dirty="0"/>
                  <a:t> έχει μετατοπιστεί κατά </a:t>
                </a:r>
                <a14:m>
                  <m:oMath xmlns:m="http://schemas.openxmlformats.org/officeDocument/2006/math">
                    <m:r>
                      <a:rPr lang="el-GR" sz="1800" i="1">
                        <a:latin typeface="Cambria Math"/>
                      </a:rPr>
                      <m:t>0 ≤ </m:t>
                    </m:r>
                    <m:r>
                      <a:rPr lang="en-US" sz="1800" i="1">
                        <a:latin typeface="Cambria Math"/>
                      </a:rPr>
                      <m:t>𝑡</m:t>
                    </m:r>
                    <m:r>
                      <a:rPr lang="el-GR" sz="1800" i="1">
                        <a:latin typeface="Cambria Math"/>
                      </a:rPr>
                      <m:t> ≤ 1</m:t>
                    </m:r>
                  </m:oMath>
                </a14:m>
                <a:r>
                  <a:rPr lang="el-GR" sz="1800" dirty="0" smtClean="0"/>
                  <a:t>.</a:t>
                </a:r>
                <a:endParaRPr lang="en-US" sz="1800" dirty="0" smtClean="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457200" y="1052736"/>
                <a:ext cx="8229600" cy="5472608"/>
              </a:xfrm>
              <a:blipFill rotWithShape="1">
                <a:blip r:embed="rId2"/>
                <a:stretch>
                  <a:fillRect l="-593" t="-557" r="-74" b="-111"/>
                </a:stretch>
              </a:blipFill>
            </p:spPr>
            <p:txBody>
              <a:bodyPr/>
              <a:lstStyle/>
              <a:p>
                <a:r>
                  <a:rPr lang="el-GR">
                    <a:noFill/>
                  </a:rPr>
                  <a:t> </a:t>
                </a:r>
              </a:p>
            </p:txBody>
          </p:sp>
        </mc:Fallback>
      </mc:AlternateContent>
      <p:sp>
        <p:nvSpPr>
          <p:cNvPr id="4" name="Slide Number Placeholder 3"/>
          <p:cNvSpPr>
            <a:spLocks noGrp="1"/>
          </p:cNvSpPr>
          <p:nvPr>
            <p:ph type="sldNum" sz="quarter" idx="12"/>
          </p:nvPr>
        </p:nvSpPr>
        <p:spPr/>
        <p:txBody>
          <a:bodyPr/>
          <a:lstStyle/>
          <a:p>
            <a:fld id="{0B0EBAE1-C03B-424B-868F-E6C23C4F0113}" type="slidenum">
              <a:rPr lang="el-GR" smtClean="0"/>
              <a:t>136</a:t>
            </a:fld>
            <a:endParaRPr lang="el-GR"/>
          </a:p>
        </p:txBody>
      </p:sp>
    </p:spTree>
    <p:extLst>
      <p:ext uri="{BB962C8B-B14F-4D97-AF65-F5344CB8AC3E}">
        <p14:creationId xmlns:p14="http://schemas.microsoft.com/office/powerpoint/2010/main" val="2713976386"/>
      </p:ext>
    </p:extLst>
  </p:cSld>
  <p:clrMapOvr>
    <a:masterClrMapping/>
  </p:clrMapOvr>
  <p:timing>
    <p:tnLst>
      <p:par>
        <p:cTn id="1" dur="indefinite" restart="never" nodeType="tmRoot"/>
      </p:par>
    </p:tnLst>
  </p:timing>
</p:sld>
</file>

<file path=ppt/slides/slide1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l-GR" dirty="0" smtClean="0"/>
              <a:t>Άσκηση</a:t>
            </a:r>
            <a:r>
              <a:rPr lang="en-US" dirty="0" smtClean="0"/>
              <a:t> </a:t>
            </a:r>
            <a:r>
              <a:rPr lang="el-GR" dirty="0" smtClean="0"/>
              <a:t>18</a:t>
            </a:r>
            <a:r>
              <a:rPr lang="en-US" dirty="0" smtClean="0"/>
              <a:t> </a:t>
            </a:r>
            <a:r>
              <a:rPr lang="el-GR" dirty="0" smtClean="0"/>
              <a:t>(συνέχεια)</a:t>
            </a:r>
            <a:endParaRPr lang="el-GR" dirty="0"/>
          </a:p>
        </p:txBody>
      </p:sp>
      <p:sp>
        <p:nvSpPr>
          <p:cNvPr id="4" name="Slide Number Placeholder 3"/>
          <p:cNvSpPr>
            <a:spLocks noGrp="1"/>
          </p:cNvSpPr>
          <p:nvPr>
            <p:ph type="sldNum" sz="quarter" idx="12"/>
          </p:nvPr>
        </p:nvSpPr>
        <p:spPr/>
        <p:txBody>
          <a:bodyPr/>
          <a:lstStyle/>
          <a:p>
            <a:fld id="{0B0EBAE1-C03B-424B-868F-E6C23C4F0113}" type="slidenum">
              <a:rPr lang="el-GR" smtClean="0"/>
              <a:t>137</a:t>
            </a:fld>
            <a:endParaRPr lang="el-GR"/>
          </a:p>
        </p:txBody>
      </p:sp>
      <p:pic>
        <p:nvPicPr>
          <p:cNvPr id="6" name="Content Placeholder 5"/>
          <p:cNvPicPr>
            <a:picLocks noGrp="1"/>
          </p:cNvPicPr>
          <p:nvPr>
            <p:ph idx="1"/>
          </p:nvPr>
        </p:nvPicPr>
        <p:blipFill rotWithShape="1">
          <a:blip r:embed="rId2" cstate="print">
            <a:extLst>
              <a:ext uri="{28A0092B-C50C-407E-A947-70E740481C1C}">
                <a14:useLocalDpi xmlns:a14="http://schemas.microsoft.com/office/drawing/2010/main" val="0"/>
              </a:ext>
            </a:extLst>
          </a:blip>
          <a:srcRect b="47777"/>
          <a:stretch/>
        </p:blipFill>
        <p:spPr bwMode="auto">
          <a:xfrm>
            <a:off x="1835696" y="1484784"/>
            <a:ext cx="5616624" cy="4680520"/>
          </a:xfrm>
          <a:prstGeom prst="rect">
            <a:avLst/>
          </a:prstGeom>
          <a:noFill/>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1204057234"/>
      </p:ext>
    </p:extLst>
  </p:cSld>
  <p:clrMapOvr>
    <a:masterClrMapping/>
  </p:clrMapOvr>
  <p:timing>
    <p:tnLst>
      <p:par>
        <p:cTn id="1" dur="indefinite" restart="never" nodeType="tmRoot"/>
      </p:par>
    </p:tnLst>
  </p:timing>
</p:sld>
</file>

<file path=ppt/slides/slide1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l-GR" dirty="0" smtClean="0"/>
              <a:t>Άσκηση 13(συνέχεια)</a:t>
            </a:r>
            <a:endParaRPr lang="el-GR" dirty="0"/>
          </a:p>
        </p:txBody>
      </p:sp>
      <p:sp>
        <p:nvSpPr>
          <p:cNvPr id="4" name="Slide Number Placeholder 3"/>
          <p:cNvSpPr>
            <a:spLocks noGrp="1"/>
          </p:cNvSpPr>
          <p:nvPr>
            <p:ph type="sldNum" sz="quarter" idx="12"/>
          </p:nvPr>
        </p:nvSpPr>
        <p:spPr/>
        <p:txBody>
          <a:bodyPr/>
          <a:lstStyle/>
          <a:p>
            <a:fld id="{0B0EBAE1-C03B-424B-868F-E6C23C4F0113}" type="slidenum">
              <a:rPr lang="el-GR" smtClean="0"/>
              <a:t>138</a:t>
            </a:fld>
            <a:endParaRPr lang="el-GR"/>
          </a:p>
        </p:txBody>
      </p:sp>
      <p:pic>
        <p:nvPicPr>
          <p:cNvPr id="5" name="Content Placeholder 4"/>
          <p:cNvPicPr>
            <a:picLocks noGrp="1"/>
          </p:cNvPicPr>
          <p:nvPr>
            <p:ph idx="1"/>
          </p:nvPr>
        </p:nvPicPr>
        <p:blipFill rotWithShape="1">
          <a:blip r:embed="rId2" cstate="print">
            <a:extLst>
              <a:ext uri="{28A0092B-C50C-407E-A947-70E740481C1C}">
                <a14:useLocalDpi xmlns:a14="http://schemas.microsoft.com/office/drawing/2010/main" val="0"/>
              </a:ext>
            </a:extLst>
          </a:blip>
          <a:srcRect t="51417"/>
          <a:stretch/>
        </p:blipFill>
        <p:spPr bwMode="auto">
          <a:xfrm>
            <a:off x="1331640" y="1268760"/>
            <a:ext cx="6120680" cy="4824536"/>
          </a:xfrm>
          <a:prstGeom prst="rect">
            <a:avLst/>
          </a:prstGeom>
          <a:noFill/>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3797917328"/>
      </p:ext>
    </p:extLst>
  </p:cSld>
  <p:clrMapOvr>
    <a:masterClrMapping/>
  </p:clrMapOvr>
  <p:timing>
    <p:tnLst>
      <p:par>
        <p:cTn id="1" dur="indefinite" restart="never" nodeType="tmRoot"/>
      </p:par>
    </p:tnLst>
  </p:timing>
</p:sld>
</file>

<file path=ppt/slides/slide1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l-GR" dirty="0" smtClean="0"/>
              <a:t>Άσκηση 13(συνέχεια)</a:t>
            </a:r>
            <a:endParaRPr lang="el-GR"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457200" y="1052736"/>
                <a:ext cx="8229600" cy="5472608"/>
              </a:xfrm>
            </p:spPr>
            <p:txBody>
              <a:bodyPr>
                <a:noAutofit/>
              </a:bodyPr>
              <a:lstStyle/>
              <a:p>
                <a:pPr marL="0" indent="0" algn="l">
                  <a:lnSpc>
                    <a:spcPct val="150000"/>
                  </a:lnSpc>
                  <a:spcBef>
                    <a:spcPts val="600"/>
                  </a:spcBef>
                  <a:spcAft>
                    <a:spcPts val="600"/>
                  </a:spcAft>
                  <a:buNone/>
                </a:pPr>
                <a:r>
                  <a:rPr lang="el-GR" sz="1800" dirty="0"/>
                  <a:t>Χρησιμοποιώντας τις σχέσεις που περιγράφουν την είσοδο </a:t>
                </a:r>
                <a14:m>
                  <m:oMath xmlns:m="http://schemas.openxmlformats.org/officeDocument/2006/math">
                    <m:r>
                      <a:rPr lang="en-US" sz="1800" i="1">
                        <a:latin typeface="Cambria Math"/>
                      </a:rPr>
                      <m:t>𝑥</m:t>
                    </m:r>
                    <m:r>
                      <a:rPr lang="el-GR" sz="1800" i="1">
                        <a:latin typeface="Cambria Math"/>
                      </a:rPr>
                      <m:t>(</m:t>
                    </m:r>
                    <m:r>
                      <a:rPr lang="en-US" sz="1800" i="1">
                        <a:latin typeface="Cambria Math"/>
                      </a:rPr>
                      <m:t>𝑡</m:t>
                    </m:r>
                    <m:r>
                      <a:rPr lang="el-GR" sz="1800" i="1">
                        <a:latin typeface="Cambria Math"/>
                      </a:rPr>
                      <m:t>)</m:t>
                    </m:r>
                  </m:oMath>
                </a14:m>
                <a:r>
                  <a:rPr lang="el-GR" sz="1800" dirty="0"/>
                  <a:t> και την κρουστική απόκριση </a:t>
                </a:r>
                <a14:m>
                  <m:oMath xmlns:m="http://schemas.openxmlformats.org/officeDocument/2006/math">
                    <m:r>
                      <a:rPr lang="el-GR" sz="1800" i="1">
                        <a:latin typeface="Cambria Math"/>
                      </a:rPr>
                      <m:t>h</m:t>
                    </m:r>
                    <m:r>
                      <a:rPr lang="el-GR" sz="1800" i="1">
                        <a:latin typeface="Cambria Math"/>
                      </a:rPr>
                      <m:t>(</m:t>
                    </m:r>
                    <m:r>
                      <a:rPr lang="en-US" sz="1800" i="1">
                        <a:latin typeface="Cambria Math"/>
                      </a:rPr>
                      <m:t>𝑡</m:t>
                    </m:r>
                    <m:r>
                      <a:rPr lang="el-GR" sz="1800" i="1">
                        <a:latin typeface="Cambria Math"/>
                      </a:rPr>
                      <m:t>)</m:t>
                    </m:r>
                  </m:oMath>
                </a14:m>
                <a:r>
                  <a:rPr lang="el-GR" sz="1800" dirty="0"/>
                  <a:t>, η έξοδος του συστήματος δίνεται από τη σχέση:</a:t>
                </a:r>
              </a:p>
              <a:p>
                <a:pPr marL="0" indent="0" algn="l">
                  <a:lnSpc>
                    <a:spcPct val="150000"/>
                  </a:lnSpc>
                  <a:spcBef>
                    <a:spcPts val="600"/>
                  </a:spcBef>
                  <a:spcAft>
                    <a:spcPts val="600"/>
                  </a:spcAft>
                  <a:buNone/>
                </a:pPr>
                <a14:m>
                  <m:oMathPara xmlns:m="http://schemas.openxmlformats.org/officeDocument/2006/math">
                    <m:oMathParaPr>
                      <m:jc m:val="centerGroup"/>
                    </m:oMathParaPr>
                    <m:oMath xmlns:m="http://schemas.openxmlformats.org/officeDocument/2006/math">
                      <m:r>
                        <a:rPr lang="el-GR" sz="1800" i="1">
                          <a:latin typeface="Cambria Math"/>
                        </a:rPr>
                        <m:t>𝑦</m:t>
                      </m:r>
                      <m:d>
                        <m:dPr>
                          <m:ctrlPr>
                            <a:rPr lang="el-GR" sz="1800" i="1">
                              <a:latin typeface="Cambria Math"/>
                            </a:rPr>
                          </m:ctrlPr>
                        </m:dPr>
                        <m:e>
                          <m:r>
                            <a:rPr lang="el-GR" sz="1800" i="1">
                              <a:latin typeface="Cambria Math"/>
                            </a:rPr>
                            <m:t>𝑡</m:t>
                          </m:r>
                        </m:e>
                      </m:d>
                      <m:r>
                        <a:rPr lang="el-GR" sz="1800" i="1">
                          <a:latin typeface="Cambria Math"/>
                        </a:rPr>
                        <m:t>=</m:t>
                      </m:r>
                      <m:nary>
                        <m:naryPr>
                          <m:limLoc m:val="subSup"/>
                          <m:ctrlPr>
                            <a:rPr lang="el-GR" sz="1800" i="1">
                              <a:latin typeface="Cambria Math"/>
                            </a:rPr>
                          </m:ctrlPr>
                        </m:naryPr>
                        <m:sub>
                          <m:r>
                            <a:rPr lang="el-GR" sz="1800" i="1">
                              <a:latin typeface="Cambria Math"/>
                            </a:rPr>
                            <m:t>−∞</m:t>
                          </m:r>
                        </m:sub>
                        <m:sup>
                          <m:r>
                            <a:rPr lang="el-GR" sz="1800" i="1">
                              <a:latin typeface="Cambria Math"/>
                            </a:rPr>
                            <m:t>+∞</m:t>
                          </m:r>
                        </m:sup>
                        <m:e>
                          <m:r>
                            <a:rPr lang="el-GR" sz="1800" i="1">
                              <a:latin typeface="Cambria Math"/>
                            </a:rPr>
                            <m:t>𝑥</m:t>
                          </m:r>
                          <m:d>
                            <m:dPr>
                              <m:ctrlPr>
                                <a:rPr lang="el-GR" sz="1800" i="1">
                                  <a:latin typeface="Cambria Math"/>
                                </a:rPr>
                              </m:ctrlPr>
                            </m:dPr>
                            <m:e>
                              <m:r>
                                <a:rPr lang="el-GR" sz="1800" i="1">
                                  <a:latin typeface="Cambria Math"/>
                                </a:rPr>
                                <m:t>𝜏</m:t>
                              </m:r>
                            </m:e>
                          </m:d>
                          <m:r>
                            <a:rPr lang="el-GR" sz="1800" i="1">
                              <a:latin typeface="Cambria Math"/>
                            </a:rPr>
                            <m:t> </m:t>
                          </m:r>
                          <m:r>
                            <a:rPr lang="en-US" sz="1800" i="1">
                              <a:latin typeface="Cambria Math"/>
                            </a:rPr>
                            <m:t>h</m:t>
                          </m:r>
                          <m:d>
                            <m:dPr>
                              <m:ctrlPr>
                                <a:rPr lang="el-GR" sz="1800" i="1">
                                  <a:latin typeface="Cambria Math"/>
                                </a:rPr>
                              </m:ctrlPr>
                            </m:dPr>
                            <m:e>
                              <m:r>
                                <a:rPr lang="el-GR" sz="1800" i="1">
                                  <a:latin typeface="Cambria Math"/>
                                </a:rPr>
                                <m:t>𝑡</m:t>
                              </m:r>
                              <m:r>
                                <a:rPr lang="el-GR" sz="1800" i="1">
                                  <a:latin typeface="Cambria Math"/>
                                </a:rPr>
                                <m:t>−</m:t>
                              </m:r>
                              <m:r>
                                <a:rPr lang="el-GR" sz="1800" i="1">
                                  <a:latin typeface="Cambria Math"/>
                                </a:rPr>
                                <m:t>𝜏</m:t>
                              </m:r>
                            </m:e>
                          </m:d>
                        </m:e>
                      </m:nary>
                      <m:r>
                        <a:rPr lang="el-GR" sz="1800" i="1">
                          <a:latin typeface="Cambria Math"/>
                        </a:rPr>
                        <m:t>=</m:t>
                      </m:r>
                      <m:nary>
                        <m:naryPr>
                          <m:limLoc m:val="subSup"/>
                          <m:ctrlPr>
                            <a:rPr lang="el-GR" sz="1800" i="1">
                              <a:latin typeface="Cambria Math"/>
                            </a:rPr>
                          </m:ctrlPr>
                        </m:naryPr>
                        <m:sub>
                          <m:r>
                            <a:rPr lang="el-GR" sz="1800" i="1">
                              <a:latin typeface="Cambria Math"/>
                            </a:rPr>
                            <m:t>0</m:t>
                          </m:r>
                        </m:sub>
                        <m:sup>
                          <m:r>
                            <a:rPr lang="el-GR" sz="1800" i="1">
                              <a:latin typeface="Cambria Math"/>
                            </a:rPr>
                            <m:t>𝑡</m:t>
                          </m:r>
                        </m:sup>
                        <m:e>
                          <m:r>
                            <a:rPr lang="el-GR" sz="1800" i="1">
                              <a:latin typeface="Cambria Math"/>
                            </a:rPr>
                            <m:t>1 </m:t>
                          </m:r>
                          <m:r>
                            <a:rPr lang="en-US" sz="1800" i="1">
                              <a:latin typeface="Cambria Math"/>
                            </a:rPr>
                            <m:t>h</m:t>
                          </m:r>
                          <m:d>
                            <m:dPr>
                              <m:ctrlPr>
                                <a:rPr lang="el-GR" sz="1800" i="1">
                                  <a:latin typeface="Cambria Math"/>
                                </a:rPr>
                              </m:ctrlPr>
                            </m:dPr>
                            <m:e>
                              <m:r>
                                <a:rPr lang="el-GR" sz="1800" i="1">
                                  <a:latin typeface="Cambria Math"/>
                                </a:rPr>
                                <m:t>𝑡</m:t>
                              </m:r>
                              <m:r>
                                <a:rPr lang="el-GR" sz="1800" i="1">
                                  <a:latin typeface="Cambria Math"/>
                                </a:rPr>
                                <m:t>−</m:t>
                              </m:r>
                              <m:r>
                                <a:rPr lang="el-GR" sz="1800" i="1">
                                  <a:latin typeface="Cambria Math"/>
                                </a:rPr>
                                <m:t>𝜏</m:t>
                              </m:r>
                            </m:e>
                          </m:d>
                        </m:e>
                      </m:nary>
                      <m:r>
                        <a:rPr lang="el-GR" sz="1800" i="1">
                          <a:latin typeface="Cambria Math"/>
                        </a:rPr>
                        <m:t>=</m:t>
                      </m:r>
                      <m:r>
                        <a:rPr lang="el-GR" sz="1800" i="1">
                          <a:latin typeface="Cambria Math"/>
                        </a:rPr>
                        <m:t>𝑡</m:t>
                      </m:r>
                      <m:r>
                        <a:rPr lang="el-GR" sz="1800" i="1">
                          <a:latin typeface="Cambria Math"/>
                        </a:rPr>
                        <m:t>−</m:t>
                      </m:r>
                      <m:f>
                        <m:fPr>
                          <m:ctrlPr>
                            <a:rPr lang="el-GR" sz="1800" i="1">
                              <a:latin typeface="Cambria Math"/>
                            </a:rPr>
                          </m:ctrlPr>
                        </m:fPr>
                        <m:num>
                          <m:sSup>
                            <m:sSupPr>
                              <m:ctrlPr>
                                <a:rPr lang="el-GR" sz="1800" i="1">
                                  <a:latin typeface="Cambria Math"/>
                                </a:rPr>
                              </m:ctrlPr>
                            </m:sSupPr>
                            <m:e>
                              <m:r>
                                <a:rPr lang="el-GR" sz="1800" i="1">
                                  <a:latin typeface="Cambria Math"/>
                                </a:rPr>
                                <m:t>𝑡</m:t>
                              </m:r>
                            </m:e>
                            <m:sup>
                              <m:r>
                                <a:rPr lang="el-GR" sz="1800" i="1">
                                  <a:latin typeface="Cambria Math"/>
                                </a:rPr>
                                <m:t>2</m:t>
                              </m:r>
                            </m:sup>
                          </m:sSup>
                        </m:num>
                        <m:den>
                          <m:r>
                            <a:rPr lang="el-GR" sz="1800" i="1">
                              <a:latin typeface="Cambria Math"/>
                            </a:rPr>
                            <m:t>2</m:t>
                          </m:r>
                        </m:den>
                      </m:f>
                      <m:r>
                        <a:rPr lang="el-GR" sz="1800" i="1">
                          <a:latin typeface="Cambria Math"/>
                        </a:rPr>
                        <m:t>,  </m:t>
                      </m:r>
                      <m:r>
                        <m:rPr>
                          <m:sty m:val="p"/>
                        </m:rPr>
                        <a:rPr lang="el-GR" sz="1800">
                          <a:latin typeface="Cambria Math"/>
                        </a:rPr>
                        <m:t>όταν</m:t>
                      </m:r>
                      <m:r>
                        <a:rPr lang="el-GR" sz="1800">
                          <a:latin typeface="Cambria Math"/>
                        </a:rPr>
                        <m:t> </m:t>
                      </m:r>
                      <m:r>
                        <a:rPr lang="en-US" sz="1800" i="1">
                          <a:latin typeface="Cambria Math"/>
                        </a:rPr>
                        <m:t>0&lt;</m:t>
                      </m:r>
                      <m:r>
                        <a:rPr lang="en-US" sz="1800" i="1">
                          <a:latin typeface="Cambria Math"/>
                        </a:rPr>
                        <m:t>𝑡</m:t>
                      </m:r>
                      <m:r>
                        <a:rPr lang="en-US" sz="1800" i="1">
                          <a:latin typeface="Cambria Math"/>
                        </a:rPr>
                        <m:t>&lt;1</m:t>
                      </m:r>
                    </m:oMath>
                  </m:oMathPara>
                </a14:m>
                <a:endParaRPr lang="el-GR" sz="1800" dirty="0"/>
              </a:p>
              <a:p>
                <a:pPr marL="0" indent="0" algn="l">
                  <a:lnSpc>
                    <a:spcPct val="150000"/>
                  </a:lnSpc>
                  <a:spcBef>
                    <a:spcPts val="600"/>
                  </a:spcBef>
                  <a:spcAft>
                    <a:spcPts val="600"/>
                  </a:spcAft>
                  <a:buNone/>
                </a:pPr>
                <a:r>
                  <a:rPr lang="el-GR" sz="1800" dirty="0"/>
                  <a:t>και είναι ίση με το εμβαδόν του γραμμοσκιασμένου τραπεζίου στο σχήμα (ε). </a:t>
                </a:r>
              </a:p>
              <a:p>
                <a:pPr marL="0" indent="0" algn="l">
                  <a:lnSpc>
                    <a:spcPct val="150000"/>
                  </a:lnSpc>
                  <a:spcBef>
                    <a:spcPts val="600"/>
                  </a:spcBef>
                  <a:spcAft>
                    <a:spcPts val="600"/>
                  </a:spcAft>
                  <a:buNone/>
                </a:pPr>
                <a:r>
                  <a:rPr lang="el-GR" sz="1800" dirty="0"/>
                  <a:t>Στο σχήμα (στ) η </a:t>
                </a:r>
                <a14:m>
                  <m:oMath xmlns:m="http://schemas.openxmlformats.org/officeDocument/2006/math">
                    <m:r>
                      <a:rPr lang="el-GR" sz="1800" i="1">
                        <a:latin typeface="Cambria Math"/>
                      </a:rPr>
                      <m:t>h</m:t>
                    </m:r>
                    <m:r>
                      <a:rPr lang="el-GR" sz="1800" i="1">
                        <a:latin typeface="Cambria Math"/>
                      </a:rPr>
                      <m:t>(</m:t>
                    </m:r>
                    <m:r>
                      <a:rPr lang="en-US" sz="1800" i="1">
                        <a:latin typeface="Cambria Math"/>
                      </a:rPr>
                      <m:t>𝑡</m:t>
                    </m:r>
                    <m:r>
                      <a:rPr lang="el-GR" sz="1800" i="1">
                        <a:latin typeface="Cambria Math"/>
                      </a:rPr>
                      <m:t>−</m:t>
                    </m:r>
                    <m:r>
                      <a:rPr lang="el-GR" sz="1800" i="1">
                        <a:latin typeface="Cambria Math"/>
                      </a:rPr>
                      <m:t>𝜏</m:t>
                    </m:r>
                    <m:r>
                      <a:rPr lang="el-GR" sz="1800" i="1">
                        <a:latin typeface="Cambria Math"/>
                      </a:rPr>
                      <m:t>)</m:t>
                    </m:r>
                  </m:oMath>
                </a14:m>
                <a:r>
                  <a:rPr lang="el-GR" sz="1800" dirty="0"/>
                  <a:t> έχει μετατοπιστεί </a:t>
                </a:r>
                <a:r>
                  <a:rPr lang="el-GR" sz="1800" dirty="0" smtClean="0"/>
                  <a:t>κατά </a:t>
                </a:r>
                <a14:m>
                  <m:oMath xmlns:m="http://schemas.openxmlformats.org/officeDocument/2006/math">
                    <m:r>
                      <a:rPr lang="el-GR" sz="1800" i="1">
                        <a:latin typeface="Cambria Math"/>
                      </a:rPr>
                      <m:t>1 ≤ </m:t>
                    </m:r>
                    <m:r>
                      <a:rPr lang="en-US" sz="1800" i="1">
                        <a:latin typeface="Cambria Math"/>
                      </a:rPr>
                      <m:t>𝑡</m:t>
                    </m:r>
                    <m:r>
                      <a:rPr lang="el-GR" sz="1800" i="1">
                        <a:latin typeface="Cambria Math"/>
                      </a:rPr>
                      <m:t> ≤ 2</m:t>
                    </m:r>
                  </m:oMath>
                </a14:m>
                <a:r>
                  <a:rPr lang="el-GR" sz="1800" dirty="0"/>
                  <a:t>. Η έξοδος του συστήματος είναι ίση με το εμβαδό του γραμμοσκιασμένου τριγώνου στο σχήμα (στ) και δίνεται από τη σχέση:</a:t>
                </a:r>
              </a:p>
              <a:p>
                <a:pPr marL="0" indent="0" algn="l">
                  <a:lnSpc>
                    <a:spcPct val="150000"/>
                  </a:lnSpc>
                  <a:spcBef>
                    <a:spcPts val="600"/>
                  </a:spcBef>
                  <a:spcAft>
                    <a:spcPts val="600"/>
                  </a:spcAft>
                  <a:buNone/>
                </a:pPr>
                <a14:m>
                  <m:oMathPara xmlns:m="http://schemas.openxmlformats.org/officeDocument/2006/math">
                    <m:oMathParaPr>
                      <m:jc m:val="centerGroup"/>
                    </m:oMathParaPr>
                    <m:oMath xmlns:m="http://schemas.openxmlformats.org/officeDocument/2006/math">
                      <m:r>
                        <a:rPr lang="el-GR" sz="1800" i="1">
                          <a:latin typeface="Cambria Math"/>
                        </a:rPr>
                        <m:t>𝑦</m:t>
                      </m:r>
                      <m:d>
                        <m:dPr>
                          <m:ctrlPr>
                            <a:rPr lang="el-GR" sz="1800" i="1">
                              <a:latin typeface="Cambria Math"/>
                            </a:rPr>
                          </m:ctrlPr>
                        </m:dPr>
                        <m:e>
                          <m:r>
                            <a:rPr lang="el-GR" sz="1800" i="1">
                              <a:latin typeface="Cambria Math"/>
                            </a:rPr>
                            <m:t>𝑡</m:t>
                          </m:r>
                        </m:e>
                      </m:d>
                      <m:r>
                        <a:rPr lang="el-GR" sz="1800" i="1">
                          <a:latin typeface="Cambria Math"/>
                        </a:rPr>
                        <m:t>=</m:t>
                      </m:r>
                      <m:nary>
                        <m:naryPr>
                          <m:limLoc m:val="subSup"/>
                          <m:ctrlPr>
                            <a:rPr lang="el-GR" sz="1800" i="1">
                              <a:latin typeface="Cambria Math"/>
                            </a:rPr>
                          </m:ctrlPr>
                        </m:naryPr>
                        <m:sub>
                          <m:r>
                            <a:rPr lang="el-GR" sz="1800" i="1">
                              <a:latin typeface="Cambria Math"/>
                            </a:rPr>
                            <m:t>𝑡</m:t>
                          </m:r>
                          <m:r>
                            <a:rPr lang="el-GR" sz="1800" i="1">
                              <a:latin typeface="Cambria Math"/>
                            </a:rPr>
                            <m:t>−1</m:t>
                          </m:r>
                        </m:sub>
                        <m:sup>
                          <m:r>
                            <a:rPr lang="en-US" sz="1800" i="1">
                              <a:latin typeface="Cambria Math"/>
                            </a:rPr>
                            <m:t>𝑡</m:t>
                          </m:r>
                        </m:sup>
                        <m:e>
                          <m:r>
                            <a:rPr lang="el-GR" sz="1800" i="1">
                              <a:latin typeface="Cambria Math"/>
                            </a:rPr>
                            <m:t>1 </m:t>
                          </m:r>
                          <m:r>
                            <a:rPr lang="en-US" sz="1800" i="1">
                              <a:latin typeface="Cambria Math"/>
                            </a:rPr>
                            <m:t>h</m:t>
                          </m:r>
                          <m:d>
                            <m:dPr>
                              <m:ctrlPr>
                                <a:rPr lang="el-GR" sz="1800" i="1">
                                  <a:latin typeface="Cambria Math"/>
                                </a:rPr>
                              </m:ctrlPr>
                            </m:dPr>
                            <m:e>
                              <m:r>
                                <a:rPr lang="el-GR" sz="1800" i="1">
                                  <a:latin typeface="Cambria Math"/>
                                </a:rPr>
                                <m:t>𝑡</m:t>
                              </m:r>
                              <m:r>
                                <a:rPr lang="el-GR" sz="1800" i="1">
                                  <a:latin typeface="Cambria Math"/>
                                </a:rPr>
                                <m:t>−</m:t>
                              </m:r>
                              <m:r>
                                <a:rPr lang="el-GR" sz="1800" i="1">
                                  <a:latin typeface="Cambria Math"/>
                                </a:rPr>
                                <m:t>𝜏</m:t>
                              </m:r>
                            </m:e>
                          </m:d>
                        </m:e>
                      </m:nary>
                      <m:r>
                        <a:rPr lang="el-GR" sz="1800" i="1">
                          <a:latin typeface="Cambria Math"/>
                        </a:rPr>
                        <m:t>=</m:t>
                      </m:r>
                      <m:f>
                        <m:fPr>
                          <m:ctrlPr>
                            <a:rPr lang="el-GR" sz="1800" i="1">
                              <a:latin typeface="Cambria Math"/>
                            </a:rPr>
                          </m:ctrlPr>
                        </m:fPr>
                        <m:num>
                          <m:r>
                            <a:rPr lang="el-GR" sz="1800" i="1">
                              <a:latin typeface="Cambria Math"/>
                            </a:rPr>
                            <m:t>1</m:t>
                          </m:r>
                        </m:num>
                        <m:den>
                          <m:r>
                            <a:rPr lang="el-GR" sz="1800" i="1">
                              <a:latin typeface="Cambria Math"/>
                            </a:rPr>
                            <m:t>2</m:t>
                          </m:r>
                        </m:den>
                      </m:f>
                      <m:r>
                        <a:rPr lang="el-GR" sz="1800" i="1">
                          <a:latin typeface="Cambria Math"/>
                        </a:rPr>
                        <m:t>  </m:t>
                      </m:r>
                      <m:r>
                        <m:rPr>
                          <m:sty m:val="p"/>
                        </m:rPr>
                        <a:rPr lang="el-GR" sz="1800">
                          <a:latin typeface="Cambria Math"/>
                        </a:rPr>
                        <m:t>όταν</m:t>
                      </m:r>
                      <m:r>
                        <a:rPr lang="el-GR" sz="1800" i="1">
                          <a:latin typeface="Cambria Math"/>
                        </a:rPr>
                        <m:t> 1≤</m:t>
                      </m:r>
                      <m:r>
                        <a:rPr lang="en-US" sz="1800" i="1">
                          <a:latin typeface="Cambria Math"/>
                        </a:rPr>
                        <m:t>𝑡</m:t>
                      </m:r>
                      <m:r>
                        <a:rPr lang="en-US" sz="1800" i="1">
                          <a:latin typeface="Cambria Math"/>
                        </a:rPr>
                        <m:t>≤2 </m:t>
                      </m:r>
                    </m:oMath>
                  </m:oMathPara>
                </a14:m>
                <a:endParaRPr lang="en-US" sz="1800" dirty="0" smtClean="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457200" y="1052736"/>
                <a:ext cx="8229600" cy="5472608"/>
              </a:xfrm>
              <a:blipFill rotWithShape="1">
                <a:blip r:embed="rId2"/>
                <a:stretch>
                  <a:fillRect l="-593"/>
                </a:stretch>
              </a:blipFill>
            </p:spPr>
            <p:txBody>
              <a:bodyPr/>
              <a:lstStyle/>
              <a:p>
                <a:r>
                  <a:rPr lang="el-GR">
                    <a:noFill/>
                  </a:rPr>
                  <a:t> </a:t>
                </a:r>
              </a:p>
            </p:txBody>
          </p:sp>
        </mc:Fallback>
      </mc:AlternateContent>
      <p:sp>
        <p:nvSpPr>
          <p:cNvPr id="4" name="Slide Number Placeholder 3"/>
          <p:cNvSpPr>
            <a:spLocks noGrp="1"/>
          </p:cNvSpPr>
          <p:nvPr>
            <p:ph type="sldNum" sz="quarter" idx="12"/>
          </p:nvPr>
        </p:nvSpPr>
        <p:spPr/>
        <p:txBody>
          <a:bodyPr/>
          <a:lstStyle/>
          <a:p>
            <a:fld id="{0B0EBAE1-C03B-424B-868F-E6C23C4F0113}" type="slidenum">
              <a:rPr lang="el-GR" smtClean="0"/>
              <a:t>139</a:t>
            </a:fld>
            <a:endParaRPr lang="el-GR"/>
          </a:p>
        </p:txBody>
      </p:sp>
    </p:spTree>
    <p:extLst>
      <p:ext uri="{BB962C8B-B14F-4D97-AF65-F5344CB8AC3E}">
        <p14:creationId xmlns:p14="http://schemas.microsoft.com/office/powerpoint/2010/main" val="300685166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lvl="0"/>
            <a:r>
              <a:rPr lang="el-GR" sz="2400" dirty="0"/>
              <a:t>Κατάταξη σημάτων ως προς την ενέργεια και την </a:t>
            </a:r>
            <a:r>
              <a:rPr lang="el-GR" sz="2400" dirty="0" smtClean="0"/>
              <a:t>ισχύ</a:t>
            </a:r>
            <a:endParaRPr lang="el-GR" sz="2400"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457200" y="1052736"/>
                <a:ext cx="8229600" cy="5472608"/>
              </a:xfrm>
            </p:spPr>
            <p:txBody>
              <a:bodyPr>
                <a:noAutofit/>
              </a:bodyPr>
              <a:lstStyle/>
              <a:p>
                <a:pPr marL="0" indent="0" algn="l">
                  <a:spcBef>
                    <a:spcPts val="1200"/>
                  </a:spcBef>
                  <a:spcAft>
                    <a:spcPts val="600"/>
                  </a:spcAft>
                  <a:buNone/>
                </a:pPr>
                <a:r>
                  <a:rPr lang="el-GR" sz="1800" dirty="0" smtClean="0"/>
                  <a:t>Ένα σήμα </a:t>
                </a:r>
                <a14:m>
                  <m:oMath xmlns:m="http://schemas.openxmlformats.org/officeDocument/2006/math">
                    <m:r>
                      <a:rPr lang="en-US" sz="1800" i="1">
                        <a:latin typeface="Cambria Math"/>
                      </a:rPr>
                      <m:t>𝑥</m:t>
                    </m:r>
                    <m:r>
                      <a:rPr lang="el-GR" sz="1800" i="1">
                        <a:latin typeface="Cambria Math"/>
                      </a:rPr>
                      <m:t>(</m:t>
                    </m:r>
                    <m:r>
                      <a:rPr lang="en-US" sz="1800" i="1">
                        <a:latin typeface="Cambria Math"/>
                      </a:rPr>
                      <m:t>𝑡</m:t>
                    </m:r>
                    <m:r>
                      <a:rPr lang="el-GR" sz="1800" i="1">
                        <a:latin typeface="Cambria Math"/>
                      </a:rPr>
                      <m:t>)</m:t>
                    </m:r>
                  </m:oMath>
                </a14:m>
                <a:r>
                  <a:rPr lang="el-GR" sz="1800" dirty="0"/>
                  <a:t> χαρακτηρίζεται </a:t>
                </a:r>
                <a:r>
                  <a:rPr lang="el-GR" sz="1800" dirty="0" smtClean="0"/>
                  <a:t>ως: </a:t>
                </a:r>
                <a:endParaRPr lang="en-US" sz="1800" dirty="0" smtClean="0"/>
              </a:p>
              <a:p>
                <a:pPr algn="l">
                  <a:spcBef>
                    <a:spcPts val="1200"/>
                  </a:spcBef>
                  <a:spcAft>
                    <a:spcPts val="600"/>
                  </a:spcAft>
                </a:pPr>
                <a:r>
                  <a:rPr lang="el-GR" sz="1800" b="1" dirty="0"/>
                  <a:t>Σ</a:t>
                </a:r>
                <a:r>
                  <a:rPr lang="el-GR" sz="1800" b="1" dirty="0" smtClean="0"/>
                  <a:t>ήμα</a:t>
                </a:r>
                <a:r>
                  <a:rPr lang="el-GR" sz="1800" dirty="0" smtClean="0"/>
                  <a:t> </a:t>
                </a:r>
                <a:r>
                  <a:rPr lang="el-GR" sz="1800" b="1" dirty="0" smtClean="0"/>
                  <a:t>ισχύος:</a:t>
                </a:r>
                <a:r>
                  <a:rPr lang="el-GR" sz="1800" dirty="0" smtClean="0"/>
                  <a:t> 	όταν </a:t>
                </a:r>
                <a14:m>
                  <m:oMath xmlns:m="http://schemas.openxmlformats.org/officeDocument/2006/math">
                    <m:r>
                      <a:rPr lang="el-GR" sz="1800" i="1">
                        <a:latin typeface="Cambria Math"/>
                      </a:rPr>
                      <m:t>0&lt;</m:t>
                    </m:r>
                    <m:sSub>
                      <m:sSubPr>
                        <m:ctrlPr>
                          <a:rPr lang="el-GR" sz="1800" i="1">
                            <a:latin typeface="Cambria Math"/>
                          </a:rPr>
                        </m:ctrlPr>
                      </m:sSubPr>
                      <m:e>
                        <m:r>
                          <a:rPr lang="en-US" sz="1800" i="1">
                            <a:latin typeface="Cambria Math"/>
                          </a:rPr>
                          <m:t>𝑃</m:t>
                        </m:r>
                      </m:e>
                      <m:sub>
                        <m:r>
                          <a:rPr lang="en-US" sz="1800" i="1">
                            <a:latin typeface="Cambria Math"/>
                          </a:rPr>
                          <m:t>𝑎𝑣</m:t>
                        </m:r>
                      </m:sub>
                    </m:sSub>
                    <m:r>
                      <a:rPr lang="el-GR" sz="1800" i="1">
                        <a:latin typeface="Cambria Math"/>
                      </a:rPr>
                      <m:t>&lt;∞</m:t>
                    </m:r>
                  </m:oMath>
                </a14:m>
                <a:r>
                  <a:rPr lang="el-GR" sz="1800" dirty="0"/>
                  <a:t> όταν το διάστημα </a:t>
                </a:r>
                <a14:m>
                  <m:oMath xmlns:m="http://schemas.openxmlformats.org/officeDocument/2006/math">
                    <m:r>
                      <a:rPr lang="el-GR" sz="1800" i="1">
                        <a:latin typeface="Cambria Math"/>
                      </a:rPr>
                      <m:t>[</m:t>
                    </m:r>
                    <m:sSub>
                      <m:sSubPr>
                        <m:ctrlPr>
                          <a:rPr lang="el-GR" sz="1800" i="1">
                            <a:latin typeface="Cambria Math"/>
                          </a:rPr>
                        </m:ctrlPr>
                      </m:sSubPr>
                      <m:e>
                        <m:r>
                          <a:rPr lang="en-US" sz="1800" i="1">
                            <a:latin typeface="Cambria Math"/>
                          </a:rPr>
                          <m:t>𝑡</m:t>
                        </m:r>
                      </m:e>
                      <m:sub>
                        <m:r>
                          <a:rPr lang="el-GR" sz="1800" i="1" baseline="-25000">
                            <a:latin typeface="Cambria Math"/>
                          </a:rPr>
                          <m:t>1</m:t>
                        </m:r>
                      </m:sub>
                    </m:sSub>
                    <m:r>
                      <a:rPr lang="el-GR" sz="1800" i="1">
                        <a:latin typeface="Cambria Math"/>
                      </a:rPr>
                      <m:t>, </m:t>
                    </m:r>
                    <m:sSub>
                      <m:sSubPr>
                        <m:ctrlPr>
                          <a:rPr lang="el-GR" sz="1800" i="1">
                            <a:latin typeface="Cambria Math"/>
                          </a:rPr>
                        </m:ctrlPr>
                      </m:sSubPr>
                      <m:e>
                        <m:r>
                          <a:rPr lang="en-US" sz="1800" i="1">
                            <a:latin typeface="Cambria Math"/>
                          </a:rPr>
                          <m:t>𝑡</m:t>
                        </m:r>
                      </m:e>
                      <m:sub>
                        <m:r>
                          <a:rPr lang="el-GR" sz="1800" i="1" baseline="-25000">
                            <a:latin typeface="Cambria Math"/>
                          </a:rPr>
                          <m:t>2</m:t>
                        </m:r>
                      </m:sub>
                    </m:sSub>
                    <m:r>
                      <a:rPr lang="el-GR" sz="1800" i="1">
                        <a:latin typeface="Cambria Math"/>
                      </a:rPr>
                      <m:t>]</m:t>
                    </m:r>
                  </m:oMath>
                </a14:m>
                <a:r>
                  <a:rPr lang="el-GR" sz="1800" dirty="0"/>
                  <a:t> τείνει στο άπειρο</a:t>
                </a:r>
                <a:endParaRPr lang="en-US" sz="1800" dirty="0" smtClean="0"/>
              </a:p>
              <a:p>
                <a:pPr algn="l">
                  <a:spcBef>
                    <a:spcPts val="1200"/>
                  </a:spcBef>
                  <a:spcAft>
                    <a:spcPts val="600"/>
                  </a:spcAft>
                </a:pPr>
                <a:r>
                  <a:rPr lang="el-GR" sz="1800" b="1" dirty="0" smtClean="0"/>
                  <a:t>Σήμα</a:t>
                </a:r>
                <a:r>
                  <a:rPr lang="el-GR" sz="1800" dirty="0" smtClean="0"/>
                  <a:t> </a:t>
                </a:r>
                <a:r>
                  <a:rPr lang="el-GR" sz="1800" b="1" dirty="0"/>
                  <a:t>ενέργειας</a:t>
                </a:r>
                <a:r>
                  <a:rPr lang="el-GR" sz="1800" dirty="0"/>
                  <a:t> </a:t>
                </a:r>
                <a:r>
                  <a:rPr lang="el-GR" sz="1800" dirty="0" smtClean="0"/>
                  <a:t>: όταν η ενέργειά του στο διάστημα </a:t>
                </a:r>
                <a14:m>
                  <m:oMath xmlns:m="http://schemas.openxmlformats.org/officeDocument/2006/math">
                    <m:r>
                      <a:rPr lang="el-GR" sz="1800" i="1">
                        <a:latin typeface="Cambria Math"/>
                      </a:rPr>
                      <m:t>[−∞, ∞]</m:t>
                    </m:r>
                  </m:oMath>
                </a14:m>
                <a:r>
                  <a:rPr lang="el-GR" sz="1800" dirty="0"/>
                  <a:t> είναι πεπερασμένη, δηλαδή </a:t>
                </a:r>
                <a14:m>
                  <m:oMath xmlns:m="http://schemas.openxmlformats.org/officeDocument/2006/math">
                    <m:sSub>
                      <m:sSubPr>
                        <m:ctrlPr>
                          <a:rPr lang="el-GR" sz="1800" i="1">
                            <a:latin typeface="Cambria Math"/>
                          </a:rPr>
                        </m:ctrlPr>
                      </m:sSubPr>
                      <m:e>
                        <m:r>
                          <a:rPr lang="en-US" sz="1800" i="1">
                            <a:latin typeface="Cambria Math"/>
                          </a:rPr>
                          <m:t>𝐸</m:t>
                        </m:r>
                      </m:e>
                      <m:sub>
                        <m:r>
                          <a:rPr lang="en-US" sz="1800" i="1">
                            <a:latin typeface="Cambria Math"/>
                          </a:rPr>
                          <m:t>𝑥</m:t>
                        </m:r>
                      </m:sub>
                    </m:sSub>
                    <m:r>
                      <a:rPr lang="el-GR" sz="1800" i="1">
                        <a:latin typeface="Cambria Math"/>
                      </a:rPr>
                      <m:t>=</m:t>
                    </m:r>
                    <m:nary>
                      <m:naryPr>
                        <m:limLoc m:val="subSup"/>
                        <m:ctrlPr>
                          <a:rPr lang="el-GR" sz="1800" i="1">
                            <a:latin typeface="Cambria Math"/>
                          </a:rPr>
                        </m:ctrlPr>
                      </m:naryPr>
                      <m:sub>
                        <m:sSub>
                          <m:sSubPr>
                            <m:ctrlPr>
                              <a:rPr lang="el-GR" sz="1800" i="1">
                                <a:latin typeface="Cambria Math"/>
                              </a:rPr>
                            </m:ctrlPr>
                          </m:sSubPr>
                          <m:e>
                            <m:r>
                              <a:rPr lang="el-GR" sz="1800" i="1">
                                <a:latin typeface="Cambria Math"/>
                              </a:rPr>
                              <m:t>𝑡</m:t>
                            </m:r>
                          </m:e>
                          <m:sub>
                            <m:r>
                              <a:rPr lang="el-GR" sz="1800" i="1">
                                <a:latin typeface="Cambria Math"/>
                              </a:rPr>
                              <m:t>1</m:t>
                            </m:r>
                          </m:sub>
                        </m:sSub>
                      </m:sub>
                      <m:sup>
                        <m:sSub>
                          <m:sSubPr>
                            <m:ctrlPr>
                              <a:rPr lang="el-GR" sz="1800" i="1">
                                <a:latin typeface="Cambria Math"/>
                              </a:rPr>
                            </m:ctrlPr>
                          </m:sSubPr>
                          <m:e>
                            <m:r>
                              <a:rPr lang="el-GR" sz="1800" i="1">
                                <a:latin typeface="Cambria Math"/>
                              </a:rPr>
                              <m:t>𝑡</m:t>
                            </m:r>
                          </m:e>
                          <m:sub>
                            <m:r>
                              <a:rPr lang="el-GR" sz="1800" i="1">
                                <a:latin typeface="Cambria Math"/>
                              </a:rPr>
                              <m:t>2</m:t>
                            </m:r>
                          </m:sub>
                        </m:sSub>
                      </m:sup>
                      <m:e>
                        <m:sSup>
                          <m:sSupPr>
                            <m:ctrlPr>
                              <a:rPr lang="el-GR" sz="1800" i="1">
                                <a:latin typeface="Cambria Math"/>
                              </a:rPr>
                            </m:ctrlPr>
                          </m:sSupPr>
                          <m:e>
                            <m:r>
                              <a:rPr lang="el-GR" sz="1800" i="1">
                                <a:latin typeface="Cambria Math"/>
                              </a:rPr>
                              <m:t>𝑥</m:t>
                            </m:r>
                          </m:e>
                          <m:sup>
                            <m:r>
                              <a:rPr lang="el-GR" sz="1800" i="1">
                                <a:latin typeface="Cambria Math"/>
                              </a:rPr>
                              <m:t>2</m:t>
                            </m:r>
                          </m:sup>
                        </m:sSup>
                        <m:r>
                          <a:rPr lang="el-GR" sz="1800" i="1">
                            <a:latin typeface="Cambria Math"/>
                          </a:rPr>
                          <m:t>(</m:t>
                        </m:r>
                        <m:r>
                          <a:rPr lang="el-GR" sz="1800" i="1">
                            <a:latin typeface="Cambria Math"/>
                          </a:rPr>
                          <m:t>𝑡</m:t>
                        </m:r>
                        <m:r>
                          <a:rPr lang="el-GR" sz="1800" i="1">
                            <a:latin typeface="Cambria Math"/>
                          </a:rPr>
                          <m:t>) </m:t>
                        </m:r>
                        <m:r>
                          <a:rPr lang="el-GR" sz="1800" i="1">
                            <a:latin typeface="Cambria Math"/>
                          </a:rPr>
                          <m:t>𝑑𝑡</m:t>
                        </m:r>
                      </m:e>
                    </m:nary>
                    <m:r>
                      <a:rPr lang="el-GR" sz="1800" i="1">
                        <a:latin typeface="Cambria Math"/>
                      </a:rPr>
                      <m:t>&lt;∞</m:t>
                    </m:r>
                  </m:oMath>
                </a14:m>
                <a:r>
                  <a:rPr lang="el-GR" sz="1800" dirty="0" smtClean="0"/>
                  <a:t>.  Για </a:t>
                </a:r>
                <a:r>
                  <a:rPr lang="el-GR" sz="1800" dirty="0"/>
                  <a:t>να συμβαίνει αυτό, το πλάτος του σήματος θα πρέπει να φθίνει αρκετά γρήγορα προς το μηδέν στο πέρασμα του </a:t>
                </a:r>
                <a:r>
                  <a:rPr lang="el-GR" sz="1800" dirty="0" smtClean="0"/>
                  <a:t>χρόνου. </a:t>
                </a:r>
                <a:r>
                  <a:rPr lang="el-GR" sz="1800" dirty="0"/>
                  <a:t>Σε μερικές περιπτώσεις αυτό δεν συμβαίνει, π.χ. </a:t>
                </a:r>
                <a14:m>
                  <m:oMath xmlns:m="http://schemas.openxmlformats.org/officeDocument/2006/math">
                    <m:r>
                      <a:rPr lang="el-GR" sz="1800" i="1" dirty="0" smtClean="0">
                        <a:latin typeface="Cambria Math"/>
                      </a:rPr>
                      <m:t>𝑥</m:t>
                    </m:r>
                    <m:r>
                      <a:rPr lang="el-GR" sz="1800" i="1" dirty="0" smtClean="0">
                        <a:latin typeface="Cambria Math"/>
                      </a:rPr>
                      <m:t>(</m:t>
                    </m:r>
                    <m:r>
                      <a:rPr lang="el-GR" sz="1800" i="1" dirty="0" smtClean="0">
                        <a:latin typeface="Cambria Math"/>
                      </a:rPr>
                      <m:t>𝑡</m:t>
                    </m:r>
                    <m:r>
                      <a:rPr lang="el-GR" sz="1800" i="1" dirty="0" smtClean="0">
                        <a:latin typeface="Cambria Math"/>
                      </a:rPr>
                      <m:t>)=</m:t>
                    </m:r>
                    <m:r>
                      <m:rPr>
                        <m:sty m:val="p"/>
                      </m:rPr>
                      <a:rPr lang="el-GR" sz="1800" i="1" dirty="0" smtClean="0">
                        <a:latin typeface="Cambria Math"/>
                      </a:rPr>
                      <m:t>cos</m:t>
                    </m:r>
                    <m:r>
                      <a:rPr lang="el-GR" sz="1800" i="1" dirty="0" smtClean="0">
                        <a:latin typeface="Cambria Math"/>
                      </a:rPr>
                      <m:t>⁡(</m:t>
                    </m:r>
                    <m:sSub>
                      <m:sSubPr>
                        <m:ctrlPr>
                          <a:rPr lang="el-GR" sz="1800" i="1" dirty="0" smtClean="0">
                            <a:latin typeface="Cambria Math"/>
                          </a:rPr>
                        </m:ctrlPr>
                      </m:sSubPr>
                      <m:e>
                        <m:r>
                          <a:rPr lang="el-GR" sz="1800" i="1" dirty="0" smtClean="0">
                            <a:latin typeface="Cambria Math"/>
                          </a:rPr>
                          <m:t>𝜔</m:t>
                        </m:r>
                      </m:e>
                      <m:sub>
                        <m:r>
                          <a:rPr lang="el-GR" sz="1800" i="1" dirty="0" smtClean="0">
                            <a:latin typeface="Cambria Math"/>
                          </a:rPr>
                          <m:t>0</m:t>
                        </m:r>
                      </m:sub>
                    </m:sSub>
                    <m:r>
                      <a:rPr lang="el-GR" sz="1800" i="1" dirty="0" err="1">
                        <a:latin typeface="Cambria Math"/>
                      </a:rPr>
                      <m:t>𝑡</m:t>
                    </m:r>
                    <m:r>
                      <a:rPr lang="el-GR" sz="1800" i="1" dirty="0" err="1">
                        <a:latin typeface="Cambria Math"/>
                      </a:rPr>
                      <m:t>)</m:t>
                    </m:r>
                  </m:oMath>
                </a14:m>
                <a:r>
                  <a:rPr lang="el-GR" sz="1800" dirty="0" smtClean="0"/>
                  <a:t> για </a:t>
                </a:r>
                <a14:m>
                  <m:oMath xmlns:m="http://schemas.openxmlformats.org/officeDocument/2006/math">
                    <m:r>
                      <a:rPr lang="el-GR" sz="1800" i="1" dirty="0" smtClean="0">
                        <a:latin typeface="Cambria Math"/>
                      </a:rPr>
                      <m:t>−</m:t>
                    </m:r>
                    <m:r>
                      <a:rPr lang="el-GR" sz="1800" i="1" dirty="0" err="1">
                        <a:latin typeface="Cambria Math"/>
                      </a:rPr>
                      <m:t>∞&lt;</m:t>
                    </m:r>
                    <m:r>
                      <a:rPr lang="el-GR" sz="1800" i="1" dirty="0" err="1">
                        <a:latin typeface="Cambria Math"/>
                      </a:rPr>
                      <m:t>𝑡</m:t>
                    </m:r>
                    <m:r>
                      <a:rPr lang="el-GR" sz="1800" i="1" dirty="0" err="1">
                        <a:latin typeface="Cambria Math"/>
                      </a:rPr>
                      <m:t>&lt;∞</m:t>
                    </m:r>
                  </m:oMath>
                </a14:m>
                <a:r>
                  <a:rPr lang="el-GR" sz="1800" dirty="0" smtClean="0"/>
                  <a:t>.</a:t>
                </a:r>
              </a:p>
              <a:p>
                <a:pPr algn="l">
                  <a:spcBef>
                    <a:spcPts val="1200"/>
                  </a:spcBef>
                  <a:spcAft>
                    <a:spcPts val="600"/>
                  </a:spcAft>
                </a:pPr>
                <a:r>
                  <a:rPr lang="el-GR" sz="1800" dirty="0"/>
                  <a:t>Ένα σήμα δεν μπορεί να είναι ταυτόχρονα σήμα ενέργειας και σήμα ισχύος, επειδή τα σήματα ενέργειας έχουν </a:t>
                </a:r>
                <a14:m>
                  <m:oMath xmlns:m="http://schemas.openxmlformats.org/officeDocument/2006/math">
                    <m:sSub>
                      <m:sSubPr>
                        <m:ctrlPr>
                          <a:rPr lang="el-GR" sz="1800" i="1" dirty="0" smtClean="0">
                            <a:latin typeface="Cambria Math"/>
                          </a:rPr>
                        </m:ctrlPr>
                      </m:sSubPr>
                      <m:e>
                        <m:r>
                          <a:rPr lang="el-GR" sz="1800" i="1" dirty="0" smtClean="0">
                            <a:latin typeface="Cambria Math"/>
                          </a:rPr>
                          <m:t>𝑃</m:t>
                        </m:r>
                      </m:e>
                      <m:sub>
                        <m:r>
                          <a:rPr lang="el-GR" sz="1800" i="1" dirty="0" smtClean="0">
                            <a:latin typeface="Cambria Math"/>
                          </a:rPr>
                          <m:t>𝑥</m:t>
                        </m:r>
                      </m:sub>
                    </m:sSub>
                    <m:r>
                      <a:rPr lang="el-GR" sz="1800" i="1" dirty="0" smtClean="0">
                        <a:latin typeface="Cambria Math"/>
                      </a:rPr>
                      <m:t>=0</m:t>
                    </m:r>
                  </m:oMath>
                </a14:m>
                <a:r>
                  <a:rPr lang="el-GR" sz="1800" dirty="0"/>
                  <a:t> και τα σήματα ισχύος έχουν </a:t>
                </a:r>
                <a14:m>
                  <m:oMath xmlns:m="http://schemas.openxmlformats.org/officeDocument/2006/math">
                    <m:sSub>
                      <m:sSubPr>
                        <m:ctrlPr>
                          <a:rPr lang="el-GR" sz="1800" i="1" dirty="0" smtClean="0">
                            <a:latin typeface="Cambria Math"/>
                          </a:rPr>
                        </m:ctrlPr>
                      </m:sSubPr>
                      <m:e>
                        <m:r>
                          <a:rPr lang="el-GR" sz="1800" i="1" dirty="0" smtClean="0">
                            <a:latin typeface="Cambria Math"/>
                          </a:rPr>
                          <m:t>𝐸</m:t>
                        </m:r>
                      </m:e>
                      <m:sub>
                        <m:r>
                          <a:rPr lang="el-GR" sz="1800" i="1" dirty="0" smtClean="0">
                            <a:latin typeface="Cambria Math"/>
                          </a:rPr>
                          <m:t>𝑥</m:t>
                        </m:r>
                      </m:sub>
                    </m:sSub>
                    <m:r>
                      <a:rPr lang="el-GR" sz="1800" i="1" dirty="0" smtClean="0">
                        <a:latin typeface="Cambria Math"/>
                      </a:rPr>
                      <m:t>=∞</m:t>
                    </m:r>
                  </m:oMath>
                </a14:m>
                <a:r>
                  <a:rPr lang="el-GR" sz="1800" dirty="0"/>
                  <a:t>. </a:t>
                </a:r>
                <a:endParaRPr lang="el-GR" sz="1800" dirty="0" smtClean="0"/>
              </a:p>
              <a:p>
                <a:pPr algn="l">
                  <a:spcBef>
                    <a:spcPts val="1200"/>
                  </a:spcBef>
                  <a:spcAft>
                    <a:spcPts val="600"/>
                  </a:spcAft>
                </a:pPr>
                <a:r>
                  <a:rPr lang="el-GR" sz="1800" dirty="0" smtClean="0"/>
                  <a:t>Ένα </a:t>
                </a:r>
                <a:r>
                  <a:rPr lang="el-GR" sz="1800" dirty="0"/>
                  <a:t>σήμα μπορεί να μην είναι ούτε σήμα </a:t>
                </a:r>
                <a:r>
                  <a:rPr lang="el-GR" sz="1800" dirty="0" smtClean="0"/>
                  <a:t>ενέργειας, </a:t>
                </a:r>
                <a:r>
                  <a:rPr lang="el-GR" sz="1800" dirty="0"/>
                  <a:t>ούτε σήμα ισχύος. </a:t>
                </a:r>
                <a:endParaRPr lang="el-GR" sz="1800" dirty="0" smtClean="0"/>
              </a:p>
              <a:p>
                <a:pPr algn="l">
                  <a:spcBef>
                    <a:spcPts val="1200"/>
                  </a:spcBef>
                  <a:spcAft>
                    <a:spcPts val="600"/>
                  </a:spcAft>
                </a:pPr>
                <a:r>
                  <a:rPr lang="el-GR" sz="1800" dirty="0" smtClean="0"/>
                  <a:t>Τα </a:t>
                </a:r>
                <a:r>
                  <a:rPr lang="el-GR" sz="1800" dirty="0"/>
                  <a:t>περισσότερα </a:t>
                </a:r>
                <a:r>
                  <a:rPr lang="el-GR" sz="1800" dirty="0" smtClean="0"/>
                  <a:t>σήματα </a:t>
                </a:r>
                <a:r>
                  <a:rPr lang="el-GR" sz="1800" dirty="0"/>
                  <a:t>που συναντάμε στην πράξη είναι είτε σήματα ενέργειας είτε σήματα ισχύος. </a:t>
                </a:r>
                <a:endParaRPr lang="el-GR" sz="1800" dirty="0" smtClean="0"/>
              </a:p>
              <a:p>
                <a:pPr algn="l">
                  <a:spcBef>
                    <a:spcPts val="1200"/>
                  </a:spcBef>
                  <a:spcAft>
                    <a:spcPts val="600"/>
                  </a:spcAft>
                </a:pPr>
                <a:r>
                  <a:rPr lang="el-GR" sz="1800" dirty="0" smtClean="0"/>
                  <a:t>Όλα </a:t>
                </a:r>
                <a:r>
                  <a:rPr lang="el-GR" sz="1800" dirty="0"/>
                  <a:t>τα περιοδικά σήματα (με εξαίρεση το </a:t>
                </a:r>
                <a14:m>
                  <m:oMath xmlns:m="http://schemas.openxmlformats.org/officeDocument/2006/math">
                    <m:r>
                      <a:rPr lang="el-GR" sz="1800" i="1" dirty="0" smtClean="0">
                        <a:latin typeface="Cambria Math"/>
                      </a:rPr>
                      <m:t>𝑥</m:t>
                    </m:r>
                    <m:r>
                      <a:rPr lang="el-GR" sz="1800" i="1" dirty="0" smtClean="0">
                        <a:latin typeface="Cambria Math"/>
                      </a:rPr>
                      <m:t>(</m:t>
                    </m:r>
                    <m:r>
                      <a:rPr lang="el-GR" sz="1800" i="1" dirty="0" smtClean="0">
                        <a:latin typeface="Cambria Math"/>
                      </a:rPr>
                      <m:t>𝑡</m:t>
                    </m:r>
                    <m:r>
                      <a:rPr lang="el-GR" sz="1800" i="1" dirty="0" smtClean="0">
                        <a:latin typeface="Cambria Math"/>
                      </a:rPr>
                      <m:t>)=0</m:t>
                    </m:r>
                  </m:oMath>
                </a14:m>
                <a:r>
                  <a:rPr lang="el-GR" sz="1800" dirty="0"/>
                  <a:t>) είναι σήματα ισχύος.</a:t>
                </a:r>
                <a:endParaRPr lang="en-US" sz="1800" dirty="0" smtClean="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457200" y="1052736"/>
                <a:ext cx="8229600" cy="5472608"/>
              </a:xfrm>
              <a:blipFill rotWithShape="1">
                <a:blip r:embed="rId2"/>
                <a:stretch>
                  <a:fillRect l="-593" t="-669" r="-815"/>
                </a:stretch>
              </a:blipFill>
            </p:spPr>
            <p:txBody>
              <a:bodyPr/>
              <a:lstStyle/>
              <a:p>
                <a:r>
                  <a:rPr lang="el-GR">
                    <a:noFill/>
                  </a:rPr>
                  <a:t> </a:t>
                </a:r>
              </a:p>
            </p:txBody>
          </p:sp>
        </mc:Fallback>
      </mc:AlternateContent>
      <p:sp>
        <p:nvSpPr>
          <p:cNvPr id="4" name="Slide Number Placeholder 3"/>
          <p:cNvSpPr>
            <a:spLocks noGrp="1"/>
          </p:cNvSpPr>
          <p:nvPr>
            <p:ph type="sldNum" sz="quarter" idx="12"/>
          </p:nvPr>
        </p:nvSpPr>
        <p:spPr/>
        <p:txBody>
          <a:bodyPr/>
          <a:lstStyle/>
          <a:p>
            <a:fld id="{0B0EBAE1-C03B-424B-868F-E6C23C4F0113}" type="slidenum">
              <a:rPr lang="el-GR" smtClean="0"/>
              <a:t>14</a:t>
            </a:fld>
            <a:endParaRPr lang="el-GR"/>
          </a:p>
        </p:txBody>
      </p:sp>
    </p:spTree>
    <p:extLst>
      <p:ext uri="{BB962C8B-B14F-4D97-AF65-F5344CB8AC3E}">
        <p14:creationId xmlns:p14="http://schemas.microsoft.com/office/powerpoint/2010/main" val="1382285892"/>
      </p:ext>
    </p:extLst>
  </p:cSld>
  <p:clrMapOvr>
    <a:masterClrMapping/>
  </p:clrMapOvr>
  <p:timing>
    <p:tnLst>
      <p:par>
        <p:cTn id="1" dur="indefinite" restart="never" nodeType="tmRoot"/>
      </p:par>
    </p:tnLst>
  </p:timing>
</p:sld>
</file>

<file path=ppt/slides/slide1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l-GR" dirty="0" smtClean="0"/>
              <a:t>Άσκηση 13(συνέχεια)</a:t>
            </a:r>
            <a:endParaRPr lang="el-GR"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457200" y="1052736"/>
                <a:ext cx="8229600" cy="5472608"/>
              </a:xfrm>
            </p:spPr>
            <p:txBody>
              <a:bodyPr>
                <a:noAutofit/>
              </a:bodyPr>
              <a:lstStyle/>
              <a:p>
                <a:pPr marL="0" indent="0" algn="l">
                  <a:lnSpc>
                    <a:spcPct val="110000"/>
                  </a:lnSpc>
                  <a:spcBef>
                    <a:spcPts val="600"/>
                  </a:spcBef>
                  <a:spcAft>
                    <a:spcPts val="600"/>
                  </a:spcAft>
                  <a:buNone/>
                </a:pPr>
                <a:r>
                  <a:rPr lang="el-GR" sz="1800" dirty="0"/>
                  <a:t>Στο σχήμα (ζ) η </a:t>
                </a:r>
                <a14:m>
                  <m:oMath xmlns:m="http://schemas.openxmlformats.org/officeDocument/2006/math">
                    <m:r>
                      <a:rPr lang="el-GR" sz="1800" i="1">
                        <a:latin typeface="Cambria Math"/>
                      </a:rPr>
                      <m:t>h</m:t>
                    </m:r>
                    <m:r>
                      <a:rPr lang="el-GR" sz="1800" i="1">
                        <a:latin typeface="Cambria Math"/>
                      </a:rPr>
                      <m:t>(</m:t>
                    </m:r>
                    <m:r>
                      <a:rPr lang="en-US" sz="1800" i="1">
                        <a:latin typeface="Cambria Math"/>
                      </a:rPr>
                      <m:t>𝑡</m:t>
                    </m:r>
                    <m:r>
                      <a:rPr lang="el-GR" sz="1800" i="1">
                        <a:latin typeface="Cambria Math"/>
                      </a:rPr>
                      <m:t>−</m:t>
                    </m:r>
                    <m:r>
                      <a:rPr lang="el-GR" sz="1800" i="1">
                        <a:latin typeface="Cambria Math"/>
                      </a:rPr>
                      <m:t>𝜏</m:t>
                    </m:r>
                    <m:r>
                      <a:rPr lang="el-GR" sz="1800" i="1">
                        <a:latin typeface="Cambria Math"/>
                      </a:rPr>
                      <m:t>)</m:t>
                    </m:r>
                  </m:oMath>
                </a14:m>
                <a:r>
                  <a:rPr lang="el-GR" sz="1800" dirty="0"/>
                  <a:t> έχει μετατοπιστεί κατά </a:t>
                </a:r>
                <a14:m>
                  <m:oMath xmlns:m="http://schemas.openxmlformats.org/officeDocument/2006/math">
                    <m:r>
                      <a:rPr lang="el-GR" sz="1800" i="1">
                        <a:latin typeface="Cambria Math"/>
                      </a:rPr>
                      <m:t>2 ≤ </m:t>
                    </m:r>
                    <m:r>
                      <a:rPr lang="en-US" sz="1800" i="1">
                        <a:latin typeface="Cambria Math"/>
                      </a:rPr>
                      <m:t>𝑡</m:t>
                    </m:r>
                    <m:r>
                      <a:rPr lang="el-GR" sz="1800" i="1">
                        <a:latin typeface="Cambria Math"/>
                      </a:rPr>
                      <m:t> ≤ 3</m:t>
                    </m:r>
                  </m:oMath>
                </a14:m>
                <a:r>
                  <a:rPr lang="el-GR" sz="1800" dirty="0"/>
                  <a:t>. Η έξοδος του συστήματος τώρα είναι ίση με το εμβαδό του γραμμοσκιασμένου τριγώνου του σχήματος (ζ) και ισούται με:</a:t>
                </a:r>
              </a:p>
              <a:p>
                <a:pPr marL="0" indent="0" algn="l">
                  <a:lnSpc>
                    <a:spcPct val="110000"/>
                  </a:lnSpc>
                  <a:spcBef>
                    <a:spcPts val="600"/>
                  </a:spcBef>
                  <a:spcAft>
                    <a:spcPts val="600"/>
                  </a:spcAft>
                  <a:buNone/>
                </a:pPr>
                <a14:m>
                  <m:oMathPara xmlns:m="http://schemas.openxmlformats.org/officeDocument/2006/math">
                    <m:oMathParaPr>
                      <m:jc m:val="centerGroup"/>
                    </m:oMathParaPr>
                    <m:oMath xmlns:m="http://schemas.openxmlformats.org/officeDocument/2006/math">
                      <m:r>
                        <a:rPr lang="el-GR" sz="1800" i="1">
                          <a:latin typeface="Cambria Math"/>
                        </a:rPr>
                        <m:t>𝑦</m:t>
                      </m:r>
                      <m:d>
                        <m:dPr>
                          <m:ctrlPr>
                            <a:rPr lang="el-GR" sz="1800" i="1">
                              <a:latin typeface="Cambria Math"/>
                            </a:rPr>
                          </m:ctrlPr>
                        </m:dPr>
                        <m:e>
                          <m:r>
                            <a:rPr lang="el-GR" sz="1800" i="1">
                              <a:latin typeface="Cambria Math"/>
                            </a:rPr>
                            <m:t>𝑡</m:t>
                          </m:r>
                        </m:e>
                      </m:d>
                      <m:r>
                        <a:rPr lang="el-GR" sz="1800" i="1">
                          <a:latin typeface="Cambria Math"/>
                        </a:rPr>
                        <m:t>=</m:t>
                      </m:r>
                      <m:nary>
                        <m:naryPr>
                          <m:limLoc m:val="subSup"/>
                          <m:ctrlPr>
                            <a:rPr lang="el-GR" sz="1800" i="1">
                              <a:latin typeface="Cambria Math"/>
                            </a:rPr>
                          </m:ctrlPr>
                        </m:naryPr>
                        <m:sub>
                          <m:r>
                            <a:rPr lang="el-GR" sz="1800" i="1">
                              <a:latin typeface="Cambria Math"/>
                            </a:rPr>
                            <m:t>𝑡</m:t>
                          </m:r>
                          <m:r>
                            <a:rPr lang="el-GR" sz="1800" i="1">
                              <a:latin typeface="Cambria Math"/>
                            </a:rPr>
                            <m:t>−1</m:t>
                          </m:r>
                        </m:sub>
                        <m:sup>
                          <m:r>
                            <a:rPr lang="en-US" sz="1800" i="1">
                              <a:latin typeface="Cambria Math"/>
                            </a:rPr>
                            <m:t>2</m:t>
                          </m:r>
                        </m:sup>
                        <m:e>
                          <m:r>
                            <a:rPr lang="el-GR" sz="1800" i="1">
                              <a:latin typeface="Cambria Math"/>
                            </a:rPr>
                            <m:t>1 </m:t>
                          </m:r>
                          <m:r>
                            <a:rPr lang="en-US" sz="1800" i="1">
                              <a:latin typeface="Cambria Math"/>
                            </a:rPr>
                            <m:t>h</m:t>
                          </m:r>
                          <m:d>
                            <m:dPr>
                              <m:ctrlPr>
                                <a:rPr lang="el-GR" sz="1800" i="1">
                                  <a:latin typeface="Cambria Math"/>
                                </a:rPr>
                              </m:ctrlPr>
                            </m:dPr>
                            <m:e>
                              <m:r>
                                <a:rPr lang="el-GR" sz="1800" i="1">
                                  <a:latin typeface="Cambria Math"/>
                                </a:rPr>
                                <m:t>𝑡</m:t>
                              </m:r>
                              <m:r>
                                <a:rPr lang="el-GR" sz="1800" i="1">
                                  <a:latin typeface="Cambria Math"/>
                                </a:rPr>
                                <m:t>−</m:t>
                              </m:r>
                              <m:r>
                                <a:rPr lang="el-GR" sz="1800" i="1">
                                  <a:latin typeface="Cambria Math"/>
                                </a:rPr>
                                <m:t>𝜏</m:t>
                              </m:r>
                            </m:e>
                          </m:d>
                        </m:e>
                      </m:nary>
                      <m:r>
                        <a:rPr lang="el-GR" sz="1800" i="1">
                          <a:latin typeface="Cambria Math"/>
                        </a:rPr>
                        <m:t>=</m:t>
                      </m:r>
                      <m:f>
                        <m:fPr>
                          <m:ctrlPr>
                            <a:rPr lang="el-GR" sz="1800" i="1">
                              <a:latin typeface="Cambria Math"/>
                            </a:rPr>
                          </m:ctrlPr>
                        </m:fPr>
                        <m:num>
                          <m:r>
                            <a:rPr lang="el-GR" sz="1800" i="1">
                              <a:latin typeface="Cambria Math"/>
                            </a:rPr>
                            <m:t>1</m:t>
                          </m:r>
                        </m:num>
                        <m:den>
                          <m:r>
                            <a:rPr lang="el-GR" sz="1800" i="1">
                              <a:latin typeface="Cambria Math"/>
                            </a:rPr>
                            <m:t>2</m:t>
                          </m:r>
                        </m:den>
                      </m:f>
                      <m:sSup>
                        <m:sSupPr>
                          <m:ctrlPr>
                            <a:rPr lang="el-GR" sz="1800" i="1">
                              <a:latin typeface="Cambria Math"/>
                            </a:rPr>
                          </m:ctrlPr>
                        </m:sSupPr>
                        <m:e>
                          <m:d>
                            <m:dPr>
                              <m:ctrlPr>
                                <a:rPr lang="el-GR" sz="1800" i="1">
                                  <a:latin typeface="Cambria Math"/>
                                </a:rPr>
                              </m:ctrlPr>
                            </m:dPr>
                            <m:e>
                              <m:r>
                                <a:rPr lang="el-GR" sz="1800" i="1">
                                  <a:latin typeface="Cambria Math"/>
                                </a:rPr>
                                <m:t>3−</m:t>
                              </m:r>
                              <m:r>
                                <a:rPr lang="el-GR" sz="1800" i="1">
                                  <a:latin typeface="Cambria Math"/>
                                </a:rPr>
                                <m:t>𝑡</m:t>
                              </m:r>
                            </m:e>
                          </m:d>
                        </m:e>
                        <m:sup>
                          <m:r>
                            <a:rPr lang="el-GR" sz="1800" i="1">
                              <a:latin typeface="Cambria Math"/>
                            </a:rPr>
                            <m:t>2</m:t>
                          </m:r>
                        </m:sup>
                      </m:sSup>
                      <m:r>
                        <a:rPr lang="el-GR" sz="1800" i="1">
                          <a:latin typeface="Cambria Math"/>
                        </a:rPr>
                        <m:t>  </m:t>
                      </m:r>
                      <m:r>
                        <m:rPr>
                          <m:sty m:val="p"/>
                        </m:rPr>
                        <a:rPr lang="el-GR" sz="1800">
                          <a:latin typeface="Cambria Math"/>
                        </a:rPr>
                        <m:t>όταν</m:t>
                      </m:r>
                      <m:r>
                        <a:rPr lang="el-GR" sz="1800" i="1">
                          <a:latin typeface="Cambria Math"/>
                        </a:rPr>
                        <m:t> 2≤</m:t>
                      </m:r>
                      <m:r>
                        <a:rPr lang="en-US" sz="1800" i="1">
                          <a:latin typeface="Cambria Math"/>
                        </a:rPr>
                        <m:t>𝑡</m:t>
                      </m:r>
                      <m:r>
                        <a:rPr lang="en-US" sz="1800" i="1">
                          <a:latin typeface="Cambria Math"/>
                        </a:rPr>
                        <m:t>≤3</m:t>
                      </m:r>
                    </m:oMath>
                  </m:oMathPara>
                </a14:m>
                <a:endParaRPr lang="el-GR" sz="1800" dirty="0"/>
              </a:p>
              <a:p>
                <a:pPr marL="0" indent="0" algn="l">
                  <a:lnSpc>
                    <a:spcPct val="110000"/>
                  </a:lnSpc>
                  <a:spcBef>
                    <a:spcPts val="600"/>
                  </a:spcBef>
                  <a:spcAft>
                    <a:spcPts val="600"/>
                  </a:spcAft>
                  <a:buNone/>
                </a:pPr>
                <a:r>
                  <a:rPr lang="el-GR" sz="1800" dirty="0"/>
                  <a:t> </a:t>
                </a:r>
                <a:r>
                  <a:rPr lang="el-GR" sz="1800" dirty="0" smtClean="0"/>
                  <a:t>Όπως </a:t>
                </a:r>
                <a:r>
                  <a:rPr lang="el-GR" sz="1800" dirty="0"/>
                  <a:t>παρατηρούμε στο σχήμα (η) το γινόμενο </a:t>
                </a:r>
                <a14:m>
                  <m:oMath xmlns:m="http://schemas.openxmlformats.org/officeDocument/2006/math">
                    <m:r>
                      <a:rPr lang="el-GR" sz="1800" i="1">
                        <a:latin typeface="Cambria Math"/>
                      </a:rPr>
                      <m:t>h</m:t>
                    </m:r>
                    <m:r>
                      <a:rPr lang="el-GR" sz="1800" i="1">
                        <a:latin typeface="Cambria Math"/>
                      </a:rPr>
                      <m:t>(</m:t>
                    </m:r>
                    <m:r>
                      <a:rPr lang="en-US" sz="1800" i="1">
                        <a:latin typeface="Cambria Math"/>
                      </a:rPr>
                      <m:t>𝑡</m:t>
                    </m:r>
                    <m:r>
                      <a:rPr lang="el-GR" sz="1800" i="1">
                        <a:latin typeface="Cambria Math"/>
                      </a:rPr>
                      <m:t>−</m:t>
                    </m:r>
                    <m:r>
                      <a:rPr lang="el-GR" sz="1800" i="1">
                        <a:latin typeface="Cambria Math"/>
                      </a:rPr>
                      <m:t>𝜏</m:t>
                    </m:r>
                    <m:r>
                      <a:rPr lang="el-GR" sz="1800" i="1">
                        <a:latin typeface="Cambria Math"/>
                      </a:rPr>
                      <m:t>) </m:t>
                    </m:r>
                    <m:r>
                      <a:rPr lang="en-US" sz="1800" i="1">
                        <a:latin typeface="Cambria Math"/>
                      </a:rPr>
                      <m:t>𝑥</m:t>
                    </m:r>
                    <m:r>
                      <a:rPr lang="el-GR" sz="1800" i="1">
                        <a:latin typeface="Cambria Math"/>
                      </a:rPr>
                      <m:t>(</m:t>
                    </m:r>
                    <m:r>
                      <a:rPr lang="el-GR" sz="1800" i="1">
                        <a:latin typeface="Cambria Math"/>
                      </a:rPr>
                      <m:t>𝜏</m:t>
                    </m:r>
                    <m:r>
                      <a:rPr lang="el-GR" sz="1800" i="1">
                        <a:latin typeface="Cambria Math"/>
                      </a:rPr>
                      <m:t>)</m:t>
                    </m:r>
                  </m:oMath>
                </a14:m>
                <a:r>
                  <a:rPr lang="el-GR" sz="1800" dirty="0"/>
                  <a:t> είναι ίσο με μηδέν για κάθε τιμή του χρόνου </a:t>
                </a:r>
                <a14:m>
                  <m:oMath xmlns:m="http://schemas.openxmlformats.org/officeDocument/2006/math">
                    <m:r>
                      <a:rPr lang="en-US" sz="1800" i="1">
                        <a:latin typeface="Cambria Math"/>
                      </a:rPr>
                      <m:t>𝑡</m:t>
                    </m:r>
                  </m:oMath>
                </a14:m>
                <a:r>
                  <a:rPr lang="el-GR" sz="1800" dirty="0"/>
                  <a:t> μεγαλύτερη από 3. Έτσι η έξοδος του συστήματος είναι </a:t>
                </a:r>
                <a14:m>
                  <m:oMath xmlns:m="http://schemas.openxmlformats.org/officeDocument/2006/math">
                    <m:r>
                      <a:rPr lang="en-US" sz="1800" i="1">
                        <a:latin typeface="Cambria Math"/>
                      </a:rPr>
                      <m:t>𝑦</m:t>
                    </m:r>
                    <m:r>
                      <a:rPr lang="el-GR" sz="1800" i="1">
                        <a:latin typeface="Cambria Math"/>
                      </a:rPr>
                      <m:t>(</m:t>
                    </m:r>
                    <m:r>
                      <a:rPr lang="en-US" sz="1800" i="1">
                        <a:latin typeface="Cambria Math"/>
                      </a:rPr>
                      <m:t>𝑡</m:t>
                    </m:r>
                    <m:r>
                      <a:rPr lang="el-GR" sz="1800" i="1">
                        <a:latin typeface="Cambria Math"/>
                      </a:rPr>
                      <m:t>)=0</m:t>
                    </m:r>
                  </m:oMath>
                </a14:m>
                <a:r>
                  <a:rPr lang="el-GR" sz="1800" dirty="0"/>
                  <a:t> όταν </a:t>
                </a:r>
                <a14:m>
                  <m:oMath xmlns:m="http://schemas.openxmlformats.org/officeDocument/2006/math">
                    <m:r>
                      <a:rPr lang="el-GR" sz="1800" i="1">
                        <a:latin typeface="Cambria Math"/>
                      </a:rPr>
                      <m:t>3 &lt; </m:t>
                    </m:r>
                    <m:r>
                      <a:rPr lang="en-US" sz="1800" i="1">
                        <a:latin typeface="Cambria Math"/>
                      </a:rPr>
                      <m:t>𝑡</m:t>
                    </m:r>
                  </m:oMath>
                </a14:m>
                <a:r>
                  <a:rPr lang="el-GR" sz="1800" dirty="0"/>
                  <a:t>. </a:t>
                </a:r>
                <a:endParaRPr lang="el-GR" sz="1800" dirty="0" smtClean="0"/>
              </a:p>
              <a:p>
                <a:pPr marL="0" indent="0" algn="l">
                  <a:lnSpc>
                    <a:spcPct val="110000"/>
                  </a:lnSpc>
                  <a:spcBef>
                    <a:spcPts val="600"/>
                  </a:spcBef>
                  <a:spcAft>
                    <a:spcPts val="600"/>
                  </a:spcAft>
                  <a:buNone/>
                </a:pPr>
                <a:r>
                  <a:rPr lang="el-GR" sz="1800" dirty="0" smtClean="0"/>
                  <a:t>Η </a:t>
                </a:r>
                <a:r>
                  <a:rPr lang="el-GR" sz="1800" dirty="0"/>
                  <a:t>έξοδος του συστήματος είναι:</a:t>
                </a:r>
              </a:p>
              <a:p>
                <a:pPr marL="0" indent="0" algn="l">
                  <a:lnSpc>
                    <a:spcPct val="110000"/>
                  </a:lnSpc>
                  <a:spcBef>
                    <a:spcPts val="600"/>
                  </a:spcBef>
                  <a:spcAft>
                    <a:spcPts val="600"/>
                  </a:spcAft>
                  <a:buNone/>
                </a:pPr>
                <a14:m>
                  <m:oMathPara xmlns:m="http://schemas.openxmlformats.org/officeDocument/2006/math">
                    <m:oMathParaPr>
                      <m:jc m:val="centerGroup"/>
                    </m:oMathParaPr>
                    <m:oMath xmlns:m="http://schemas.openxmlformats.org/officeDocument/2006/math">
                      <m:r>
                        <a:rPr lang="el-GR" sz="1800" i="1">
                          <a:latin typeface="Cambria Math"/>
                        </a:rPr>
                        <m:t>𝑦</m:t>
                      </m:r>
                      <m:d>
                        <m:dPr>
                          <m:ctrlPr>
                            <a:rPr lang="el-GR" sz="1800" i="1">
                              <a:latin typeface="Cambria Math"/>
                            </a:rPr>
                          </m:ctrlPr>
                        </m:dPr>
                        <m:e>
                          <m:r>
                            <a:rPr lang="el-GR" sz="1800" i="1">
                              <a:latin typeface="Cambria Math"/>
                            </a:rPr>
                            <m:t>𝑡</m:t>
                          </m:r>
                        </m:e>
                      </m:d>
                      <m:r>
                        <a:rPr lang="el-GR" sz="1800" i="1">
                          <a:latin typeface="Cambria Math"/>
                        </a:rPr>
                        <m:t>=</m:t>
                      </m:r>
                      <m:d>
                        <m:dPr>
                          <m:begChr m:val="{"/>
                          <m:endChr m:val=""/>
                          <m:ctrlPr>
                            <a:rPr lang="el-GR" sz="1800" i="1">
                              <a:latin typeface="Cambria Math"/>
                            </a:rPr>
                          </m:ctrlPr>
                        </m:dPr>
                        <m:e>
                          <m:eqArr>
                            <m:eqArrPr>
                              <m:ctrlPr>
                                <a:rPr lang="el-GR" sz="1800" i="1">
                                  <a:latin typeface="Cambria Math"/>
                                </a:rPr>
                              </m:ctrlPr>
                            </m:eqArrPr>
                            <m:e>
                              <m:eqArr>
                                <m:eqArrPr>
                                  <m:ctrlPr>
                                    <a:rPr lang="el-GR" sz="1800" i="1">
                                      <a:latin typeface="Cambria Math"/>
                                    </a:rPr>
                                  </m:ctrlPr>
                                </m:eqArrPr>
                                <m:e>
                                  <m:r>
                                    <a:rPr lang="el-GR" sz="1800" i="1">
                                      <a:latin typeface="Cambria Math"/>
                                    </a:rPr>
                                    <m:t> </m:t>
                                  </m:r>
                                  <m:r>
                                    <a:rPr lang="el-GR" sz="1800" i="1">
                                      <a:latin typeface="Cambria Math"/>
                                    </a:rPr>
                                    <m:t>𝑡</m:t>
                                  </m:r>
                                  <m:r>
                                    <a:rPr lang="el-GR" sz="1800" i="1">
                                      <a:latin typeface="Cambria Math"/>
                                    </a:rPr>
                                    <m:t>−</m:t>
                                  </m:r>
                                  <m:sSup>
                                    <m:sSupPr>
                                      <m:ctrlPr>
                                        <a:rPr lang="el-GR" sz="1800" i="1">
                                          <a:latin typeface="Cambria Math"/>
                                        </a:rPr>
                                      </m:ctrlPr>
                                    </m:sSupPr>
                                    <m:e>
                                      <m:r>
                                        <a:rPr lang="en-US" sz="1800" i="1">
                                          <a:latin typeface="Cambria Math"/>
                                        </a:rPr>
                                        <m:t>𝑡</m:t>
                                      </m:r>
                                    </m:e>
                                    <m:sup>
                                      <m:r>
                                        <a:rPr lang="en-US" sz="1800" i="1">
                                          <a:latin typeface="Cambria Math"/>
                                        </a:rPr>
                                        <m:t>2</m:t>
                                      </m:r>
                                    </m:sup>
                                  </m:sSup>
                                  <m:r>
                                    <a:rPr lang="el-GR" sz="1800" i="1">
                                      <a:latin typeface="Cambria Math"/>
                                    </a:rPr>
                                    <m:t>/2     </m:t>
                                  </m:r>
                                  <m:r>
                                    <m:rPr>
                                      <m:sty m:val="p"/>
                                    </m:rPr>
                                    <a:rPr lang="el-GR" sz="1800">
                                      <a:latin typeface="Cambria Math"/>
                                    </a:rPr>
                                    <m:t>όταν</m:t>
                                  </m:r>
                                  <m:r>
                                    <a:rPr lang="el-GR" sz="1800" i="1">
                                      <a:latin typeface="Cambria Math"/>
                                    </a:rPr>
                                    <m:t> 0≤</m:t>
                                  </m:r>
                                  <m:r>
                                    <a:rPr lang="en-US" sz="1800" i="1">
                                      <a:latin typeface="Cambria Math"/>
                                    </a:rPr>
                                    <m:t>𝑡</m:t>
                                  </m:r>
                                  <m:r>
                                    <a:rPr lang="en-US" sz="1800" i="1">
                                      <a:latin typeface="Cambria Math"/>
                                    </a:rPr>
                                    <m:t>&lt;1  </m:t>
                                  </m:r>
                                </m:e>
                                <m:e>
                                  <m:r>
                                    <a:rPr lang="el-GR" sz="1800" i="1">
                                      <a:latin typeface="Cambria Math"/>
                                    </a:rPr>
                                    <m:t> 1/2        </m:t>
                                  </m:r>
                                  <m:r>
                                    <m:rPr>
                                      <m:sty m:val="p"/>
                                    </m:rPr>
                                    <a:rPr lang="el-GR" sz="1800">
                                      <a:latin typeface="Cambria Math"/>
                                    </a:rPr>
                                    <m:t>όταν</m:t>
                                  </m:r>
                                  <m:r>
                                    <a:rPr lang="el-GR" sz="1800" i="1">
                                      <a:latin typeface="Cambria Math"/>
                                    </a:rPr>
                                    <m:t> 1≤</m:t>
                                  </m:r>
                                  <m:r>
                                    <a:rPr lang="en-US" sz="1800" i="1">
                                      <a:latin typeface="Cambria Math"/>
                                    </a:rPr>
                                    <m:t>𝑡</m:t>
                                  </m:r>
                                  <m:r>
                                    <a:rPr lang="en-US" sz="1800" i="1">
                                      <a:latin typeface="Cambria Math"/>
                                    </a:rPr>
                                    <m:t>&lt;2</m:t>
                                  </m:r>
                                </m:e>
                                <m:e>
                                  <m:sSup>
                                    <m:sSupPr>
                                      <m:ctrlPr>
                                        <a:rPr lang="el-GR" sz="1800" i="1">
                                          <a:latin typeface="Cambria Math"/>
                                        </a:rPr>
                                      </m:ctrlPr>
                                    </m:sSupPr>
                                    <m:e>
                                      <m:d>
                                        <m:dPr>
                                          <m:ctrlPr>
                                            <a:rPr lang="el-GR" sz="1800" i="1">
                                              <a:latin typeface="Cambria Math"/>
                                            </a:rPr>
                                          </m:ctrlPr>
                                        </m:dPr>
                                        <m:e>
                                          <m:r>
                                            <a:rPr lang="el-GR" sz="1800" i="1">
                                              <a:latin typeface="Cambria Math"/>
                                            </a:rPr>
                                            <m:t>3−</m:t>
                                          </m:r>
                                          <m:r>
                                            <a:rPr lang="el-GR" sz="1800" i="1">
                                              <a:latin typeface="Cambria Math"/>
                                            </a:rPr>
                                            <m:t>𝑡</m:t>
                                          </m:r>
                                        </m:e>
                                      </m:d>
                                    </m:e>
                                    <m:sup>
                                      <m:r>
                                        <a:rPr lang="el-GR" sz="1800" i="1">
                                          <a:latin typeface="Cambria Math"/>
                                        </a:rPr>
                                        <m:t>2</m:t>
                                      </m:r>
                                    </m:sup>
                                  </m:sSup>
                                  <m:r>
                                    <a:rPr lang="el-GR" sz="1800" i="1">
                                      <a:latin typeface="Cambria Math"/>
                                    </a:rPr>
                                    <m:t>/2  </m:t>
                                  </m:r>
                                  <m:r>
                                    <m:rPr>
                                      <m:sty m:val="p"/>
                                    </m:rPr>
                                    <a:rPr lang="el-GR" sz="1800">
                                      <a:latin typeface="Cambria Math"/>
                                    </a:rPr>
                                    <m:t>όταν</m:t>
                                  </m:r>
                                  <m:r>
                                    <a:rPr lang="el-GR" sz="1800" i="1">
                                      <a:latin typeface="Cambria Math"/>
                                    </a:rPr>
                                    <m:t> 2≤</m:t>
                                  </m:r>
                                  <m:r>
                                    <a:rPr lang="en-US" sz="1800" i="1">
                                      <a:latin typeface="Cambria Math"/>
                                    </a:rPr>
                                    <m:t>𝑡</m:t>
                                  </m:r>
                                  <m:r>
                                    <a:rPr lang="en-US" sz="1800" i="1">
                                      <a:latin typeface="Cambria Math"/>
                                    </a:rPr>
                                    <m:t>≤3</m:t>
                                  </m:r>
                                </m:e>
                              </m:eqArr>
                            </m:e>
                            <m:e>
                              <m:r>
                                <a:rPr lang="el-GR" sz="1800" i="1">
                                  <a:latin typeface="Cambria Math"/>
                                </a:rPr>
                                <m:t>0             </m:t>
                              </m:r>
                              <m:r>
                                <m:rPr>
                                  <m:sty m:val="p"/>
                                </m:rPr>
                                <a:rPr lang="el-GR" sz="1800">
                                  <a:latin typeface="Cambria Math"/>
                                </a:rPr>
                                <m:t>αλλού</m:t>
                              </m:r>
                            </m:e>
                          </m:eqArr>
                        </m:e>
                      </m:d>
                    </m:oMath>
                  </m:oMathPara>
                </a14:m>
                <a:endParaRPr lang="el-GR" sz="1800" dirty="0"/>
              </a:p>
              <a:p>
                <a:pPr marL="0" indent="0" algn="l">
                  <a:lnSpc>
                    <a:spcPct val="110000"/>
                  </a:lnSpc>
                  <a:spcBef>
                    <a:spcPts val="600"/>
                  </a:spcBef>
                  <a:spcAft>
                    <a:spcPts val="600"/>
                  </a:spcAft>
                  <a:buNone/>
                </a:pPr>
                <a:endParaRPr lang="el-GR" sz="1800" dirty="0"/>
              </a:p>
              <a:p>
                <a:pPr marL="0" indent="0" algn="l">
                  <a:lnSpc>
                    <a:spcPct val="110000"/>
                  </a:lnSpc>
                  <a:spcBef>
                    <a:spcPts val="600"/>
                  </a:spcBef>
                  <a:spcAft>
                    <a:spcPts val="600"/>
                  </a:spcAft>
                  <a:buNone/>
                </a:pPr>
                <a:endParaRPr lang="en-US" sz="1800" dirty="0" smtClean="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457200" y="1052736"/>
                <a:ext cx="8229600" cy="5472608"/>
              </a:xfrm>
              <a:blipFill rotWithShape="1">
                <a:blip r:embed="rId2"/>
                <a:stretch>
                  <a:fillRect l="-593" t="-557"/>
                </a:stretch>
              </a:blipFill>
            </p:spPr>
            <p:txBody>
              <a:bodyPr/>
              <a:lstStyle/>
              <a:p>
                <a:r>
                  <a:rPr lang="el-GR">
                    <a:noFill/>
                  </a:rPr>
                  <a:t> </a:t>
                </a:r>
              </a:p>
            </p:txBody>
          </p:sp>
        </mc:Fallback>
      </mc:AlternateContent>
      <p:sp>
        <p:nvSpPr>
          <p:cNvPr id="4" name="Slide Number Placeholder 3"/>
          <p:cNvSpPr>
            <a:spLocks noGrp="1"/>
          </p:cNvSpPr>
          <p:nvPr>
            <p:ph type="sldNum" sz="quarter" idx="12"/>
          </p:nvPr>
        </p:nvSpPr>
        <p:spPr/>
        <p:txBody>
          <a:bodyPr/>
          <a:lstStyle/>
          <a:p>
            <a:fld id="{0B0EBAE1-C03B-424B-868F-E6C23C4F0113}" type="slidenum">
              <a:rPr lang="el-GR" smtClean="0"/>
              <a:t>140</a:t>
            </a:fld>
            <a:endParaRPr lang="el-GR"/>
          </a:p>
        </p:txBody>
      </p:sp>
    </p:spTree>
    <p:extLst>
      <p:ext uri="{BB962C8B-B14F-4D97-AF65-F5344CB8AC3E}">
        <p14:creationId xmlns:p14="http://schemas.microsoft.com/office/powerpoint/2010/main" val="1496471977"/>
      </p:ext>
    </p:extLst>
  </p:cSld>
  <p:clrMapOvr>
    <a:masterClrMapping/>
  </p:clrMapOvr>
  <p:timing>
    <p:tnLst>
      <p:par>
        <p:cTn id="1" dur="indefinite" restart="never" nodeType="tmRoot"/>
      </p:par>
    </p:tnLst>
  </p:timing>
</p:sld>
</file>

<file path=ppt/slides/slide1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l-GR" dirty="0" smtClean="0"/>
              <a:t>Άσκηση 13(συνέχεια)</a:t>
            </a:r>
            <a:endParaRPr lang="el-GR" dirty="0"/>
          </a:p>
        </p:txBody>
      </p:sp>
      <p:sp>
        <p:nvSpPr>
          <p:cNvPr id="4" name="Slide Number Placeholder 3"/>
          <p:cNvSpPr>
            <a:spLocks noGrp="1"/>
          </p:cNvSpPr>
          <p:nvPr>
            <p:ph type="sldNum" sz="quarter" idx="12"/>
          </p:nvPr>
        </p:nvSpPr>
        <p:spPr/>
        <p:txBody>
          <a:bodyPr/>
          <a:lstStyle/>
          <a:p>
            <a:fld id="{0B0EBAE1-C03B-424B-868F-E6C23C4F0113}" type="slidenum">
              <a:rPr lang="el-GR" smtClean="0"/>
              <a:t>141</a:t>
            </a:fld>
            <a:endParaRPr lang="el-GR"/>
          </a:p>
        </p:txBody>
      </p:sp>
      <p:pic>
        <p:nvPicPr>
          <p:cNvPr id="5" name="Content Placeholder 4"/>
          <p:cNvPicPr>
            <a:picLocks noGrp="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1358280" y="2276872"/>
            <a:ext cx="2853680" cy="1368152"/>
          </a:xfrm>
          <a:prstGeom prst="rect">
            <a:avLst/>
          </a:prstGeom>
          <a:noFill/>
          <a:ln>
            <a:noFill/>
          </a:ln>
        </p:spPr>
      </p:pic>
      <p:pic>
        <p:nvPicPr>
          <p:cNvPr id="6" name="Picture 5"/>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004048" y="2321773"/>
            <a:ext cx="2780639" cy="1323253"/>
          </a:xfrm>
          <a:prstGeom prst="rect">
            <a:avLst/>
          </a:prstGeom>
          <a:noFill/>
          <a:ln>
            <a:noFill/>
          </a:ln>
        </p:spPr>
      </p:pic>
      <p:sp>
        <p:nvSpPr>
          <p:cNvPr id="7" name="Rectangle 6"/>
          <p:cNvSpPr/>
          <p:nvPr/>
        </p:nvSpPr>
        <p:spPr>
          <a:xfrm>
            <a:off x="1589187" y="4437112"/>
            <a:ext cx="6048672" cy="369332"/>
          </a:xfrm>
          <a:prstGeom prst="rect">
            <a:avLst/>
          </a:prstGeom>
        </p:spPr>
        <p:txBody>
          <a:bodyPr wrap="square">
            <a:spAutoFit/>
          </a:bodyPr>
          <a:lstStyle/>
          <a:p>
            <a:pPr algn="ctr"/>
            <a:r>
              <a:rPr lang="el-GR" dirty="0" smtClean="0">
                <a:latin typeface="Cambria Math" pitchFamily="18" charset="0"/>
                <a:ea typeface="Cambria Math" pitchFamily="18" charset="0"/>
              </a:rPr>
              <a:t>(</a:t>
            </a:r>
            <a:r>
              <a:rPr lang="el-GR" dirty="0">
                <a:latin typeface="Cambria Math" pitchFamily="18" charset="0"/>
                <a:ea typeface="Cambria Math" pitchFamily="18" charset="0"/>
              </a:rPr>
              <a:t>α) Η είσοδος και (β) η έξοδος του ΓΧΑ συστήματος</a:t>
            </a:r>
          </a:p>
        </p:txBody>
      </p:sp>
    </p:spTree>
    <p:extLst>
      <p:ext uri="{BB962C8B-B14F-4D97-AF65-F5344CB8AC3E}">
        <p14:creationId xmlns:p14="http://schemas.microsoft.com/office/powerpoint/2010/main" val="4162463166"/>
      </p:ext>
    </p:extLst>
  </p:cSld>
  <p:clrMapOvr>
    <a:masterClrMapping/>
  </p:clrMapOvr>
  <p:timing>
    <p:tnLst>
      <p:par>
        <p:cTn id="1" dur="indefinite" restart="never" nodeType="tmRoot"/>
      </p:par>
    </p:tnLst>
  </p:timing>
</p:sld>
</file>

<file path=ppt/slides/slide1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l-GR" dirty="0" smtClean="0"/>
              <a:t>Άσκηση 14</a:t>
            </a:r>
            <a:endParaRPr lang="el-GR"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457200" y="1052736"/>
                <a:ext cx="8229600" cy="5472608"/>
              </a:xfrm>
            </p:spPr>
            <p:txBody>
              <a:bodyPr>
                <a:noAutofit/>
              </a:bodyPr>
              <a:lstStyle/>
              <a:p>
                <a:pPr marL="0" indent="0" algn="l">
                  <a:lnSpc>
                    <a:spcPct val="150000"/>
                  </a:lnSpc>
                  <a:spcBef>
                    <a:spcPts val="600"/>
                  </a:spcBef>
                  <a:spcAft>
                    <a:spcPts val="600"/>
                  </a:spcAft>
                  <a:buNone/>
                </a:pPr>
                <a:r>
                  <a:rPr lang="el-GR" sz="1800" dirty="0"/>
                  <a:t>Η κρουστική απόκριση ενός ΓΧΑ συστήματος είναι </a:t>
                </a:r>
                <a14:m>
                  <m:oMath xmlns:m="http://schemas.openxmlformats.org/officeDocument/2006/math">
                    <m:r>
                      <a:rPr lang="el-GR" sz="1800" i="1">
                        <a:latin typeface="Cambria Math"/>
                      </a:rPr>
                      <m:t>h</m:t>
                    </m:r>
                    <m:r>
                      <a:rPr lang="el-GR" sz="1800" i="1">
                        <a:latin typeface="Cambria Math"/>
                      </a:rPr>
                      <m:t>(</m:t>
                    </m:r>
                    <m:r>
                      <a:rPr lang="en-US" sz="1800" i="1">
                        <a:latin typeface="Cambria Math"/>
                      </a:rPr>
                      <m:t>𝑡</m:t>
                    </m:r>
                    <m:r>
                      <a:rPr lang="el-GR" sz="1800" i="1">
                        <a:latin typeface="Cambria Math"/>
                      </a:rPr>
                      <m:t>) = </m:t>
                    </m:r>
                    <m:r>
                      <a:rPr lang="en-US" sz="1800" i="1">
                        <a:latin typeface="Cambria Math"/>
                      </a:rPr>
                      <m:t>𝑢</m:t>
                    </m:r>
                    <m:r>
                      <a:rPr lang="el-GR" sz="1800" i="1">
                        <a:latin typeface="Cambria Math"/>
                      </a:rPr>
                      <m:t>(</m:t>
                    </m:r>
                    <m:r>
                      <a:rPr lang="en-US" sz="1800" i="1">
                        <a:latin typeface="Cambria Math"/>
                      </a:rPr>
                      <m:t>𝑡</m:t>
                    </m:r>
                    <m:r>
                      <a:rPr lang="el-GR" sz="1800" i="1">
                        <a:latin typeface="Cambria Math"/>
                      </a:rPr>
                      <m:t>) − </m:t>
                    </m:r>
                    <m:r>
                      <a:rPr lang="en-US" sz="1800" i="1">
                        <a:latin typeface="Cambria Math"/>
                      </a:rPr>
                      <m:t>𝑢</m:t>
                    </m:r>
                    <m:r>
                      <a:rPr lang="el-GR" sz="1800" i="1">
                        <a:latin typeface="Cambria Math"/>
                      </a:rPr>
                      <m:t>(</m:t>
                    </m:r>
                    <m:r>
                      <a:rPr lang="en-US" sz="1800" i="1">
                        <a:latin typeface="Cambria Math"/>
                      </a:rPr>
                      <m:t>𝑡</m:t>
                    </m:r>
                    <m:r>
                      <a:rPr lang="el-GR" sz="1800" i="1">
                        <a:latin typeface="Cambria Math"/>
                      </a:rPr>
                      <m:t>−2)</m:t>
                    </m:r>
                  </m:oMath>
                </a14:m>
                <a:r>
                  <a:rPr lang="el-GR" sz="1800" dirty="0"/>
                  <a:t>. Με τη βοήθεια του ολοκληρώματος της συνέλιξης να υπολογίσετε την έξοδο του συστήματος όταν η είσοδος είναι </a:t>
                </a:r>
                <a14:m>
                  <m:oMath xmlns:m="http://schemas.openxmlformats.org/officeDocument/2006/math">
                    <m:r>
                      <a:rPr lang="en-US" sz="1800" i="1">
                        <a:latin typeface="Cambria Math"/>
                      </a:rPr>
                      <m:t>𝑥</m:t>
                    </m:r>
                    <m:r>
                      <a:rPr lang="el-GR" sz="1800" i="1">
                        <a:latin typeface="Cambria Math"/>
                      </a:rPr>
                      <m:t>(</m:t>
                    </m:r>
                    <m:r>
                      <a:rPr lang="en-US" sz="1800" i="1">
                        <a:latin typeface="Cambria Math"/>
                      </a:rPr>
                      <m:t>𝑡</m:t>
                    </m:r>
                    <m:r>
                      <a:rPr lang="el-GR" sz="1800" i="1">
                        <a:latin typeface="Cambria Math"/>
                      </a:rPr>
                      <m:t>) = </m:t>
                    </m:r>
                    <m:r>
                      <a:rPr lang="en-US" sz="1800" i="1">
                        <a:latin typeface="Cambria Math"/>
                      </a:rPr>
                      <m:t>𝑢</m:t>
                    </m:r>
                    <m:r>
                      <a:rPr lang="el-GR" sz="1800" i="1">
                        <a:latin typeface="Cambria Math"/>
                      </a:rPr>
                      <m:t>(</m:t>
                    </m:r>
                    <m:r>
                      <a:rPr lang="en-US" sz="1800" i="1">
                        <a:latin typeface="Cambria Math"/>
                      </a:rPr>
                      <m:t>𝑡</m:t>
                    </m:r>
                    <m:r>
                      <a:rPr lang="el-GR" sz="1800" i="1">
                        <a:latin typeface="Cambria Math"/>
                      </a:rPr>
                      <m:t>−1) − </m:t>
                    </m:r>
                    <m:r>
                      <a:rPr lang="en-US" sz="1800" i="1">
                        <a:latin typeface="Cambria Math"/>
                      </a:rPr>
                      <m:t>𝑢</m:t>
                    </m:r>
                    <m:r>
                      <a:rPr lang="el-GR" sz="1800" i="1">
                        <a:latin typeface="Cambria Math"/>
                      </a:rPr>
                      <m:t>(</m:t>
                    </m:r>
                    <m:r>
                      <a:rPr lang="en-US" sz="1800" i="1">
                        <a:latin typeface="Cambria Math"/>
                      </a:rPr>
                      <m:t>𝑡</m:t>
                    </m:r>
                    <m:r>
                      <a:rPr lang="el-GR" sz="1800" i="1">
                        <a:latin typeface="Cambria Math"/>
                      </a:rPr>
                      <m:t>−2)</m:t>
                    </m:r>
                  </m:oMath>
                </a14:m>
                <a:r>
                  <a:rPr lang="el-GR" sz="1800" dirty="0"/>
                  <a:t>.</a:t>
                </a:r>
                <a:endParaRPr lang="el-GR" sz="1800" dirty="0" smtClean="0"/>
              </a:p>
              <a:p>
                <a:pPr marL="0" indent="0" algn="l">
                  <a:lnSpc>
                    <a:spcPct val="150000"/>
                  </a:lnSpc>
                  <a:spcBef>
                    <a:spcPts val="600"/>
                  </a:spcBef>
                  <a:spcAft>
                    <a:spcPts val="600"/>
                  </a:spcAft>
                  <a:buNone/>
                </a:pPr>
                <a:endParaRPr lang="el-GR" sz="1800" dirty="0"/>
              </a:p>
              <a:p>
                <a:pPr marL="0" indent="0" algn="l">
                  <a:lnSpc>
                    <a:spcPct val="150000"/>
                  </a:lnSpc>
                  <a:spcBef>
                    <a:spcPts val="600"/>
                  </a:spcBef>
                  <a:spcAft>
                    <a:spcPts val="600"/>
                  </a:spcAft>
                  <a:buNone/>
                </a:pPr>
                <a:r>
                  <a:rPr lang="el-GR" sz="1800" u="sng" dirty="0"/>
                  <a:t>Απάντηση</a:t>
                </a:r>
                <a:r>
                  <a:rPr lang="el-GR" sz="1800" dirty="0"/>
                  <a:t>: Ακολουθώντας ίδια διαδικασία επίλυσης με τις δύο προηγούμενες ασκήσεις, προσδιορίζεται η έξοδος του συστήματος, η οποία είναι:</a:t>
                </a:r>
              </a:p>
              <a:p>
                <a:pPr marL="0" indent="0" algn="l">
                  <a:lnSpc>
                    <a:spcPct val="150000"/>
                  </a:lnSpc>
                  <a:spcBef>
                    <a:spcPts val="600"/>
                  </a:spcBef>
                  <a:spcAft>
                    <a:spcPts val="600"/>
                  </a:spcAft>
                  <a:buNone/>
                </a:pPr>
                <a14:m>
                  <m:oMathPara xmlns:m="http://schemas.openxmlformats.org/officeDocument/2006/math">
                    <m:oMathParaPr>
                      <m:jc m:val="centerGroup"/>
                    </m:oMathParaPr>
                    <m:oMath xmlns:m="http://schemas.openxmlformats.org/officeDocument/2006/math">
                      <m:r>
                        <a:rPr lang="el-GR" sz="1800" i="1">
                          <a:latin typeface="Cambria Math"/>
                        </a:rPr>
                        <m:t>𝑦</m:t>
                      </m:r>
                      <m:d>
                        <m:dPr>
                          <m:ctrlPr>
                            <a:rPr lang="el-GR" sz="1800" i="1">
                              <a:latin typeface="Cambria Math"/>
                            </a:rPr>
                          </m:ctrlPr>
                        </m:dPr>
                        <m:e>
                          <m:r>
                            <a:rPr lang="el-GR" sz="1800" i="1">
                              <a:latin typeface="Cambria Math"/>
                            </a:rPr>
                            <m:t>𝑡</m:t>
                          </m:r>
                        </m:e>
                      </m:d>
                      <m:r>
                        <a:rPr lang="el-GR" sz="1800" i="1">
                          <a:latin typeface="Cambria Math"/>
                        </a:rPr>
                        <m:t>=</m:t>
                      </m:r>
                      <m:d>
                        <m:dPr>
                          <m:begChr m:val="{"/>
                          <m:endChr m:val=""/>
                          <m:ctrlPr>
                            <a:rPr lang="el-GR" sz="1800" i="1">
                              <a:latin typeface="Cambria Math"/>
                            </a:rPr>
                          </m:ctrlPr>
                        </m:dPr>
                        <m:e>
                          <m:eqArr>
                            <m:eqArrPr>
                              <m:ctrlPr>
                                <a:rPr lang="el-GR" sz="1800" i="1">
                                  <a:latin typeface="Cambria Math"/>
                                </a:rPr>
                              </m:ctrlPr>
                            </m:eqArrPr>
                            <m:e>
                              <m:eqArr>
                                <m:eqArrPr>
                                  <m:ctrlPr>
                                    <a:rPr lang="el-GR" sz="1800" i="1">
                                      <a:latin typeface="Cambria Math"/>
                                    </a:rPr>
                                  </m:ctrlPr>
                                </m:eqArrPr>
                                <m:e>
                                  <m:r>
                                    <a:rPr lang="el-GR" sz="1800" i="1">
                                      <a:latin typeface="Cambria Math"/>
                                    </a:rPr>
                                    <m:t> </m:t>
                                  </m:r>
                                  <m:r>
                                    <a:rPr lang="el-GR" sz="1800" i="1">
                                      <a:latin typeface="Cambria Math"/>
                                    </a:rPr>
                                    <m:t>𝑡</m:t>
                                  </m:r>
                                  <m:r>
                                    <a:rPr lang="el-GR" sz="1800" i="1">
                                      <a:latin typeface="Cambria Math"/>
                                    </a:rPr>
                                    <m:t>−1     </m:t>
                                  </m:r>
                                  <m:r>
                                    <m:rPr>
                                      <m:sty m:val="p"/>
                                    </m:rPr>
                                    <a:rPr lang="el-GR" sz="1800">
                                      <a:latin typeface="Cambria Math"/>
                                    </a:rPr>
                                    <m:t>όταν</m:t>
                                  </m:r>
                                  <m:r>
                                    <a:rPr lang="el-GR" sz="1800" i="1">
                                      <a:latin typeface="Cambria Math"/>
                                    </a:rPr>
                                    <m:t> 1≤</m:t>
                                  </m:r>
                                  <m:r>
                                    <a:rPr lang="en-US" sz="1800" i="1">
                                      <a:latin typeface="Cambria Math"/>
                                    </a:rPr>
                                    <m:t>𝑡</m:t>
                                  </m:r>
                                  <m:r>
                                    <a:rPr lang="en-US" sz="1800" i="1">
                                      <a:latin typeface="Cambria Math"/>
                                    </a:rPr>
                                    <m:t>&lt;2  </m:t>
                                  </m:r>
                                </m:e>
                                <m:e>
                                  <m:r>
                                    <a:rPr lang="el-GR" sz="1800" i="1">
                                      <a:latin typeface="Cambria Math"/>
                                    </a:rPr>
                                    <m:t> 1        </m:t>
                                  </m:r>
                                  <m:r>
                                    <m:rPr>
                                      <m:sty m:val="p"/>
                                    </m:rPr>
                                    <a:rPr lang="el-GR" sz="1800">
                                      <a:latin typeface="Cambria Math"/>
                                    </a:rPr>
                                    <m:t>όταν</m:t>
                                  </m:r>
                                  <m:r>
                                    <a:rPr lang="el-GR" sz="1800" i="1">
                                      <a:latin typeface="Cambria Math"/>
                                    </a:rPr>
                                    <m:t> 2≤</m:t>
                                  </m:r>
                                  <m:r>
                                    <a:rPr lang="en-US" sz="1800" i="1">
                                      <a:latin typeface="Cambria Math"/>
                                    </a:rPr>
                                    <m:t>𝑡</m:t>
                                  </m:r>
                                  <m:r>
                                    <a:rPr lang="en-US" sz="1800" i="1">
                                      <a:latin typeface="Cambria Math"/>
                                    </a:rPr>
                                    <m:t>&lt;3</m:t>
                                  </m:r>
                                </m:e>
                                <m:e>
                                  <m:r>
                                    <a:rPr lang="el-GR" sz="1800" i="1">
                                      <a:latin typeface="Cambria Math"/>
                                    </a:rPr>
                                    <m:t>4−</m:t>
                                  </m:r>
                                  <m:r>
                                    <a:rPr lang="el-GR" sz="1800" i="1">
                                      <a:latin typeface="Cambria Math"/>
                                    </a:rPr>
                                    <m:t>𝑡</m:t>
                                  </m:r>
                                  <m:r>
                                    <a:rPr lang="el-GR" sz="1800" i="1">
                                      <a:latin typeface="Cambria Math"/>
                                    </a:rPr>
                                    <m:t>     </m:t>
                                  </m:r>
                                  <m:r>
                                    <m:rPr>
                                      <m:sty m:val="p"/>
                                    </m:rPr>
                                    <a:rPr lang="el-GR" sz="1800">
                                      <a:latin typeface="Cambria Math"/>
                                    </a:rPr>
                                    <m:t>όταν</m:t>
                                  </m:r>
                                  <m:r>
                                    <a:rPr lang="el-GR" sz="1800" i="1">
                                      <a:latin typeface="Cambria Math"/>
                                    </a:rPr>
                                    <m:t> 3≤</m:t>
                                  </m:r>
                                  <m:r>
                                    <a:rPr lang="en-US" sz="1800" i="1">
                                      <a:latin typeface="Cambria Math"/>
                                    </a:rPr>
                                    <m:t>𝑡</m:t>
                                  </m:r>
                                  <m:r>
                                    <a:rPr lang="en-US" sz="1800" i="1">
                                      <a:latin typeface="Cambria Math"/>
                                    </a:rPr>
                                    <m:t>≤4</m:t>
                                  </m:r>
                                </m:e>
                              </m:eqArr>
                            </m:e>
                            <m:e>
                              <m:r>
                                <a:rPr lang="el-GR" sz="1800" i="1">
                                  <a:latin typeface="Cambria Math"/>
                                </a:rPr>
                                <m:t>0             </m:t>
                              </m:r>
                              <m:r>
                                <m:rPr>
                                  <m:sty m:val="p"/>
                                </m:rPr>
                                <a:rPr lang="el-GR" sz="1800">
                                  <a:latin typeface="Cambria Math"/>
                                </a:rPr>
                                <m:t>αλλού</m:t>
                              </m:r>
                            </m:e>
                          </m:eqArr>
                        </m:e>
                      </m:d>
                    </m:oMath>
                  </m:oMathPara>
                </a14:m>
                <a:endParaRPr lang="el-GR" sz="1800" dirty="0"/>
              </a:p>
              <a:p>
                <a:pPr marL="0" indent="0" algn="l">
                  <a:lnSpc>
                    <a:spcPct val="150000"/>
                  </a:lnSpc>
                  <a:spcBef>
                    <a:spcPts val="600"/>
                  </a:spcBef>
                  <a:spcAft>
                    <a:spcPts val="600"/>
                  </a:spcAft>
                  <a:buNone/>
                </a:pPr>
                <a:endParaRPr lang="en-US" sz="1800" dirty="0" smtClean="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457200" y="1052736"/>
                <a:ext cx="8229600" cy="5472608"/>
              </a:xfrm>
              <a:blipFill rotWithShape="1">
                <a:blip r:embed="rId2"/>
                <a:stretch>
                  <a:fillRect l="-593"/>
                </a:stretch>
              </a:blipFill>
            </p:spPr>
            <p:txBody>
              <a:bodyPr/>
              <a:lstStyle/>
              <a:p>
                <a:r>
                  <a:rPr lang="el-GR">
                    <a:noFill/>
                  </a:rPr>
                  <a:t> </a:t>
                </a:r>
              </a:p>
            </p:txBody>
          </p:sp>
        </mc:Fallback>
      </mc:AlternateContent>
      <p:sp>
        <p:nvSpPr>
          <p:cNvPr id="4" name="Slide Number Placeholder 3"/>
          <p:cNvSpPr>
            <a:spLocks noGrp="1"/>
          </p:cNvSpPr>
          <p:nvPr>
            <p:ph type="sldNum" sz="quarter" idx="12"/>
          </p:nvPr>
        </p:nvSpPr>
        <p:spPr/>
        <p:txBody>
          <a:bodyPr/>
          <a:lstStyle/>
          <a:p>
            <a:fld id="{0B0EBAE1-C03B-424B-868F-E6C23C4F0113}" type="slidenum">
              <a:rPr lang="el-GR" smtClean="0"/>
              <a:t>142</a:t>
            </a:fld>
            <a:endParaRPr lang="el-GR"/>
          </a:p>
        </p:txBody>
      </p:sp>
    </p:spTree>
    <p:extLst>
      <p:ext uri="{BB962C8B-B14F-4D97-AF65-F5344CB8AC3E}">
        <p14:creationId xmlns:p14="http://schemas.microsoft.com/office/powerpoint/2010/main" val="60446967"/>
      </p:ext>
    </p:extLst>
  </p:cSld>
  <p:clrMapOvr>
    <a:masterClrMapping/>
  </p:clrMapOvr>
  <p:timing>
    <p:tnLst>
      <p:par>
        <p:cTn id="1" dur="indefinite" restart="never" nodeType="tmRoot"/>
      </p:par>
    </p:tnLst>
  </p:timing>
</p:sld>
</file>

<file path=ppt/slides/slide1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l-GR" dirty="0" smtClean="0"/>
              <a:t>Άσκηση 14(συνέχεια)</a:t>
            </a:r>
            <a:endParaRPr lang="el-GR" dirty="0"/>
          </a:p>
        </p:txBody>
      </p:sp>
      <p:sp>
        <p:nvSpPr>
          <p:cNvPr id="4" name="Slide Number Placeholder 3"/>
          <p:cNvSpPr>
            <a:spLocks noGrp="1"/>
          </p:cNvSpPr>
          <p:nvPr>
            <p:ph type="sldNum" sz="quarter" idx="12"/>
          </p:nvPr>
        </p:nvSpPr>
        <p:spPr/>
        <p:txBody>
          <a:bodyPr/>
          <a:lstStyle/>
          <a:p>
            <a:fld id="{0B0EBAE1-C03B-424B-868F-E6C23C4F0113}" type="slidenum">
              <a:rPr lang="el-GR" smtClean="0"/>
              <a:t>143</a:t>
            </a:fld>
            <a:endParaRPr lang="el-GR"/>
          </a:p>
        </p:txBody>
      </p:sp>
      <p:pic>
        <p:nvPicPr>
          <p:cNvPr id="5" name="Content Placeholder 4"/>
          <p:cNvPicPr>
            <a:picLocks noGrp="1"/>
          </p:cNvPicPr>
          <p:nvPr>
            <p:ph idx="1"/>
          </p:nvPr>
        </p:nvPicPr>
        <p:blipFill rotWithShape="1">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rcRect t="1" b="59756"/>
          <a:stretch/>
        </p:blipFill>
        <p:spPr bwMode="auto">
          <a:xfrm>
            <a:off x="2123728" y="2060848"/>
            <a:ext cx="5022527" cy="3137999"/>
          </a:xfrm>
          <a:prstGeom prst="rect">
            <a:avLst/>
          </a:prstGeom>
          <a:noFill/>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4123346829"/>
      </p:ext>
    </p:extLst>
  </p:cSld>
  <p:clrMapOvr>
    <a:masterClrMapping/>
  </p:clrMapOvr>
  <p:timing>
    <p:tnLst>
      <p:par>
        <p:cTn id="1" dur="indefinite" restart="never" nodeType="tmRoot"/>
      </p:par>
    </p:tnLst>
  </p:timing>
</p:sld>
</file>

<file path=ppt/slides/slide1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l-GR" dirty="0" smtClean="0"/>
              <a:t>Άσκηση 14(συνέχεια)</a:t>
            </a:r>
            <a:endParaRPr lang="el-GR" dirty="0"/>
          </a:p>
        </p:txBody>
      </p:sp>
      <p:sp>
        <p:nvSpPr>
          <p:cNvPr id="4" name="Slide Number Placeholder 3"/>
          <p:cNvSpPr>
            <a:spLocks noGrp="1"/>
          </p:cNvSpPr>
          <p:nvPr>
            <p:ph type="sldNum" sz="quarter" idx="12"/>
          </p:nvPr>
        </p:nvSpPr>
        <p:spPr/>
        <p:txBody>
          <a:bodyPr/>
          <a:lstStyle/>
          <a:p>
            <a:fld id="{0B0EBAE1-C03B-424B-868F-E6C23C4F0113}" type="slidenum">
              <a:rPr lang="el-GR" smtClean="0"/>
              <a:t>144</a:t>
            </a:fld>
            <a:endParaRPr lang="el-GR"/>
          </a:p>
        </p:txBody>
      </p:sp>
      <p:pic>
        <p:nvPicPr>
          <p:cNvPr id="5" name="Content Placeholder 4"/>
          <p:cNvPicPr>
            <a:picLocks noGrp="1"/>
          </p:cNvPicPr>
          <p:nvPr>
            <p:ph idx="1"/>
          </p:nvPr>
        </p:nvPicPr>
        <p:blipFill rotWithShape="1">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rcRect t="38807" b="23619"/>
          <a:stretch/>
        </p:blipFill>
        <p:spPr bwMode="auto">
          <a:xfrm>
            <a:off x="1835696" y="1293999"/>
            <a:ext cx="5112568" cy="2855081"/>
          </a:xfrm>
          <a:prstGeom prst="rect">
            <a:avLst/>
          </a:prstGeom>
          <a:noFill/>
          <a:ln>
            <a:noFill/>
          </a:ln>
          <a:extLst>
            <a:ext uri="{53640926-AAD7-44D8-BBD7-CCE9431645EC}">
              <a14:shadowObscured xmlns:a14="http://schemas.microsoft.com/office/drawing/2010/main"/>
            </a:ext>
          </a:extLst>
        </p:spPr>
      </p:pic>
      <p:pic>
        <p:nvPicPr>
          <p:cNvPr id="6" name="Picture 5"/>
          <p:cNvPicPr/>
          <p:nvPr/>
        </p:nvPicPr>
        <p:blipFill>
          <a:blip r:embed="rId2" cstate="print">
            <a:extLst>
              <a:ext uri="{28A0092B-C50C-407E-A947-70E740481C1C}">
                <a14:useLocalDpi xmlns:a14="http://schemas.microsoft.com/office/drawing/2010/main" val="0"/>
              </a:ext>
            </a:extLst>
          </a:blip>
          <a:srcRect t="76266"/>
          <a:stretch>
            <a:fillRect/>
          </a:stretch>
        </p:blipFill>
        <p:spPr bwMode="auto">
          <a:xfrm>
            <a:off x="1966823" y="4365104"/>
            <a:ext cx="4853411" cy="1711439"/>
          </a:xfrm>
          <a:prstGeom prst="rect">
            <a:avLst/>
          </a:prstGeom>
          <a:noFill/>
          <a:ln>
            <a:noFill/>
          </a:ln>
        </p:spPr>
      </p:pic>
    </p:spTree>
    <p:extLst>
      <p:ext uri="{BB962C8B-B14F-4D97-AF65-F5344CB8AC3E}">
        <p14:creationId xmlns:p14="http://schemas.microsoft.com/office/powerpoint/2010/main" val="3912167661"/>
      </p:ext>
    </p:extLst>
  </p:cSld>
  <p:clrMapOvr>
    <a:masterClrMapping/>
  </p:clrMapOvr>
  <p:timing>
    <p:tnLst>
      <p:par>
        <p:cTn id="1" dur="indefinite" restart="never" nodeType="tmRoot"/>
      </p:par>
    </p:tnLst>
  </p:timing>
</p:sld>
</file>

<file path=ppt/slides/slide1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l-GR" dirty="0" smtClean="0"/>
              <a:t>Άσκηση 15</a:t>
            </a:r>
            <a:endParaRPr lang="el-GR" dirty="0"/>
          </a:p>
        </p:txBody>
      </p:sp>
      <p:sp>
        <p:nvSpPr>
          <p:cNvPr id="4" name="Slide Number Placeholder 3"/>
          <p:cNvSpPr>
            <a:spLocks noGrp="1"/>
          </p:cNvSpPr>
          <p:nvPr>
            <p:ph type="sldNum" sz="quarter" idx="12"/>
          </p:nvPr>
        </p:nvSpPr>
        <p:spPr/>
        <p:txBody>
          <a:bodyPr/>
          <a:lstStyle/>
          <a:p>
            <a:fld id="{0B0EBAE1-C03B-424B-868F-E6C23C4F0113}" type="slidenum">
              <a:rPr lang="el-GR" smtClean="0"/>
              <a:t>145</a:t>
            </a:fld>
            <a:endParaRPr lang="el-GR"/>
          </a:p>
        </p:txBody>
      </p:sp>
      <mc:AlternateContent xmlns:mc="http://schemas.openxmlformats.org/markup-compatibility/2006" xmlns:a14="http://schemas.microsoft.com/office/drawing/2010/main">
        <mc:Choice Requires="a14">
          <p:sp>
            <p:nvSpPr>
              <p:cNvPr id="6" name="Content Placeholder 5"/>
              <p:cNvSpPr>
                <a:spLocks noGrp="1"/>
              </p:cNvSpPr>
              <p:nvPr>
                <p:ph idx="1"/>
              </p:nvPr>
            </p:nvSpPr>
            <p:spPr/>
            <p:txBody>
              <a:bodyPr>
                <a:noAutofit/>
              </a:bodyPr>
              <a:lstStyle/>
              <a:p>
                <a:pPr marL="0" indent="0" algn="l">
                  <a:lnSpc>
                    <a:spcPct val="120000"/>
                  </a:lnSpc>
                  <a:spcBef>
                    <a:spcPts val="600"/>
                  </a:spcBef>
                  <a:spcAft>
                    <a:spcPts val="600"/>
                  </a:spcAft>
                  <a:buNone/>
                </a:pPr>
                <a:r>
                  <a:rPr lang="el-GR" sz="1800" dirty="0"/>
                  <a:t>Να βρεθεί η συνέλιξη των </a:t>
                </a:r>
                <a:r>
                  <a:rPr lang="el-GR" sz="1800" dirty="0" smtClean="0"/>
                  <a:t>συναρτήσεων του σχήματος:</a:t>
                </a:r>
                <a:endParaRPr lang="el-GR" sz="1800" dirty="0"/>
              </a:p>
              <a:p>
                <a:pPr marL="0" indent="0" algn="l">
                  <a:lnSpc>
                    <a:spcPct val="120000"/>
                  </a:lnSpc>
                  <a:spcBef>
                    <a:spcPts val="600"/>
                  </a:spcBef>
                  <a:spcAft>
                    <a:spcPts val="600"/>
                  </a:spcAft>
                  <a:buNone/>
                </a:pPr>
                <a:endParaRPr lang="el-GR" sz="1800" dirty="0" smtClean="0"/>
              </a:p>
              <a:p>
                <a:pPr marL="0" indent="0" algn="l">
                  <a:lnSpc>
                    <a:spcPct val="120000"/>
                  </a:lnSpc>
                  <a:spcBef>
                    <a:spcPts val="600"/>
                  </a:spcBef>
                  <a:spcAft>
                    <a:spcPts val="600"/>
                  </a:spcAft>
                  <a:buNone/>
                </a:pPr>
                <a:endParaRPr lang="el-GR" sz="1800" dirty="0"/>
              </a:p>
              <a:p>
                <a:pPr marL="0" indent="0" algn="l">
                  <a:lnSpc>
                    <a:spcPct val="120000"/>
                  </a:lnSpc>
                  <a:spcBef>
                    <a:spcPts val="600"/>
                  </a:spcBef>
                  <a:spcAft>
                    <a:spcPts val="600"/>
                  </a:spcAft>
                  <a:buNone/>
                </a:pPr>
                <a:endParaRPr lang="el-GR" sz="1800" dirty="0" smtClean="0"/>
              </a:p>
              <a:p>
                <a:pPr marL="0" indent="0" algn="l">
                  <a:lnSpc>
                    <a:spcPct val="120000"/>
                  </a:lnSpc>
                  <a:spcBef>
                    <a:spcPts val="600"/>
                  </a:spcBef>
                  <a:spcAft>
                    <a:spcPts val="600"/>
                  </a:spcAft>
                  <a:buNone/>
                </a:pPr>
                <a:endParaRPr lang="el-GR" sz="1800" dirty="0" smtClean="0"/>
              </a:p>
              <a:p>
                <a:pPr marL="0" indent="0" algn="l">
                  <a:lnSpc>
                    <a:spcPct val="120000"/>
                  </a:lnSpc>
                  <a:spcBef>
                    <a:spcPts val="600"/>
                  </a:spcBef>
                  <a:spcAft>
                    <a:spcPts val="600"/>
                  </a:spcAft>
                  <a:buNone/>
                </a:pPr>
                <a:r>
                  <a:rPr lang="el-GR" sz="1800" u="sng" dirty="0" smtClean="0"/>
                  <a:t>Απάντηση</a:t>
                </a:r>
                <a:r>
                  <a:rPr lang="el-GR" sz="1800" dirty="0" smtClean="0"/>
                  <a:t>: </a:t>
                </a:r>
                <a:r>
                  <a:rPr lang="el-GR" sz="1800" dirty="0"/>
                  <a:t>Από το σχήμα </a:t>
                </a:r>
                <a:r>
                  <a:rPr lang="el-GR" sz="1800" dirty="0" smtClean="0"/>
                  <a:t>προκύπτει </a:t>
                </a:r>
                <a:r>
                  <a:rPr lang="el-GR" sz="1800" dirty="0"/>
                  <a:t>ότι η συνάρτηση </a:t>
                </a:r>
                <a14:m>
                  <m:oMath xmlns:m="http://schemas.openxmlformats.org/officeDocument/2006/math">
                    <m:r>
                      <a:rPr lang="el-GR" sz="1800" i="1">
                        <a:latin typeface="Cambria Math"/>
                      </a:rPr>
                      <m:t>h</m:t>
                    </m:r>
                    <m:d>
                      <m:dPr>
                        <m:ctrlPr>
                          <a:rPr lang="el-GR" sz="1800" i="1">
                            <a:latin typeface="Cambria Math"/>
                          </a:rPr>
                        </m:ctrlPr>
                      </m:dPr>
                      <m:e>
                        <m:r>
                          <a:rPr lang="el-GR" sz="1800" i="1">
                            <a:latin typeface="Cambria Math"/>
                          </a:rPr>
                          <m:t>𝑡</m:t>
                        </m:r>
                      </m:e>
                    </m:d>
                  </m:oMath>
                </a14:m>
                <a:r>
                  <a:rPr lang="el-GR" sz="1800" dirty="0"/>
                  <a:t> γράφεται ως </a:t>
                </a:r>
                <a14:m>
                  <m:oMath xmlns:m="http://schemas.openxmlformats.org/officeDocument/2006/math">
                    <m:r>
                      <a:rPr lang="el-GR" sz="1800" i="1">
                        <a:latin typeface="Cambria Math"/>
                      </a:rPr>
                      <m:t>h</m:t>
                    </m:r>
                    <m:d>
                      <m:dPr>
                        <m:ctrlPr>
                          <a:rPr lang="el-GR" sz="1800" i="1">
                            <a:latin typeface="Cambria Math"/>
                          </a:rPr>
                        </m:ctrlPr>
                      </m:dPr>
                      <m:e>
                        <m:r>
                          <a:rPr lang="el-GR" sz="1800" i="1">
                            <a:latin typeface="Cambria Math"/>
                          </a:rPr>
                          <m:t>𝑡</m:t>
                        </m:r>
                      </m:e>
                    </m:d>
                    <m:r>
                      <a:rPr lang="el-GR" sz="1800" i="1">
                        <a:latin typeface="Cambria Math"/>
                      </a:rPr>
                      <m:t>=</m:t>
                    </m:r>
                    <m:r>
                      <a:rPr lang="el-GR" sz="1800" i="1">
                        <a:latin typeface="Cambria Math"/>
                      </a:rPr>
                      <m:t>𝛿</m:t>
                    </m:r>
                    <m:d>
                      <m:dPr>
                        <m:ctrlPr>
                          <a:rPr lang="el-GR" sz="1800" i="1">
                            <a:latin typeface="Cambria Math"/>
                          </a:rPr>
                        </m:ctrlPr>
                      </m:dPr>
                      <m:e>
                        <m:r>
                          <a:rPr lang="en-US" sz="1800" i="1">
                            <a:latin typeface="Cambria Math"/>
                          </a:rPr>
                          <m:t>𝑡</m:t>
                        </m:r>
                        <m:r>
                          <a:rPr lang="el-GR" sz="1800" i="1">
                            <a:latin typeface="Cambria Math"/>
                          </a:rPr>
                          <m:t>−</m:t>
                        </m:r>
                        <m:r>
                          <a:rPr lang="en-US" sz="1800" i="1">
                            <a:latin typeface="Cambria Math"/>
                          </a:rPr>
                          <m:t>𝑇</m:t>
                        </m:r>
                      </m:e>
                    </m:d>
                    <m:r>
                      <a:rPr lang="el-GR" sz="1800" i="1">
                        <a:latin typeface="Cambria Math"/>
                      </a:rPr>
                      <m:t>+</m:t>
                    </m:r>
                    <m:r>
                      <a:rPr lang="el-GR" sz="1800" i="1">
                        <a:latin typeface="Cambria Math"/>
                      </a:rPr>
                      <m:t>𝛿</m:t>
                    </m:r>
                    <m:d>
                      <m:dPr>
                        <m:ctrlPr>
                          <a:rPr lang="el-GR" sz="1800" i="1">
                            <a:latin typeface="Cambria Math"/>
                          </a:rPr>
                        </m:ctrlPr>
                      </m:dPr>
                      <m:e>
                        <m:r>
                          <a:rPr lang="en-US" sz="1800" i="1">
                            <a:latin typeface="Cambria Math"/>
                          </a:rPr>
                          <m:t>𝑡</m:t>
                        </m:r>
                        <m:r>
                          <a:rPr lang="el-GR" sz="1800" i="1">
                            <a:latin typeface="Cambria Math"/>
                          </a:rPr>
                          <m:t>+</m:t>
                        </m:r>
                        <m:r>
                          <a:rPr lang="en-US" sz="1800" i="1">
                            <a:latin typeface="Cambria Math"/>
                          </a:rPr>
                          <m:t>𝑇</m:t>
                        </m:r>
                      </m:e>
                    </m:d>
                  </m:oMath>
                </a14:m>
                <a:r>
                  <a:rPr lang="el-GR" sz="1800" dirty="0"/>
                  <a:t>. </a:t>
                </a:r>
                <a:r>
                  <a:rPr lang="el-GR" sz="1800" dirty="0" smtClean="0"/>
                  <a:t>Άρα </a:t>
                </a:r>
                <a:r>
                  <a:rPr lang="el-GR" sz="1800" dirty="0"/>
                  <a:t>η συνέλιξη των δύο σημάτων είναι</a:t>
                </a:r>
                <a:r>
                  <a:rPr lang="el-GR" sz="1800" dirty="0" smtClean="0"/>
                  <a:t>:</a:t>
                </a:r>
              </a:p>
              <a:p>
                <a:pPr marL="0" indent="0" algn="l">
                  <a:lnSpc>
                    <a:spcPct val="120000"/>
                  </a:lnSpc>
                  <a:spcBef>
                    <a:spcPts val="600"/>
                  </a:spcBef>
                  <a:spcAft>
                    <a:spcPts val="600"/>
                  </a:spcAft>
                  <a:buNone/>
                </a:pPr>
                <a14:m>
                  <m:oMathPara xmlns:m="http://schemas.openxmlformats.org/officeDocument/2006/math">
                    <m:oMathParaPr>
                      <m:jc m:val="centerGroup"/>
                    </m:oMathParaPr>
                    <m:oMath xmlns:m="http://schemas.openxmlformats.org/officeDocument/2006/math">
                      <m:r>
                        <a:rPr lang="el-GR" sz="1800" i="1">
                          <a:latin typeface="Cambria Math"/>
                        </a:rPr>
                        <m:t>𝑥</m:t>
                      </m:r>
                      <m:d>
                        <m:dPr>
                          <m:ctrlPr>
                            <a:rPr lang="el-GR" sz="1800" i="1">
                              <a:latin typeface="Cambria Math"/>
                            </a:rPr>
                          </m:ctrlPr>
                        </m:dPr>
                        <m:e>
                          <m:r>
                            <a:rPr lang="el-GR" sz="1800" i="1">
                              <a:latin typeface="Cambria Math"/>
                            </a:rPr>
                            <m:t>𝑡</m:t>
                          </m:r>
                        </m:e>
                      </m:d>
                      <m:r>
                        <a:rPr lang="el-GR" sz="1800" i="1">
                          <a:latin typeface="Cambria Math"/>
                        </a:rPr>
                        <m:t>∗</m:t>
                      </m:r>
                      <m:r>
                        <a:rPr lang="el-GR" sz="1800" i="1">
                          <a:latin typeface="Cambria Math"/>
                        </a:rPr>
                        <m:t>h</m:t>
                      </m:r>
                      <m:d>
                        <m:dPr>
                          <m:ctrlPr>
                            <a:rPr lang="el-GR" sz="1800" i="1">
                              <a:latin typeface="Cambria Math"/>
                            </a:rPr>
                          </m:ctrlPr>
                        </m:dPr>
                        <m:e>
                          <m:r>
                            <a:rPr lang="el-GR" sz="1800" i="1">
                              <a:latin typeface="Cambria Math"/>
                            </a:rPr>
                            <m:t>𝑡</m:t>
                          </m:r>
                        </m:e>
                      </m:d>
                      <m:r>
                        <a:rPr lang="el-GR" sz="1800" i="1">
                          <a:latin typeface="Cambria Math"/>
                        </a:rPr>
                        <m:t>=</m:t>
                      </m:r>
                      <m:nary>
                        <m:naryPr>
                          <m:limLoc m:val="subSup"/>
                          <m:ctrlPr>
                            <a:rPr lang="el-GR" sz="1800" i="1">
                              <a:latin typeface="Cambria Math"/>
                            </a:rPr>
                          </m:ctrlPr>
                        </m:naryPr>
                        <m:sub>
                          <m:r>
                            <a:rPr lang="el-GR" sz="1800" i="1">
                              <a:latin typeface="Cambria Math"/>
                            </a:rPr>
                            <m:t>−∞</m:t>
                          </m:r>
                        </m:sub>
                        <m:sup>
                          <m:r>
                            <a:rPr lang="el-GR" sz="1800" i="1">
                              <a:latin typeface="Cambria Math"/>
                            </a:rPr>
                            <m:t>+∞</m:t>
                          </m:r>
                        </m:sup>
                        <m:e>
                          <m:d>
                            <m:dPr>
                              <m:begChr m:val="["/>
                              <m:endChr m:val="]"/>
                              <m:ctrlPr>
                                <a:rPr lang="el-GR" sz="1800" i="1">
                                  <a:latin typeface="Cambria Math"/>
                                </a:rPr>
                              </m:ctrlPr>
                            </m:dPr>
                            <m:e>
                              <m:r>
                                <a:rPr lang="el-GR" sz="1800" i="1">
                                  <a:latin typeface="Cambria Math"/>
                                </a:rPr>
                                <m:t>𝛿</m:t>
                              </m:r>
                              <m:d>
                                <m:dPr>
                                  <m:ctrlPr>
                                    <a:rPr lang="el-GR" sz="1800" i="1">
                                      <a:latin typeface="Cambria Math"/>
                                    </a:rPr>
                                  </m:ctrlPr>
                                </m:dPr>
                                <m:e>
                                  <m:r>
                                    <a:rPr lang="el-GR" sz="1800" i="1">
                                      <a:latin typeface="Cambria Math"/>
                                    </a:rPr>
                                    <m:t>𝜏</m:t>
                                  </m:r>
                                  <m:r>
                                    <a:rPr lang="el-GR" sz="1800" i="1">
                                      <a:latin typeface="Cambria Math"/>
                                    </a:rPr>
                                    <m:t>−</m:t>
                                  </m:r>
                                  <m:r>
                                    <a:rPr lang="en-US" sz="1800" i="1">
                                      <a:latin typeface="Cambria Math"/>
                                    </a:rPr>
                                    <m:t>𝑇</m:t>
                                  </m:r>
                                </m:e>
                              </m:d>
                              <m:r>
                                <a:rPr lang="el-GR" sz="1800" i="1">
                                  <a:latin typeface="Cambria Math"/>
                                </a:rPr>
                                <m:t>+</m:t>
                              </m:r>
                              <m:r>
                                <a:rPr lang="el-GR" sz="1800" i="1">
                                  <a:latin typeface="Cambria Math"/>
                                </a:rPr>
                                <m:t>𝛿</m:t>
                              </m:r>
                              <m:d>
                                <m:dPr>
                                  <m:ctrlPr>
                                    <a:rPr lang="el-GR" sz="1800" i="1">
                                      <a:latin typeface="Cambria Math"/>
                                    </a:rPr>
                                  </m:ctrlPr>
                                </m:dPr>
                                <m:e>
                                  <m:r>
                                    <a:rPr lang="el-GR" sz="1800" i="1">
                                      <a:latin typeface="Cambria Math"/>
                                    </a:rPr>
                                    <m:t>𝜏</m:t>
                                  </m:r>
                                  <m:r>
                                    <a:rPr lang="el-GR" sz="1800" i="1">
                                      <a:latin typeface="Cambria Math"/>
                                    </a:rPr>
                                    <m:t>+</m:t>
                                  </m:r>
                                  <m:r>
                                    <a:rPr lang="en-US" sz="1800" i="1">
                                      <a:latin typeface="Cambria Math"/>
                                    </a:rPr>
                                    <m:t>𝑇</m:t>
                                  </m:r>
                                </m:e>
                              </m:d>
                            </m:e>
                          </m:d>
                          <m:r>
                            <a:rPr lang="el-GR" sz="1800" i="1">
                              <a:latin typeface="Cambria Math"/>
                            </a:rPr>
                            <m:t> </m:t>
                          </m:r>
                          <m:r>
                            <a:rPr lang="el-GR" sz="1800" i="1">
                              <a:latin typeface="Cambria Math"/>
                            </a:rPr>
                            <m:t>𝑥</m:t>
                          </m:r>
                          <m:d>
                            <m:dPr>
                              <m:ctrlPr>
                                <a:rPr lang="el-GR" sz="1800" i="1">
                                  <a:latin typeface="Cambria Math"/>
                                </a:rPr>
                              </m:ctrlPr>
                            </m:dPr>
                            <m:e>
                              <m:r>
                                <a:rPr lang="el-GR" sz="1800" i="1">
                                  <a:latin typeface="Cambria Math"/>
                                </a:rPr>
                                <m:t>𝑡</m:t>
                              </m:r>
                              <m:r>
                                <a:rPr lang="el-GR" sz="1800" i="1">
                                  <a:latin typeface="Cambria Math"/>
                                </a:rPr>
                                <m:t>−</m:t>
                              </m:r>
                              <m:r>
                                <a:rPr lang="el-GR" sz="1800" i="1">
                                  <a:latin typeface="Cambria Math"/>
                                </a:rPr>
                                <m:t>𝜏</m:t>
                              </m:r>
                            </m:e>
                          </m:d>
                          <m:r>
                            <a:rPr lang="en-US" sz="1800" i="1">
                              <a:latin typeface="Cambria Math"/>
                            </a:rPr>
                            <m:t>𝑑</m:t>
                          </m:r>
                          <m:r>
                            <a:rPr lang="el-GR" sz="1800" i="1">
                              <a:latin typeface="Cambria Math"/>
                            </a:rPr>
                            <m:t>𝜏</m:t>
                          </m:r>
                        </m:e>
                      </m:nary>
                    </m:oMath>
                  </m:oMathPara>
                </a14:m>
                <a:endParaRPr lang="el-GR" sz="1800" dirty="0"/>
              </a:p>
              <a:p>
                <a:pPr marL="2600325" indent="-2600325" algn="l">
                  <a:lnSpc>
                    <a:spcPct val="120000"/>
                  </a:lnSpc>
                  <a:spcBef>
                    <a:spcPts val="600"/>
                  </a:spcBef>
                  <a:spcAft>
                    <a:spcPts val="600"/>
                  </a:spcAft>
                  <a:buNone/>
                </a:pPr>
                <a14:m>
                  <m:oMathPara xmlns:m="http://schemas.openxmlformats.org/officeDocument/2006/math">
                    <m:oMathParaPr>
                      <m:jc m:val="centerGroup"/>
                    </m:oMathParaPr>
                    <m:oMath xmlns:m="http://schemas.openxmlformats.org/officeDocument/2006/math">
                      <m:r>
                        <a:rPr lang="el-GR" sz="1800" i="1">
                          <a:latin typeface="Cambria Math"/>
                        </a:rPr>
                        <m:t>=</m:t>
                      </m:r>
                      <m:nary>
                        <m:naryPr>
                          <m:limLoc m:val="subSup"/>
                          <m:ctrlPr>
                            <a:rPr lang="el-GR" sz="1800" i="1">
                              <a:latin typeface="Cambria Math"/>
                            </a:rPr>
                          </m:ctrlPr>
                        </m:naryPr>
                        <m:sub>
                          <m:r>
                            <a:rPr lang="el-GR" sz="1800" i="1">
                              <a:latin typeface="Cambria Math"/>
                            </a:rPr>
                            <m:t>−∞</m:t>
                          </m:r>
                        </m:sub>
                        <m:sup>
                          <m:r>
                            <a:rPr lang="el-GR" sz="1800" i="1">
                              <a:latin typeface="Cambria Math"/>
                            </a:rPr>
                            <m:t>+∞</m:t>
                          </m:r>
                        </m:sup>
                        <m:e>
                          <m:r>
                            <a:rPr lang="el-GR" sz="1800" i="1">
                              <a:latin typeface="Cambria Math"/>
                            </a:rPr>
                            <m:t>𝛿</m:t>
                          </m:r>
                          <m:d>
                            <m:dPr>
                              <m:ctrlPr>
                                <a:rPr lang="el-GR" sz="1800" i="1">
                                  <a:latin typeface="Cambria Math"/>
                                </a:rPr>
                              </m:ctrlPr>
                            </m:dPr>
                            <m:e>
                              <m:r>
                                <a:rPr lang="el-GR" sz="1800" i="1">
                                  <a:latin typeface="Cambria Math"/>
                                </a:rPr>
                                <m:t>𝜏</m:t>
                              </m:r>
                              <m:r>
                                <a:rPr lang="el-GR" sz="1800" i="1">
                                  <a:latin typeface="Cambria Math"/>
                                </a:rPr>
                                <m:t>−</m:t>
                              </m:r>
                              <m:r>
                                <a:rPr lang="en-US" sz="1800" i="1">
                                  <a:latin typeface="Cambria Math"/>
                                </a:rPr>
                                <m:t>𝑇</m:t>
                              </m:r>
                            </m:e>
                          </m:d>
                          <m:r>
                            <a:rPr lang="el-GR" sz="1800" i="1">
                              <a:latin typeface="Cambria Math"/>
                            </a:rPr>
                            <m:t> </m:t>
                          </m:r>
                          <m:r>
                            <a:rPr lang="el-GR" sz="1800" i="1">
                              <a:latin typeface="Cambria Math"/>
                            </a:rPr>
                            <m:t>𝑥</m:t>
                          </m:r>
                          <m:d>
                            <m:dPr>
                              <m:ctrlPr>
                                <a:rPr lang="el-GR" sz="1800" i="1">
                                  <a:latin typeface="Cambria Math"/>
                                </a:rPr>
                              </m:ctrlPr>
                            </m:dPr>
                            <m:e>
                              <m:r>
                                <a:rPr lang="el-GR" sz="1800" i="1">
                                  <a:latin typeface="Cambria Math"/>
                                </a:rPr>
                                <m:t>𝑡</m:t>
                              </m:r>
                              <m:r>
                                <a:rPr lang="el-GR" sz="1800" i="1">
                                  <a:latin typeface="Cambria Math"/>
                                </a:rPr>
                                <m:t>−</m:t>
                              </m:r>
                              <m:r>
                                <a:rPr lang="el-GR" sz="1800" i="1">
                                  <a:latin typeface="Cambria Math"/>
                                </a:rPr>
                                <m:t>𝜏</m:t>
                              </m:r>
                            </m:e>
                          </m:d>
                          <m:r>
                            <a:rPr lang="el-GR" sz="1800" i="1">
                              <a:latin typeface="Cambria Math"/>
                            </a:rPr>
                            <m:t> </m:t>
                          </m:r>
                          <m:r>
                            <a:rPr lang="en-US" sz="1800" i="1">
                              <a:latin typeface="Cambria Math"/>
                            </a:rPr>
                            <m:t>𝑑</m:t>
                          </m:r>
                          <m:r>
                            <a:rPr lang="el-GR" sz="1800" i="1">
                              <a:latin typeface="Cambria Math"/>
                            </a:rPr>
                            <m:t>𝜏</m:t>
                          </m:r>
                        </m:e>
                      </m:nary>
                      <m:r>
                        <a:rPr lang="en-US" sz="1800" i="1">
                          <a:latin typeface="Cambria Math"/>
                        </a:rPr>
                        <m:t>+</m:t>
                      </m:r>
                      <m:nary>
                        <m:naryPr>
                          <m:limLoc m:val="subSup"/>
                          <m:ctrlPr>
                            <a:rPr lang="el-GR" sz="1800" i="1">
                              <a:latin typeface="Cambria Math"/>
                            </a:rPr>
                          </m:ctrlPr>
                        </m:naryPr>
                        <m:sub>
                          <m:r>
                            <a:rPr lang="el-GR" sz="1800" i="1">
                              <a:latin typeface="Cambria Math"/>
                            </a:rPr>
                            <m:t>−∞</m:t>
                          </m:r>
                        </m:sub>
                        <m:sup>
                          <m:r>
                            <a:rPr lang="el-GR" sz="1800" i="1">
                              <a:latin typeface="Cambria Math"/>
                            </a:rPr>
                            <m:t>+∞</m:t>
                          </m:r>
                        </m:sup>
                        <m:e>
                          <m:r>
                            <a:rPr lang="el-GR" sz="1800" i="1">
                              <a:latin typeface="Cambria Math"/>
                            </a:rPr>
                            <m:t>𝛿</m:t>
                          </m:r>
                          <m:d>
                            <m:dPr>
                              <m:ctrlPr>
                                <a:rPr lang="el-GR" sz="1800" i="1">
                                  <a:latin typeface="Cambria Math"/>
                                </a:rPr>
                              </m:ctrlPr>
                            </m:dPr>
                            <m:e>
                              <m:r>
                                <a:rPr lang="el-GR" sz="1800" i="1">
                                  <a:latin typeface="Cambria Math"/>
                                </a:rPr>
                                <m:t>𝜏</m:t>
                              </m:r>
                              <m:r>
                                <a:rPr lang="el-GR" sz="1800" i="1">
                                  <a:latin typeface="Cambria Math"/>
                                </a:rPr>
                                <m:t>+</m:t>
                              </m:r>
                              <m:r>
                                <a:rPr lang="en-US" sz="1800" i="1">
                                  <a:latin typeface="Cambria Math"/>
                                </a:rPr>
                                <m:t>𝑇</m:t>
                              </m:r>
                            </m:e>
                          </m:d>
                          <m:r>
                            <a:rPr lang="el-GR" sz="1800" i="1">
                              <a:latin typeface="Cambria Math"/>
                            </a:rPr>
                            <m:t> </m:t>
                          </m:r>
                          <m:r>
                            <a:rPr lang="el-GR" sz="1800" i="1">
                              <a:latin typeface="Cambria Math"/>
                            </a:rPr>
                            <m:t>𝑥</m:t>
                          </m:r>
                          <m:d>
                            <m:dPr>
                              <m:ctrlPr>
                                <a:rPr lang="el-GR" sz="1800" i="1">
                                  <a:latin typeface="Cambria Math"/>
                                </a:rPr>
                              </m:ctrlPr>
                            </m:dPr>
                            <m:e>
                              <m:r>
                                <a:rPr lang="el-GR" sz="1800" i="1">
                                  <a:latin typeface="Cambria Math"/>
                                </a:rPr>
                                <m:t>𝑡</m:t>
                              </m:r>
                              <m:r>
                                <a:rPr lang="el-GR" sz="1800" i="1">
                                  <a:latin typeface="Cambria Math"/>
                                </a:rPr>
                                <m:t>−</m:t>
                              </m:r>
                              <m:r>
                                <a:rPr lang="el-GR" sz="1800" i="1">
                                  <a:latin typeface="Cambria Math"/>
                                </a:rPr>
                                <m:t>𝜏</m:t>
                              </m:r>
                            </m:e>
                          </m:d>
                          <m:r>
                            <a:rPr lang="el-GR" sz="1800" i="1">
                              <a:latin typeface="Cambria Math"/>
                            </a:rPr>
                            <m:t> </m:t>
                          </m:r>
                          <m:r>
                            <a:rPr lang="en-US" sz="1800" i="1">
                              <a:latin typeface="Cambria Math"/>
                            </a:rPr>
                            <m:t>𝑑</m:t>
                          </m:r>
                          <m:r>
                            <a:rPr lang="el-GR" sz="1800" i="1">
                              <a:latin typeface="Cambria Math"/>
                            </a:rPr>
                            <m:t>𝜏</m:t>
                          </m:r>
                        </m:e>
                      </m:nary>
                    </m:oMath>
                  </m:oMathPara>
                </a14:m>
                <a:endParaRPr lang="el-GR" sz="1800" dirty="0"/>
              </a:p>
              <a:p>
                <a:pPr marL="2600325" indent="-2600325" algn="l">
                  <a:lnSpc>
                    <a:spcPct val="120000"/>
                  </a:lnSpc>
                  <a:spcBef>
                    <a:spcPts val="600"/>
                  </a:spcBef>
                  <a:spcAft>
                    <a:spcPts val="600"/>
                  </a:spcAft>
                  <a:buNone/>
                </a:pPr>
                <a14:m>
                  <m:oMathPara xmlns:m="http://schemas.openxmlformats.org/officeDocument/2006/math">
                    <m:oMathParaPr>
                      <m:jc m:val="centerGroup"/>
                    </m:oMathParaPr>
                    <m:oMath xmlns:m="http://schemas.openxmlformats.org/officeDocument/2006/math">
                      <m:r>
                        <a:rPr lang="en-US" sz="1800" i="1">
                          <a:latin typeface="Cambria Math"/>
                        </a:rPr>
                        <m:t>=</m:t>
                      </m:r>
                      <m:r>
                        <a:rPr lang="en-US" sz="1800" i="1">
                          <a:latin typeface="Cambria Math"/>
                        </a:rPr>
                        <m:t>𝑥</m:t>
                      </m:r>
                      <m:d>
                        <m:dPr>
                          <m:ctrlPr>
                            <a:rPr lang="el-GR" sz="1800" i="1">
                              <a:latin typeface="Cambria Math"/>
                            </a:rPr>
                          </m:ctrlPr>
                        </m:dPr>
                        <m:e>
                          <m:r>
                            <a:rPr lang="en-US" sz="1800" i="1">
                              <a:latin typeface="Cambria Math"/>
                            </a:rPr>
                            <m:t>𝑡</m:t>
                          </m:r>
                          <m:r>
                            <a:rPr lang="el-GR" sz="1800" i="1">
                              <a:latin typeface="Cambria Math"/>
                            </a:rPr>
                            <m:t>−</m:t>
                          </m:r>
                          <m:r>
                            <a:rPr lang="en-US" sz="1800" i="1">
                              <a:latin typeface="Cambria Math"/>
                            </a:rPr>
                            <m:t>𝑇</m:t>
                          </m:r>
                        </m:e>
                      </m:d>
                      <m:r>
                        <a:rPr lang="el-GR" sz="1800" i="1">
                          <a:latin typeface="Cambria Math"/>
                        </a:rPr>
                        <m:t>+</m:t>
                      </m:r>
                      <m:r>
                        <a:rPr lang="en-US" sz="1800" i="1">
                          <a:latin typeface="Cambria Math"/>
                        </a:rPr>
                        <m:t>𝑥</m:t>
                      </m:r>
                      <m:d>
                        <m:dPr>
                          <m:ctrlPr>
                            <a:rPr lang="el-GR" sz="1800" i="1">
                              <a:latin typeface="Cambria Math"/>
                            </a:rPr>
                          </m:ctrlPr>
                        </m:dPr>
                        <m:e>
                          <m:r>
                            <a:rPr lang="en-US" sz="1800" i="1">
                              <a:latin typeface="Cambria Math"/>
                            </a:rPr>
                            <m:t>𝑡</m:t>
                          </m:r>
                          <m:r>
                            <a:rPr lang="el-GR" sz="1800" i="1">
                              <a:latin typeface="Cambria Math"/>
                            </a:rPr>
                            <m:t>+</m:t>
                          </m:r>
                          <m:r>
                            <a:rPr lang="en-US" sz="1800" i="1">
                              <a:latin typeface="Cambria Math"/>
                            </a:rPr>
                            <m:t>𝑇</m:t>
                          </m:r>
                        </m:e>
                      </m:d>
                    </m:oMath>
                  </m:oMathPara>
                </a14:m>
                <a:endParaRPr lang="el-GR" sz="1800" dirty="0"/>
              </a:p>
            </p:txBody>
          </p:sp>
        </mc:Choice>
        <mc:Fallback xmlns="">
          <p:sp>
            <p:nvSpPr>
              <p:cNvPr id="6" name="Content Placeholder 5"/>
              <p:cNvSpPr>
                <a:spLocks noGrp="1" noRot="1" noChangeAspect="1" noMove="1" noResize="1" noEditPoints="1" noAdjustHandles="1" noChangeArrowheads="1" noChangeShapeType="1" noTextEdit="1"/>
              </p:cNvSpPr>
              <p:nvPr>
                <p:ph idx="1"/>
              </p:nvPr>
            </p:nvSpPr>
            <p:spPr>
              <a:blipFill rotWithShape="1">
                <a:blip r:embed="rId2"/>
                <a:stretch>
                  <a:fillRect l="-593" t="-118"/>
                </a:stretch>
              </a:blipFill>
            </p:spPr>
            <p:txBody>
              <a:bodyPr/>
              <a:lstStyle/>
              <a:p>
                <a:r>
                  <a:rPr lang="el-GR">
                    <a:noFill/>
                  </a:rPr>
                  <a:t> </a:t>
                </a:r>
              </a:p>
            </p:txBody>
          </p:sp>
        </mc:Fallback>
      </mc:AlternateContent>
      <p:pic>
        <p:nvPicPr>
          <p:cNvPr id="7" name="Picture 6"/>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214220" y="1600076"/>
            <a:ext cx="4662036" cy="1828924"/>
          </a:xfrm>
          <a:prstGeom prst="rect">
            <a:avLst/>
          </a:prstGeom>
          <a:noFill/>
          <a:ln>
            <a:noFill/>
          </a:ln>
        </p:spPr>
      </p:pic>
    </p:spTree>
    <p:extLst>
      <p:ext uri="{BB962C8B-B14F-4D97-AF65-F5344CB8AC3E}">
        <p14:creationId xmlns:p14="http://schemas.microsoft.com/office/powerpoint/2010/main" val="259894905"/>
      </p:ext>
    </p:extLst>
  </p:cSld>
  <p:clrMapOvr>
    <a:masterClrMapping/>
  </p:clrMapOvr>
  <p:timing>
    <p:tnLst>
      <p:par>
        <p:cTn id="1" dur="indefinite" restart="never" nodeType="tmRoot"/>
      </p:par>
    </p:tnLst>
  </p:timing>
</p:sld>
</file>

<file path=ppt/slides/slide1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l-GR" smtClean="0"/>
              <a:t>Άσκηση 15(συνέχεια</a:t>
            </a:r>
            <a:r>
              <a:rPr lang="el-GR" dirty="0" smtClean="0"/>
              <a:t>)</a:t>
            </a:r>
            <a:endParaRPr lang="el-GR"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457200" y="1052736"/>
                <a:ext cx="8229600" cy="5472608"/>
              </a:xfrm>
            </p:spPr>
            <p:txBody>
              <a:bodyPr>
                <a:noAutofit/>
              </a:bodyPr>
              <a:lstStyle/>
              <a:p>
                <a:pPr marL="0" indent="0" algn="l">
                  <a:lnSpc>
                    <a:spcPct val="120000"/>
                  </a:lnSpc>
                  <a:spcBef>
                    <a:spcPts val="600"/>
                  </a:spcBef>
                  <a:spcAft>
                    <a:spcPts val="600"/>
                  </a:spcAft>
                  <a:buNone/>
                </a:pPr>
                <a:r>
                  <a:rPr lang="el-GR" sz="1800" dirty="0"/>
                  <a:t>Το αποτέλεσμα, δηλαδή η συνέλιξη των </a:t>
                </a:r>
                <a14:m>
                  <m:oMath xmlns:m="http://schemas.openxmlformats.org/officeDocument/2006/math">
                    <m:r>
                      <a:rPr lang="el-GR" sz="1800" i="1">
                        <a:latin typeface="Cambria Math"/>
                      </a:rPr>
                      <m:t>𝑥</m:t>
                    </m:r>
                    <m:d>
                      <m:dPr>
                        <m:ctrlPr>
                          <a:rPr lang="el-GR" sz="1800" i="1">
                            <a:latin typeface="Cambria Math"/>
                          </a:rPr>
                        </m:ctrlPr>
                      </m:dPr>
                      <m:e>
                        <m:r>
                          <a:rPr lang="el-GR" sz="1800" i="1">
                            <a:latin typeface="Cambria Math"/>
                          </a:rPr>
                          <m:t>𝑡</m:t>
                        </m:r>
                      </m:e>
                    </m:d>
                    <m:r>
                      <a:rPr lang="el-GR" sz="1800" i="1">
                        <a:latin typeface="Cambria Math"/>
                      </a:rPr>
                      <m:t> </m:t>
                    </m:r>
                    <m:r>
                      <m:rPr>
                        <m:sty m:val="p"/>
                      </m:rPr>
                      <a:rPr lang="el-GR" sz="1800">
                        <a:latin typeface="Cambria Math"/>
                      </a:rPr>
                      <m:t>και</m:t>
                    </m:r>
                    <m:r>
                      <a:rPr lang="el-GR" sz="1800">
                        <a:latin typeface="Cambria Math"/>
                      </a:rPr>
                      <m:t> </m:t>
                    </m:r>
                    <m:r>
                      <a:rPr lang="el-GR" sz="1800" i="1">
                        <a:latin typeface="Cambria Math"/>
                      </a:rPr>
                      <m:t>h</m:t>
                    </m:r>
                    <m:d>
                      <m:dPr>
                        <m:ctrlPr>
                          <a:rPr lang="el-GR" sz="1800" i="1">
                            <a:latin typeface="Cambria Math"/>
                          </a:rPr>
                        </m:ctrlPr>
                      </m:dPr>
                      <m:e>
                        <m:r>
                          <a:rPr lang="el-GR" sz="1800" i="1">
                            <a:latin typeface="Cambria Math"/>
                          </a:rPr>
                          <m:t>𝑡</m:t>
                        </m:r>
                      </m:e>
                    </m:d>
                  </m:oMath>
                </a14:m>
                <a:r>
                  <a:rPr lang="el-GR" sz="1800" dirty="0"/>
                  <a:t> δείχνεται στο </a:t>
                </a:r>
                <a:r>
                  <a:rPr lang="el-GR" sz="1800" dirty="0" smtClean="0"/>
                  <a:t>παρακάτω σχήμα.</a:t>
                </a:r>
              </a:p>
              <a:p>
                <a:pPr marL="0" indent="0" algn="l">
                  <a:lnSpc>
                    <a:spcPct val="120000"/>
                  </a:lnSpc>
                  <a:spcBef>
                    <a:spcPts val="600"/>
                  </a:spcBef>
                  <a:spcAft>
                    <a:spcPts val="600"/>
                  </a:spcAft>
                  <a:buNone/>
                </a:pPr>
                <a:endParaRPr lang="el-GR" sz="1800" dirty="0" smtClean="0"/>
              </a:p>
              <a:p>
                <a:pPr marL="0" indent="0" algn="l">
                  <a:lnSpc>
                    <a:spcPct val="120000"/>
                  </a:lnSpc>
                  <a:spcBef>
                    <a:spcPts val="600"/>
                  </a:spcBef>
                  <a:spcAft>
                    <a:spcPts val="600"/>
                  </a:spcAft>
                  <a:buNone/>
                </a:pPr>
                <a:endParaRPr lang="el-GR" sz="1800" dirty="0"/>
              </a:p>
              <a:p>
                <a:pPr marL="0" indent="0" algn="l">
                  <a:lnSpc>
                    <a:spcPct val="120000"/>
                  </a:lnSpc>
                  <a:spcBef>
                    <a:spcPts val="600"/>
                  </a:spcBef>
                  <a:spcAft>
                    <a:spcPts val="600"/>
                  </a:spcAft>
                  <a:buNone/>
                </a:pPr>
                <a:endParaRPr lang="el-GR" sz="1800" dirty="0" smtClean="0"/>
              </a:p>
              <a:p>
                <a:pPr marL="0" indent="0" algn="l">
                  <a:lnSpc>
                    <a:spcPct val="120000"/>
                  </a:lnSpc>
                  <a:spcBef>
                    <a:spcPts val="600"/>
                  </a:spcBef>
                  <a:spcAft>
                    <a:spcPts val="600"/>
                  </a:spcAft>
                  <a:buNone/>
                </a:pPr>
                <a:endParaRPr lang="el-GR" sz="1800" dirty="0" smtClean="0"/>
              </a:p>
              <a:p>
                <a:pPr marL="0" indent="0" algn="l">
                  <a:lnSpc>
                    <a:spcPct val="120000"/>
                  </a:lnSpc>
                  <a:spcBef>
                    <a:spcPts val="600"/>
                  </a:spcBef>
                  <a:spcAft>
                    <a:spcPts val="600"/>
                  </a:spcAft>
                  <a:buNone/>
                </a:pPr>
                <a:r>
                  <a:rPr lang="el-GR" sz="1800" dirty="0" smtClean="0"/>
                  <a:t>Παρατηρούμε </a:t>
                </a:r>
                <a:r>
                  <a:rPr lang="el-GR" sz="1800" dirty="0"/>
                  <a:t>ότι με τη συνέλιξη οποιασδήποτε συνάρτησης και κρουστικής συνάρτησης </a:t>
                </a:r>
                <a14:m>
                  <m:oMath xmlns:m="http://schemas.openxmlformats.org/officeDocument/2006/math">
                    <m:r>
                      <a:rPr lang="el-GR" sz="1800" i="1">
                        <a:latin typeface="Cambria Math"/>
                      </a:rPr>
                      <m:t>𝛿</m:t>
                    </m:r>
                    <m:r>
                      <a:rPr lang="el-GR" sz="1800" i="1">
                        <a:latin typeface="Cambria Math"/>
                      </a:rPr>
                      <m:t>(</m:t>
                    </m:r>
                    <m:r>
                      <a:rPr lang="en-US" sz="1800" i="1">
                        <a:latin typeface="Cambria Math"/>
                      </a:rPr>
                      <m:t>𝑡</m:t>
                    </m:r>
                    <m:r>
                      <a:rPr lang="el-GR" sz="1800" i="1">
                        <a:latin typeface="Cambria Math"/>
                      </a:rPr>
                      <m:t>)</m:t>
                    </m:r>
                  </m:oMath>
                </a14:m>
                <a:r>
                  <a:rPr lang="el-GR" sz="1800" dirty="0"/>
                  <a:t>, </a:t>
                </a:r>
                <a:r>
                  <a:rPr lang="el-GR" sz="1800" dirty="0" err="1"/>
                  <a:t>επανασχηματίζεται</a:t>
                </a:r>
                <a:r>
                  <a:rPr lang="el-GR" sz="1800" dirty="0"/>
                  <a:t> η αρχική συνάρτηση, η θέση της όμως καθορίζεται από την </a:t>
                </a:r>
                <a:r>
                  <a:rPr lang="el-GR" sz="1800" dirty="0" err="1"/>
                  <a:t>τετμημένη</a:t>
                </a:r>
                <a:r>
                  <a:rPr lang="el-GR" sz="1800" dirty="0"/>
                  <a:t> της κρουστικής συνάρτησης. </a:t>
                </a:r>
              </a:p>
              <a:p>
                <a:pPr marL="0" indent="0" algn="l">
                  <a:lnSpc>
                    <a:spcPct val="120000"/>
                  </a:lnSpc>
                  <a:spcBef>
                    <a:spcPts val="600"/>
                  </a:spcBef>
                  <a:spcAft>
                    <a:spcPts val="600"/>
                  </a:spcAft>
                  <a:buNone/>
                </a:pPr>
                <a:endParaRPr lang="en-US" sz="1800" dirty="0" smtClean="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457200" y="1052736"/>
                <a:ext cx="8229600" cy="5472608"/>
              </a:xfrm>
              <a:blipFill rotWithShape="1">
                <a:blip r:embed="rId2"/>
                <a:stretch>
                  <a:fillRect l="-593" t="-111"/>
                </a:stretch>
              </a:blipFill>
            </p:spPr>
            <p:txBody>
              <a:bodyPr/>
              <a:lstStyle/>
              <a:p>
                <a:r>
                  <a:rPr lang="el-GR">
                    <a:noFill/>
                  </a:rPr>
                  <a:t> </a:t>
                </a:r>
              </a:p>
            </p:txBody>
          </p:sp>
        </mc:Fallback>
      </mc:AlternateContent>
      <p:sp>
        <p:nvSpPr>
          <p:cNvPr id="4" name="Slide Number Placeholder 3"/>
          <p:cNvSpPr>
            <a:spLocks noGrp="1"/>
          </p:cNvSpPr>
          <p:nvPr>
            <p:ph type="sldNum" sz="quarter" idx="12"/>
          </p:nvPr>
        </p:nvSpPr>
        <p:spPr/>
        <p:txBody>
          <a:bodyPr/>
          <a:lstStyle/>
          <a:p>
            <a:fld id="{0B0EBAE1-C03B-424B-868F-E6C23C4F0113}" type="slidenum">
              <a:rPr lang="el-GR" smtClean="0"/>
              <a:t>146</a:t>
            </a:fld>
            <a:endParaRPr lang="el-GR"/>
          </a:p>
        </p:txBody>
      </p:sp>
      <p:pic>
        <p:nvPicPr>
          <p:cNvPr id="5" name="Picture 4"/>
          <p:cNvPicPr/>
          <p:nvPr/>
        </p:nvPicPr>
        <p:blipFill>
          <a:blip r:embed="rId3" cstate="print">
            <a:extLst>
              <a:ext uri="{28A0092B-C50C-407E-A947-70E740481C1C}">
                <a14:useLocalDpi xmlns:a14="http://schemas.microsoft.com/office/drawing/2010/main" val="0"/>
              </a:ext>
            </a:extLst>
          </a:blip>
          <a:srcRect r="5582"/>
          <a:stretch>
            <a:fillRect/>
          </a:stretch>
        </p:blipFill>
        <p:spPr bwMode="auto">
          <a:xfrm>
            <a:off x="2771800" y="1772816"/>
            <a:ext cx="3024336" cy="1944216"/>
          </a:xfrm>
          <a:prstGeom prst="rect">
            <a:avLst/>
          </a:prstGeom>
          <a:noFill/>
          <a:ln>
            <a:noFill/>
          </a:ln>
        </p:spPr>
      </p:pic>
    </p:spTree>
    <p:extLst>
      <p:ext uri="{BB962C8B-B14F-4D97-AF65-F5344CB8AC3E}">
        <p14:creationId xmlns:p14="http://schemas.microsoft.com/office/powerpoint/2010/main" val="137933813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lvl="0"/>
            <a:r>
              <a:rPr lang="el-GR" dirty="0" smtClean="0"/>
              <a:t>Άσκηση 1</a:t>
            </a:r>
            <a:endParaRPr lang="el-GR"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457200" y="1052736"/>
                <a:ext cx="8229600" cy="5472608"/>
              </a:xfrm>
            </p:spPr>
            <p:txBody>
              <a:bodyPr>
                <a:noAutofit/>
              </a:bodyPr>
              <a:lstStyle/>
              <a:p>
                <a:pPr marL="0" indent="0" algn="l">
                  <a:spcBef>
                    <a:spcPts val="600"/>
                  </a:spcBef>
                  <a:spcAft>
                    <a:spcPts val="600"/>
                  </a:spcAft>
                  <a:buNone/>
                </a:pPr>
                <a:r>
                  <a:rPr lang="el-GR" sz="1800" dirty="0" smtClean="0"/>
                  <a:t>Ένα σήμα </a:t>
                </a:r>
                <a14:m>
                  <m:oMath xmlns:m="http://schemas.openxmlformats.org/officeDocument/2006/math">
                    <m:r>
                      <a:rPr lang="el-GR" sz="1800" i="1" dirty="0" smtClean="0">
                        <a:latin typeface="Cambria Math"/>
                      </a:rPr>
                      <m:t>𝑥</m:t>
                    </m:r>
                    <m:r>
                      <a:rPr lang="el-GR" sz="1800" i="1" dirty="0" smtClean="0">
                        <a:latin typeface="Cambria Math"/>
                      </a:rPr>
                      <m:t>(</m:t>
                    </m:r>
                    <m:r>
                      <a:rPr lang="el-GR" sz="1800" i="1" dirty="0" smtClean="0">
                        <a:latin typeface="Cambria Math"/>
                      </a:rPr>
                      <m:t>𝑡</m:t>
                    </m:r>
                    <m:r>
                      <a:rPr lang="el-GR" sz="1800" i="1" dirty="0" smtClean="0">
                        <a:latin typeface="Cambria Math"/>
                      </a:rPr>
                      <m:t>)</m:t>
                    </m:r>
                  </m:oMath>
                </a14:m>
                <a:r>
                  <a:rPr lang="el-GR" sz="1800" dirty="0" smtClean="0"/>
                  <a:t> εισέρχεται σε ένα </a:t>
                </a:r>
                <a:r>
                  <a:rPr lang="el-GR" sz="1800" dirty="0"/>
                  <a:t>σύστημα </a:t>
                </a:r>
                <a:r>
                  <a:rPr lang="el-GR" sz="1800" dirty="0" smtClean="0"/>
                  <a:t>και στην έξοδο εμφανίζεται το σήμα </a:t>
                </a:r>
                <a14:m>
                  <m:oMath xmlns:m="http://schemas.openxmlformats.org/officeDocument/2006/math">
                    <m:r>
                      <a:rPr lang="el-GR" sz="1800" i="1" dirty="0" smtClean="0">
                        <a:latin typeface="Cambria Math"/>
                      </a:rPr>
                      <m:t>𝑦</m:t>
                    </m:r>
                    <m:r>
                      <a:rPr lang="el-GR" sz="1800" i="1" dirty="0" smtClean="0">
                        <a:latin typeface="Cambria Math"/>
                      </a:rPr>
                      <m:t>(</m:t>
                    </m:r>
                    <m:r>
                      <a:rPr lang="el-GR" sz="1800" i="1" dirty="0" smtClean="0">
                        <a:latin typeface="Cambria Math"/>
                      </a:rPr>
                      <m:t>𝑡</m:t>
                    </m:r>
                    <m:r>
                      <a:rPr lang="el-GR" sz="1800" i="1" dirty="0" smtClean="0">
                        <a:latin typeface="Cambria Math"/>
                      </a:rPr>
                      <m:t>)=</m:t>
                    </m:r>
                    <m:r>
                      <a:rPr lang="el-GR" sz="1800" i="1" dirty="0" smtClean="0">
                        <a:latin typeface="Cambria Math"/>
                      </a:rPr>
                      <m:t>𝑎</m:t>
                    </m:r>
                    <m:r>
                      <a:rPr lang="el-GR" sz="1800" i="1" dirty="0">
                        <a:latin typeface="Cambria Math"/>
                      </a:rPr>
                      <m:t> </m:t>
                    </m:r>
                    <m:r>
                      <a:rPr lang="el-GR" sz="1800" i="1" dirty="0" err="1">
                        <a:latin typeface="Cambria Math"/>
                      </a:rPr>
                      <m:t>𝑥</m:t>
                    </m:r>
                    <m:r>
                      <a:rPr lang="el-GR" sz="1800" i="1" dirty="0" err="1">
                        <a:latin typeface="Cambria Math"/>
                      </a:rPr>
                      <m:t>(</m:t>
                    </m:r>
                    <m:r>
                      <a:rPr lang="el-GR" sz="1800" i="1" dirty="0" err="1">
                        <a:latin typeface="Cambria Math"/>
                      </a:rPr>
                      <m:t>𝑏𝑡</m:t>
                    </m:r>
                    <m:r>
                      <a:rPr lang="el-GR" sz="1800" i="1" dirty="0">
                        <a:latin typeface="Cambria Math"/>
                      </a:rPr>
                      <m:t>)</m:t>
                    </m:r>
                  </m:oMath>
                </a14:m>
                <a:r>
                  <a:rPr lang="el-GR" sz="1800" dirty="0"/>
                  <a:t>. Αν το σήμα </a:t>
                </a:r>
                <a14:m>
                  <m:oMath xmlns:m="http://schemas.openxmlformats.org/officeDocument/2006/math">
                    <m:r>
                      <a:rPr lang="el-GR" sz="1800" i="1" dirty="0" smtClean="0">
                        <a:latin typeface="Cambria Math"/>
                      </a:rPr>
                      <m:t>𝑥</m:t>
                    </m:r>
                    <m:r>
                      <a:rPr lang="el-GR" sz="1800" i="1" dirty="0" smtClean="0">
                        <a:latin typeface="Cambria Math"/>
                      </a:rPr>
                      <m:t>(</m:t>
                    </m:r>
                    <m:r>
                      <a:rPr lang="el-GR" sz="1800" i="1" dirty="0" smtClean="0">
                        <a:latin typeface="Cambria Math"/>
                      </a:rPr>
                      <m:t>𝑡</m:t>
                    </m:r>
                    <m:r>
                      <a:rPr lang="el-GR" sz="1800" i="1" dirty="0">
                        <a:latin typeface="Cambria Math"/>
                      </a:rPr>
                      <m:t>)</m:t>
                    </m:r>
                  </m:oMath>
                </a14:m>
                <a:r>
                  <a:rPr lang="el-GR" sz="1800" dirty="0"/>
                  <a:t> είναι σήμα με ενέργεια </a:t>
                </a:r>
                <a14:m>
                  <m:oMath xmlns:m="http://schemas.openxmlformats.org/officeDocument/2006/math">
                    <m:sSub>
                      <m:sSubPr>
                        <m:ctrlPr>
                          <a:rPr lang="el-GR" sz="1800" i="1" dirty="0" smtClean="0">
                            <a:latin typeface="Cambria Math"/>
                          </a:rPr>
                        </m:ctrlPr>
                      </m:sSubPr>
                      <m:e>
                        <m:r>
                          <a:rPr lang="el-GR" sz="1800" i="1" dirty="0" smtClean="0">
                            <a:latin typeface="Cambria Math"/>
                          </a:rPr>
                          <m:t>𝐸</m:t>
                        </m:r>
                      </m:e>
                      <m:sub>
                        <m:r>
                          <a:rPr lang="el-GR" sz="1800" i="1" dirty="0" smtClean="0">
                            <a:latin typeface="Cambria Math"/>
                          </a:rPr>
                          <m:t>𝑥</m:t>
                        </m:r>
                      </m:sub>
                    </m:sSub>
                  </m:oMath>
                </a14:m>
                <a:r>
                  <a:rPr lang="el-GR" sz="1800" dirty="0"/>
                  <a:t> στο διάστημα </a:t>
                </a:r>
                <a14:m>
                  <m:oMath xmlns:m="http://schemas.openxmlformats.org/officeDocument/2006/math">
                    <m:r>
                      <a:rPr lang="el-GR" sz="1800" i="1" dirty="0" smtClean="0">
                        <a:latin typeface="Cambria Math"/>
                      </a:rPr>
                      <m:t>(−</m:t>
                    </m:r>
                    <m:r>
                      <a:rPr lang="el-GR" sz="1800" i="1" dirty="0" err="1">
                        <a:latin typeface="Cambria Math"/>
                      </a:rPr>
                      <m:t>∞,+∞</m:t>
                    </m:r>
                    <m:r>
                      <a:rPr lang="el-GR" sz="1800" i="1" dirty="0">
                        <a:latin typeface="Cambria Math"/>
                      </a:rPr>
                      <m:t>)</m:t>
                    </m:r>
                  </m:oMath>
                </a14:m>
                <a:r>
                  <a:rPr lang="el-GR" sz="1800" dirty="0"/>
                  <a:t>, να υπολογιστεί η ενέργεια </a:t>
                </a:r>
                <a14:m>
                  <m:oMath xmlns:m="http://schemas.openxmlformats.org/officeDocument/2006/math">
                    <m:sSub>
                      <m:sSubPr>
                        <m:ctrlPr>
                          <a:rPr lang="el-GR" sz="1800" i="1" dirty="0" smtClean="0">
                            <a:latin typeface="Cambria Math"/>
                          </a:rPr>
                        </m:ctrlPr>
                      </m:sSubPr>
                      <m:e>
                        <m:r>
                          <a:rPr lang="el-GR" sz="1800" i="1" dirty="0" smtClean="0">
                            <a:latin typeface="Cambria Math"/>
                          </a:rPr>
                          <m:t>𝐸</m:t>
                        </m:r>
                      </m:e>
                      <m:sub>
                        <m:r>
                          <a:rPr lang="el-GR" sz="1800" i="1" dirty="0" smtClean="0">
                            <a:latin typeface="Cambria Math"/>
                          </a:rPr>
                          <m:t>𝑦</m:t>
                        </m:r>
                      </m:sub>
                    </m:sSub>
                  </m:oMath>
                </a14:m>
                <a:r>
                  <a:rPr lang="el-GR" sz="1800" dirty="0"/>
                  <a:t> του σήματος </a:t>
                </a:r>
                <a14:m>
                  <m:oMath xmlns:m="http://schemas.openxmlformats.org/officeDocument/2006/math">
                    <m:r>
                      <a:rPr lang="el-GR" sz="1800" i="1" dirty="0" smtClean="0">
                        <a:latin typeface="Cambria Math"/>
                      </a:rPr>
                      <m:t>𝑦</m:t>
                    </m:r>
                    <m:d>
                      <m:dPr>
                        <m:ctrlPr>
                          <a:rPr lang="el-GR" sz="1800" i="1" dirty="0" smtClean="0">
                            <a:latin typeface="Cambria Math"/>
                          </a:rPr>
                        </m:ctrlPr>
                      </m:dPr>
                      <m:e>
                        <m:r>
                          <a:rPr lang="el-GR" sz="1800" i="1" dirty="0" smtClean="0">
                            <a:latin typeface="Cambria Math"/>
                          </a:rPr>
                          <m:t>𝑡</m:t>
                        </m:r>
                      </m:e>
                    </m:d>
                  </m:oMath>
                </a14:m>
                <a:r>
                  <a:rPr lang="el-GR" sz="1800" dirty="0" smtClean="0"/>
                  <a:t> </a:t>
                </a:r>
                <a:r>
                  <a:rPr lang="el-GR" sz="1800" dirty="0"/>
                  <a:t>στο </a:t>
                </a:r>
                <a:r>
                  <a:rPr lang="el-GR" sz="1800" dirty="0" smtClean="0"/>
                  <a:t>ίδιο διάστημα. </a:t>
                </a:r>
                <a:endParaRPr lang="el-GR" sz="1800" dirty="0"/>
              </a:p>
              <a:p>
                <a:pPr marL="0" indent="0" algn="l">
                  <a:spcBef>
                    <a:spcPts val="600"/>
                  </a:spcBef>
                  <a:spcAft>
                    <a:spcPts val="600"/>
                  </a:spcAft>
                  <a:buNone/>
                </a:pPr>
                <a:r>
                  <a:rPr lang="el-GR" sz="1800" u="sng" dirty="0" smtClean="0"/>
                  <a:t>Απάντηση</a:t>
                </a:r>
                <a:r>
                  <a:rPr lang="el-GR" sz="1800" dirty="0"/>
                  <a:t>: Η ενέργεια </a:t>
                </a:r>
                <a14:m>
                  <m:oMath xmlns:m="http://schemas.openxmlformats.org/officeDocument/2006/math">
                    <m:sSub>
                      <m:sSubPr>
                        <m:ctrlPr>
                          <a:rPr lang="el-GR" sz="1800" i="1" dirty="0" err="1" smtClean="0">
                            <a:latin typeface="Cambria Math"/>
                          </a:rPr>
                        </m:ctrlPr>
                      </m:sSubPr>
                      <m:e>
                        <m:r>
                          <m:rPr>
                            <m:sty m:val="p"/>
                          </m:rPr>
                          <a:rPr lang="el-GR" sz="1800" i="0" dirty="0" smtClean="0">
                            <a:latin typeface="Cambria Math"/>
                          </a:rPr>
                          <m:t>Ε</m:t>
                        </m:r>
                      </m:e>
                      <m:sub>
                        <m:r>
                          <a:rPr lang="el-GR" sz="1800" i="1" dirty="0" err="1">
                            <a:latin typeface="Cambria Math"/>
                          </a:rPr>
                          <m:t>𝑥</m:t>
                        </m:r>
                      </m:sub>
                    </m:sSub>
                  </m:oMath>
                </a14:m>
                <a:r>
                  <a:rPr lang="el-GR" sz="1800" dirty="0"/>
                  <a:t> του σήματος </a:t>
                </a:r>
                <a14:m>
                  <m:oMath xmlns:m="http://schemas.openxmlformats.org/officeDocument/2006/math">
                    <m:r>
                      <a:rPr lang="el-GR" sz="1800" i="1" dirty="0" smtClean="0">
                        <a:latin typeface="Cambria Math"/>
                      </a:rPr>
                      <m:t>𝑥</m:t>
                    </m:r>
                    <m:r>
                      <a:rPr lang="el-GR" sz="1800" i="1" dirty="0" smtClean="0">
                        <a:latin typeface="Cambria Math"/>
                      </a:rPr>
                      <m:t>(</m:t>
                    </m:r>
                    <m:r>
                      <a:rPr lang="el-GR" sz="1800" i="1" dirty="0" smtClean="0">
                        <a:latin typeface="Cambria Math"/>
                      </a:rPr>
                      <m:t>𝑡</m:t>
                    </m:r>
                    <m:r>
                      <a:rPr lang="el-GR" sz="1800" i="1" dirty="0">
                        <a:latin typeface="Cambria Math"/>
                      </a:rPr>
                      <m:t>)</m:t>
                    </m:r>
                  </m:oMath>
                </a14:m>
                <a:r>
                  <a:rPr lang="el-GR" sz="1800" dirty="0"/>
                  <a:t> στο διάστημα </a:t>
                </a:r>
                <a14:m>
                  <m:oMath xmlns:m="http://schemas.openxmlformats.org/officeDocument/2006/math">
                    <m:r>
                      <a:rPr lang="el-GR" sz="1800" i="1" dirty="0" smtClean="0">
                        <a:latin typeface="Cambria Math"/>
                      </a:rPr>
                      <m:t>(−</m:t>
                    </m:r>
                    <m:r>
                      <a:rPr lang="el-GR" sz="1800" i="1" dirty="0" err="1">
                        <a:latin typeface="Cambria Math"/>
                      </a:rPr>
                      <m:t>∞,+∞</m:t>
                    </m:r>
                    <m:r>
                      <a:rPr lang="el-GR" sz="1800" i="1" dirty="0">
                        <a:latin typeface="Cambria Math"/>
                      </a:rPr>
                      <m:t>)</m:t>
                    </m:r>
                  </m:oMath>
                </a14:m>
                <a:r>
                  <a:rPr lang="el-GR" sz="1800" dirty="0"/>
                  <a:t> δίνεται από τη σχέση:</a:t>
                </a:r>
              </a:p>
              <a:p>
                <a:pPr marL="0" indent="0" algn="l">
                  <a:spcBef>
                    <a:spcPts val="600"/>
                  </a:spcBef>
                  <a:spcAft>
                    <a:spcPts val="600"/>
                  </a:spcAft>
                  <a:buNone/>
                </a:pPr>
                <a14:m>
                  <m:oMathPara xmlns:m="http://schemas.openxmlformats.org/officeDocument/2006/math">
                    <m:oMathParaPr>
                      <m:jc m:val="centerGroup"/>
                    </m:oMathParaPr>
                    <m:oMath xmlns:m="http://schemas.openxmlformats.org/officeDocument/2006/math">
                      <m:sSub>
                        <m:sSubPr>
                          <m:ctrlPr>
                            <a:rPr lang="el-GR" sz="1800" i="1" dirty="0" smtClean="0">
                              <a:latin typeface="Cambria Math"/>
                            </a:rPr>
                          </m:ctrlPr>
                        </m:sSubPr>
                        <m:e>
                          <m:r>
                            <a:rPr lang="el-GR" sz="1800" i="1" dirty="0" smtClean="0">
                              <a:latin typeface="Cambria Math"/>
                            </a:rPr>
                            <m:t>𝐸</m:t>
                          </m:r>
                        </m:e>
                        <m:sub>
                          <m:r>
                            <a:rPr lang="el-GR" sz="1800" i="1" dirty="0" smtClean="0">
                              <a:latin typeface="Cambria Math"/>
                            </a:rPr>
                            <m:t>𝑥</m:t>
                          </m:r>
                        </m:sub>
                      </m:sSub>
                      <m:r>
                        <a:rPr lang="el-GR" sz="1800" i="1" dirty="0" smtClean="0">
                          <a:latin typeface="Cambria Math"/>
                        </a:rPr>
                        <m:t>=</m:t>
                      </m:r>
                      <m:nary>
                        <m:naryPr>
                          <m:ctrlPr>
                            <a:rPr lang="el-GR" sz="1800" i="1" dirty="0" smtClean="0">
                              <a:latin typeface="Cambria Math"/>
                            </a:rPr>
                          </m:ctrlPr>
                        </m:naryPr>
                        <m:sub>
                          <m:r>
                            <a:rPr lang="el-GR" sz="1800" i="1" dirty="0" smtClean="0">
                              <a:latin typeface="Cambria Math"/>
                            </a:rPr>
                            <m:t>−∞</m:t>
                          </m:r>
                        </m:sub>
                        <m:sup>
                          <m:r>
                            <a:rPr lang="el-GR" sz="1800" i="1" dirty="0" smtClean="0">
                              <a:latin typeface="Cambria Math"/>
                            </a:rPr>
                            <m:t>+∞</m:t>
                          </m:r>
                        </m:sup>
                        <m:e>
                          <m:sSup>
                            <m:sSupPr>
                              <m:ctrlPr>
                                <a:rPr lang="el-GR" sz="1800" i="1" dirty="0" smtClean="0">
                                  <a:latin typeface="Cambria Math"/>
                                </a:rPr>
                              </m:ctrlPr>
                            </m:sSupPr>
                            <m:e>
                              <m:r>
                                <a:rPr lang="el-GR" sz="1800" i="1" dirty="0" smtClean="0">
                                  <a:latin typeface="Cambria Math"/>
                                </a:rPr>
                                <m:t>𝑥</m:t>
                              </m:r>
                            </m:e>
                            <m:sup>
                              <m:r>
                                <a:rPr lang="el-GR" sz="1800" i="1" dirty="0" smtClean="0">
                                  <a:latin typeface="Cambria Math"/>
                                </a:rPr>
                                <m:t>2</m:t>
                              </m:r>
                            </m:sup>
                          </m:sSup>
                          <m:d>
                            <m:dPr>
                              <m:ctrlPr>
                                <a:rPr lang="el-GR" sz="1800" i="1" dirty="0" smtClean="0">
                                  <a:latin typeface="Cambria Math"/>
                                </a:rPr>
                              </m:ctrlPr>
                            </m:dPr>
                            <m:e>
                              <m:r>
                                <a:rPr lang="el-GR" sz="1800" i="1" dirty="0" smtClean="0">
                                  <a:latin typeface="Cambria Math"/>
                                </a:rPr>
                                <m:t>𝑡</m:t>
                              </m:r>
                            </m:e>
                          </m:d>
                          <m:r>
                            <a:rPr lang="el-GR" sz="1800" b="0" i="1" dirty="0" smtClean="0">
                              <a:latin typeface="Cambria Math"/>
                            </a:rPr>
                            <m:t> </m:t>
                          </m:r>
                          <m:r>
                            <a:rPr lang="el-GR" sz="1800" i="1" dirty="0" err="1">
                              <a:latin typeface="Cambria Math"/>
                            </a:rPr>
                            <m:t>𝑑𝑡</m:t>
                          </m:r>
                        </m:e>
                      </m:nary>
                    </m:oMath>
                  </m:oMathPara>
                </a14:m>
                <a:endParaRPr lang="el-GR" sz="1800" dirty="0"/>
              </a:p>
              <a:p>
                <a:pPr marL="0" indent="0" algn="l">
                  <a:spcBef>
                    <a:spcPts val="600"/>
                  </a:spcBef>
                  <a:spcAft>
                    <a:spcPts val="600"/>
                  </a:spcAft>
                  <a:buNone/>
                </a:pPr>
                <a:r>
                  <a:rPr lang="el-GR" sz="1800" dirty="0"/>
                  <a:t>Όμοια, η ενέργεια </a:t>
                </a:r>
                <a14:m>
                  <m:oMath xmlns:m="http://schemas.openxmlformats.org/officeDocument/2006/math">
                    <m:sSub>
                      <m:sSubPr>
                        <m:ctrlPr>
                          <a:rPr lang="el-GR" sz="1800" i="1" dirty="0" err="1" smtClean="0">
                            <a:latin typeface="Cambria Math"/>
                          </a:rPr>
                        </m:ctrlPr>
                      </m:sSubPr>
                      <m:e>
                        <m:r>
                          <m:rPr>
                            <m:sty m:val="p"/>
                          </m:rPr>
                          <a:rPr lang="el-GR" sz="1800" i="0" dirty="0" smtClean="0">
                            <a:latin typeface="Cambria Math"/>
                          </a:rPr>
                          <m:t>Ε</m:t>
                        </m:r>
                      </m:e>
                      <m:sub>
                        <m:r>
                          <a:rPr lang="el-GR" sz="1800" i="1" dirty="0" err="1">
                            <a:latin typeface="Cambria Math"/>
                          </a:rPr>
                          <m:t>𝑦</m:t>
                        </m:r>
                      </m:sub>
                    </m:sSub>
                  </m:oMath>
                </a14:m>
                <a:r>
                  <a:rPr lang="el-GR" sz="1800" dirty="0"/>
                  <a:t> του σήματος </a:t>
                </a:r>
                <a14:m>
                  <m:oMath xmlns:m="http://schemas.openxmlformats.org/officeDocument/2006/math">
                    <m:r>
                      <a:rPr lang="el-GR" sz="1800" i="1" dirty="0" smtClean="0">
                        <a:latin typeface="Cambria Math"/>
                      </a:rPr>
                      <m:t>𝑦</m:t>
                    </m:r>
                    <m:r>
                      <a:rPr lang="el-GR" sz="1800" i="1" dirty="0" smtClean="0">
                        <a:latin typeface="Cambria Math"/>
                      </a:rPr>
                      <m:t>(</m:t>
                    </m:r>
                    <m:r>
                      <a:rPr lang="el-GR" sz="1800" i="1" dirty="0" smtClean="0">
                        <a:latin typeface="Cambria Math"/>
                      </a:rPr>
                      <m:t>𝑡</m:t>
                    </m:r>
                    <m:r>
                      <a:rPr lang="el-GR" sz="1800" i="1" dirty="0">
                        <a:latin typeface="Cambria Math"/>
                      </a:rPr>
                      <m:t>)</m:t>
                    </m:r>
                  </m:oMath>
                </a14:m>
                <a:r>
                  <a:rPr lang="el-GR" sz="1800" dirty="0"/>
                  <a:t> είναι:</a:t>
                </a:r>
              </a:p>
              <a:p>
                <a:pPr marL="0" indent="0" algn="l">
                  <a:spcBef>
                    <a:spcPts val="600"/>
                  </a:spcBef>
                  <a:spcAft>
                    <a:spcPts val="600"/>
                  </a:spcAft>
                  <a:buNone/>
                </a:pPr>
                <a14:m>
                  <m:oMathPara xmlns:m="http://schemas.openxmlformats.org/officeDocument/2006/math">
                    <m:oMathParaPr>
                      <m:jc m:val="centerGroup"/>
                    </m:oMathParaPr>
                    <m:oMath xmlns:m="http://schemas.openxmlformats.org/officeDocument/2006/math">
                      <m:sSub>
                        <m:sSubPr>
                          <m:ctrlPr>
                            <a:rPr lang="el-GR" sz="1800" i="1" dirty="0" smtClean="0">
                              <a:latin typeface="Cambria Math"/>
                            </a:rPr>
                          </m:ctrlPr>
                        </m:sSubPr>
                        <m:e>
                          <m:r>
                            <a:rPr lang="el-GR" sz="1800" i="1" dirty="0" smtClean="0">
                              <a:latin typeface="Cambria Math"/>
                            </a:rPr>
                            <m:t>𝐸</m:t>
                          </m:r>
                        </m:e>
                        <m:sub>
                          <m:r>
                            <a:rPr lang="el-GR" sz="1800" i="1" dirty="0" smtClean="0">
                              <a:latin typeface="Cambria Math"/>
                            </a:rPr>
                            <m:t>𝑦</m:t>
                          </m:r>
                        </m:sub>
                      </m:sSub>
                      <m:r>
                        <a:rPr lang="el-GR" sz="1800" i="1" dirty="0" smtClean="0">
                          <a:latin typeface="Cambria Math"/>
                        </a:rPr>
                        <m:t>=</m:t>
                      </m:r>
                      <m:nary>
                        <m:naryPr>
                          <m:ctrlPr>
                            <a:rPr lang="el-GR" sz="1800" i="1" dirty="0" smtClean="0">
                              <a:latin typeface="Cambria Math"/>
                            </a:rPr>
                          </m:ctrlPr>
                        </m:naryPr>
                        <m:sub>
                          <m:r>
                            <a:rPr lang="el-GR" sz="1800" i="1" dirty="0" smtClean="0">
                              <a:latin typeface="Cambria Math"/>
                            </a:rPr>
                            <m:t>−∞</m:t>
                          </m:r>
                        </m:sub>
                        <m:sup>
                          <m:r>
                            <a:rPr lang="el-GR" sz="1800" i="1" dirty="0" smtClean="0">
                              <a:latin typeface="Cambria Math"/>
                            </a:rPr>
                            <m:t>+∞</m:t>
                          </m:r>
                        </m:sup>
                        <m:e>
                          <m:sSup>
                            <m:sSupPr>
                              <m:ctrlPr>
                                <a:rPr lang="el-GR" sz="1800" i="1" dirty="0" smtClean="0">
                                  <a:latin typeface="Cambria Math"/>
                                </a:rPr>
                              </m:ctrlPr>
                            </m:sSupPr>
                            <m:e>
                              <m:r>
                                <a:rPr lang="el-GR" sz="1800" i="1" dirty="0" smtClean="0">
                                  <a:latin typeface="Cambria Math"/>
                                </a:rPr>
                                <m:t>𝑦</m:t>
                              </m:r>
                            </m:e>
                            <m:sup>
                              <m:r>
                                <a:rPr lang="el-GR" sz="1800" i="1" dirty="0" smtClean="0">
                                  <a:latin typeface="Cambria Math"/>
                                </a:rPr>
                                <m:t>2</m:t>
                              </m:r>
                            </m:sup>
                          </m:sSup>
                          <m:d>
                            <m:dPr>
                              <m:ctrlPr>
                                <a:rPr lang="el-GR" sz="1800" i="1" dirty="0" smtClean="0">
                                  <a:latin typeface="Cambria Math"/>
                                </a:rPr>
                              </m:ctrlPr>
                            </m:dPr>
                            <m:e>
                              <m:r>
                                <a:rPr lang="el-GR" sz="1800" i="1" dirty="0" smtClean="0">
                                  <a:latin typeface="Cambria Math"/>
                                </a:rPr>
                                <m:t>𝑡</m:t>
                              </m:r>
                            </m:e>
                          </m:d>
                          <m:r>
                            <a:rPr lang="el-GR" sz="1800" i="1" dirty="0" smtClean="0">
                              <a:latin typeface="Cambria Math"/>
                            </a:rPr>
                            <m:t>𝑑𝑡</m:t>
                          </m:r>
                        </m:e>
                      </m:nary>
                      <m:r>
                        <a:rPr lang="el-GR" sz="1800" i="1" dirty="0" smtClean="0">
                          <a:latin typeface="Cambria Math"/>
                        </a:rPr>
                        <m:t>=</m:t>
                      </m:r>
                      <m:sSup>
                        <m:sSupPr>
                          <m:ctrlPr>
                            <a:rPr lang="el-GR" sz="1800" i="1" dirty="0" smtClean="0">
                              <a:latin typeface="Cambria Math"/>
                            </a:rPr>
                          </m:ctrlPr>
                        </m:sSupPr>
                        <m:e>
                          <m:r>
                            <a:rPr lang="el-GR" sz="1800" i="1" dirty="0" smtClean="0">
                              <a:latin typeface="Cambria Math"/>
                            </a:rPr>
                            <m:t>𝑎</m:t>
                          </m:r>
                        </m:e>
                        <m:sup>
                          <m:r>
                            <a:rPr lang="el-GR" sz="1800" i="1" dirty="0" smtClean="0">
                              <a:latin typeface="Cambria Math"/>
                            </a:rPr>
                            <m:t>2</m:t>
                          </m:r>
                        </m:sup>
                      </m:sSup>
                      <m:nary>
                        <m:naryPr>
                          <m:ctrlPr>
                            <a:rPr lang="el-GR" sz="1800" i="1" dirty="0" smtClean="0">
                              <a:latin typeface="Cambria Math"/>
                            </a:rPr>
                          </m:ctrlPr>
                        </m:naryPr>
                        <m:sub>
                          <m:r>
                            <a:rPr lang="el-GR" sz="1800" i="1" dirty="0" smtClean="0">
                              <a:latin typeface="Cambria Math"/>
                            </a:rPr>
                            <m:t>−∞</m:t>
                          </m:r>
                        </m:sub>
                        <m:sup>
                          <m:r>
                            <a:rPr lang="el-GR" sz="1800" i="1" dirty="0" smtClean="0">
                              <a:latin typeface="Cambria Math"/>
                            </a:rPr>
                            <m:t>+∞</m:t>
                          </m:r>
                        </m:sup>
                        <m:e>
                          <m:sSup>
                            <m:sSupPr>
                              <m:ctrlPr>
                                <a:rPr lang="el-GR" sz="1800" i="1" dirty="0" smtClean="0">
                                  <a:latin typeface="Cambria Math"/>
                                </a:rPr>
                              </m:ctrlPr>
                            </m:sSupPr>
                            <m:e>
                              <m:r>
                                <a:rPr lang="el-GR" sz="1800" i="1" dirty="0" smtClean="0">
                                  <a:latin typeface="Cambria Math"/>
                                </a:rPr>
                                <m:t>𝑥</m:t>
                              </m:r>
                            </m:e>
                            <m:sup>
                              <m:r>
                                <a:rPr lang="el-GR" sz="1800" i="1" dirty="0" smtClean="0">
                                  <a:latin typeface="Cambria Math"/>
                                </a:rPr>
                                <m:t>2</m:t>
                              </m:r>
                            </m:sup>
                          </m:sSup>
                          <m:d>
                            <m:dPr>
                              <m:ctrlPr>
                                <a:rPr lang="el-GR" sz="1800" i="1" dirty="0" smtClean="0">
                                  <a:latin typeface="Cambria Math"/>
                                </a:rPr>
                              </m:ctrlPr>
                            </m:dPr>
                            <m:e>
                              <m:r>
                                <a:rPr lang="el-GR" sz="1800" i="1" dirty="0" err="1">
                                  <a:latin typeface="Cambria Math"/>
                                </a:rPr>
                                <m:t>𝑏𝑡</m:t>
                              </m:r>
                            </m:e>
                          </m:d>
                          <m:r>
                            <a:rPr lang="el-GR" sz="1800" b="0" i="1" dirty="0" smtClean="0">
                              <a:latin typeface="Cambria Math"/>
                            </a:rPr>
                            <m:t> </m:t>
                          </m:r>
                          <m:r>
                            <a:rPr lang="el-GR" sz="1800" i="1" dirty="0" err="1">
                              <a:latin typeface="Cambria Math"/>
                            </a:rPr>
                            <m:t>𝑑𝑡</m:t>
                          </m:r>
                        </m:e>
                      </m:nary>
                    </m:oMath>
                  </m:oMathPara>
                </a14:m>
                <a:endParaRPr lang="el-GR" sz="1800" dirty="0"/>
              </a:p>
              <a:p>
                <a:pPr marL="0" indent="0" algn="l">
                  <a:spcBef>
                    <a:spcPts val="600"/>
                  </a:spcBef>
                  <a:spcAft>
                    <a:spcPts val="600"/>
                  </a:spcAft>
                  <a:buNone/>
                </a:pPr>
                <a:r>
                  <a:rPr lang="el-GR" sz="1800" dirty="0"/>
                  <a:t>Υπολογίζουμε το ολοκλήρωμα θέτοντας </a:t>
                </a:r>
                <a14:m>
                  <m:oMath xmlns:m="http://schemas.openxmlformats.org/officeDocument/2006/math">
                    <m:r>
                      <a:rPr lang="el-GR" sz="1800" i="1" dirty="0" smtClean="0">
                        <a:latin typeface="Cambria Math"/>
                      </a:rPr>
                      <m:t>𝑡</m:t>
                    </m:r>
                    <m:r>
                      <a:rPr lang="el-GR" sz="1800" i="1" dirty="0" smtClean="0">
                        <a:latin typeface="Cambria Math"/>
                      </a:rPr>
                      <m:t>′=</m:t>
                    </m:r>
                    <m:r>
                      <a:rPr lang="el-GR" sz="1800" i="1" dirty="0" smtClean="0">
                        <a:latin typeface="Cambria Math"/>
                      </a:rPr>
                      <m:t>𝑏𝑡</m:t>
                    </m:r>
                  </m:oMath>
                </a14:m>
                <a:r>
                  <a:rPr lang="el-GR" sz="1800" dirty="0"/>
                  <a:t>, οπότε έχουμε:</a:t>
                </a:r>
              </a:p>
              <a:p>
                <a:pPr marL="0" indent="0" algn="l">
                  <a:spcBef>
                    <a:spcPts val="600"/>
                  </a:spcBef>
                  <a:spcAft>
                    <a:spcPts val="600"/>
                  </a:spcAft>
                  <a:buNone/>
                </a:pPr>
                <a14:m>
                  <m:oMathPara xmlns:m="http://schemas.openxmlformats.org/officeDocument/2006/math">
                    <m:oMathParaPr>
                      <m:jc m:val="centerGroup"/>
                    </m:oMathParaPr>
                    <m:oMath xmlns:m="http://schemas.openxmlformats.org/officeDocument/2006/math">
                      <m:sSub>
                        <m:sSubPr>
                          <m:ctrlPr>
                            <a:rPr lang="el-GR" sz="1800" i="1" dirty="0" smtClean="0">
                              <a:latin typeface="Cambria Math"/>
                            </a:rPr>
                          </m:ctrlPr>
                        </m:sSubPr>
                        <m:e>
                          <m:r>
                            <a:rPr lang="el-GR" sz="1800" i="1" dirty="0" smtClean="0">
                              <a:latin typeface="Cambria Math"/>
                            </a:rPr>
                            <m:t>𝐸</m:t>
                          </m:r>
                        </m:e>
                        <m:sub>
                          <m:r>
                            <a:rPr lang="el-GR" sz="1800" i="1" dirty="0" smtClean="0">
                              <a:latin typeface="Cambria Math"/>
                            </a:rPr>
                            <m:t>𝑦</m:t>
                          </m:r>
                        </m:sub>
                      </m:sSub>
                      <m:r>
                        <a:rPr lang="el-GR" sz="1800" i="1" dirty="0" smtClean="0">
                          <a:latin typeface="Cambria Math"/>
                        </a:rPr>
                        <m:t>=</m:t>
                      </m:r>
                      <m:f>
                        <m:fPr>
                          <m:ctrlPr>
                            <a:rPr lang="el-GR" sz="1800" i="1" dirty="0" smtClean="0">
                              <a:latin typeface="Cambria Math"/>
                            </a:rPr>
                          </m:ctrlPr>
                        </m:fPr>
                        <m:num>
                          <m:sSup>
                            <m:sSupPr>
                              <m:ctrlPr>
                                <a:rPr lang="el-GR" sz="1800" i="1" dirty="0" smtClean="0">
                                  <a:latin typeface="Cambria Math"/>
                                </a:rPr>
                              </m:ctrlPr>
                            </m:sSupPr>
                            <m:e>
                              <m:r>
                                <a:rPr lang="el-GR" sz="1800" i="1" dirty="0" smtClean="0">
                                  <a:latin typeface="Cambria Math"/>
                                </a:rPr>
                                <m:t>𝑎</m:t>
                              </m:r>
                            </m:e>
                            <m:sup>
                              <m:r>
                                <a:rPr lang="el-GR" sz="1800" i="1" dirty="0" smtClean="0">
                                  <a:latin typeface="Cambria Math"/>
                                </a:rPr>
                                <m:t>2</m:t>
                              </m:r>
                            </m:sup>
                          </m:sSup>
                        </m:num>
                        <m:den>
                          <m:r>
                            <a:rPr lang="el-GR" sz="1800" i="1" dirty="0" smtClean="0">
                              <a:latin typeface="Cambria Math"/>
                            </a:rPr>
                            <m:t>𝑏</m:t>
                          </m:r>
                        </m:den>
                      </m:f>
                      <m:nary>
                        <m:naryPr>
                          <m:ctrlPr>
                            <a:rPr lang="el-GR" sz="1800" i="1" dirty="0" smtClean="0">
                              <a:latin typeface="Cambria Math"/>
                            </a:rPr>
                          </m:ctrlPr>
                        </m:naryPr>
                        <m:sub>
                          <m:r>
                            <a:rPr lang="el-GR" sz="1800" i="1" dirty="0" smtClean="0">
                              <a:latin typeface="Cambria Math"/>
                            </a:rPr>
                            <m:t>−∞</m:t>
                          </m:r>
                        </m:sub>
                        <m:sup>
                          <m:r>
                            <a:rPr lang="el-GR" sz="1800" i="1" dirty="0" smtClean="0">
                              <a:latin typeface="Cambria Math"/>
                            </a:rPr>
                            <m:t>+∞</m:t>
                          </m:r>
                        </m:sup>
                        <m:e>
                          <m:sSup>
                            <m:sSupPr>
                              <m:ctrlPr>
                                <a:rPr lang="el-GR" sz="1800" i="1" dirty="0" smtClean="0">
                                  <a:latin typeface="Cambria Math"/>
                                </a:rPr>
                              </m:ctrlPr>
                            </m:sSupPr>
                            <m:e>
                              <m:r>
                                <a:rPr lang="el-GR" sz="1800" i="1" dirty="0" smtClean="0">
                                  <a:latin typeface="Cambria Math"/>
                                </a:rPr>
                                <m:t>𝑥</m:t>
                              </m:r>
                            </m:e>
                            <m:sup>
                              <m:r>
                                <a:rPr lang="el-GR" sz="1800" i="1" dirty="0" smtClean="0">
                                  <a:latin typeface="Cambria Math"/>
                                </a:rPr>
                                <m:t>2</m:t>
                              </m:r>
                            </m:sup>
                          </m:sSup>
                          <m:d>
                            <m:dPr>
                              <m:ctrlPr>
                                <a:rPr lang="el-GR" sz="1800" i="1" dirty="0" smtClean="0">
                                  <a:latin typeface="Cambria Math"/>
                                </a:rPr>
                              </m:ctrlPr>
                            </m:dPr>
                            <m:e>
                              <m:sSup>
                                <m:sSupPr>
                                  <m:ctrlPr>
                                    <a:rPr lang="el-GR" sz="1800" i="1" dirty="0" smtClean="0">
                                      <a:latin typeface="Cambria Math"/>
                                    </a:rPr>
                                  </m:ctrlPr>
                                </m:sSupPr>
                                <m:e>
                                  <m:r>
                                    <a:rPr lang="el-GR" sz="1800" i="1" dirty="0" smtClean="0">
                                      <a:latin typeface="Cambria Math"/>
                                    </a:rPr>
                                    <m:t>𝑡</m:t>
                                  </m:r>
                                </m:e>
                                <m:sup>
                                  <m:r>
                                    <a:rPr lang="el-GR" sz="1800" i="1" dirty="0" smtClean="0">
                                      <a:latin typeface="Cambria Math"/>
                                    </a:rPr>
                                    <m:t>′</m:t>
                                  </m:r>
                                </m:sup>
                              </m:sSup>
                              <m:r>
                                <a:rPr lang="el-GR" sz="1800" b="0" i="1" dirty="0" smtClean="0">
                                  <a:latin typeface="Cambria Math"/>
                                </a:rPr>
                                <m:t> </m:t>
                              </m:r>
                            </m:e>
                          </m:d>
                          <m:r>
                            <a:rPr lang="el-GR" sz="1800" b="0" i="1" dirty="0" smtClean="0">
                              <a:latin typeface="Cambria Math"/>
                            </a:rPr>
                            <m:t>  </m:t>
                          </m:r>
                          <m:r>
                            <a:rPr lang="el-GR" sz="1800" i="1" dirty="0" err="1">
                              <a:latin typeface="Cambria Math"/>
                            </a:rPr>
                            <m:t>𝑑</m:t>
                          </m:r>
                          <m:sSup>
                            <m:sSupPr>
                              <m:ctrlPr>
                                <a:rPr lang="el-GR" sz="1800" i="1" dirty="0">
                                  <a:latin typeface="Cambria Math"/>
                                </a:rPr>
                              </m:ctrlPr>
                            </m:sSupPr>
                            <m:e>
                              <m:r>
                                <a:rPr lang="el-GR" sz="1800" i="1" dirty="0" err="1">
                                  <a:latin typeface="Cambria Math"/>
                                </a:rPr>
                                <m:t>𝑡</m:t>
                              </m:r>
                            </m:e>
                            <m:sup>
                              <m:r>
                                <a:rPr lang="el-GR" sz="1800" i="1" dirty="0">
                                  <a:latin typeface="Cambria Math"/>
                                </a:rPr>
                                <m:t>′</m:t>
                              </m:r>
                            </m:sup>
                          </m:sSup>
                        </m:e>
                      </m:nary>
                    </m:oMath>
                  </m:oMathPara>
                </a14:m>
                <a:endParaRPr lang="el-GR" sz="1800" dirty="0"/>
              </a:p>
              <a:p>
                <a:pPr marL="0" indent="0" algn="l">
                  <a:spcBef>
                    <a:spcPts val="600"/>
                  </a:spcBef>
                  <a:spcAft>
                    <a:spcPts val="600"/>
                  </a:spcAft>
                  <a:buNone/>
                </a:pPr>
                <a:r>
                  <a:rPr lang="el-GR" sz="1800" dirty="0"/>
                  <a:t>Επομένως ισχύει: </a:t>
                </a:r>
                <a14:m>
                  <m:oMath xmlns:m="http://schemas.openxmlformats.org/officeDocument/2006/math">
                    <m:sSub>
                      <m:sSubPr>
                        <m:ctrlPr>
                          <a:rPr lang="el-GR" sz="1800" i="1" dirty="0" smtClean="0">
                            <a:latin typeface="Cambria Math"/>
                          </a:rPr>
                        </m:ctrlPr>
                      </m:sSubPr>
                      <m:e>
                        <m:r>
                          <a:rPr lang="el-GR" sz="1800" i="1" dirty="0" smtClean="0">
                            <a:latin typeface="Cambria Math"/>
                          </a:rPr>
                          <m:t>𝐸</m:t>
                        </m:r>
                      </m:e>
                      <m:sub>
                        <m:r>
                          <a:rPr lang="el-GR" sz="1800" i="1" dirty="0" smtClean="0">
                            <a:latin typeface="Cambria Math"/>
                          </a:rPr>
                          <m:t>𝑦</m:t>
                        </m:r>
                      </m:sub>
                    </m:sSub>
                    <m:r>
                      <a:rPr lang="el-GR" sz="1800" i="1" dirty="0" smtClean="0">
                        <a:latin typeface="Cambria Math"/>
                      </a:rPr>
                      <m:t>=</m:t>
                    </m:r>
                    <m:f>
                      <m:fPr>
                        <m:ctrlPr>
                          <a:rPr lang="el-GR" sz="1800" i="1" dirty="0" smtClean="0">
                            <a:latin typeface="Cambria Math"/>
                          </a:rPr>
                        </m:ctrlPr>
                      </m:fPr>
                      <m:num>
                        <m:sSup>
                          <m:sSupPr>
                            <m:ctrlPr>
                              <a:rPr lang="el-GR" sz="1800" i="1" dirty="0" smtClean="0">
                                <a:latin typeface="Cambria Math"/>
                              </a:rPr>
                            </m:ctrlPr>
                          </m:sSupPr>
                          <m:e>
                            <m:r>
                              <a:rPr lang="el-GR" sz="1800" i="1" dirty="0" smtClean="0">
                                <a:latin typeface="Cambria Math"/>
                              </a:rPr>
                              <m:t>𝑎</m:t>
                            </m:r>
                          </m:e>
                          <m:sup>
                            <m:r>
                              <a:rPr lang="el-GR" sz="1800" i="1" dirty="0" smtClean="0">
                                <a:latin typeface="Cambria Math"/>
                              </a:rPr>
                              <m:t>2</m:t>
                            </m:r>
                          </m:sup>
                        </m:sSup>
                      </m:num>
                      <m:den>
                        <m:r>
                          <a:rPr lang="el-GR" sz="1800" i="1" dirty="0" smtClean="0">
                            <a:latin typeface="Cambria Math"/>
                          </a:rPr>
                          <m:t>𝑏</m:t>
                        </m:r>
                      </m:den>
                    </m:f>
                    <m:sSub>
                      <m:sSubPr>
                        <m:ctrlPr>
                          <a:rPr lang="el-GR" sz="1800" i="1" dirty="0" err="1" smtClean="0">
                            <a:latin typeface="Cambria Math"/>
                          </a:rPr>
                        </m:ctrlPr>
                      </m:sSubPr>
                      <m:e>
                        <m:r>
                          <a:rPr lang="el-GR" sz="1800" i="1" dirty="0" err="1">
                            <a:latin typeface="Cambria Math"/>
                          </a:rPr>
                          <m:t>𝐸</m:t>
                        </m:r>
                      </m:e>
                      <m:sub>
                        <m:r>
                          <a:rPr lang="el-GR" sz="1800" i="1" dirty="0" err="1">
                            <a:latin typeface="Cambria Math"/>
                          </a:rPr>
                          <m:t>𝑥</m:t>
                        </m:r>
                      </m:sub>
                    </m:sSub>
                  </m:oMath>
                </a14:m>
                <a:endParaRPr lang="el-GR" sz="1800"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457200" y="1052736"/>
                <a:ext cx="8229600" cy="5472608"/>
              </a:xfrm>
              <a:blipFill rotWithShape="1">
                <a:blip r:embed="rId2"/>
                <a:stretch>
                  <a:fillRect l="-593" t="-669"/>
                </a:stretch>
              </a:blipFill>
            </p:spPr>
            <p:txBody>
              <a:bodyPr/>
              <a:lstStyle/>
              <a:p>
                <a:r>
                  <a:rPr lang="el-GR">
                    <a:noFill/>
                  </a:rPr>
                  <a:t> </a:t>
                </a:r>
              </a:p>
            </p:txBody>
          </p:sp>
        </mc:Fallback>
      </mc:AlternateContent>
      <p:sp>
        <p:nvSpPr>
          <p:cNvPr id="4" name="Slide Number Placeholder 3"/>
          <p:cNvSpPr>
            <a:spLocks noGrp="1"/>
          </p:cNvSpPr>
          <p:nvPr>
            <p:ph type="sldNum" sz="quarter" idx="12"/>
          </p:nvPr>
        </p:nvSpPr>
        <p:spPr/>
        <p:txBody>
          <a:bodyPr/>
          <a:lstStyle/>
          <a:p>
            <a:fld id="{0B0EBAE1-C03B-424B-868F-E6C23C4F0113}" type="slidenum">
              <a:rPr lang="el-GR" smtClean="0"/>
              <a:t>15</a:t>
            </a:fld>
            <a:endParaRPr lang="el-GR"/>
          </a:p>
        </p:txBody>
      </p:sp>
    </p:spTree>
    <p:extLst>
      <p:ext uri="{BB962C8B-B14F-4D97-AF65-F5344CB8AC3E}">
        <p14:creationId xmlns:p14="http://schemas.microsoft.com/office/powerpoint/2010/main" val="148822941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0B0EBAE1-C03B-424B-868F-E6C23C4F0113}" type="slidenum">
              <a:rPr lang="el-GR" smtClean="0"/>
              <a:t>16</a:t>
            </a:fld>
            <a:endParaRPr lang="el-GR"/>
          </a:p>
        </p:txBody>
      </p:sp>
      <p:pic>
        <p:nvPicPr>
          <p:cNvPr id="5" name="Picture 4"/>
          <p:cNvPicPr/>
          <p:nvPr/>
        </p:nvPicPr>
        <p:blipFill>
          <a:blip r:embed="rId3" cstate="print">
            <a:extLst>
              <a:ext uri="{28A0092B-C50C-407E-A947-70E740481C1C}">
                <a14:useLocalDpi xmlns:a14="http://schemas.microsoft.com/office/drawing/2010/main" val="0"/>
              </a:ext>
            </a:extLst>
          </a:blip>
          <a:srcRect l="5298" b="19261"/>
          <a:stretch>
            <a:fillRect/>
          </a:stretch>
        </p:blipFill>
        <p:spPr bwMode="auto">
          <a:xfrm>
            <a:off x="4644008" y="1556792"/>
            <a:ext cx="4032448" cy="1944216"/>
          </a:xfrm>
          <a:prstGeom prst="rect">
            <a:avLst/>
          </a:prstGeom>
          <a:noFill/>
          <a:ln>
            <a:noFill/>
          </a:ln>
        </p:spPr>
      </p:pic>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457200" y="1052736"/>
                <a:ext cx="8229600" cy="5472608"/>
              </a:xfrm>
            </p:spPr>
            <p:txBody>
              <a:bodyPr>
                <a:noAutofit/>
              </a:bodyPr>
              <a:lstStyle/>
              <a:p>
                <a:pPr marL="0" indent="0" algn="l">
                  <a:lnSpc>
                    <a:spcPct val="150000"/>
                  </a:lnSpc>
                  <a:spcBef>
                    <a:spcPts val="600"/>
                  </a:spcBef>
                  <a:spcAft>
                    <a:spcPts val="600"/>
                  </a:spcAft>
                  <a:buNone/>
                </a:pPr>
                <a:r>
                  <a:rPr lang="el-GR" sz="1800" dirty="0" smtClean="0"/>
                  <a:t>Να υπολογιστεί η μέση τιμή του σήματος </a:t>
                </a:r>
                <a14:m>
                  <m:oMath xmlns:m="http://schemas.openxmlformats.org/officeDocument/2006/math">
                    <m:r>
                      <a:rPr lang="el-GR" sz="1800" i="1" dirty="0" smtClean="0">
                        <a:latin typeface="Cambria Math"/>
                      </a:rPr>
                      <m:t>𝑥</m:t>
                    </m:r>
                    <m:r>
                      <a:rPr lang="el-GR" sz="1800" i="1" dirty="0" smtClean="0">
                        <a:latin typeface="Cambria Math"/>
                      </a:rPr>
                      <m:t>(</m:t>
                    </m:r>
                    <m:r>
                      <a:rPr lang="el-GR" sz="1800" i="1" dirty="0" smtClean="0">
                        <a:latin typeface="Cambria Math"/>
                      </a:rPr>
                      <m:t>𝑡</m:t>
                    </m:r>
                    <m:r>
                      <a:rPr lang="el-GR" sz="1800" i="1" dirty="0">
                        <a:latin typeface="Cambria Math"/>
                      </a:rPr>
                      <m:t>)</m:t>
                    </m:r>
                  </m:oMath>
                </a14:m>
                <a:r>
                  <a:rPr lang="el-GR" sz="1800" dirty="0"/>
                  <a:t> ως συνάρτηση των α και K.</a:t>
                </a:r>
              </a:p>
              <a:p>
                <a:pPr marL="0" indent="0" algn="l">
                  <a:lnSpc>
                    <a:spcPct val="150000"/>
                  </a:lnSpc>
                  <a:spcBef>
                    <a:spcPts val="600"/>
                  </a:spcBef>
                  <a:spcAft>
                    <a:spcPts val="600"/>
                  </a:spcAft>
                  <a:buNone/>
                </a:pPr>
                <a:endParaRPr lang="el-GR" sz="1800" dirty="0"/>
              </a:p>
              <a:p>
                <a:pPr marL="0" indent="0" algn="l">
                  <a:lnSpc>
                    <a:spcPct val="150000"/>
                  </a:lnSpc>
                  <a:spcBef>
                    <a:spcPts val="600"/>
                  </a:spcBef>
                  <a:spcAft>
                    <a:spcPts val="600"/>
                  </a:spcAft>
                  <a:buNone/>
                </a:pPr>
                <a:r>
                  <a:rPr lang="el-GR" sz="1800" u="sng" dirty="0"/>
                  <a:t>Απάντηση</a:t>
                </a:r>
                <a:r>
                  <a:rPr lang="el-GR" sz="1800" dirty="0"/>
                  <a:t>: Από τη γραφική παράσταση </a:t>
                </a:r>
                <a:r>
                  <a:rPr lang="en-US" sz="1800" dirty="0" smtClean="0"/>
                  <a:t/>
                </a:r>
                <a:br>
                  <a:rPr lang="en-US" sz="1800" dirty="0" smtClean="0"/>
                </a:br>
                <a:r>
                  <a:rPr lang="el-GR" sz="1800" dirty="0" smtClean="0"/>
                  <a:t>παρατηρούμε </a:t>
                </a:r>
                <a:r>
                  <a:rPr lang="el-GR" sz="1800" dirty="0"/>
                  <a:t>πως το σήμα </a:t>
                </a:r>
                <a14:m>
                  <m:oMath xmlns:m="http://schemas.openxmlformats.org/officeDocument/2006/math">
                    <m:r>
                      <a:rPr lang="el-GR" sz="1800" i="1" dirty="0" smtClean="0">
                        <a:latin typeface="Cambria Math"/>
                      </a:rPr>
                      <m:t>𝑥</m:t>
                    </m:r>
                    <m:r>
                      <a:rPr lang="el-GR" sz="1800" i="1" dirty="0" smtClean="0">
                        <a:latin typeface="Cambria Math"/>
                      </a:rPr>
                      <m:t>(</m:t>
                    </m:r>
                    <m:r>
                      <a:rPr lang="el-GR" sz="1800" i="1" dirty="0" smtClean="0">
                        <a:latin typeface="Cambria Math"/>
                      </a:rPr>
                      <m:t>𝑡</m:t>
                    </m:r>
                    <m:r>
                      <a:rPr lang="el-GR" sz="1800" i="1" dirty="0">
                        <a:latin typeface="Cambria Math"/>
                      </a:rPr>
                      <m:t>)</m:t>
                    </m:r>
                  </m:oMath>
                </a14:m>
                <a:r>
                  <a:rPr lang="el-GR" sz="1800" dirty="0"/>
                  <a:t> είναι </a:t>
                </a:r>
                <a:r>
                  <a:rPr lang="en-US" sz="1800" dirty="0" smtClean="0"/>
                  <a:t/>
                </a:r>
                <a:br>
                  <a:rPr lang="en-US" sz="1800" dirty="0" smtClean="0"/>
                </a:br>
                <a:r>
                  <a:rPr lang="el-GR" sz="1800" dirty="0" smtClean="0"/>
                  <a:t>περιοδικό </a:t>
                </a:r>
                <a:r>
                  <a:rPr lang="el-GR" sz="1800" dirty="0"/>
                  <a:t>με περίοδο Τ και πλάτος Κ. </a:t>
                </a:r>
                <a:endParaRPr lang="el-GR" sz="1800" dirty="0" smtClean="0"/>
              </a:p>
              <a:p>
                <a:pPr marL="0" indent="0" algn="l">
                  <a:lnSpc>
                    <a:spcPct val="150000"/>
                  </a:lnSpc>
                  <a:spcBef>
                    <a:spcPts val="600"/>
                  </a:spcBef>
                  <a:spcAft>
                    <a:spcPts val="600"/>
                  </a:spcAft>
                  <a:buNone/>
                </a:pPr>
                <a:r>
                  <a:rPr lang="en-US" sz="1800" dirty="0" smtClean="0"/>
                  <a:t/>
                </a:r>
                <a:br>
                  <a:rPr lang="en-US" sz="1800" dirty="0" smtClean="0"/>
                </a:br>
                <a:r>
                  <a:rPr lang="el-GR" sz="1800" dirty="0" smtClean="0"/>
                  <a:t>Επομένως </a:t>
                </a:r>
                <a:r>
                  <a:rPr lang="el-GR" sz="1800" dirty="0"/>
                  <a:t>η μέση τιμή του </a:t>
                </a:r>
                <a:r>
                  <a:rPr lang="el-GR" sz="1800" dirty="0" smtClean="0"/>
                  <a:t>στο </a:t>
                </a:r>
                <a:r>
                  <a:rPr lang="el-GR" sz="1800" dirty="0"/>
                  <a:t>διάστημα </a:t>
                </a:r>
                <a14:m>
                  <m:oMath xmlns:m="http://schemas.openxmlformats.org/officeDocument/2006/math">
                    <m:r>
                      <a:rPr lang="el-GR" sz="1800" i="1" dirty="0" smtClean="0">
                        <a:latin typeface="Cambria Math"/>
                      </a:rPr>
                      <m:t>[</m:t>
                    </m:r>
                    <m:sSub>
                      <m:sSubPr>
                        <m:ctrlPr>
                          <a:rPr lang="el-GR" sz="1800" i="1" dirty="0" smtClean="0">
                            <a:latin typeface="Cambria Math"/>
                          </a:rPr>
                        </m:ctrlPr>
                      </m:sSubPr>
                      <m:e>
                        <m:r>
                          <a:rPr lang="el-GR" sz="1800" i="1" dirty="0" smtClean="0">
                            <a:latin typeface="Cambria Math"/>
                          </a:rPr>
                          <m:t>𝑡</m:t>
                        </m:r>
                      </m:e>
                      <m:sub>
                        <m:r>
                          <a:rPr lang="el-GR" sz="1800" i="1" dirty="0" smtClean="0">
                            <a:latin typeface="Cambria Math"/>
                          </a:rPr>
                          <m:t>1</m:t>
                        </m:r>
                      </m:sub>
                    </m:sSub>
                    <m:r>
                      <a:rPr lang="el-GR" sz="1800" i="1" dirty="0" smtClean="0">
                        <a:latin typeface="Cambria Math"/>
                      </a:rPr>
                      <m:t>,</m:t>
                    </m:r>
                    <m:sSub>
                      <m:sSubPr>
                        <m:ctrlPr>
                          <a:rPr lang="el-GR" sz="1800" i="1" dirty="0" smtClean="0">
                            <a:latin typeface="Cambria Math"/>
                          </a:rPr>
                        </m:ctrlPr>
                      </m:sSubPr>
                      <m:e>
                        <m:r>
                          <a:rPr lang="el-GR" sz="1800" i="1" dirty="0" smtClean="0">
                            <a:latin typeface="Cambria Math"/>
                          </a:rPr>
                          <m:t>𝑡</m:t>
                        </m:r>
                      </m:e>
                      <m:sub>
                        <m:r>
                          <a:rPr lang="el-GR" sz="1800" i="1" dirty="0" smtClean="0">
                            <a:latin typeface="Cambria Math"/>
                          </a:rPr>
                          <m:t>2</m:t>
                        </m:r>
                      </m:sub>
                    </m:sSub>
                    <m:r>
                      <a:rPr lang="el-GR" sz="1800" i="1" dirty="0" smtClean="0">
                        <a:latin typeface="Cambria Math"/>
                      </a:rPr>
                      <m:t>]=[0,</m:t>
                    </m:r>
                    <m:r>
                      <m:rPr>
                        <m:sty m:val="p"/>
                      </m:rPr>
                      <a:rPr lang="el-GR" sz="1800" i="0" dirty="0">
                        <a:latin typeface="Cambria Math"/>
                      </a:rPr>
                      <m:t>Τ</m:t>
                    </m:r>
                    <m:r>
                      <a:rPr lang="el-GR" sz="1800" i="1" dirty="0">
                        <a:latin typeface="Cambria Math"/>
                      </a:rPr>
                      <m:t>]</m:t>
                    </m:r>
                  </m:oMath>
                </a14:m>
                <a:r>
                  <a:rPr lang="el-GR" sz="1800" dirty="0"/>
                  <a:t> </a:t>
                </a:r>
                <a:r>
                  <a:rPr lang="el-GR" sz="1800" dirty="0" smtClean="0"/>
                  <a:t>δίνεται από </a:t>
                </a:r>
                <a:r>
                  <a:rPr lang="el-GR" sz="1800" dirty="0"/>
                  <a:t>τη σχέση:</a:t>
                </a:r>
              </a:p>
              <a:p>
                <a:pPr marL="0" indent="0" algn="l">
                  <a:lnSpc>
                    <a:spcPct val="150000"/>
                  </a:lnSpc>
                  <a:spcBef>
                    <a:spcPts val="600"/>
                  </a:spcBef>
                  <a:spcAft>
                    <a:spcPts val="600"/>
                  </a:spcAft>
                  <a:buNone/>
                </a:pPr>
                <a14:m>
                  <m:oMathPara xmlns:m="http://schemas.openxmlformats.org/officeDocument/2006/math">
                    <m:oMathParaPr>
                      <m:jc m:val="centerGroup"/>
                    </m:oMathParaPr>
                    <m:oMath xmlns:m="http://schemas.openxmlformats.org/officeDocument/2006/math">
                      <m:acc>
                        <m:accPr>
                          <m:chr m:val="̅"/>
                          <m:ctrlPr>
                            <a:rPr lang="el-GR" sz="1800" i="1" dirty="0" smtClean="0">
                              <a:latin typeface="Cambria Math"/>
                            </a:rPr>
                          </m:ctrlPr>
                        </m:accPr>
                        <m:e>
                          <m:r>
                            <a:rPr lang="en-US" sz="1800" b="0" i="1" dirty="0" smtClean="0">
                              <a:latin typeface="Cambria Math"/>
                            </a:rPr>
                            <m:t>𝑥</m:t>
                          </m:r>
                        </m:e>
                      </m:acc>
                      <m:d>
                        <m:dPr>
                          <m:ctrlPr>
                            <a:rPr lang="el-GR" sz="1800" i="1" dirty="0" smtClean="0">
                              <a:latin typeface="Cambria Math"/>
                            </a:rPr>
                          </m:ctrlPr>
                        </m:dPr>
                        <m:e>
                          <m:r>
                            <a:rPr lang="el-GR" sz="1800" i="1" dirty="0" smtClean="0">
                              <a:latin typeface="Cambria Math"/>
                            </a:rPr>
                            <m:t>𝑡</m:t>
                          </m:r>
                        </m:e>
                      </m:d>
                      <m:r>
                        <a:rPr lang="el-GR" sz="1800" i="1" dirty="0" smtClean="0">
                          <a:latin typeface="Cambria Math"/>
                        </a:rPr>
                        <m:t>=</m:t>
                      </m:r>
                      <m:sSub>
                        <m:sSubPr>
                          <m:ctrlPr>
                            <a:rPr lang="el-GR" sz="1800" i="1" dirty="0" smtClean="0">
                              <a:latin typeface="Cambria Math"/>
                            </a:rPr>
                          </m:ctrlPr>
                        </m:sSubPr>
                        <m:e>
                          <m:r>
                            <a:rPr lang="el-GR" sz="1800" i="1" dirty="0" smtClean="0">
                              <a:latin typeface="Cambria Math"/>
                            </a:rPr>
                            <m:t>𝑥</m:t>
                          </m:r>
                        </m:e>
                        <m:sub>
                          <m:r>
                            <a:rPr lang="el-GR" sz="1800" i="1" dirty="0" smtClean="0">
                              <a:latin typeface="Cambria Math"/>
                            </a:rPr>
                            <m:t>𝑎𝑣</m:t>
                          </m:r>
                        </m:sub>
                      </m:sSub>
                      <m:r>
                        <a:rPr lang="el-GR" sz="1800" i="1" dirty="0" smtClean="0">
                          <a:latin typeface="Cambria Math"/>
                        </a:rPr>
                        <m:t>=</m:t>
                      </m:r>
                      <m:f>
                        <m:fPr>
                          <m:ctrlPr>
                            <a:rPr lang="el-GR" sz="1800" i="1" dirty="0" smtClean="0">
                              <a:latin typeface="Cambria Math"/>
                            </a:rPr>
                          </m:ctrlPr>
                        </m:fPr>
                        <m:num>
                          <m:r>
                            <a:rPr lang="el-GR" sz="1800" i="1" dirty="0" smtClean="0">
                              <a:latin typeface="Cambria Math"/>
                            </a:rPr>
                            <m:t>1</m:t>
                          </m:r>
                        </m:num>
                        <m:den>
                          <m:sSub>
                            <m:sSubPr>
                              <m:ctrlPr>
                                <a:rPr lang="el-GR" sz="1800" i="1" dirty="0" smtClean="0">
                                  <a:latin typeface="Cambria Math"/>
                                </a:rPr>
                              </m:ctrlPr>
                            </m:sSubPr>
                            <m:e>
                              <m:r>
                                <a:rPr lang="el-GR" sz="1800" i="1" dirty="0" smtClean="0">
                                  <a:latin typeface="Cambria Math"/>
                                </a:rPr>
                                <m:t>𝑡</m:t>
                              </m:r>
                            </m:e>
                            <m:sub>
                              <m:r>
                                <a:rPr lang="el-GR" sz="1800" i="1" dirty="0" smtClean="0">
                                  <a:latin typeface="Cambria Math"/>
                                </a:rPr>
                                <m:t>2</m:t>
                              </m:r>
                            </m:sub>
                          </m:sSub>
                          <m:r>
                            <a:rPr lang="el-GR" sz="1800" i="1" dirty="0" smtClean="0">
                              <a:latin typeface="Cambria Math"/>
                            </a:rPr>
                            <m:t>−</m:t>
                          </m:r>
                          <m:sSub>
                            <m:sSubPr>
                              <m:ctrlPr>
                                <a:rPr lang="el-GR" sz="1800" i="1" dirty="0" smtClean="0">
                                  <a:latin typeface="Cambria Math"/>
                                </a:rPr>
                              </m:ctrlPr>
                            </m:sSubPr>
                            <m:e>
                              <m:r>
                                <a:rPr lang="el-GR" sz="1800" i="1" dirty="0" smtClean="0">
                                  <a:latin typeface="Cambria Math"/>
                                </a:rPr>
                                <m:t>𝑡</m:t>
                              </m:r>
                            </m:e>
                            <m:sub>
                              <m:r>
                                <a:rPr lang="el-GR" sz="1800" i="1" dirty="0" smtClean="0">
                                  <a:latin typeface="Cambria Math"/>
                                </a:rPr>
                                <m:t>1</m:t>
                              </m:r>
                            </m:sub>
                          </m:sSub>
                        </m:den>
                      </m:f>
                      <m:nary>
                        <m:naryPr>
                          <m:ctrlPr>
                            <a:rPr lang="el-GR" sz="1800" i="1" dirty="0" smtClean="0">
                              <a:latin typeface="Cambria Math"/>
                            </a:rPr>
                          </m:ctrlPr>
                        </m:naryPr>
                        <m:sub>
                          <m:sSub>
                            <m:sSubPr>
                              <m:ctrlPr>
                                <a:rPr lang="el-GR" sz="1800" i="1" dirty="0" smtClean="0">
                                  <a:latin typeface="Cambria Math"/>
                                </a:rPr>
                              </m:ctrlPr>
                            </m:sSubPr>
                            <m:e>
                              <m:r>
                                <a:rPr lang="el-GR" sz="1800" i="1" dirty="0" smtClean="0">
                                  <a:latin typeface="Cambria Math"/>
                                </a:rPr>
                                <m:t>𝑡</m:t>
                              </m:r>
                            </m:e>
                            <m:sub>
                              <m:r>
                                <a:rPr lang="el-GR" sz="1800" i="1" dirty="0" smtClean="0">
                                  <a:latin typeface="Cambria Math"/>
                                </a:rPr>
                                <m:t>1</m:t>
                              </m:r>
                            </m:sub>
                          </m:sSub>
                        </m:sub>
                        <m:sup>
                          <m:sSub>
                            <m:sSubPr>
                              <m:ctrlPr>
                                <a:rPr lang="el-GR" sz="1800" i="1" dirty="0" smtClean="0">
                                  <a:latin typeface="Cambria Math"/>
                                </a:rPr>
                              </m:ctrlPr>
                            </m:sSubPr>
                            <m:e>
                              <m:r>
                                <a:rPr lang="el-GR" sz="1800" i="1" dirty="0" smtClean="0">
                                  <a:latin typeface="Cambria Math"/>
                                </a:rPr>
                                <m:t>𝑡</m:t>
                              </m:r>
                            </m:e>
                            <m:sub>
                              <m:r>
                                <a:rPr lang="el-GR" sz="1800" i="1" dirty="0" smtClean="0">
                                  <a:latin typeface="Cambria Math"/>
                                </a:rPr>
                                <m:t>2</m:t>
                              </m:r>
                            </m:sub>
                          </m:sSub>
                        </m:sup>
                        <m:e>
                          <m:r>
                            <a:rPr lang="el-GR" sz="1800" i="1" dirty="0" smtClean="0">
                              <a:latin typeface="Cambria Math"/>
                            </a:rPr>
                            <m:t>𝑥</m:t>
                          </m:r>
                          <m:d>
                            <m:dPr>
                              <m:ctrlPr>
                                <a:rPr lang="el-GR" sz="1800" i="1" dirty="0" smtClean="0">
                                  <a:latin typeface="Cambria Math"/>
                                </a:rPr>
                              </m:ctrlPr>
                            </m:dPr>
                            <m:e>
                              <m:r>
                                <a:rPr lang="el-GR" sz="1800" i="1" dirty="0" smtClean="0">
                                  <a:latin typeface="Cambria Math"/>
                                </a:rPr>
                                <m:t>𝑡</m:t>
                              </m:r>
                            </m:e>
                          </m:d>
                          <m:r>
                            <a:rPr lang="el-GR" sz="1800" i="1" dirty="0" smtClean="0">
                              <a:latin typeface="Cambria Math"/>
                            </a:rPr>
                            <m:t>𝑑𝑡</m:t>
                          </m:r>
                        </m:e>
                      </m:nary>
                      <m:r>
                        <a:rPr lang="el-GR" sz="1800" i="1" dirty="0" smtClean="0">
                          <a:latin typeface="Cambria Math"/>
                        </a:rPr>
                        <m:t>=</m:t>
                      </m:r>
                      <m:f>
                        <m:fPr>
                          <m:ctrlPr>
                            <a:rPr lang="el-GR" sz="1800" i="1" dirty="0" smtClean="0">
                              <a:latin typeface="Cambria Math"/>
                            </a:rPr>
                          </m:ctrlPr>
                        </m:fPr>
                        <m:num>
                          <m:r>
                            <a:rPr lang="el-GR" sz="1800" i="1" dirty="0" smtClean="0">
                              <a:latin typeface="Cambria Math"/>
                            </a:rPr>
                            <m:t>1</m:t>
                          </m:r>
                        </m:num>
                        <m:den>
                          <m:r>
                            <a:rPr lang="el-GR" sz="1800" i="1" dirty="0" smtClean="0">
                              <a:latin typeface="Cambria Math"/>
                            </a:rPr>
                            <m:t>𝑇</m:t>
                          </m:r>
                        </m:den>
                      </m:f>
                      <m:nary>
                        <m:naryPr>
                          <m:ctrlPr>
                            <a:rPr lang="el-GR" sz="1800" i="1" dirty="0" smtClean="0">
                              <a:latin typeface="Cambria Math"/>
                            </a:rPr>
                          </m:ctrlPr>
                        </m:naryPr>
                        <m:sub>
                          <m:r>
                            <a:rPr lang="el-GR" sz="1800" i="1" dirty="0" smtClean="0">
                              <a:latin typeface="Cambria Math"/>
                            </a:rPr>
                            <m:t>0</m:t>
                          </m:r>
                        </m:sub>
                        <m:sup>
                          <m:r>
                            <a:rPr lang="el-GR" sz="1800" i="1" dirty="0" smtClean="0">
                              <a:latin typeface="Cambria Math"/>
                            </a:rPr>
                            <m:t>𝑇</m:t>
                          </m:r>
                        </m:sup>
                        <m:e>
                          <m:r>
                            <a:rPr lang="el-GR" sz="1800" i="1" dirty="0" smtClean="0">
                              <a:latin typeface="Cambria Math"/>
                            </a:rPr>
                            <m:t>𝑥</m:t>
                          </m:r>
                          <m:d>
                            <m:dPr>
                              <m:ctrlPr>
                                <a:rPr lang="el-GR" sz="1800" i="1" dirty="0" smtClean="0">
                                  <a:latin typeface="Cambria Math"/>
                                </a:rPr>
                              </m:ctrlPr>
                            </m:dPr>
                            <m:e>
                              <m:r>
                                <a:rPr lang="el-GR" sz="1800" i="1" dirty="0" smtClean="0">
                                  <a:latin typeface="Cambria Math"/>
                                </a:rPr>
                                <m:t>𝑡</m:t>
                              </m:r>
                            </m:e>
                          </m:d>
                          <m:r>
                            <a:rPr lang="el-GR" sz="1800" i="1" dirty="0" smtClean="0">
                              <a:latin typeface="Cambria Math"/>
                            </a:rPr>
                            <m:t>𝑑𝑡</m:t>
                          </m:r>
                          <m:r>
                            <a:rPr lang="el-GR" sz="1800" i="1" dirty="0" smtClean="0">
                              <a:latin typeface="Cambria Math"/>
                            </a:rPr>
                            <m:t>=</m:t>
                          </m:r>
                        </m:e>
                      </m:nary>
                    </m:oMath>
                  </m:oMathPara>
                </a14:m>
                <a:endParaRPr lang="el-GR" sz="1800" dirty="0"/>
              </a:p>
              <a:p>
                <a:pPr marL="0" indent="0" algn="l">
                  <a:lnSpc>
                    <a:spcPct val="150000"/>
                  </a:lnSpc>
                  <a:spcBef>
                    <a:spcPts val="600"/>
                  </a:spcBef>
                  <a:spcAft>
                    <a:spcPts val="600"/>
                  </a:spcAft>
                  <a:buNone/>
                </a:pPr>
                <a14:m>
                  <m:oMathPara xmlns:m="http://schemas.openxmlformats.org/officeDocument/2006/math">
                    <m:oMathParaPr>
                      <m:jc m:val="centerGroup"/>
                    </m:oMathParaPr>
                    <m:oMath xmlns:m="http://schemas.openxmlformats.org/officeDocument/2006/math">
                      <m:r>
                        <a:rPr lang="el-GR" sz="1800" i="1" dirty="0" smtClean="0">
                          <a:latin typeface="Cambria Math"/>
                        </a:rPr>
                        <m:t>=</m:t>
                      </m:r>
                      <m:f>
                        <m:fPr>
                          <m:ctrlPr>
                            <a:rPr lang="el-GR" sz="1800" i="1" dirty="0" smtClean="0">
                              <a:latin typeface="Cambria Math"/>
                            </a:rPr>
                          </m:ctrlPr>
                        </m:fPr>
                        <m:num>
                          <m:r>
                            <a:rPr lang="el-GR" sz="1800" i="1" dirty="0" smtClean="0">
                              <a:latin typeface="Cambria Math"/>
                            </a:rPr>
                            <m:t>1</m:t>
                          </m:r>
                        </m:num>
                        <m:den>
                          <m:r>
                            <a:rPr lang="el-GR" sz="1800" i="1" dirty="0" smtClean="0">
                              <a:latin typeface="Cambria Math"/>
                            </a:rPr>
                            <m:t>𝑇</m:t>
                          </m:r>
                        </m:den>
                      </m:f>
                      <m:nary>
                        <m:naryPr>
                          <m:ctrlPr>
                            <a:rPr lang="el-GR" sz="1800" i="1" dirty="0" smtClean="0">
                              <a:latin typeface="Cambria Math"/>
                            </a:rPr>
                          </m:ctrlPr>
                        </m:naryPr>
                        <m:sub>
                          <m:r>
                            <a:rPr lang="el-GR" sz="1800" i="1" dirty="0" smtClean="0">
                              <a:latin typeface="Cambria Math"/>
                            </a:rPr>
                            <m:t>0</m:t>
                          </m:r>
                        </m:sub>
                        <m:sup>
                          <m:r>
                            <a:rPr lang="el-GR" sz="1800" i="1" dirty="0" smtClean="0">
                              <a:latin typeface="Cambria Math"/>
                            </a:rPr>
                            <m:t>𝑇</m:t>
                          </m:r>
                          <m:r>
                            <a:rPr lang="el-GR" sz="1800" i="1" dirty="0" smtClean="0">
                              <a:latin typeface="Cambria Math"/>
                            </a:rPr>
                            <m:t>−</m:t>
                          </m:r>
                          <m:r>
                            <a:rPr lang="el-GR" sz="1800" i="1" dirty="0" smtClean="0">
                              <a:latin typeface="Cambria Math"/>
                            </a:rPr>
                            <m:t>𝑎</m:t>
                          </m:r>
                        </m:sup>
                        <m:e>
                          <m:r>
                            <a:rPr lang="el-GR" sz="1800" i="1" dirty="0" smtClean="0">
                              <a:latin typeface="Cambria Math"/>
                            </a:rPr>
                            <m:t>𝐾</m:t>
                          </m:r>
                          <m:r>
                            <a:rPr lang="el-GR" sz="1800" i="1" dirty="0" smtClean="0">
                              <a:latin typeface="Cambria Math"/>
                            </a:rPr>
                            <m:t> </m:t>
                          </m:r>
                          <m:r>
                            <a:rPr lang="el-GR" sz="1800" i="1" dirty="0" err="1">
                              <a:latin typeface="Cambria Math"/>
                            </a:rPr>
                            <m:t>𝑑𝑡</m:t>
                          </m:r>
                          <m:r>
                            <a:rPr lang="el-GR" sz="1800" i="1" dirty="0">
                              <a:latin typeface="Cambria Math"/>
                            </a:rPr>
                            <m:t>=</m:t>
                          </m:r>
                        </m:e>
                      </m:nary>
                      <m:r>
                        <a:rPr lang="el-GR" sz="1800" i="1" dirty="0">
                          <a:latin typeface="Cambria Math"/>
                        </a:rPr>
                        <m:t> </m:t>
                      </m:r>
                      <m:d>
                        <m:dPr>
                          <m:begChr m:val="["/>
                          <m:endChr m:val="]"/>
                          <m:ctrlPr>
                            <a:rPr lang="el-GR" sz="1800" i="1" dirty="0">
                              <a:latin typeface="Cambria Math"/>
                            </a:rPr>
                          </m:ctrlPr>
                        </m:dPr>
                        <m:e>
                          <m:f>
                            <m:fPr>
                              <m:ctrlPr>
                                <a:rPr lang="el-GR" sz="1800" i="1" dirty="0">
                                  <a:latin typeface="Cambria Math"/>
                                </a:rPr>
                              </m:ctrlPr>
                            </m:fPr>
                            <m:num>
                              <m:r>
                                <a:rPr lang="el-GR" sz="1800" i="1" dirty="0">
                                  <a:latin typeface="Cambria Math"/>
                                </a:rPr>
                                <m:t>𝐾</m:t>
                              </m:r>
                            </m:num>
                            <m:den>
                              <m:r>
                                <a:rPr lang="el-GR" sz="1800" i="1" dirty="0">
                                  <a:latin typeface="Cambria Math"/>
                                </a:rPr>
                                <m:t>𝑇</m:t>
                              </m:r>
                            </m:den>
                          </m:f>
                          <m:r>
                            <a:rPr lang="el-GR" sz="1800" i="1" dirty="0">
                              <a:latin typeface="Cambria Math"/>
                            </a:rPr>
                            <m:t> </m:t>
                          </m:r>
                          <m:r>
                            <a:rPr lang="el-GR" sz="1800" i="1" dirty="0">
                              <a:latin typeface="Cambria Math"/>
                            </a:rPr>
                            <m:t>𝑡</m:t>
                          </m:r>
                        </m:e>
                      </m:d>
                      <m:m>
                        <m:mPr>
                          <m:plcHide m:val="on"/>
                          <m:mcs>
                            <m:mc>
                              <m:mcPr>
                                <m:count m:val="1"/>
                                <m:mcJc m:val="center"/>
                              </m:mcPr>
                            </m:mc>
                          </m:mcs>
                          <m:ctrlPr>
                            <a:rPr lang="el-GR" sz="1800" i="1" dirty="0">
                              <a:latin typeface="Cambria Math"/>
                            </a:rPr>
                          </m:ctrlPr>
                        </m:mPr>
                        <m:mr>
                          <m:e>
                            <m:r>
                              <a:rPr lang="el-GR" sz="1800" i="1" dirty="0">
                                <a:latin typeface="Cambria Math"/>
                              </a:rPr>
                              <m:t>𝑇</m:t>
                            </m:r>
                            <m:r>
                              <a:rPr lang="el-GR" sz="1800" i="1" dirty="0">
                                <a:latin typeface="Cambria Math"/>
                              </a:rPr>
                              <m:t>−</m:t>
                            </m:r>
                            <m:r>
                              <a:rPr lang="el-GR" sz="1800" i="1" dirty="0">
                                <a:latin typeface="Cambria Math"/>
                              </a:rPr>
                              <m:t>𝑎</m:t>
                            </m:r>
                          </m:e>
                        </m:mr>
                        <m:mr>
                          <m:e>
                            <m:r>
                              <a:rPr lang="el-GR" sz="1800" i="1" dirty="0">
                                <a:latin typeface="Cambria Math"/>
                              </a:rPr>
                              <m:t>0</m:t>
                            </m:r>
                          </m:e>
                        </m:mr>
                      </m:m>
                      <m:r>
                        <a:rPr lang="el-GR" sz="1800" i="1" dirty="0">
                          <a:latin typeface="Cambria Math"/>
                        </a:rPr>
                        <m:t>=</m:t>
                      </m:r>
                      <m:r>
                        <a:rPr lang="el-GR" sz="1800" i="1" dirty="0">
                          <a:latin typeface="Cambria Math"/>
                        </a:rPr>
                        <m:t>𝐾</m:t>
                      </m:r>
                      <m:d>
                        <m:dPr>
                          <m:ctrlPr>
                            <a:rPr lang="el-GR" sz="1800" i="1" dirty="0">
                              <a:latin typeface="Cambria Math"/>
                            </a:rPr>
                          </m:ctrlPr>
                        </m:dPr>
                        <m:e>
                          <m:r>
                            <a:rPr lang="el-GR" sz="1800" i="1" dirty="0">
                              <a:latin typeface="Cambria Math"/>
                            </a:rPr>
                            <m:t>1−</m:t>
                          </m:r>
                          <m:f>
                            <m:fPr>
                              <m:ctrlPr>
                                <a:rPr lang="el-GR" sz="1800" i="1" dirty="0">
                                  <a:latin typeface="Cambria Math"/>
                                </a:rPr>
                              </m:ctrlPr>
                            </m:fPr>
                            <m:num>
                              <m:r>
                                <a:rPr lang="el-GR" sz="1800" i="1" dirty="0">
                                  <a:latin typeface="Cambria Math"/>
                                </a:rPr>
                                <m:t>𝑎</m:t>
                              </m:r>
                            </m:num>
                            <m:den>
                              <m:r>
                                <a:rPr lang="el-GR" sz="1800" i="1" dirty="0">
                                  <a:latin typeface="Cambria Math"/>
                                </a:rPr>
                                <m:t>𝑇</m:t>
                              </m:r>
                            </m:den>
                          </m:f>
                        </m:e>
                      </m:d>
                    </m:oMath>
                  </m:oMathPara>
                </a14:m>
                <a:endParaRPr lang="el-GR" sz="1800"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457200" y="1052736"/>
                <a:ext cx="8229600" cy="5472608"/>
              </a:xfrm>
              <a:blipFill rotWithShape="1">
                <a:blip r:embed="rId4"/>
                <a:stretch>
                  <a:fillRect l="-593"/>
                </a:stretch>
              </a:blipFill>
            </p:spPr>
            <p:txBody>
              <a:bodyPr/>
              <a:lstStyle/>
              <a:p>
                <a:r>
                  <a:rPr lang="el-GR">
                    <a:noFill/>
                  </a:rPr>
                  <a:t> </a:t>
                </a:r>
              </a:p>
            </p:txBody>
          </p:sp>
        </mc:Fallback>
      </mc:AlternateContent>
      <p:sp>
        <p:nvSpPr>
          <p:cNvPr id="2" name="Title 1"/>
          <p:cNvSpPr>
            <a:spLocks noGrp="1"/>
          </p:cNvSpPr>
          <p:nvPr>
            <p:ph type="title"/>
          </p:nvPr>
        </p:nvSpPr>
        <p:spPr/>
        <p:txBody>
          <a:bodyPr>
            <a:normAutofit/>
          </a:bodyPr>
          <a:lstStyle/>
          <a:p>
            <a:pPr lvl="0"/>
            <a:r>
              <a:rPr lang="el-GR" dirty="0" smtClean="0"/>
              <a:t>Άσκηση 2</a:t>
            </a:r>
            <a:endParaRPr lang="el-GR" dirty="0"/>
          </a:p>
        </p:txBody>
      </p:sp>
    </p:spTree>
    <p:custDataLst>
      <p:tags r:id="rId1"/>
    </p:custDataLst>
    <p:extLst>
      <p:ext uri="{BB962C8B-B14F-4D97-AF65-F5344CB8AC3E}">
        <p14:creationId xmlns:p14="http://schemas.microsoft.com/office/powerpoint/2010/main" val="224158406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lvl="0"/>
            <a:r>
              <a:rPr lang="el-GR" dirty="0" smtClean="0"/>
              <a:t>Άσκηση 3</a:t>
            </a:r>
            <a:endParaRPr lang="el-GR"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457200" y="1052736"/>
                <a:ext cx="8229600" cy="5472608"/>
              </a:xfrm>
            </p:spPr>
            <p:txBody>
              <a:bodyPr>
                <a:noAutofit/>
              </a:bodyPr>
              <a:lstStyle/>
              <a:p>
                <a:pPr marL="0" indent="0">
                  <a:buNone/>
                </a:pPr>
                <a:r>
                  <a:rPr lang="el-GR" sz="1800" dirty="0" smtClean="0"/>
                  <a:t>Να υπολογιστεί η ενέργεια του σήματος </a:t>
                </a:r>
                <a14:m>
                  <m:oMath xmlns:m="http://schemas.openxmlformats.org/officeDocument/2006/math">
                    <m:r>
                      <a:rPr lang="el-GR" sz="1800" i="1" dirty="0" smtClean="0">
                        <a:latin typeface="Cambria Math"/>
                      </a:rPr>
                      <m:t>𝑥</m:t>
                    </m:r>
                    <m:r>
                      <a:rPr lang="el-GR" sz="1800" i="1" dirty="0" smtClean="0">
                        <a:latin typeface="Cambria Math"/>
                      </a:rPr>
                      <m:t>(</m:t>
                    </m:r>
                    <m:r>
                      <a:rPr lang="el-GR" sz="1800" i="1" dirty="0" smtClean="0">
                        <a:latin typeface="Cambria Math"/>
                      </a:rPr>
                      <m:t>𝑡</m:t>
                    </m:r>
                    <m:r>
                      <a:rPr lang="el-GR" sz="1800" i="1" dirty="0" smtClean="0">
                        <a:latin typeface="Cambria Math"/>
                      </a:rPr>
                      <m:t>)=</m:t>
                    </m:r>
                    <m:sSup>
                      <m:sSupPr>
                        <m:ctrlPr>
                          <a:rPr lang="el-GR" sz="1800" i="1" dirty="0" smtClean="0">
                            <a:latin typeface="Cambria Math"/>
                          </a:rPr>
                        </m:ctrlPr>
                      </m:sSupPr>
                      <m:e>
                        <m:r>
                          <a:rPr lang="el-GR" sz="1800" i="1" dirty="0" smtClean="0">
                            <a:latin typeface="Cambria Math"/>
                          </a:rPr>
                          <m:t>𝑒</m:t>
                        </m:r>
                      </m:e>
                      <m:sup>
                        <m:r>
                          <a:rPr lang="el-GR" sz="1800" i="1" dirty="0">
                            <a:latin typeface="Cambria Math"/>
                          </a:rPr>
                          <m:t>−</m:t>
                        </m:r>
                        <m:d>
                          <m:dPr>
                            <m:begChr m:val="|"/>
                            <m:endChr m:val="|"/>
                            <m:ctrlPr>
                              <a:rPr lang="el-GR" sz="1800" i="1" dirty="0" smtClean="0">
                                <a:latin typeface="Cambria Math"/>
                              </a:rPr>
                            </m:ctrlPr>
                          </m:dPr>
                          <m:e>
                            <m:r>
                              <a:rPr lang="el-GR" sz="1800" i="1" dirty="0">
                                <a:latin typeface="Cambria Math"/>
                              </a:rPr>
                              <m:t>𝑡</m:t>
                            </m:r>
                          </m:e>
                        </m:d>
                      </m:sup>
                    </m:sSup>
                  </m:oMath>
                </a14:m>
                <a:endParaRPr lang="el-GR" sz="1800" dirty="0"/>
              </a:p>
              <a:p>
                <a:pPr marL="0" indent="0">
                  <a:buNone/>
                </a:pPr>
                <a:endParaRPr lang="el-GR" sz="1800" dirty="0"/>
              </a:p>
              <a:p>
                <a:pPr marL="0" indent="0">
                  <a:buNone/>
                </a:pPr>
                <a:r>
                  <a:rPr lang="el-GR" sz="1800" u="sng" dirty="0"/>
                  <a:t>Απάντηση</a:t>
                </a:r>
                <a:r>
                  <a:rPr lang="el-GR" sz="1800" dirty="0"/>
                  <a:t>: Από την εξίσωση ορισμού του σήματος διαπιστώνουμε ότι</a:t>
                </a:r>
                <a:r>
                  <a:rPr lang="el-GR" sz="1800" dirty="0" smtClean="0"/>
                  <a:t>:</a:t>
                </a:r>
              </a:p>
              <a:p>
                <a:pPr marL="0" indent="0">
                  <a:buNone/>
                </a:pPr>
                <a:endParaRPr lang="el-GR" sz="1800" dirty="0"/>
              </a:p>
              <a:p>
                <a:pPr marL="0" indent="0">
                  <a:buNone/>
                </a:pPr>
                <a14:m>
                  <m:oMathPara xmlns:m="http://schemas.openxmlformats.org/officeDocument/2006/math">
                    <m:oMathParaPr>
                      <m:jc m:val="centerGroup"/>
                    </m:oMathParaPr>
                    <m:oMath xmlns:m="http://schemas.openxmlformats.org/officeDocument/2006/math">
                      <m:sSup>
                        <m:sSupPr>
                          <m:ctrlPr>
                            <a:rPr lang="el-GR" sz="1800" i="1" dirty="0" smtClean="0">
                              <a:latin typeface="Cambria Math"/>
                            </a:rPr>
                          </m:ctrlPr>
                        </m:sSupPr>
                        <m:e>
                          <m:d>
                            <m:dPr>
                              <m:begChr m:val="|"/>
                              <m:endChr m:val="|"/>
                              <m:ctrlPr>
                                <a:rPr lang="el-GR" sz="1800" i="1" dirty="0" smtClean="0">
                                  <a:latin typeface="Cambria Math"/>
                                </a:rPr>
                              </m:ctrlPr>
                            </m:dPr>
                            <m:e>
                              <m:r>
                                <a:rPr lang="el-GR" sz="1800" i="1" dirty="0" smtClean="0">
                                  <a:latin typeface="Cambria Math"/>
                                </a:rPr>
                                <m:t>𝑥</m:t>
                              </m:r>
                              <m:d>
                                <m:dPr>
                                  <m:ctrlPr>
                                    <a:rPr lang="el-GR" sz="1800" i="1" dirty="0" smtClean="0">
                                      <a:latin typeface="Cambria Math"/>
                                    </a:rPr>
                                  </m:ctrlPr>
                                </m:dPr>
                                <m:e>
                                  <m:r>
                                    <a:rPr lang="el-GR" sz="1800" i="1" dirty="0" smtClean="0">
                                      <a:latin typeface="Cambria Math"/>
                                    </a:rPr>
                                    <m:t>𝑡</m:t>
                                  </m:r>
                                </m:e>
                              </m:d>
                            </m:e>
                          </m:d>
                        </m:e>
                        <m:sup>
                          <m:r>
                            <a:rPr lang="el-GR" sz="1800" i="1" dirty="0" smtClean="0">
                              <a:latin typeface="Cambria Math"/>
                            </a:rPr>
                            <m:t>2</m:t>
                          </m:r>
                        </m:sup>
                      </m:sSup>
                      <m:r>
                        <a:rPr lang="el-GR" sz="1800" i="1" dirty="0" smtClean="0">
                          <a:latin typeface="Cambria Math"/>
                        </a:rPr>
                        <m:t>=</m:t>
                      </m:r>
                      <m:sSup>
                        <m:sSupPr>
                          <m:ctrlPr>
                            <a:rPr lang="el-GR" sz="1800" i="1" dirty="0" smtClean="0">
                              <a:latin typeface="Cambria Math"/>
                            </a:rPr>
                          </m:ctrlPr>
                        </m:sSupPr>
                        <m:e>
                          <m:r>
                            <a:rPr lang="el-GR" sz="1800" i="1" dirty="0" smtClean="0">
                              <a:latin typeface="Cambria Math"/>
                            </a:rPr>
                            <m:t>𝑒</m:t>
                          </m:r>
                        </m:e>
                        <m:sup>
                          <m:r>
                            <a:rPr lang="el-GR" sz="1800" i="1" dirty="0" smtClean="0">
                              <a:latin typeface="Cambria Math"/>
                            </a:rPr>
                            <m:t>−2</m:t>
                          </m:r>
                          <m:d>
                            <m:dPr>
                              <m:begChr m:val="|"/>
                              <m:endChr m:val="|"/>
                              <m:ctrlPr>
                                <a:rPr lang="el-GR" sz="1800" i="1" dirty="0" smtClean="0">
                                  <a:latin typeface="Cambria Math"/>
                                </a:rPr>
                              </m:ctrlPr>
                            </m:dPr>
                            <m:e>
                              <m:r>
                                <a:rPr lang="el-GR" sz="1800" i="1" dirty="0" smtClean="0">
                                  <a:latin typeface="Cambria Math"/>
                                </a:rPr>
                                <m:t>𝑡</m:t>
                              </m:r>
                            </m:e>
                          </m:d>
                        </m:sup>
                      </m:sSup>
                      <m:r>
                        <a:rPr lang="el-GR" sz="1800" i="1" dirty="0" smtClean="0">
                          <a:latin typeface="Cambria Math"/>
                        </a:rPr>
                        <m:t>=</m:t>
                      </m:r>
                      <m:d>
                        <m:dPr>
                          <m:begChr m:val="{"/>
                          <m:endChr m:val=""/>
                          <m:ctrlPr>
                            <a:rPr lang="el-GR" sz="1800" i="1" dirty="0" smtClean="0">
                              <a:latin typeface="Cambria Math"/>
                            </a:rPr>
                          </m:ctrlPr>
                        </m:dPr>
                        <m:e>
                          <m:eqArr>
                            <m:eqArrPr>
                              <m:ctrlPr>
                                <a:rPr lang="el-GR" sz="1800" i="1" dirty="0" err="1" smtClean="0">
                                  <a:latin typeface="Cambria Math"/>
                                </a:rPr>
                              </m:ctrlPr>
                            </m:eqArrPr>
                            <m:e>
                              <m:sSup>
                                <m:sSupPr>
                                  <m:ctrlPr>
                                    <a:rPr lang="el-GR" sz="1800" i="1" dirty="0" err="1" smtClean="0">
                                      <a:latin typeface="Cambria Math"/>
                                    </a:rPr>
                                  </m:ctrlPr>
                                </m:sSupPr>
                                <m:e>
                                  <m:r>
                                    <a:rPr lang="el-GR" sz="1800" i="1" dirty="0" err="1">
                                      <a:latin typeface="Cambria Math"/>
                                    </a:rPr>
                                    <m:t>𝑒</m:t>
                                  </m:r>
                                </m:e>
                                <m:sup>
                                  <m:r>
                                    <a:rPr lang="el-GR" sz="1800" i="1" dirty="0" err="1">
                                      <a:latin typeface="Cambria Math"/>
                                    </a:rPr>
                                    <m:t>+2</m:t>
                                  </m:r>
                                  <m:r>
                                    <a:rPr lang="el-GR" sz="1800" i="1" dirty="0" err="1">
                                      <a:latin typeface="Cambria Math"/>
                                    </a:rPr>
                                    <m:t>𝑡</m:t>
                                  </m:r>
                                </m:sup>
                              </m:sSup>
                              <m:r>
                                <a:rPr lang="el-GR" sz="1800" i="1" dirty="0">
                                  <a:latin typeface="Cambria Math"/>
                                </a:rPr>
                                <m:t> </m:t>
                              </m:r>
                              <m:r>
                                <a:rPr lang="el-GR" sz="1800" b="0" i="0" dirty="0" smtClean="0">
                                  <a:latin typeface="Cambria Math"/>
                                </a:rPr>
                                <m:t>  </m:t>
                              </m:r>
                              <m:r>
                                <m:rPr>
                                  <m:sty m:val="p"/>
                                </m:rPr>
                                <a:rPr lang="el-GR" sz="1800" i="0" dirty="0">
                                  <a:latin typeface="Cambria Math"/>
                                </a:rPr>
                                <m:t>για</m:t>
                              </m:r>
                              <m:r>
                                <a:rPr lang="el-GR" sz="1800" i="1" dirty="0">
                                  <a:latin typeface="Cambria Math"/>
                                </a:rPr>
                                <m:t> </m:t>
                              </m:r>
                              <m:r>
                                <a:rPr lang="el-GR" sz="1800" i="1" dirty="0">
                                  <a:latin typeface="Cambria Math"/>
                                </a:rPr>
                                <m:t>𝑡</m:t>
                              </m:r>
                              <m:r>
                                <a:rPr lang="el-GR" sz="1800" i="1" dirty="0">
                                  <a:latin typeface="Cambria Math"/>
                                </a:rPr>
                                <m:t>&lt;0</m:t>
                              </m:r>
                            </m:e>
                            <m:e>
                              <m:sSup>
                                <m:sSupPr>
                                  <m:ctrlPr>
                                    <a:rPr lang="el-GR" sz="1800" i="1" dirty="0">
                                      <a:latin typeface="Cambria Math"/>
                                    </a:rPr>
                                  </m:ctrlPr>
                                </m:sSupPr>
                                <m:e>
                                  <m:r>
                                    <a:rPr lang="el-GR" sz="1800" i="1" dirty="0">
                                      <a:latin typeface="Cambria Math"/>
                                    </a:rPr>
                                    <m:t>𝑒</m:t>
                                  </m:r>
                                </m:e>
                                <m:sup>
                                  <m:r>
                                    <a:rPr lang="el-GR" sz="1800" i="1" dirty="0">
                                      <a:latin typeface="Cambria Math"/>
                                    </a:rPr>
                                    <m:t>−2</m:t>
                                  </m:r>
                                  <m:r>
                                    <a:rPr lang="el-GR" sz="1800" i="1" dirty="0">
                                      <a:latin typeface="Cambria Math"/>
                                    </a:rPr>
                                    <m:t>𝑡</m:t>
                                  </m:r>
                                </m:sup>
                              </m:sSup>
                              <m:r>
                                <a:rPr lang="el-GR" sz="1800" i="1" dirty="0">
                                  <a:latin typeface="Cambria Math"/>
                                </a:rPr>
                                <m:t> </m:t>
                              </m:r>
                              <m:r>
                                <a:rPr lang="el-GR" sz="1800" b="0" i="0" dirty="0" smtClean="0">
                                  <a:latin typeface="Cambria Math"/>
                                </a:rPr>
                                <m:t>  </m:t>
                              </m:r>
                              <m:r>
                                <m:rPr>
                                  <m:sty m:val="p"/>
                                </m:rPr>
                                <a:rPr lang="el-GR" sz="1800" i="0" dirty="0">
                                  <a:latin typeface="Cambria Math"/>
                                </a:rPr>
                                <m:t>για</m:t>
                              </m:r>
                              <m:r>
                                <a:rPr lang="el-GR" sz="1800" i="1" dirty="0">
                                  <a:latin typeface="Cambria Math"/>
                                </a:rPr>
                                <m:t> </m:t>
                              </m:r>
                              <m:r>
                                <a:rPr lang="el-GR" sz="1800" i="1" dirty="0">
                                  <a:latin typeface="Cambria Math"/>
                                </a:rPr>
                                <m:t>𝑡</m:t>
                              </m:r>
                              <m:r>
                                <a:rPr lang="el-GR" sz="1800" i="1" dirty="0">
                                  <a:latin typeface="Cambria Math"/>
                                </a:rPr>
                                <m:t>&gt;0</m:t>
                              </m:r>
                            </m:e>
                          </m:eqArr>
                        </m:e>
                      </m:d>
                    </m:oMath>
                  </m:oMathPara>
                </a14:m>
                <a:endParaRPr lang="el-GR" sz="1800" dirty="0" smtClean="0"/>
              </a:p>
              <a:p>
                <a:pPr marL="0" indent="0">
                  <a:buNone/>
                </a:pPr>
                <a:endParaRPr lang="el-GR" sz="1800" dirty="0" smtClean="0"/>
              </a:p>
              <a:p>
                <a:pPr marL="0" indent="0">
                  <a:buNone/>
                </a:pPr>
                <a:r>
                  <a:rPr lang="el-GR" sz="1800" dirty="0" smtClean="0"/>
                  <a:t>Επομένως</a:t>
                </a:r>
                <a:r>
                  <a:rPr lang="el-GR" sz="1800" dirty="0"/>
                  <a:t>, η ενέργεια του σήματος δίνεται από τη σχέση</a:t>
                </a:r>
                <a:r>
                  <a:rPr lang="el-GR" sz="1800" dirty="0" smtClean="0"/>
                  <a:t>:</a:t>
                </a:r>
              </a:p>
              <a:p>
                <a:pPr marL="0" indent="0">
                  <a:buNone/>
                </a:pPr>
                <a:endParaRPr lang="el-GR" sz="1800" dirty="0"/>
              </a:p>
              <a:p>
                <a:pPr marL="0" indent="0">
                  <a:buNone/>
                </a:pPr>
                <a14:m>
                  <m:oMathPara xmlns:m="http://schemas.openxmlformats.org/officeDocument/2006/math">
                    <m:oMathParaPr>
                      <m:jc m:val="centerGroup"/>
                    </m:oMathParaPr>
                    <m:oMath xmlns:m="http://schemas.openxmlformats.org/officeDocument/2006/math">
                      <m:sSub>
                        <m:sSubPr>
                          <m:ctrlPr>
                            <a:rPr lang="el-GR" sz="1800" i="1" dirty="0" smtClean="0">
                              <a:latin typeface="Cambria Math"/>
                            </a:rPr>
                          </m:ctrlPr>
                        </m:sSubPr>
                        <m:e>
                          <m:r>
                            <a:rPr lang="el-GR" sz="1800" i="1" dirty="0" smtClean="0">
                              <a:latin typeface="Cambria Math"/>
                            </a:rPr>
                            <m:t>𝐸</m:t>
                          </m:r>
                        </m:e>
                        <m:sub>
                          <m:r>
                            <a:rPr lang="el-GR" sz="1800" i="1" dirty="0" smtClean="0">
                              <a:latin typeface="Cambria Math"/>
                            </a:rPr>
                            <m:t>𝑥</m:t>
                          </m:r>
                        </m:sub>
                      </m:sSub>
                      <m:r>
                        <a:rPr lang="el-GR" sz="1800" i="1" dirty="0" smtClean="0">
                          <a:latin typeface="Cambria Math"/>
                        </a:rPr>
                        <m:t>=</m:t>
                      </m:r>
                      <m:nary>
                        <m:naryPr>
                          <m:ctrlPr>
                            <a:rPr lang="el-GR" sz="1800" i="1" dirty="0" smtClean="0">
                              <a:latin typeface="Cambria Math"/>
                            </a:rPr>
                          </m:ctrlPr>
                        </m:naryPr>
                        <m:sub>
                          <m:r>
                            <a:rPr lang="el-GR" sz="1800" i="1" dirty="0" smtClean="0">
                              <a:latin typeface="Cambria Math"/>
                            </a:rPr>
                            <m:t>−∞</m:t>
                          </m:r>
                        </m:sub>
                        <m:sup>
                          <m:r>
                            <a:rPr lang="el-GR" sz="1800" i="1" dirty="0" smtClean="0">
                              <a:latin typeface="Cambria Math"/>
                            </a:rPr>
                            <m:t>+∞</m:t>
                          </m:r>
                        </m:sup>
                        <m:e>
                          <m:sSup>
                            <m:sSupPr>
                              <m:ctrlPr>
                                <a:rPr lang="el-GR" sz="1800" i="1" dirty="0" smtClean="0">
                                  <a:latin typeface="Cambria Math"/>
                                </a:rPr>
                              </m:ctrlPr>
                            </m:sSupPr>
                            <m:e>
                              <m:d>
                                <m:dPr>
                                  <m:begChr m:val="|"/>
                                  <m:endChr m:val="|"/>
                                  <m:ctrlPr>
                                    <a:rPr lang="el-GR" sz="1800" i="1" dirty="0" smtClean="0">
                                      <a:latin typeface="Cambria Math"/>
                                    </a:rPr>
                                  </m:ctrlPr>
                                </m:dPr>
                                <m:e>
                                  <m:r>
                                    <a:rPr lang="el-GR" sz="1800" i="1" dirty="0" smtClean="0">
                                      <a:latin typeface="Cambria Math"/>
                                    </a:rPr>
                                    <m:t>𝑥</m:t>
                                  </m:r>
                                  <m:d>
                                    <m:dPr>
                                      <m:ctrlPr>
                                        <a:rPr lang="el-GR" sz="1800" i="1" dirty="0" smtClean="0">
                                          <a:latin typeface="Cambria Math"/>
                                        </a:rPr>
                                      </m:ctrlPr>
                                    </m:dPr>
                                    <m:e>
                                      <m:r>
                                        <a:rPr lang="el-GR" sz="1800" i="1" dirty="0" smtClean="0">
                                          <a:latin typeface="Cambria Math"/>
                                        </a:rPr>
                                        <m:t>𝑡</m:t>
                                      </m:r>
                                    </m:e>
                                  </m:d>
                                </m:e>
                              </m:d>
                            </m:e>
                            <m:sup>
                              <m:r>
                                <a:rPr lang="el-GR" sz="1800" i="1" dirty="0" smtClean="0">
                                  <a:latin typeface="Cambria Math"/>
                                </a:rPr>
                                <m:t>2</m:t>
                              </m:r>
                            </m:sup>
                          </m:sSup>
                          <m:r>
                            <a:rPr lang="el-GR" sz="1800" i="1" dirty="0" smtClean="0">
                              <a:latin typeface="Cambria Math"/>
                            </a:rPr>
                            <m:t>𝑑𝑡</m:t>
                          </m:r>
                        </m:e>
                      </m:nary>
                      <m:r>
                        <a:rPr lang="el-GR" sz="1800" i="1" dirty="0" smtClean="0">
                          <a:latin typeface="Cambria Math"/>
                        </a:rPr>
                        <m:t>=</m:t>
                      </m:r>
                      <m:nary>
                        <m:naryPr>
                          <m:ctrlPr>
                            <a:rPr lang="el-GR" sz="1800" i="1" dirty="0" smtClean="0">
                              <a:latin typeface="Cambria Math"/>
                            </a:rPr>
                          </m:ctrlPr>
                        </m:naryPr>
                        <m:sub>
                          <m:r>
                            <a:rPr lang="el-GR" sz="1800" i="1" dirty="0" smtClean="0">
                              <a:latin typeface="Cambria Math"/>
                            </a:rPr>
                            <m:t>−∞</m:t>
                          </m:r>
                        </m:sub>
                        <m:sup>
                          <m:r>
                            <a:rPr lang="el-GR" sz="1800" i="1" dirty="0" smtClean="0">
                              <a:latin typeface="Cambria Math"/>
                            </a:rPr>
                            <m:t>0</m:t>
                          </m:r>
                        </m:sup>
                        <m:e>
                          <m:sSup>
                            <m:sSupPr>
                              <m:ctrlPr>
                                <a:rPr lang="el-GR" sz="1800" i="1" dirty="0" smtClean="0">
                                  <a:latin typeface="Cambria Math"/>
                                </a:rPr>
                              </m:ctrlPr>
                            </m:sSupPr>
                            <m:e>
                              <m:r>
                                <a:rPr lang="el-GR" sz="1800" i="1" dirty="0" smtClean="0">
                                  <a:latin typeface="Cambria Math"/>
                                </a:rPr>
                                <m:t>𝑒</m:t>
                              </m:r>
                            </m:e>
                            <m:sup>
                              <m:r>
                                <a:rPr lang="el-GR" sz="1800" i="1" dirty="0" smtClean="0">
                                  <a:latin typeface="Cambria Math"/>
                                </a:rPr>
                                <m:t>2</m:t>
                              </m:r>
                              <m:r>
                                <a:rPr lang="el-GR" sz="1800" i="1" dirty="0" smtClean="0">
                                  <a:latin typeface="Cambria Math"/>
                                </a:rPr>
                                <m:t>𝑡</m:t>
                              </m:r>
                            </m:sup>
                          </m:sSup>
                          <m:r>
                            <a:rPr lang="el-GR" sz="1800" i="1" dirty="0" smtClean="0">
                              <a:latin typeface="Cambria Math"/>
                            </a:rPr>
                            <m:t>𝑑𝑡</m:t>
                          </m:r>
                        </m:e>
                      </m:nary>
                      <m:r>
                        <a:rPr lang="el-GR" sz="1800" i="1" dirty="0" smtClean="0">
                          <a:latin typeface="Cambria Math"/>
                        </a:rPr>
                        <m:t>+</m:t>
                      </m:r>
                      <m:nary>
                        <m:naryPr>
                          <m:ctrlPr>
                            <a:rPr lang="el-GR" sz="1800" i="1" dirty="0" smtClean="0">
                              <a:latin typeface="Cambria Math"/>
                            </a:rPr>
                          </m:ctrlPr>
                        </m:naryPr>
                        <m:sub>
                          <m:r>
                            <a:rPr lang="el-GR" sz="1800" i="1" dirty="0" smtClean="0">
                              <a:latin typeface="Cambria Math"/>
                            </a:rPr>
                            <m:t>0</m:t>
                          </m:r>
                        </m:sub>
                        <m:sup>
                          <m:r>
                            <a:rPr lang="el-GR" sz="1800" i="1" dirty="0" smtClean="0">
                              <a:latin typeface="Cambria Math"/>
                            </a:rPr>
                            <m:t>∞</m:t>
                          </m:r>
                        </m:sup>
                        <m:e>
                          <m:sSup>
                            <m:sSupPr>
                              <m:ctrlPr>
                                <a:rPr lang="el-GR" sz="1800" i="1" dirty="0" smtClean="0">
                                  <a:latin typeface="Cambria Math"/>
                                </a:rPr>
                              </m:ctrlPr>
                            </m:sSupPr>
                            <m:e>
                              <m:r>
                                <a:rPr lang="el-GR" sz="1800" i="1" dirty="0" smtClean="0">
                                  <a:latin typeface="Cambria Math"/>
                                </a:rPr>
                                <m:t>𝑒</m:t>
                              </m:r>
                            </m:e>
                            <m:sup>
                              <m:r>
                                <a:rPr lang="el-GR" sz="1800" i="1" dirty="0" smtClean="0">
                                  <a:latin typeface="Cambria Math"/>
                                </a:rPr>
                                <m:t>−2</m:t>
                              </m:r>
                              <m:r>
                                <a:rPr lang="el-GR" sz="1800" i="1" dirty="0" smtClean="0">
                                  <a:latin typeface="Cambria Math"/>
                                </a:rPr>
                                <m:t>𝑡</m:t>
                              </m:r>
                            </m:sup>
                          </m:sSup>
                          <m:r>
                            <a:rPr lang="el-GR" sz="1800" i="1" dirty="0" err="1">
                              <a:latin typeface="Cambria Math"/>
                            </a:rPr>
                            <m:t>𝑑𝑡</m:t>
                          </m:r>
                        </m:e>
                      </m:nary>
                      <m:r>
                        <a:rPr lang="el-GR" sz="1800" i="1" dirty="0">
                          <a:latin typeface="Cambria Math"/>
                        </a:rPr>
                        <m:t>=</m:t>
                      </m:r>
                    </m:oMath>
                  </m:oMathPara>
                </a14:m>
                <a:endParaRPr lang="el-GR" sz="1800" dirty="0" smtClean="0"/>
              </a:p>
              <a:p>
                <a:pPr marL="0" indent="0">
                  <a:buNone/>
                </a:pPr>
                <a:endParaRPr lang="el-GR" sz="1800" dirty="0"/>
              </a:p>
              <a:p>
                <a:pPr marL="0" indent="0">
                  <a:buNone/>
                </a:pPr>
                <a14:m>
                  <m:oMathPara xmlns:m="http://schemas.openxmlformats.org/officeDocument/2006/math">
                    <m:oMathParaPr>
                      <m:jc m:val="centerGroup"/>
                    </m:oMathParaPr>
                    <m:oMath xmlns:m="http://schemas.openxmlformats.org/officeDocument/2006/math">
                      <m:r>
                        <a:rPr lang="el-GR" sz="1800" i="1" dirty="0" smtClean="0">
                          <a:latin typeface="Cambria Math"/>
                        </a:rPr>
                        <m:t>=</m:t>
                      </m:r>
                      <m:d>
                        <m:dPr>
                          <m:begChr m:val="["/>
                          <m:endChr m:val="]"/>
                          <m:ctrlPr>
                            <a:rPr lang="el-GR" sz="1800" i="1" dirty="0" smtClean="0">
                              <a:latin typeface="Cambria Math"/>
                            </a:rPr>
                          </m:ctrlPr>
                        </m:dPr>
                        <m:e>
                          <m:f>
                            <m:fPr>
                              <m:ctrlPr>
                                <a:rPr lang="el-GR" sz="1800" i="1" dirty="0" smtClean="0">
                                  <a:latin typeface="Cambria Math"/>
                                </a:rPr>
                              </m:ctrlPr>
                            </m:fPr>
                            <m:num>
                              <m:r>
                                <a:rPr lang="el-GR" sz="1800" i="1" dirty="0" smtClean="0">
                                  <a:latin typeface="Cambria Math"/>
                                </a:rPr>
                                <m:t>1</m:t>
                              </m:r>
                            </m:num>
                            <m:den>
                              <m:r>
                                <a:rPr lang="el-GR" sz="1800" i="1" dirty="0" smtClean="0">
                                  <a:latin typeface="Cambria Math"/>
                                </a:rPr>
                                <m:t>2</m:t>
                              </m:r>
                            </m:den>
                          </m:f>
                          <m:sSup>
                            <m:sSupPr>
                              <m:ctrlPr>
                                <a:rPr lang="el-GR" sz="1800" i="1" dirty="0" smtClean="0">
                                  <a:latin typeface="Cambria Math"/>
                                </a:rPr>
                              </m:ctrlPr>
                            </m:sSupPr>
                            <m:e>
                              <m:r>
                                <a:rPr lang="el-GR" sz="1800" i="1" dirty="0" smtClean="0">
                                  <a:latin typeface="Cambria Math"/>
                                </a:rPr>
                                <m:t>𝑒</m:t>
                              </m:r>
                            </m:e>
                            <m:sup>
                              <m:r>
                                <a:rPr lang="el-GR" sz="1800" i="1" dirty="0" smtClean="0">
                                  <a:latin typeface="Cambria Math"/>
                                </a:rPr>
                                <m:t>2</m:t>
                              </m:r>
                              <m:r>
                                <a:rPr lang="el-GR" sz="1800" i="1" dirty="0" smtClean="0">
                                  <a:latin typeface="Cambria Math"/>
                                </a:rPr>
                                <m:t>𝑡</m:t>
                              </m:r>
                            </m:sup>
                          </m:sSup>
                        </m:e>
                      </m:d>
                      <m:f>
                        <m:fPr>
                          <m:type m:val="noBar"/>
                          <m:ctrlPr>
                            <a:rPr lang="el-GR" sz="1800" i="1" dirty="0" smtClean="0">
                              <a:latin typeface="Cambria Math"/>
                            </a:rPr>
                          </m:ctrlPr>
                        </m:fPr>
                        <m:num>
                          <m:r>
                            <a:rPr lang="el-GR" sz="1800" i="1" dirty="0" smtClean="0">
                              <a:latin typeface="Cambria Math"/>
                            </a:rPr>
                            <m:t>0</m:t>
                          </m:r>
                        </m:num>
                        <m:den>
                          <m:r>
                            <a:rPr lang="el-GR" sz="1800" i="1" dirty="0" smtClean="0">
                              <a:latin typeface="Cambria Math"/>
                            </a:rPr>
                            <m:t>−∞</m:t>
                          </m:r>
                        </m:den>
                      </m:f>
                      <m:r>
                        <a:rPr lang="el-GR" sz="1800" i="1" dirty="0" smtClean="0">
                          <a:latin typeface="Cambria Math"/>
                        </a:rPr>
                        <m:t>+</m:t>
                      </m:r>
                      <m:d>
                        <m:dPr>
                          <m:begChr m:val="["/>
                          <m:endChr m:val="]"/>
                          <m:ctrlPr>
                            <a:rPr lang="el-GR" sz="1800" i="1" dirty="0" smtClean="0">
                              <a:latin typeface="Cambria Math"/>
                            </a:rPr>
                          </m:ctrlPr>
                        </m:dPr>
                        <m:e>
                          <m:r>
                            <a:rPr lang="el-GR" sz="1800" i="1" dirty="0" smtClean="0">
                              <a:latin typeface="Cambria Math"/>
                            </a:rPr>
                            <m:t>−</m:t>
                          </m:r>
                          <m:f>
                            <m:fPr>
                              <m:ctrlPr>
                                <a:rPr lang="el-GR" sz="1800" i="1" dirty="0" smtClean="0">
                                  <a:latin typeface="Cambria Math"/>
                                </a:rPr>
                              </m:ctrlPr>
                            </m:fPr>
                            <m:num>
                              <m:r>
                                <a:rPr lang="el-GR" sz="1800" i="1" dirty="0" smtClean="0">
                                  <a:latin typeface="Cambria Math"/>
                                </a:rPr>
                                <m:t>1</m:t>
                              </m:r>
                            </m:num>
                            <m:den>
                              <m:r>
                                <a:rPr lang="el-GR" sz="1800" i="1" dirty="0" smtClean="0">
                                  <a:latin typeface="Cambria Math"/>
                                </a:rPr>
                                <m:t>2</m:t>
                              </m:r>
                            </m:den>
                          </m:f>
                          <m:sSup>
                            <m:sSupPr>
                              <m:ctrlPr>
                                <a:rPr lang="el-GR" sz="1800" i="1" dirty="0" smtClean="0">
                                  <a:latin typeface="Cambria Math"/>
                                </a:rPr>
                              </m:ctrlPr>
                            </m:sSupPr>
                            <m:e>
                              <m:r>
                                <a:rPr lang="el-GR" sz="1800" i="1" dirty="0" smtClean="0">
                                  <a:latin typeface="Cambria Math"/>
                                </a:rPr>
                                <m:t>𝑒</m:t>
                              </m:r>
                            </m:e>
                            <m:sup>
                              <m:r>
                                <a:rPr lang="el-GR" sz="1800" i="1" dirty="0" smtClean="0">
                                  <a:latin typeface="Cambria Math"/>
                                </a:rPr>
                                <m:t>2</m:t>
                              </m:r>
                              <m:r>
                                <a:rPr lang="el-GR" sz="1800" i="1" dirty="0" smtClean="0">
                                  <a:latin typeface="Cambria Math"/>
                                </a:rPr>
                                <m:t>𝑡</m:t>
                              </m:r>
                            </m:sup>
                          </m:sSup>
                        </m:e>
                      </m:d>
                      <m:f>
                        <m:fPr>
                          <m:type m:val="noBar"/>
                          <m:ctrlPr>
                            <a:rPr lang="el-GR" sz="1800" i="1" dirty="0" smtClean="0">
                              <a:latin typeface="Cambria Math"/>
                            </a:rPr>
                          </m:ctrlPr>
                        </m:fPr>
                        <m:num>
                          <m:r>
                            <a:rPr lang="el-GR" sz="1800" i="1" dirty="0" smtClean="0">
                              <a:latin typeface="Cambria Math"/>
                            </a:rPr>
                            <m:t>∞</m:t>
                          </m:r>
                        </m:num>
                        <m:den>
                          <m:r>
                            <a:rPr lang="el-GR" sz="1800" i="1" dirty="0" smtClean="0">
                              <a:latin typeface="Cambria Math"/>
                            </a:rPr>
                            <m:t>0</m:t>
                          </m:r>
                        </m:den>
                      </m:f>
                      <m:r>
                        <a:rPr lang="el-GR" sz="1800" i="1" dirty="0" smtClean="0">
                          <a:latin typeface="Cambria Math"/>
                        </a:rPr>
                        <m:t>=</m:t>
                      </m:r>
                      <m:f>
                        <m:fPr>
                          <m:ctrlPr>
                            <a:rPr lang="el-GR" sz="1800" i="1" dirty="0" smtClean="0">
                              <a:latin typeface="Cambria Math"/>
                            </a:rPr>
                          </m:ctrlPr>
                        </m:fPr>
                        <m:num>
                          <m:r>
                            <a:rPr lang="el-GR" sz="1800" i="1" dirty="0" smtClean="0">
                              <a:latin typeface="Cambria Math"/>
                            </a:rPr>
                            <m:t>1</m:t>
                          </m:r>
                        </m:num>
                        <m:den>
                          <m:r>
                            <a:rPr lang="el-GR" sz="1800" i="1" dirty="0" smtClean="0">
                              <a:latin typeface="Cambria Math"/>
                            </a:rPr>
                            <m:t>2</m:t>
                          </m:r>
                        </m:den>
                      </m:f>
                      <m:r>
                        <a:rPr lang="el-GR" sz="1800" i="1" dirty="0" smtClean="0">
                          <a:latin typeface="Cambria Math"/>
                        </a:rPr>
                        <m:t>+</m:t>
                      </m:r>
                      <m:f>
                        <m:fPr>
                          <m:ctrlPr>
                            <a:rPr lang="el-GR" sz="1800" i="1" dirty="0" smtClean="0">
                              <a:latin typeface="Cambria Math"/>
                            </a:rPr>
                          </m:ctrlPr>
                        </m:fPr>
                        <m:num>
                          <m:r>
                            <a:rPr lang="el-GR" sz="1800" i="1" dirty="0" smtClean="0">
                              <a:latin typeface="Cambria Math"/>
                            </a:rPr>
                            <m:t>1</m:t>
                          </m:r>
                        </m:num>
                        <m:den>
                          <m:r>
                            <a:rPr lang="el-GR" sz="1800" i="1" dirty="0" smtClean="0">
                              <a:latin typeface="Cambria Math"/>
                            </a:rPr>
                            <m:t>2</m:t>
                          </m:r>
                        </m:den>
                      </m:f>
                      <m:r>
                        <a:rPr lang="el-GR" sz="1800" i="1" dirty="0" smtClean="0">
                          <a:latin typeface="Cambria Math"/>
                        </a:rPr>
                        <m:t>=1</m:t>
                      </m:r>
                    </m:oMath>
                  </m:oMathPara>
                </a14:m>
                <a:endParaRPr lang="el-GR" sz="1800" dirty="0"/>
              </a:p>
              <a:p>
                <a:pPr marL="0" indent="0">
                  <a:buNone/>
                </a:pPr>
                <a:endParaRPr lang="el-GR" sz="1800" dirty="0" smtClean="0"/>
              </a:p>
              <a:p>
                <a:pPr marL="0" indent="0">
                  <a:buNone/>
                </a:pPr>
                <a:r>
                  <a:rPr lang="el-GR" sz="1800" dirty="0" smtClean="0"/>
                  <a:t>Επειδή </a:t>
                </a:r>
                <a:r>
                  <a:rPr lang="el-GR" sz="1800" dirty="0"/>
                  <a:t>η ενέργεια του σήματος είναι πεπερασμένη, το </a:t>
                </a:r>
                <a14:m>
                  <m:oMath xmlns:m="http://schemas.openxmlformats.org/officeDocument/2006/math">
                    <m:r>
                      <a:rPr lang="el-GR" sz="1800" i="1" dirty="0" smtClean="0">
                        <a:latin typeface="Cambria Math"/>
                      </a:rPr>
                      <m:t>𝑥</m:t>
                    </m:r>
                    <m:r>
                      <a:rPr lang="el-GR" sz="1800" i="1" dirty="0" smtClean="0">
                        <a:latin typeface="Cambria Math"/>
                      </a:rPr>
                      <m:t>(</m:t>
                    </m:r>
                    <m:r>
                      <a:rPr lang="el-GR" sz="1800" i="1" dirty="0" smtClean="0">
                        <a:latin typeface="Cambria Math"/>
                      </a:rPr>
                      <m:t>𝑡</m:t>
                    </m:r>
                    <m:r>
                      <a:rPr lang="el-GR" sz="1800" i="1" dirty="0">
                        <a:latin typeface="Cambria Math"/>
                      </a:rPr>
                      <m:t>)</m:t>
                    </m:r>
                  </m:oMath>
                </a14:m>
                <a:r>
                  <a:rPr lang="el-GR" sz="1800" dirty="0"/>
                  <a:t> είναι σήμα </a:t>
                </a:r>
                <a:r>
                  <a:rPr lang="el-GR" sz="1800" b="1" dirty="0" smtClean="0"/>
                  <a:t>ενέργειας</a:t>
                </a:r>
                <a:r>
                  <a:rPr lang="el-GR" sz="1800" dirty="0" smtClean="0"/>
                  <a:t>.</a:t>
                </a:r>
                <a:endParaRPr lang="el-GR" sz="1800" dirty="0"/>
              </a:p>
              <a:p>
                <a:endParaRPr lang="en-US" sz="1800" dirty="0" smtClean="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457200" y="1052736"/>
                <a:ext cx="8229600" cy="5472608"/>
              </a:xfrm>
              <a:blipFill rotWithShape="1">
                <a:blip r:embed="rId2"/>
                <a:stretch>
                  <a:fillRect l="-593" t="-334"/>
                </a:stretch>
              </a:blipFill>
            </p:spPr>
            <p:txBody>
              <a:bodyPr/>
              <a:lstStyle/>
              <a:p>
                <a:r>
                  <a:rPr lang="el-GR">
                    <a:noFill/>
                  </a:rPr>
                  <a:t> </a:t>
                </a:r>
              </a:p>
            </p:txBody>
          </p:sp>
        </mc:Fallback>
      </mc:AlternateContent>
      <p:sp>
        <p:nvSpPr>
          <p:cNvPr id="4" name="Slide Number Placeholder 3"/>
          <p:cNvSpPr>
            <a:spLocks noGrp="1"/>
          </p:cNvSpPr>
          <p:nvPr>
            <p:ph type="sldNum" sz="quarter" idx="12"/>
          </p:nvPr>
        </p:nvSpPr>
        <p:spPr/>
        <p:txBody>
          <a:bodyPr/>
          <a:lstStyle/>
          <a:p>
            <a:fld id="{0B0EBAE1-C03B-424B-868F-E6C23C4F0113}" type="slidenum">
              <a:rPr lang="el-GR" smtClean="0"/>
              <a:t>17</a:t>
            </a:fld>
            <a:endParaRPr lang="el-GR"/>
          </a:p>
        </p:txBody>
      </p:sp>
    </p:spTree>
    <p:extLst>
      <p:ext uri="{BB962C8B-B14F-4D97-AF65-F5344CB8AC3E}">
        <p14:creationId xmlns:p14="http://schemas.microsoft.com/office/powerpoint/2010/main" val="224158406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0"/>
            <a:ext cx="8229600" cy="1143000"/>
          </a:xfrm>
        </p:spPr>
        <p:txBody>
          <a:bodyPr>
            <a:normAutofit fontScale="90000"/>
          </a:bodyPr>
          <a:lstStyle/>
          <a:p>
            <a:r>
              <a:rPr lang="el-GR" b="1" dirty="0" smtClean="0"/>
              <a:t>4. </a:t>
            </a:r>
            <a:r>
              <a:rPr lang="el-GR" b="1" dirty="0"/>
              <a:t>Απλές Πράξεις </a:t>
            </a:r>
            <a:r>
              <a:rPr lang="el-GR" b="1" dirty="0" smtClean="0"/>
              <a:t/>
            </a:r>
            <a:br>
              <a:rPr lang="el-GR" b="1" dirty="0" smtClean="0"/>
            </a:br>
            <a:r>
              <a:rPr lang="el-GR" b="1" dirty="0" smtClean="0"/>
              <a:t>Σημάτων </a:t>
            </a:r>
            <a:r>
              <a:rPr lang="el-GR" b="1" dirty="0"/>
              <a:t>Συνεχούς Χρόνου</a:t>
            </a:r>
          </a:p>
        </p:txBody>
      </p:sp>
      <p:sp>
        <p:nvSpPr>
          <p:cNvPr id="3" name="Slide Number Placeholder 2"/>
          <p:cNvSpPr>
            <a:spLocks noGrp="1"/>
          </p:cNvSpPr>
          <p:nvPr>
            <p:ph type="sldNum" sz="quarter" idx="12"/>
          </p:nvPr>
        </p:nvSpPr>
        <p:spPr/>
        <p:txBody>
          <a:bodyPr/>
          <a:lstStyle/>
          <a:p>
            <a:fld id="{0B0EBAE1-C03B-424B-868F-E6C23C4F0113}" type="slidenum">
              <a:rPr lang="el-GR" smtClean="0"/>
              <a:t>18</a:t>
            </a:fld>
            <a:endParaRPr lang="el-GR"/>
          </a:p>
        </p:txBody>
      </p:sp>
    </p:spTree>
    <p:extLst>
      <p:ext uri="{BB962C8B-B14F-4D97-AF65-F5344CB8AC3E}">
        <p14:creationId xmlns:p14="http://schemas.microsoft.com/office/powerpoint/2010/main" val="218619809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lvl="0"/>
            <a:r>
              <a:rPr lang="el-GR" dirty="0"/>
              <a:t>Απλές Πράξεις Σημάτων Συνεχούς </a:t>
            </a:r>
            <a:r>
              <a:rPr lang="el-GR" dirty="0" smtClean="0"/>
              <a:t>Χρόνου</a:t>
            </a:r>
            <a:endParaRPr lang="el-GR" dirty="0"/>
          </a:p>
        </p:txBody>
      </p:sp>
      <p:sp>
        <p:nvSpPr>
          <p:cNvPr id="3" name="Content Placeholder 2"/>
          <p:cNvSpPr>
            <a:spLocks noGrp="1"/>
          </p:cNvSpPr>
          <p:nvPr>
            <p:ph idx="1"/>
          </p:nvPr>
        </p:nvSpPr>
        <p:spPr>
          <a:xfrm>
            <a:off x="457200" y="1052736"/>
            <a:ext cx="8229600" cy="5472608"/>
          </a:xfrm>
        </p:spPr>
        <p:txBody>
          <a:bodyPr>
            <a:noAutofit/>
          </a:bodyPr>
          <a:lstStyle/>
          <a:p>
            <a:pPr marL="457200" indent="-457200" algn="l">
              <a:lnSpc>
                <a:spcPct val="150000"/>
              </a:lnSpc>
              <a:spcBef>
                <a:spcPts val="600"/>
              </a:spcBef>
              <a:spcAft>
                <a:spcPts val="600"/>
              </a:spcAft>
              <a:buFont typeface="+mj-lt"/>
              <a:buAutoNum type="arabicPeriod"/>
            </a:pPr>
            <a:r>
              <a:rPr lang="el-GR" sz="2000" dirty="0" smtClean="0"/>
              <a:t>Χρονική Μετατόπιση</a:t>
            </a:r>
          </a:p>
          <a:p>
            <a:pPr marL="457200" indent="-457200" algn="l">
              <a:lnSpc>
                <a:spcPct val="150000"/>
              </a:lnSpc>
              <a:spcBef>
                <a:spcPts val="600"/>
              </a:spcBef>
              <a:spcAft>
                <a:spcPts val="600"/>
              </a:spcAft>
              <a:buFont typeface="+mj-lt"/>
              <a:buAutoNum type="arabicPeriod"/>
            </a:pPr>
            <a:r>
              <a:rPr lang="el-GR" sz="2000" dirty="0" smtClean="0"/>
              <a:t>Ανάκλαση</a:t>
            </a:r>
          </a:p>
          <a:p>
            <a:pPr marL="457200" indent="-457200" algn="l">
              <a:lnSpc>
                <a:spcPct val="150000"/>
              </a:lnSpc>
              <a:spcBef>
                <a:spcPts val="600"/>
              </a:spcBef>
              <a:spcAft>
                <a:spcPts val="600"/>
              </a:spcAft>
              <a:buFont typeface="+mj-lt"/>
              <a:buAutoNum type="arabicPeriod"/>
            </a:pPr>
            <a:r>
              <a:rPr lang="el-GR" sz="2000" dirty="0" smtClean="0"/>
              <a:t>Αλλαγή Κλίμακας Χρόνου</a:t>
            </a:r>
          </a:p>
          <a:p>
            <a:pPr marL="457200" indent="-457200" algn="l">
              <a:lnSpc>
                <a:spcPct val="150000"/>
              </a:lnSpc>
              <a:spcBef>
                <a:spcPts val="600"/>
              </a:spcBef>
              <a:spcAft>
                <a:spcPts val="600"/>
              </a:spcAft>
              <a:buFont typeface="+mj-lt"/>
              <a:buAutoNum type="arabicPeriod"/>
            </a:pPr>
            <a:r>
              <a:rPr lang="el-GR" sz="2000" dirty="0" smtClean="0"/>
              <a:t>Πρόσθεση και Πολλαπλασιασμός Σημάτων</a:t>
            </a:r>
          </a:p>
          <a:p>
            <a:pPr marL="457200" indent="-457200" algn="l">
              <a:lnSpc>
                <a:spcPct val="150000"/>
              </a:lnSpc>
              <a:spcBef>
                <a:spcPts val="600"/>
              </a:spcBef>
              <a:spcAft>
                <a:spcPts val="600"/>
              </a:spcAft>
              <a:buFont typeface="+mj-lt"/>
              <a:buAutoNum type="arabicPeriod"/>
            </a:pPr>
            <a:endParaRPr lang="en-US" sz="2000" dirty="0" smtClean="0"/>
          </a:p>
        </p:txBody>
      </p:sp>
      <p:sp>
        <p:nvSpPr>
          <p:cNvPr id="4" name="Slide Number Placeholder 3"/>
          <p:cNvSpPr>
            <a:spLocks noGrp="1"/>
          </p:cNvSpPr>
          <p:nvPr>
            <p:ph type="sldNum" sz="quarter" idx="12"/>
          </p:nvPr>
        </p:nvSpPr>
        <p:spPr/>
        <p:txBody>
          <a:bodyPr/>
          <a:lstStyle/>
          <a:p>
            <a:fld id="{0B0EBAE1-C03B-424B-868F-E6C23C4F0113}" type="slidenum">
              <a:rPr lang="el-GR" smtClean="0"/>
              <a:t>19</a:t>
            </a:fld>
            <a:endParaRPr lang="el-GR"/>
          </a:p>
        </p:txBody>
      </p:sp>
    </p:spTree>
    <p:extLst>
      <p:ext uri="{BB962C8B-B14F-4D97-AF65-F5344CB8AC3E}">
        <p14:creationId xmlns:p14="http://schemas.microsoft.com/office/powerpoint/2010/main" val="405697352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txBox="1">
            <a:spLocks/>
          </p:cNvSpPr>
          <p:nvPr/>
        </p:nvSpPr>
        <p:spPr>
          <a:xfrm>
            <a:off x="683568" y="2996952"/>
            <a:ext cx="7772400" cy="1109985"/>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Cambria Math" pitchFamily="18" charset="0"/>
                <a:ea typeface="Cambria Math" pitchFamily="18" charset="0"/>
                <a:cs typeface="+mj-cs"/>
              </a:defRPr>
            </a:lvl1pPr>
          </a:lstStyle>
          <a:p>
            <a:r>
              <a:rPr lang="el-GR" sz="3600" b="1" dirty="0" smtClean="0"/>
              <a:t>Μέρος </a:t>
            </a:r>
            <a:r>
              <a:rPr lang="el-GR" sz="3600" b="1" dirty="0"/>
              <a:t>1</a:t>
            </a:r>
            <a:r>
              <a:rPr lang="el-GR" sz="3600" b="1" dirty="0" smtClean="0"/>
              <a:t>: Σήματα Συνεχούς Χρόνου</a:t>
            </a:r>
            <a:endParaRPr lang="el-GR" sz="3600" b="1" dirty="0"/>
          </a:p>
        </p:txBody>
      </p:sp>
      <p:sp>
        <p:nvSpPr>
          <p:cNvPr id="4" name="Slide Number Placeholder 3"/>
          <p:cNvSpPr>
            <a:spLocks noGrp="1"/>
          </p:cNvSpPr>
          <p:nvPr>
            <p:ph type="sldNum" sz="quarter" idx="12"/>
          </p:nvPr>
        </p:nvSpPr>
        <p:spPr/>
        <p:txBody>
          <a:bodyPr/>
          <a:lstStyle/>
          <a:p>
            <a:fld id="{0B0EBAE1-C03B-424B-868F-E6C23C4F0113}" type="slidenum">
              <a:rPr lang="el-GR" smtClean="0"/>
              <a:t>2</a:t>
            </a:fld>
            <a:endParaRPr lang="el-GR"/>
          </a:p>
        </p:txBody>
      </p:sp>
    </p:spTree>
    <p:extLst>
      <p:ext uri="{BB962C8B-B14F-4D97-AF65-F5344CB8AC3E}">
        <p14:creationId xmlns:p14="http://schemas.microsoft.com/office/powerpoint/2010/main" val="426700458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lvl="0"/>
            <a:r>
              <a:rPr lang="el-GR" dirty="0" smtClean="0"/>
              <a:t>Χρονική Μετατόπιση Σήματος (1/2)</a:t>
            </a:r>
            <a:endParaRPr lang="el-GR"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457200" y="1052736"/>
                <a:ext cx="8229600" cy="5472608"/>
              </a:xfrm>
            </p:spPr>
            <p:txBody>
              <a:bodyPr>
                <a:noAutofit/>
              </a:bodyPr>
              <a:lstStyle/>
              <a:p>
                <a:pPr marL="0" indent="0" algn="l">
                  <a:lnSpc>
                    <a:spcPct val="150000"/>
                  </a:lnSpc>
                  <a:spcBef>
                    <a:spcPts val="600"/>
                  </a:spcBef>
                  <a:spcAft>
                    <a:spcPts val="600"/>
                  </a:spcAft>
                  <a:buNone/>
                </a:pPr>
                <a:r>
                  <a:rPr lang="el-GR" sz="1800" dirty="0" smtClean="0"/>
                  <a:t>Ένα σήμα </a:t>
                </a:r>
                <a14:m>
                  <m:oMath xmlns:m="http://schemas.openxmlformats.org/officeDocument/2006/math">
                    <m:r>
                      <a:rPr lang="el-GR" sz="1800" i="1" dirty="0" smtClean="0">
                        <a:latin typeface="Cambria Math"/>
                      </a:rPr>
                      <m:t>𝑦</m:t>
                    </m:r>
                    <m:r>
                      <a:rPr lang="el-GR" sz="1800" i="1" dirty="0" smtClean="0">
                        <a:latin typeface="Cambria Math"/>
                      </a:rPr>
                      <m:t>(</m:t>
                    </m:r>
                    <m:r>
                      <a:rPr lang="el-GR" sz="1800" i="1" dirty="0" smtClean="0">
                        <a:latin typeface="Cambria Math"/>
                      </a:rPr>
                      <m:t>𝑡</m:t>
                    </m:r>
                    <m:r>
                      <a:rPr lang="el-GR" sz="1800" i="1" dirty="0">
                        <a:latin typeface="Cambria Math"/>
                      </a:rPr>
                      <m:t>)</m:t>
                    </m:r>
                  </m:oMath>
                </a14:m>
                <a:r>
                  <a:rPr lang="el-GR" sz="1800" dirty="0"/>
                  <a:t> αποτελεί μία μορφή </a:t>
                </a:r>
                <a:r>
                  <a:rPr lang="el-GR" sz="1800" b="1" dirty="0"/>
                  <a:t>χρονικά μετατοπισμένη </a:t>
                </a:r>
                <a:r>
                  <a:rPr lang="el-GR" sz="1800" dirty="0"/>
                  <a:t>κατά ποσότητα χρόνου </a:t>
                </a:r>
                <a14:m>
                  <m:oMath xmlns:m="http://schemas.openxmlformats.org/officeDocument/2006/math">
                    <m:sSub>
                      <m:sSubPr>
                        <m:ctrlPr>
                          <a:rPr lang="el-GR" sz="1800" i="1" dirty="0" smtClean="0">
                            <a:latin typeface="Cambria Math"/>
                          </a:rPr>
                        </m:ctrlPr>
                      </m:sSubPr>
                      <m:e>
                        <m:r>
                          <a:rPr lang="el-GR" sz="1800" i="1" dirty="0" smtClean="0">
                            <a:latin typeface="Cambria Math"/>
                          </a:rPr>
                          <m:t>𝑡</m:t>
                        </m:r>
                      </m:e>
                      <m:sub>
                        <m:r>
                          <a:rPr lang="el-GR" sz="1800" i="1" dirty="0" smtClean="0">
                            <a:latin typeface="Cambria Math"/>
                          </a:rPr>
                          <m:t>0</m:t>
                        </m:r>
                      </m:sub>
                    </m:sSub>
                  </m:oMath>
                </a14:m>
                <a:r>
                  <a:rPr lang="el-GR" sz="1800" dirty="0"/>
                  <a:t> του σήματος </a:t>
                </a:r>
                <a14:m>
                  <m:oMath xmlns:m="http://schemas.openxmlformats.org/officeDocument/2006/math">
                    <m:r>
                      <a:rPr lang="el-GR" sz="1800" i="1" dirty="0" smtClean="0">
                        <a:latin typeface="Cambria Math"/>
                      </a:rPr>
                      <m:t>𝑥</m:t>
                    </m:r>
                    <m:r>
                      <a:rPr lang="el-GR" sz="1800" i="1" dirty="0" smtClean="0">
                        <a:latin typeface="Cambria Math"/>
                      </a:rPr>
                      <m:t>(</m:t>
                    </m:r>
                    <m:r>
                      <a:rPr lang="el-GR" sz="1800" i="1" dirty="0" smtClean="0">
                        <a:latin typeface="Cambria Math"/>
                      </a:rPr>
                      <m:t>𝑡</m:t>
                    </m:r>
                    <m:r>
                      <a:rPr lang="el-GR" sz="1800" i="1" dirty="0">
                        <a:latin typeface="Cambria Math"/>
                      </a:rPr>
                      <m:t>)</m:t>
                    </m:r>
                  </m:oMath>
                </a14:m>
                <a:r>
                  <a:rPr lang="el-GR" sz="1800" dirty="0"/>
                  <a:t>, όταν η ανεξάρτητη μεταβλητή t αντικατασταθεί από </a:t>
                </a:r>
                <a14:m>
                  <m:oMath xmlns:m="http://schemas.openxmlformats.org/officeDocument/2006/math">
                    <m:r>
                      <a:rPr lang="el-GR" sz="1800" i="1" dirty="0" smtClean="0">
                        <a:latin typeface="Cambria Math"/>
                      </a:rPr>
                      <m:t>𝑡</m:t>
                    </m:r>
                    <m:r>
                      <a:rPr lang="el-GR" sz="1800" i="1" dirty="0" smtClean="0">
                        <a:latin typeface="Cambria Math"/>
                      </a:rPr>
                      <m:t>−</m:t>
                    </m:r>
                    <m:sSub>
                      <m:sSubPr>
                        <m:ctrlPr>
                          <a:rPr lang="el-GR" sz="1800" i="1" dirty="0" smtClean="0">
                            <a:latin typeface="Cambria Math"/>
                          </a:rPr>
                        </m:ctrlPr>
                      </m:sSubPr>
                      <m:e>
                        <m:r>
                          <a:rPr lang="el-GR" sz="1800" i="1" dirty="0" smtClean="0">
                            <a:latin typeface="Cambria Math"/>
                          </a:rPr>
                          <m:t>𝑡</m:t>
                        </m:r>
                      </m:e>
                      <m:sub>
                        <m:r>
                          <a:rPr lang="el-GR" sz="1800" i="1" dirty="0" smtClean="0">
                            <a:latin typeface="Cambria Math"/>
                          </a:rPr>
                          <m:t>0</m:t>
                        </m:r>
                      </m:sub>
                    </m:sSub>
                  </m:oMath>
                </a14:m>
                <a:r>
                  <a:rPr lang="el-GR" sz="1800" dirty="0"/>
                  <a:t>, δηλ. όταν ισχύει:</a:t>
                </a:r>
              </a:p>
              <a:p>
                <a:pPr marL="0" indent="0" algn="l">
                  <a:lnSpc>
                    <a:spcPct val="150000"/>
                  </a:lnSpc>
                  <a:spcBef>
                    <a:spcPts val="600"/>
                  </a:spcBef>
                  <a:spcAft>
                    <a:spcPts val="600"/>
                  </a:spcAft>
                  <a:buNone/>
                </a:pPr>
                <a14:m>
                  <m:oMathPara xmlns:m="http://schemas.openxmlformats.org/officeDocument/2006/math">
                    <m:oMathParaPr>
                      <m:jc m:val="centerGroup"/>
                    </m:oMathParaPr>
                    <m:oMath xmlns:m="http://schemas.openxmlformats.org/officeDocument/2006/math">
                      <m:r>
                        <a:rPr lang="el-GR" sz="1800" i="1" dirty="0" smtClean="0">
                          <a:latin typeface="Cambria Math"/>
                        </a:rPr>
                        <m:t>𝑦</m:t>
                      </m:r>
                      <m:d>
                        <m:dPr>
                          <m:ctrlPr>
                            <a:rPr lang="el-GR" sz="1800" i="1" dirty="0" smtClean="0">
                              <a:latin typeface="Cambria Math"/>
                            </a:rPr>
                          </m:ctrlPr>
                        </m:dPr>
                        <m:e>
                          <m:r>
                            <a:rPr lang="el-GR" sz="1800" i="1" dirty="0" smtClean="0">
                              <a:latin typeface="Cambria Math"/>
                            </a:rPr>
                            <m:t>𝑡</m:t>
                          </m:r>
                        </m:e>
                      </m:d>
                      <m:r>
                        <a:rPr lang="el-GR" sz="1800" i="1" dirty="0" smtClean="0">
                          <a:latin typeface="Cambria Math"/>
                        </a:rPr>
                        <m:t>=</m:t>
                      </m:r>
                      <m:r>
                        <a:rPr lang="el-GR" sz="1800" i="1" dirty="0" smtClean="0">
                          <a:latin typeface="Cambria Math"/>
                        </a:rPr>
                        <m:t>𝑥</m:t>
                      </m:r>
                      <m:d>
                        <m:dPr>
                          <m:ctrlPr>
                            <a:rPr lang="el-GR" sz="1800" i="1" dirty="0" smtClean="0">
                              <a:latin typeface="Cambria Math"/>
                            </a:rPr>
                          </m:ctrlPr>
                        </m:dPr>
                        <m:e>
                          <m:r>
                            <a:rPr lang="el-GR" sz="1800" i="1" dirty="0" smtClean="0">
                              <a:latin typeface="Cambria Math"/>
                            </a:rPr>
                            <m:t>𝑡</m:t>
                          </m:r>
                          <m:r>
                            <a:rPr lang="el-GR" sz="1800" i="1" dirty="0" smtClean="0">
                              <a:latin typeface="Cambria Math"/>
                            </a:rPr>
                            <m:t>−</m:t>
                          </m:r>
                          <m:sSub>
                            <m:sSubPr>
                              <m:ctrlPr>
                                <a:rPr lang="el-GR" sz="1800" i="1" dirty="0" smtClean="0">
                                  <a:latin typeface="Cambria Math"/>
                                </a:rPr>
                              </m:ctrlPr>
                            </m:sSubPr>
                            <m:e>
                              <m:r>
                                <a:rPr lang="el-GR" sz="1800" i="1" dirty="0" smtClean="0">
                                  <a:latin typeface="Cambria Math"/>
                                </a:rPr>
                                <m:t>𝑡</m:t>
                              </m:r>
                            </m:e>
                            <m:sub>
                              <m:r>
                                <a:rPr lang="el-GR" sz="1800" i="1" dirty="0" smtClean="0">
                                  <a:latin typeface="Cambria Math"/>
                                </a:rPr>
                                <m:t>0</m:t>
                              </m:r>
                            </m:sub>
                          </m:sSub>
                        </m:e>
                      </m:d>
                    </m:oMath>
                  </m:oMathPara>
                </a14:m>
                <a:endParaRPr lang="el-GR" sz="1800" dirty="0" smtClean="0"/>
              </a:p>
              <a:p>
                <a:pPr marL="0" indent="0" algn="l">
                  <a:lnSpc>
                    <a:spcPct val="150000"/>
                  </a:lnSpc>
                  <a:spcBef>
                    <a:spcPts val="600"/>
                  </a:spcBef>
                  <a:spcAft>
                    <a:spcPts val="600"/>
                  </a:spcAft>
                  <a:buNone/>
                </a:pPr>
                <a:r>
                  <a:rPr lang="el-GR" sz="1800" dirty="0" smtClean="0"/>
                  <a:t>όπου </a:t>
                </a:r>
                <a:r>
                  <a:rPr lang="el-GR" sz="1800" dirty="0"/>
                  <a:t>το </a:t>
                </a:r>
                <a14:m>
                  <m:oMath xmlns:m="http://schemas.openxmlformats.org/officeDocument/2006/math">
                    <m:sSub>
                      <m:sSubPr>
                        <m:ctrlPr>
                          <a:rPr lang="el-GR" sz="1800" i="1" dirty="0" smtClean="0">
                            <a:latin typeface="Cambria Math"/>
                          </a:rPr>
                        </m:ctrlPr>
                      </m:sSubPr>
                      <m:e>
                        <m:r>
                          <a:rPr lang="el-GR" sz="1800" i="1" dirty="0" smtClean="0">
                            <a:latin typeface="Cambria Math"/>
                          </a:rPr>
                          <m:t>𝑡</m:t>
                        </m:r>
                      </m:e>
                      <m:sub>
                        <m:r>
                          <a:rPr lang="el-GR" sz="1800" i="1" dirty="0" smtClean="0">
                            <a:latin typeface="Cambria Math"/>
                          </a:rPr>
                          <m:t>0</m:t>
                        </m:r>
                      </m:sub>
                    </m:sSub>
                  </m:oMath>
                </a14:m>
                <a:r>
                  <a:rPr lang="el-GR" sz="1800" dirty="0"/>
                  <a:t> </a:t>
                </a:r>
                <a:r>
                  <a:rPr lang="el-GR" sz="1800" dirty="0" smtClean="0"/>
                  <a:t>είναι </a:t>
                </a:r>
                <a:r>
                  <a:rPr lang="el-GR" sz="1800" dirty="0"/>
                  <a:t>ένας πραγματικός αριθμός. </a:t>
                </a:r>
                <a:endParaRPr lang="el-GR" sz="1800" dirty="0" smtClean="0"/>
              </a:p>
              <a:p>
                <a:pPr marL="0" indent="0" algn="l">
                  <a:lnSpc>
                    <a:spcPct val="150000"/>
                  </a:lnSpc>
                  <a:spcBef>
                    <a:spcPts val="600"/>
                  </a:spcBef>
                  <a:spcAft>
                    <a:spcPts val="600"/>
                  </a:spcAft>
                  <a:buNone/>
                </a:pPr>
                <a:endParaRPr lang="el-GR" sz="1800" dirty="0"/>
              </a:p>
              <a:p>
                <a:pPr marL="0" indent="0" algn="l">
                  <a:lnSpc>
                    <a:spcPct val="150000"/>
                  </a:lnSpc>
                  <a:spcBef>
                    <a:spcPts val="600"/>
                  </a:spcBef>
                  <a:spcAft>
                    <a:spcPts val="600"/>
                  </a:spcAft>
                  <a:buNone/>
                </a:pPr>
                <a:endParaRPr lang="el-GR" sz="1800" dirty="0" smtClean="0"/>
              </a:p>
              <a:p>
                <a:pPr marL="0" indent="0" algn="l">
                  <a:lnSpc>
                    <a:spcPct val="150000"/>
                  </a:lnSpc>
                  <a:spcBef>
                    <a:spcPts val="600"/>
                  </a:spcBef>
                  <a:spcAft>
                    <a:spcPts val="600"/>
                  </a:spcAft>
                  <a:buNone/>
                </a:pPr>
                <a:endParaRPr lang="el-GR" sz="1800" dirty="0"/>
              </a:p>
              <a:p>
                <a:pPr marL="0" indent="0" algn="l">
                  <a:lnSpc>
                    <a:spcPct val="150000"/>
                  </a:lnSpc>
                  <a:spcBef>
                    <a:spcPts val="600"/>
                  </a:spcBef>
                  <a:spcAft>
                    <a:spcPts val="600"/>
                  </a:spcAft>
                  <a:buNone/>
                </a:pPr>
                <a:endParaRPr lang="el-GR" sz="1800" dirty="0" smtClean="0"/>
              </a:p>
              <a:p>
                <a:pPr marL="0" indent="0" algn="ctr">
                  <a:lnSpc>
                    <a:spcPct val="150000"/>
                  </a:lnSpc>
                  <a:spcBef>
                    <a:spcPts val="600"/>
                  </a:spcBef>
                  <a:spcAft>
                    <a:spcPts val="600"/>
                  </a:spcAft>
                  <a:buNone/>
                </a:pPr>
                <a:r>
                  <a:rPr lang="el-GR" sz="1800" dirty="0"/>
                  <a:t>Το σήμα </a:t>
                </a:r>
                <a14:m>
                  <m:oMath xmlns:m="http://schemas.openxmlformats.org/officeDocument/2006/math">
                    <m:r>
                      <a:rPr lang="el-GR" sz="1800" i="1" dirty="0" smtClean="0">
                        <a:latin typeface="Cambria Math"/>
                      </a:rPr>
                      <m:t>𝑥</m:t>
                    </m:r>
                    <m:r>
                      <a:rPr lang="el-GR" sz="1800" i="1" dirty="0" smtClean="0">
                        <a:latin typeface="Cambria Math"/>
                      </a:rPr>
                      <m:t>(</m:t>
                    </m:r>
                    <m:r>
                      <a:rPr lang="el-GR" sz="1800" i="1" dirty="0" smtClean="0">
                        <a:latin typeface="Cambria Math"/>
                      </a:rPr>
                      <m:t>𝑡</m:t>
                    </m:r>
                    <m:r>
                      <a:rPr lang="el-GR" sz="1800" i="1" dirty="0">
                        <a:latin typeface="Cambria Math"/>
                      </a:rPr>
                      <m:t>)</m:t>
                    </m:r>
                  </m:oMath>
                </a14:m>
                <a:r>
                  <a:rPr lang="el-GR" sz="1800" dirty="0"/>
                  <a:t> </a:t>
                </a:r>
                <a:r>
                  <a:rPr lang="el-GR" sz="1800" dirty="0" smtClean="0"/>
                  <a:t>και η </a:t>
                </a:r>
                <a:r>
                  <a:rPr lang="el-GR" sz="1800" dirty="0"/>
                  <a:t>χρονικά μετατοπισμένη μορφή </a:t>
                </a:r>
                <a:r>
                  <a:rPr lang="el-GR" sz="1800" dirty="0" smtClean="0"/>
                  <a:t>του </a:t>
                </a:r>
                <a14:m>
                  <m:oMath xmlns:m="http://schemas.openxmlformats.org/officeDocument/2006/math">
                    <m:r>
                      <a:rPr lang="en-US" sz="1800" i="1" dirty="0" smtClean="0">
                        <a:latin typeface="Cambria Math"/>
                      </a:rPr>
                      <m:t>𝑦</m:t>
                    </m:r>
                    <m:r>
                      <a:rPr lang="en-US" sz="1800" i="1" dirty="0" smtClean="0">
                        <a:latin typeface="Cambria Math"/>
                      </a:rPr>
                      <m:t>(</m:t>
                    </m:r>
                    <m:r>
                      <a:rPr lang="en-US" sz="1800" i="1" dirty="0" smtClean="0">
                        <a:latin typeface="Cambria Math"/>
                      </a:rPr>
                      <m:t>𝑡</m:t>
                    </m:r>
                    <m:r>
                      <a:rPr lang="en-US" sz="1800" i="1" dirty="0" smtClean="0">
                        <a:latin typeface="Cambria Math"/>
                      </a:rPr>
                      <m:t>)</m:t>
                    </m:r>
                  </m:oMath>
                </a14:m>
                <a:endParaRPr lang="en-US" sz="1800" dirty="0" smtClean="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457200" y="1052736"/>
                <a:ext cx="8229600" cy="5472608"/>
              </a:xfrm>
              <a:blipFill rotWithShape="1">
                <a:blip r:embed="rId2"/>
                <a:stretch>
                  <a:fillRect l="-593" r="-370"/>
                </a:stretch>
              </a:blipFill>
            </p:spPr>
            <p:txBody>
              <a:bodyPr/>
              <a:lstStyle/>
              <a:p>
                <a:r>
                  <a:rPr lang="el-GR">
                    <a:noFill/>
                  </a:rPr>
                  <a:t> </a:t>
                </a:r>
              </a:p>
            </p:txBody>
          </p:sp>
        </mc:Fallback>
      </mc:AlternateContent>
      <p:sp>
        <p:nvSpPr>
          <p:cNvPr id="4" name="Slide Number Placeholder 3"/>
          <p:cNvSpPr>
            <a:spLocks noGrp="1"/>
          </p:cNvSpPr>
          <p:nvPr>
            <p:ph type="sldNum" sz="quarter" idx="12"/>
          </p:nvPr>
        </p:nvSpPr>
        <p:spPr/>
        <p:txBody>
          <a:bodyPr/>
          <a:lstStyle/>
          <a:p>
            <a:fld id="{0B0EBAE1-C03B-424B-868F-E6C23C4F0113}" type="slidenum">
              <a:rPr lang="el-GR" smtClean="0"/>
              <a:t>20</a:t>
            </a:fld>
            <a:endParaRPr lang="el-GR"/>
          </a:p>
        </p:txBody>
      </p:sp>
      <p:pic>
        <p:nvPicPr>
          <p:cNvPr id="409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19672" y="3862711"/>
            <a:ext cx="2088232" cy="16545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102" name="Picture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840064" y="3933056"/>
            <a:ext cx="2261867" cy="16062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95781661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lvl="0"/>
            <a:r>
              <a:rPr lang="el-GR" dirty="0" smtClean="0"/>
              <a:t>Χρονική Μετατόπιση Σήματος (2/2)</a:t>
            </a:r>
            <a:endParaRPr lang="el-GR"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457200" y="1052736"/>
                <a:ext cx="8229600" cy="5472608"/>
              </a:xfrm>
            </p:spPr>
            <p:txBody>
              <a:bodyPr>
                <a:noAutofit/>
              </a:bodyPr>
              <a:lstStyle/>
              <a:p>
                <a:pPr algn="l">
                  <a:lnSpc>
                    <a:spcPct val="150000"/>
                  </a:lnSpc>
                  <a:spcBef>
                    <a:spcPts val="600"/>
                  </a:spcBef>
                  <a:spcAft>
                    <a:spcPts val="600"/>
                  </a:spcAft>
                </a:pPr>
                <a:r>
                  <a:rPr lang="el-GR" sz="1800" dirty="0" smtClean="0"/>
                  <a:t>Η χρονική μεταβολή κατά θετικό </a:t>
                </a:r>
                <a14:m>
                  <m:oMath xmlns:m="http://schemas.openxmlformats.org/officeDocument/2006/math">
                    <m:sSub>
                      <m:sSubPr>
                        <m:ctrlPr>
                          <a:rPr lang="el-GR" sz="1800" i="1" dirty="0" smtClean="0">
                            <a:latin typeface="Cambria Math"/>
                          </a:rPr>
                        </m:ctrlPr>
                      </m:sSubPr>
                      <m:e>
                        <m:r>
                          <a:rPr lang="el-GR" sz="1800" i="1" dirty="0" smtClean="0">
                            <a:latin typeface="Cambria Math"/>
                          </a:rPr>
                          <m:t>𝑡</m:t>
                        </m:r>
                      </m:e>
                      <m:sub>
                        <m:r>
                          <a:rPr lang="el-GR" sz="1800" i="1" dirty="0" smtClean="0">
                            <a:latin typeface="Cambria Math"/>
                          </a:rPr>
                          <m:t>0</m:t>
                        </m:r>
                      </m:sub>
                    </m:sSub>
                  </m:oMath>
                </a14:m>
                <a:r>
                  <a:rPr lang="el-GR" sz="1800" dirty="0"/>
                  <a:t> </a:t>
                </a:r>
                <a:r>
                  <a:rPr lang="el-GR" sz="1800" dirty="0" smtClean="0"/>
                  <a:t>αντιστοιχεί </a:t>
                </a:r>
                <a:r>
                  <a:rPr lang="el-GR" sz="1800" dirty="0"/>
                  <a:t>σε </a:t>
                </a:r>
                <a:r>
                  <a:rPr lang="el-GR" sz="1800" b="1" dirty="0"/>
                  <a:t>χρονική καθυστέρηση </a:t>
                </a:r>
                <a:r>
                  <a:rPr lang="el-GR" sz="1800" dirty="0"/>
                  <a:t>(ολίσθηση προς τα </a:t>
                </a:r>
                <a:r>
                  <a:rPr lang="el-GR" sz="1800" b="1" dirty="0"/>
                  <a:t>δεξιά</a:t>
                </a:r>
                <a:r>
                  <a:rPr lang="el-GR" sz="1800" dirty="0"/>
                  <a:t>) και είναι μια διαδικασία που συμβαίνει συνήθως κατά τη μετάδοση ενός σήματος μέσα από ένα τηλεπικοινωνιακό σύστημα. </a:t>
                </a:r>
                <a:endParaRPr lang="el-GR" sz="1800" dirty="0" smtClean="0"/>
              </a:p>
              <a:p>
                <a:pPr algn="l">
                  <a:lnSpc>
                    <a:spcPct val="150000"/>
                  </a:lnSpc>
                  <a:spcBef>
                    <a:spcPts val="600"/>
                  </a:spcBef>
                  <a:spcAft>
                    <a:spcPts val="600"/>
                  </a:spcAft>
                </a:pPr>
                <a:r>
                  <a:rPr lang="el-GR" sz="1800" dirty="0" smtClean="0"/>
                  <a:t>Αν </a:t>
                </a:r>
                <a:r>
                  <a:rPr lang="el-GR" sz="1800" dirty="0"/>
                  <a:t>η χρονική μεταβολή γίνει κατά αρνητικό </a:t>
                </a:r>
                <a14:m>
                  <m:oMath xmlns:m="http://schemas.openxmlformats.org/officeDocument/2006/math">
                    <m:sSub>
                      <m:sSubPr>
                        <m:ctrlPr>
                          <a:rPr lang="el-GR" sz="1800" i="1" dirty="0" smtClean="0">
                            <a:latin typeface="Cambria Math"/>
                          </a:rPr>
                        </m:ctrlPr>
                      </m:sSubPr>
                      <m:e>
                        <m:r>
                          <a:rPr lang="el-GR" sz="1800" i="1" dirty="0" smtClean="0">
                            <a:latin typeface="Cambria Math"/>
                          </a:rPr>
                          <m:t>𝑡</m:t>
                        </m:r>
                      </m:e>
                      <m:sub>
                        <m:r>
                          <a:rPr lang="el-GR" sz="1800" i="1" dirty="0" smtClean="0">
                            <a:latin typeface="Cambria Math"/>
                          </a:rPr>
                          <m:t>0</m:t>
                        </m:r>
                      </m:sub>
                    </m:sSub>
                  </m:oMath>
                </a14:m>
                <a:r>
                  <a:rPr lang="el-GR" sz="1800" dirty="0"/>
                  <a:t> τότε η χρονική μετατόπιση αντιστοιχεί σε χρονική </a:t>
                </a:r>
                <a:r>
                  <a:rPr lang="el-GR" sz="1800" b="1" dirty="0"/>
                  <a:t>προήγηση</a:t>
                </a:r>
                <a:r>
                  <a:rPr lang="el-GR" sz="1800" dirty="0"/>
                  <a:t> ή </a:t>
                </a:r>
                <a:r>
                  <a:rPr lang="el-GR" sz="1800" b="1" dirty="0" err="1"/>
                  <a:t>προπορεία</a:t>
                </a:r>
                <a:r>
                  <a:rPr lang="el-GR" sz="1800" dirty="0"/>
                  <a:t>, δηλ. η ολίσθηση του σήματος γίνεται προς τα </a:t>
                </a:r>
                <a:r>
                  <a:rPr lang="el-GR" sz="1800" b="1" dirty="0"/>
                  <a:t>αριστερά</a:t>
                </a:r>
                <a:r>
                  <a:rPr lang="el-GR" sz="1800" dirty="0"/>
                  <a:t> στον άξονα του χρόνου.</a:t>
                </a:r>
              </a:p>
              <a:p>
                <a:pPr algn="l">
                  <a:lnSpc>
                    <a:spcPct val="150000"/>
                  </a:lnSpc>
                  <a:spcBef>
                    <a:spcPts val="600"/>
                  </a:spcBef>
                  <a:spcAft>
                    <a:spcPts val="600"/>
                  </a:spcAft>
                </a:pPr>
                <a:r>
                  <a:rPr lang="el-GR" sz="1800" dirty="0"/>
                  <a:t>Κατά την εφαρμογή της χρονικής μετατόπισης σε ένα σήμα, δεν προκύπτει μεταβολή της ενέργειάς του, ισχύει δηλαδή η σχέση:</a:t>
                </a:r>
              </a:p>
              <a:p>
                <a:pPr marL="0" indent="0" algn="l">
                  <a:lnSpc>
                    <a:spcPct val="150000"/>
                  </a:lnSpc>
                  <a:spcBef>
                    <a:spcPts val="600"/>
                  </a:spcBef>
                  <a:spcAft>
                    <a:spcPts val="600"/>
                  </a:spcAft>
                  <a:buNone/>
                </a:pPr>
                <a14:m>
                  <m:oMathPara xmlns:m="http://schemas.openxmlformats.org/officeDocument/2006/math">
                    <m:oMathParaPr>
                      <m:jc m:val="centerGroup"/>
                    </m:oMathParaPr>
                    <m:oMath xmlns:m="http://schemas.openxmlformats.org/officeDocument/2006/math">
                      <m:r>
                        <a:rPr lang="el-GR" sz="1800" i="1" dirty="0" smtClean="0">
                          <a:latin typeface="Cambria Math"/>
                        </a:rPr>
                        <m:t>𝐸</m:t>
                      </m:r>
                      <m:r>
                        <a:rPr lang="el-GR" sz="1800" i="1" dirty="0" smtClean="0">
                          <a:latin typeface="Cambria Math"/>
                        </a:rPr>
                        <m:t>[</m:t>
                      </m:r>
                      <m:r>
                        <a:rPr lang="el-GR" sz="1800" i="1" dirty="0" smtClean="0">
                          <a:latin typeface="Cambria Math"/>
                        </a:rPr>
                        <m:t>𝑥</m:t>
                      </m:r>
                      <m:r>
                        <a:rPr lang="el-GR" sz="1800" i="1" dirty="0" smtClean="0">
                          <a:latin typeface="Cambria Math"/>
                        </a:rPr>
                        <m:t>(</m:t>
                      </m:r>
                      <m:r>
                        <a:rPr lang="el-GR" sz="1800" i="1" dirty="0" smtClean="0">
                          <a:latin typeface="Cambria Math"/>
                        </a:rPr>
                        <m:t>𝑡</m:t>
                      </m:r>
                      <m:r>
                        <a:rPr lang="el-GR" sz="1800" i="1" dirty="0" smtClean="0">
                          <a:latin typeface="Cambria Math"/>
                        </a:rPr>
                        <m:t>)]=</m:t>
                      </m:r>
                      <m:r>
                        <a:rPr lang="el-GR" sz="1800" i="1" dirty="0" smtClean="0">
                          <a:latin typeface="Cambria Math"/>
                        </a:rPr>
                        <m:t>𝐸</m:t>
                      </m:r>
                      <m:d>
                        <m:dPr>
                          <m:begChr m:val="["/>
                          <m:endChr m:val="]"/>
                          <m:ctrlPr>
                            <a:rPr lang="el-GR" sz="1800" i="1" dirty="0" smtClean="0">
                              <a:latin typeface="Cambria Math"/>
                            </a:rPr>
                          </m:ctrlPr>
                        </m:dPr>
                        <m:e>
                          <m:r>
                            <a:rPr lang="el-GR" sz="1800" i="1" dirty="0" smtClean="0">
                              <a:latin typeface="Cambria Math"/>
                            </a:rPr>
                            <m:t>𝑥</m:t>
                          </m:r>
                          <m:d>
                            <m:dPr>
                              <m:ctrlPr>
                                <a:rPr lang="el-GR" sz="1800" i="1" dirty="0" smtClean="0">
                                  <a:latin typeface="Cambria Math"/>
                                </a:rPr>
                              </m:ctrlPr>
                            </m:dPr>
                            <m:e>
                              <m:r>
                                <a:rPr lang="el-GR" sz="1800" i="1" dirty="0" smtClean="0">
                                  <a:latin typeface="Cambria Math"/>
                                </a:rPr>
                                <m:t>𝑡</m:t>
                              </m:r>
                              <m:r>
                                <a:rPr lang="el-GR" sz="1800" i="1" dirty="0" smtClean="0">
                                  <a:latin typeface="Cambria Math"/>
                                </a:rPr>
                                <m:t>−</m:t>
                              </m:r>
                              <m:sSub>
                                <m:sSubPr>
                                  <m:ctrlPr>
                                    <a:rPr lang="el-GR" sz="1800" i="1" dirty="0" smtClean="0">
                                      <a:latin typeface="Cambria Math"/>
                                    </a:rPr>
                                  </m:ctrlPr>
                                </m:sSubPr>
                                <m:e>
                                  <m:r>
                                    <a:rPr lang="el-GR" sz="1800" i="1" dirty="0" smtClean="0">
                                      <a:latin typeface="Cambria Math"/>
                                    </a:rPr>
                                    <m:t>𝑡</m:t>
                                  </m:r>
                                </m:e>
                                <m:sub>
                                  <m:r>
                                    <a:rPr lang="el-GR" sz="1800" i="1" dirty="0" smtClean="0">
                                      <a:latin typeface="Cambria Math"/>
                                    </a:rPr>
                                    <m:t>0</m:t>
                                  </m:r>
                                </m:sub>
                              </m:sSub>
                            </m:e>
                          </m:d>
                        </m:e>
                      </m:d>
                    </m:oMath>
                  </m:oMathPara>
                </a14:m>
                <a:endParaRPr lang="en-US" sz="1800" dirty="0" smtClean="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457200" y="1052736"/>
                <a:ext cx="8229600" cy="5472608"/>
              </a:xfrm>
              <a:blipFill rotWithShape="1">
                <a:blip r:embed="rId2"/>
                <a:stretch>
                  <a:fillRect l="-444"/>
                </a:stretch>
              </a:blipFill>
            </p:spPr>
            <p:txBody>
              <a:bodyPr/>
              <a:lstStyle/>
              <a:p>
                <a:r>
                  <a:rPr lang="el-GR">
                    <a:noFill/>
                  </a:rPr>
                  <a:t> </a:t>
                </a:r>
              </a:p>
            </p:txBody>
          </p:sp>
        </mc:Fallback>
      </mc:AlternateContent>
      <p:sp>
        <p:nvSpPr>
          <p:cNvPr id="4" name="Slide Number Placeholder 3"/>
          <p:cNvSpPr>
            <a:spLocks noGrp="1"/>
          </p:cNvSpPr>
          <p:nvPr>
            <p:ph type="sldNum" sz="quarter" idx="12"/>
          </p:nvPr>
        </p:nvSpPr>
        <p:spPr/>
        <p:txBody>
          <a:bodyPr/>
          <a:lstStyle/>
          <a:p>
            <a:fld id="{0B0EBAE1-C03B-424B-868F-E6C23C4F0113}" type="slidenum">
              <a:rPr lang="el-GR" smtClean="0"/>
              <a:t>21</a:t>
            </a:fld>
            <a:endParaRPr lang="el-GR"/>
          </a:p>
        </p:txBody>
      </p:sp>
    </p:spTree>
    <p:extLst>
      <p:ext uri="{BB962C8B-B14F-4D97-AF65-F5344CB8AC3E}">
        <p14:creationId xmlns:p14="http://schemas.microsoft.com/office/powerpoint/2010/main" val="138228589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lvl="0"/>
            <a:r>
              <a:rPr lang="el-GR" dirty="0" smtClean="0"/>
              <a:t>Ανάκλαση Σήματος</a:t>
            </a:r>
            <a:endParaRPr lang="el-GR"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457200" y="1052736"/>
                <a:ext cx="8229600" cy="5472608"/>
              </a:xfrm>
            </p:spPr>
            <p:txBody>
              <a:bodyPr>
                <a:noAutofit/>
              </a:bodyPr>
              <a:lstStyle/>
              <a:p>
                <a:pPr marL="0" indent="0" algn="l">
                  <a:spcBef>
                    <a:spcPts val="1200"/>
                  </a:spcBef>
                  <a:spcAft>
                    <a:spcPts val="600"/>
                  </a:spcAft>
                  <a:buNone/>
                </a:pPr>
                <a:r>
                  <a:rPr lang="el-GR" sz="1800" dirty="0"/>
                  <a:t>Ένα σήμα </a:t>
                </a:r>
                <a14:m>
                  <m:oMath xmlns:m="http://schemas.openxmlformats.org/officeDocument/2006/math">
                    <m:r>
                      <a:rPr lang="el-GR" sz="1800" i="1" dirty="0" smtClean="0">
                        <a:latin typeface="Cambria Math"/>
                      </a:rPr>
                      <m:t>𝑦</m:t>
                    </m:r>
                    <m:r>
                      <a:rPr lang="el-GR" sz="1800" i="1" dirty="0" smtClean="0">
                        <a:latin typeface="Cambria Math"/>
                      </a:rPr>
                      <m:t>(</m:t>
                    </m:r>
                    <m:r>
                      <a:rPr lang="el-GR" sz="1800" i="1" dirty="0" smtClean="0">
                        <a:latin typeface="Cambria Math"/>
                      </a:rPr>
                      <m:t>𝑡</m:t>
                    </m:r>
                    <m:r>
                      <a:rPr lang="el-GR" sz="1800" i="1" dirty="0">
                        <a:latin typeface="Cambria Math"/>
                      </a:rPr>
                      <m:t>)</m:t>
                    </m:r>
                  </m:oMath>
                </a14:m>
                <a:r>
                  <a:rPr lang="el-GR" sz="1800" dirty="0"/>
                  <a:t> αποτελεί την </a:t>
                </a:r>
                <a:r>
                  <a:rPr lang="el-GR" sz="1800" b="1" dirty="0"/>
                  <a:t>ανάκλαση</a:t>
                </a:r>
                <a:r>
                  <a:rPr lang="el-GR" sz="1800" dirty="0"/>
                  <a:t> του σήματος </a:t>
                </a:r>
                <a14:m>
                  <m:oMath xmlns:m="http://schemas.openxmlformats.org/officeDocument/2006/math">
                    <m:r>
                      <a:rPr lang="el-GR" sz="1800" i="1" dirty="0" smtClean="0">
                        <a:latin typeface="Cambria Math"/>
                      </a:rPr>
                      <m:t>𝑥</m:t>
                    </m:r>
                    <m:r>
                      <a:rPr lang="el-GR" sz="1800" i="1" dirty="0" smtClean="0">
                        <a:latin typeface="Cambria Math"/>
                      </a:rPr>
                      <m:t>(</m:t>
                    </m:r>
                    <m:r>
                      <a:rPr lang="el-GR" sz="1800" i="1" dirty="0" smtClean="0">
                        <a:latin typeface="Cambria Math"/>
                      </a:rPr>
                      <m:t>𝑡</m:t>
                    </m:r>
                    <m:r>
                      <a:rPr lang="el-GR" sz="1800" i="1" dirty="0">
                        <a:latin typeface="Cambria Math"/>
                      </a:rPr>
                      <m:t>)</m:t>
                    </m:r>
                  </m:oMath>
                </a14:m>
                <a:r>
                  <a:rPr lang="el-GR" sz="1800" dirty="0"/>
                  <a:t> ως προς </a:t>
                </a:r>
                <a14:m>
                  <m:oMath xmlns:m="http://schemas.openxmlformats.org/officeDocument/2006/math">
                    <m:r>
                      <a:rPr lang="el-GR" sz="1800" i="1" dirty="0" smtClean="0">
                        <a:latin typeface="Cambria Math"/>
                      </a:rPr>
                      <m:t>𝑡</m:t>
                    </m:r>
                    <m:r>
                      <a:rPr lang="el-GR" sz="1800" i="1" dirty="0" smtClean="0">
                        <a:latin typeface="Cambria Math"/>
                      </a:rPr>
                      <m:t>=0</m:t>
                    </m:r>
                  </m:oMath>
                </a14:m>
                <a:r>
                  <a:rPr lang="el-GR" sz="1800" dirty="0"/>
                  <a:t>, δηλ. ως προς τον κατακόρυφο </a:t>
                </a:r>
                <a:r>
                  <a:rPr lang="el-GR" sz="1800" dirty="0" smtClean="0"/>
                  <a:t>άξονα, </a:t>
                </a:r>
                <a:r>
                  <a:rPr lang="el-GR" sz="1800" dirty="0"/>
                  <a:t>όταν η ανεξάρτητη μεταβλητή </a:t>
                </a:r>
                <a14:m>
                  <m:oMath xmlns:m="http://schemas.openxmlformats.org/officeDocument/2006/math">
                    <m:r>
                      <a:rPr lang="el-GR" sz="1800" i="1" dirty="0" smtClean="0">
                        <a:latin typeface="Cambria Math"/>
                      </a:rPr>
                      <m:t>𝑡</m:t>
                    </m:r>
                  </m:oMath>
                </a14:m>
                <a:r>
                  <a:rPr lang="el-GR" sz="1800" dirty="0"/>
                  <a:t> αντικατασταθεί από </a:t>
                </a:r>
                <a14:m>
                  <m:oMath xmlns:m="http://schemas.openxmlformats.org/officeDocument/2006/math">
                    <m:r>
                      <a:rPr lang="el-GR" sz="1800" i="1" dirty="0" smtClean="0">
                        <a:latin typeface="Cambria Math"/>
                      </a:rPr>
                      <m:t>−</m:t>
                    </m:r>
                    <m:r>
                      <a:rPr lang="el-GR" sz="1800" i="1" dirty="0" smtClean="0">
                        <a:latin typeface="Cambria Math"/>
                      </a:rPr>
                      <m:t>𝑡</m:t>
                    </m:r>
                  </m:oMath>
                </a14:m>
                <a:r>
                  <a:rPr lang="el-GR" sz="1800" dirty="0"/>
                  <a:t>, δηλ. όταν ισχύει:</a:t>
                </a:r>
              </a:p>
              <a:p>
                <a:pPr marL="0" indent="0" algn="l">
                  <a:spcBef>
                    <a:spcPts val="1200"/>
                  </a:spcBef>
                  <a:spcAft>
                    <a:spcPts val="600"/>
                  </a:spcAft>
                  <a:buNone/>
                </a:pPr>
                <a14:m>
                  <m:oMathPara xmlns:m="http://schemas.openxmlformats.org/officeDocument/2006/math">
                    <m:oMathParaPr>
                      <m:jc m:val="centerGroup"/>
                    </m:oMathParaPr>
                    <m:oMath xmlns:m="http://schemas.openxmlformats.org/officeDocument/2006/math">
                      <m:r>
                        <a:rPr lang="el-GR" sz="1800" i="1" dirty="0" smtClean="0">
                          <a:latin typeface="Cambria Math"/>
                        </a:rPr>
                        <m:t>𝑦</m:t>
                      </m:r>
                      <m:r>
                        <a:rPr lang="el-GR" sz="1800" i="1" dirty="0" smtClean="0">
                          <a:latin typeface="Cambria Math"/>
                        </a:rPr>
                        <m:t>(</m:t>
                      </m:r>
                      <m:r>
                        <a:rPr lang="el-GR" sz="1800" i="1" dirty="0" smtClean="0">
                          <a:latin typeface="Cambria Math"/>
                        </a:rPr>
                        <m:t>𝑡</m:t>
                      </m:r>
                      <m:r>
                        <a:rPr lang="el-GR" sz="1800" i="1" dirty="0" smtClean="0">
                          <a:latin typeface="Cambria Math"/>
                        </a:rPr>
                        <m:t>)=</m:t>
                      </m:r>
                      <m:r>
                        <a:rPr lang="el-GR" sz="1800" i="1" dirty="0" smtClean="0">
                          <a:latin typeface="Cambria Math"/>
                        </a:rPr>
                        <m:t>𝑥</m:t>
                      </m:r>
                      <m:r>
                        <a:rPr lang="el-GR" sz="1800" i="1" dirty="0">
                          <a:latin typeface="Cambria Math"/>
                        </a:rPr>
                        <m:t>(−</m:t>
                      </m:r>
                      <m:r>
                        <a:rPr lang="el-GR" sz="1800" i="1" dirty="0">
                          <a:latin typeface="Cambria Math"/>
                        </a:rPr>
                        <m:t>𝑡</m:t>
                      </m:r>
                      <m:r>
                        <a:rPr lang="el-GR" sz="1800" i="1" dirty="0" smtClean="0">
                          <a:latin typeface="Cambria Math"/>
                        </a:rPr>
                        <m:t>)</m:t>
                      </m:r>
                    </m:oMath>
                  </m:oMathPara>
                </a14:m>
                <a:endParaRPr lang="el-GR" sz="1800" dirty="0"/>
              </a:p>
              <a:p>
                <a:pPr marL="0" indent="0" algn="l">
                  <a:spcBef>
                    <a:spcPts val="1200"/>
                  </a:spcBef>
                  <a:spcAft>
                    <a:spcPts val="600"/>
                  </a:spcAft>
                  <a:buNone/>
                </a:pPr>
                <a:endParaRPr lang="el-GR" sz="1800" dirty="0"/>
              </a:p>
              <a:p>
                <a:pPr marL="0" indent="0" algn="l">
                  <a:spcBef>
                    <a:spcPts val="1200"/>
                  </a:spcBef>
                  <a:spcAft>
                    <a:spcPts val="600"/>
                  </a:spcAft>
                  <a:buNone/>
                </a:pPr>
                <a:endParaRPr lang="el-GR" sz="1800" dirty="0" smtClean="0"/>
              </a:p>
              <a:p>
                <a:pPr marL="0" indent="0" algn="l">
                  <a:spcBef>
                    <a:spcPts val="1200"/>
                  </a:spcBef>
                  <a:spcAft>
                    <a:spcPts val="600"/>
                  </a:spcAft>
                  <a:buNone/>
                </a:pPr>
                <a:endParaRPr lang="el-GR" sz="1800" dirty="0"/>
              </a:p>
              <a:p>
                <a:pPr marL="0" indent="0" algn="ctr">
                  <a:spcBef>
                    <a:spcPts val="1200"/>
                  </a:spcBef>
                  <a:spcAft>
                    <a:spcPts val="600"/>
                  </a:spcAft>
                  <a:buNone/>
                </a:pPr>
                <a:r>
                  <a:rPr lang="el-GR" sz="1800" dirty="0" smtClean="0"/>
                  <a:t>Σήμα </a:t>
                </a:r>
                <a:r>
                  <a:rPr lang="el-GR" sz="1800" dirty="0"/>
                  <a:t>συνεχούς χρόνου και η ανάκλασή του ως προς τον κατακόρυφο </a:t>
                </a:r>
                <a:r>
                  <a:rPr lang="el-GR" sz="1800" dirty="0" smtClean="0"/>
                  <a:t>άξονα.</a:t>
                </a:r>
                <a:endParaRPr lang="el-GR" sz="1800" dirty="0"/>
              </a:p>
              <a:p>
                <a:pPr algn="l">
                  <a:spcBef>
                    <a:spcPts val="1200"/>
                  </a:spcBef>
                  <a:spcAft>
                    <a:spcPts val="600"/>
                  </a:spcAft>
                </a:pPr>
                <a:r>
                  <a:rPr lang="el-GR" sz="1800" dirty="0"/>
                  <a:t>Η πράξη της ανάκλασης έχει ως αποτέλεσμα την εναλλαγή μεταξύ «παρελθόντος» και «μέλλοντος» ενός σήματος. </a:t>
                </a:r>
              </a:p>
              <a:p>
                <a:pPr algn="l">
                  <a:spcBef>
                    <a:spcPts val="1200"/>
                  </a:spcBef>
                  <a:spcAft>
                    <a:spcPts val="600"/>
                  </a:spcAft>
                </a:pPr>
                <a:r>
                  <a:rPr lang="el-GR" sz="1800" dirty="0" smtClean="0"/>
                  <a:t>Κατά </a:t>
                </a:r>
                <a:r>
                  <a:rPr lang="el-GR" sz="1800" dirty="0"/>
                  <a:t>την εφαρμογή της χρονικής μετατόπισης σε ένα σήμα, δεν προκύπτει μεταβολή της ενέργειάς του, ισχύει δηλαδή η σχέση:</a:t>
                </a:r>
              </a:p>
              <a:p>
                <a:pPr marL="0" indent="0" algn="l">
                  <a:spcBef>
                    <a:spcPts val="1200"/>
                  </a:spcBef>
                  <a:spcAft>
                    <a:spcPts val="600"/>
                  </a:spcAft>
                  <a:buNone/>
                </a:pPr>
                <a14:m>
                  <m:oMathPara xmlns:m="http://schemas.openxmlformats.org/officeDocument/2006/math">
                    <m:oMathParaPr>
                      <m:jc m:val="centerGroup"/>
                    </m:oMathParaPr>
                    <m:oMath xmlns:m="http://schemas.openxmlformats.org/officeDocument/2006/math">
                      <m:r>
                        <a:rPr lang="el-GR" sz="1800" i="1" dirty="0" smtClean="0">
                          <a:latin typeface="Cambria Math"/>
                        </a:rPr>
                        <m:t>𝐸</m:t>
                      </m:r>
                      <m:r>
                        <a:rPr lang="el-GR" sz="1800" i="1" dirty="0" smtClean="0">
                          <a:latin typeface="Cambria Math"/>
                        </a:rPr>
                        <m:t>[</m:t>
                      </m:r>
                      <m:r>
                        <a:rPr lang="el-GR" sz="1800" i="1" dirty="0" smtClean="0">
                          <a:latin typeface="Cambria Math"/>
                        </a:rPr>
                        <m:t>𝑥</m:t>
                      </m:r>
                      <m:r>
                        <a:rPr lang="el-GR" sz="1800" i="1" dirty="0" smtClean="0">
                          <a:latin typeface="Cambria Math"/>
                        </a:rPr>
                        <m:t>(</m:t>
                      </m:r>
                      <m:r>
                        <a:rPr lang="el-GR" sz="1800" i="1" dirty="0" smtClean="0">
                          <a:latin typeface="Cambria Math"/>
                        </a:rPr>
                        <m:t>𝑡</m:t>
                      </m:r>
                      <m:r>
                        <a:rPr lang="el-GR" sz="1800" i="1" dirty="0" smtClean="0">
                          <a:latin typeface="Cambria Math"/>
                        </a:rPr>
                        <m:t>)]=</m:t>
                      </m:r>
                      <m:r>
                        <a:rPr lang="el-GR" sz="1800" i="1" dirty="0" smtClean="0">
                          <a:latin typeface="Cambria Math"/>
                        </a:rPr>
                        <m:t>𝐸</m:t>
                      </m:r>
                      <m:r>
                        <a:rPr lang="el-GR" sz="1800" i="1" dirty="0" smtClean="0">
                          <a:latin typeface="Cambria Math"/>
                        </a:rPr>
                        <m:t>[</m:t>
                      </m:r>
                      <m:r>
                        <a:rPr lang="el-GR" sz="1800" i="1" dirty="0" smtClean="0">
                          <a:latin typeface="Cambria Math"/>
                        </a:rPr>
                        <m:t>𝑥</m:t>
                      </m:r>
                      <m:r>
                        <a:rPr lang="el-GR" sz="1800" i="1" dirty="0">
                          <a:latin typeface="Cambria Math"/>
                        </a:rPr>
                        <m:t>(−</m:t>
                      </m:r>
                      <m:r>
                        <a:rPr lang="el-GR" sz="1800" i="1" dirty="0">
                          <a:latin typeface="Cambria Math"/>
                        </a:rPr>
                        <m:t>𝑡</m:t>
                      </m:r>
                      <m:r>
                        <a:rPr lang="el-GR" sz="1800" i="1" dirty="0" smtClean="0">
                          <a:latin typeface="Cambria Math"/>
                        </a:rPr>
                        <m:t>)]</m:t>
                      </m:r>
                    </m:oMath>
                  </m:oMathPara>
                </a14:m>
                <a:endParaRPr lang="el-GR" sz="1800" dirty="0" smtClean="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457200" y="1052736"/>
                <a:ext cx="8229600" cy="5472608"/>
              </a:xfrm>
              <a:blipFill rotWithShape="1">
                <a:blip r:embed="rId2"/>
                <a:stretch>
                  <a:fillRect l="-593" t="-669"/>
                </a:stretch>
              </a:blipFill>
            </p:spPr>
            <p:txBody>
              <a:bodyPr/>
              <a:lstStyle/>
              <a:p>
                <a:r>
                  <a:rPr lang="el-GR">
                    <a:noFill/>
                  </a:rPr>
                  <a:t> </a:t>
                </a:r>
              </a:p>
            </p:txBody>
          </p:sp>
        </mc:Fallback>
      </mc:AlternateContent>
      <p:sp>
        <p:nvSpPr>
          <p:cNvPr id="4" name="Slide Number Placeholder 3"/>
          <p:cNvSpPr>
            <a:spLocks noGrp="1"/>
          </p:cNvSpPr>
          <p:nvPr>
            <p:ph type="sldNum" sz="quarter" idx="12"/>
          </p:nvPr>
        </p:nvSpPr>
        <p:spPr/>
        <p:txBody>
          <a:bodyPr/>
          <a:lstStyle/>
          <a:p>
            <a:fld id="{0B0EBAE1-C03B-424B-868F-E6C23C4F0113}" type="slidenum">
              <a:rPr lang="el-GR" smtClean="0"/>
              <a:t>22</a:t>
            </a:fld>
            <a:endParaRPr lang="el-GR"/>
          </a:p>
        </p:txBody>
      </p:sp>
      <p:pic>
        <p:nvPicPr>
          <p:cNvPr id="8" name="Picture 7"/>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907704" y="2348880"/>
            <a:ext cx="1912596" cy="1401044"/>
          </a:xfrm>
          <a:prstGeom prst="rect">
            <a:avLst/>
          </a:prstGeom>
          <a:noFill/>
          <a:ln>
            <a:noFill/>
          </a:ln>
        </p:spPr>
      </p:pic>
      <p:pic>
        <p:nvPicPr>
          <p:cNvPr id="9" name="Picture 8"/>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652120" y="2374156"/>
            <a:ext cx="1872208" cy="1359893"/>
          </a:xfrm>
          <a:prstGeom prst="rect">
            <a:avLst/>
          </a:prstGeom>
          <a:noFill/>
          <a:ln>
            <a:noFill/>
          </a:ln>
        </p:spPr>
      </p:pic>
    </p:spTree>
    <p:extLst>
      <p:ext uri="{BB962C8B-B14F-4D97-AF65-F5344CB8AC3E}">
        <p14:creationId xmlns:p14="http://schemas.microsoft.com/office/powerpoint/2010/main" val="941359942"/>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lvl="0"/>
            <a:r>
              <a:rPr lang="el-GR" dirty="0" smtClean="0"/>
              <a:t>Αλλαγή Κλίμακας Χρόνου Σήματος</a:t>
            </a:r>
            <a:endParaRPr lang="el-GR"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457200" y="1052736"/>
                <a:ext cx="8229600" cy="5472608"/>
              </a:xfrm>
            </p:spPr>
            <p:txBody>
              <a:bodyPr>
                <a:noAutofit/>
              </a:bodyPr>
              <a:lstStyle/>
              <a:p>
                <a:pPr marL="0" indent="0" algn="l">
                  <a:spcBef>
                    <a:spcPts val="600"/>
                  </a:spcBef>
                  <a:spcAft>
                    <a:spcPts val="600"/>
                  </a:spcAft>
                  <a:buNone/>
                </a:pPr>
                <a:r>
                  <a:rPr lang="el-GR" sz="1800" dirty="0" smtClean="0"/>
                  <a:t>Το σήμα </a:t>
                </a:r>
                <a14:m>
                  <m:oMath xmlns:m="http://schemas.openxmlformats.org/officeDocument/2006/math">
                    <m:sSub>
                      <m:sSubPr>
                        <m:ctrlPr>
                          <a:rPr lang="el-GR" sz="1800" i="1" dirty="0" smtClean="0">
                            <a:latin typeface="Cambria Math"/>
                          </a:rPr>
                        </m:ctrlPr>
                      </m:sSubPr>
                      <m:e>
                        <m:r>
                          <a:rPr lang="el-GR" sz="1800" i="1" dirty="0" smtClean="0">
                            <a:latin typeface="Cambria Math"/>
                          </a:rPr>
                          <m:t>𝑥</m:t>
                        </m:r>
                      </m:e>
                      <m:sub>
                        <m:r>
                          <a:rPr lang="el-GR" sz="1800" i="1" dirty="0" smtClean="0">
                            <a:latin typeface="Cambria Math"/>
                          </a:rPr>
                          <m:t>1</m:t>
                        </m:r>
                      </m:sub>
                    </m:sSub>
                    <m:d>
                      <m:dPr>
                        <m:ctrlPr>
                          <a:rPr lang="el-GR" sz="1800" i="1" dirty="0" smtClean="0">
                            <a:latin typeface="Cambria Math"/>
                          </a:rPr>
                        </m:ctrlPr>
                      </m:dPr>
                      <m:e>
                        <m:r>
                          <a:rPr lang="el-GR" sz="1800" i="1" dirty="0" smtClean="0">
                            <a:latin typeface="Cambria Math"/>
                          </a:rPr>
                          <m:t>𝑡</m:t>
                        </m:r>
                      </m:e>
                    </m:d>
                  </m:oMath>
                </a14:m>
                <a:r>
                  <a:rPr lang="el-GR" sz="1800" dirty="0"/>
                  <a:t> αποτελεί μια </a:t>
                </a:r>
                <a:r>
                  <a:rPr lang="el-GR" sz="1800" b="1" dirty="0"/>
                  <a:t>χρονική συστολή </a:t>
                </a:r>
                <a:r>
                  <a:rPr lang="el-GR" sz="1800" dirty="0"/>
                  <a:t>του σήματος </a:t>
                </a:r>
                <a14:m>
                  <m:oMath xmlns:m="http://schemas.openxmlformats.org/officeDocument/2006/math">
                    <m:r>
                      <a:rPr lang="el-GR" sz="1800" i="1" dirty="0" smtClean="0">
                        <a:latin typeface="Cambria Math"/>
                      </a:rPr>
                      <m:t>𝑥</m:t>
                    </m:r>
                    <m:r>
                      <a:rPr lang="el-GR" sz="1800" i="1" dirty="0" smtClean="0">
                        <a:latin typeface="Cambria Math"/>
                      </a:rPr>
                      <m:t>(</m:t>
                    </m:r>
                    <m:r>
                      <a:rPr lang="el-GR" sz="1800" i="1" dirty="0" smtClean="0">
                        <a:latin typeface="Cambria Math"/>
                      </a:rPr>
                      <m:t>𝑡</m:t>
                    </m:r>
                    <m:r>
                      <a:rPr lang="el-GR" sz="1800" i="1" dirty="0">
                        <a:latin typeface="Cambria Math"/>
                      </a:rPr>
                      <m:t>)</m:t>
                    </m:r>
                  </m:oMath>
                </a14:m>
                <a:r>
                  <a:rPr lang="el-GR" sz="1800" dirty="0"/>
                  <a:t>, αν ισχύει:</a:t>
                </a:r>
              </a:p>
              <a:p>
                <a:pPr marL="0" indent="0" algn="l">
                  <a:spcBef>
                    <a:spcPts val="600"/>
                  </a:spcBef>
                  <a:spcAft>
                    <a:spcPts val="600"/>
                  </a:spcAft>
                  <a:buNone/>
                </a:pPr>
                <a14:m>
                  <m:oMathPara xmlns:m="http://schemas.openxmlformats.org/officeDocument/2006/math">
                    <m:oMathParaPr>
                      <m:jc m:val="centerGroup"/>
                    </m:oMathParaPr>
                    <m:oMath xmlns:m="http://schemas.openxmlformats.org/officeDocument/2006/math">
                      <m:sSub>
                        <m:sSubPr>
                          <m:ctrlPr>
                            <a:rPr lang="el-GR" sz="1800" i="1" dirty="0" smtClean="0">
                              <a:latin typeface="Cambria Math"/>
                            </a:rPr>
                          </m:ctrlPr>
                        </m:sSubPr>
                        <m:e>
                          <m:r>
                            <a:rPr lang="el-GR" sz="1800" i="1" dirty="0" smtClean="0">
                              <a:latin typeface="Cambria Math"/>
                            </a:rPr>
                            <m:t>𝑥</m:t>
                          </m:r>
                        </m:e>
                        <m:sub>
                          <m:r>
                            <a:rPr lang="el-GR" sz="1800" i="1" dirty="0" smtClean="0">
                              <a:latin typeface="Cambria Math"/>
                            </a:rPr>
                            <m:t>1</m:t>
                          </m:r>
                        </m:sub>
                      </m:sSub>
                      <m:d>
                        <m:dPr>
                          <m:ctrlPr>
                            <a:rPr lang="el-GR" sz="1800" i="1" dirty="0" smtClean="0">
                              <a:latin typeface="Cambria Math"/>
                            </a:rPr>
                          </m:ctrlPr>
                        </m:dPr>
                        <m:e>
                          <m:r>
                            <a:rPr lang="el-GR" sz="1800" i="1" dirty="0" err="1">
                              <a:latin typeface="Cambria Math"/>
                            </a:rPr>
                            <m:t>𝑡</m:t>
                          </m:r>
                        </m:e>
                      </m:d>
                      <m:r>
                        <a:rPr lang="el-GR" sz="1800" i="1" dirty="0" err="1">
                          <a:latin typeface="Cambria Math"/>
                        </a:rPr>
                        <m:t>=</m:t>
                      </m:r>
                      <m:r>
                        <a:rPr lang="el-GR" sz="1800" i="1" dirty="0" err="1">
                          <a:latin typeface="Cambria Math"/>
                        </a:rPr>
                        <m:t>𝑥</m:t>
                      </m:r>
                      <m:d>
                        <m:dPr>
                          <m:ctrlPr>
                            <a:rPr lang="el-GR" sz="1800" i="1" dirty="0" err="1">
                              <a:latin typeface="Cambria Math"/>
                            </a:rPr>
                          </m:ctrlPr>
                        </m:dPr>
                        <m:e>
                          <m:r>
                            <a:rPr lang="el-GR" sz="1800" i="1" dirty="0" err="1">
                              <a:latin typeface="Cambria Math"/>
                            </a:rPr>
                            <m:t>𝑎𝑡</m:t>
                          </m:r>
                        </m:e>
                      </m:d>
                      <m:r>
                        <a:rPr lang="el-GR" sz="1800" b="0" i="1" dirty="0" smtClean="0">
                          <a:latin typeface="Cambria Math"/>
                        </a:rPr>
                        <m:t>      </m:t>
                      </m:r>
                      <m:r>
                        <a:rPr lang="el-GR" sz="1800" i="1" dirty="0" err="1">
                          <a:latin typeface="Cambria Math"/>
                        </a:rPr>
                        <m:t>𝑎</m:t>
                      </m:r>
                      <m:r>
                        <a:rPr lang="el-GR" sz="1800" i="1" dirty="0" err="1">
                          <a:latin typeface="Cambria Math"/>
                        </a:rPr>
                        <m:t>&gt;1</m:t>
                      </m:r>
                    </m:oMath>
                  </m:oMathPara>
                </a14:m>
                <a:endParaRPr lang="el-GR" sz="1800" dirty="0"/>
              </a:p>
              <a:p>
                <a:pPr marL="0" indent="0" algn="l">
                  <a:spcBef>
                    <a:spcPts val="600"/>
                  </a:spcBef>
                  <a:spcAft>
                    <a:spcPts val="600"/>
                  </a:spcAft>
                  <a:buNone/>
                </a:pPr>
                <a:r>
                  <a:rPr lang="el-GR" sz="1800" dirty="0" smtClean="0"/>
                  <a:t>δηλ</a:t>
                </a:r>
                <a:r>
                  <a:rPr lang="el-GR" sz="1800" dirty="0"/>
                  <a:t>. αν η ανεξάρτητη μεταβλητή </a:t>
                </a:r>
                <a14:m>
                  <m:oMath xmlns:m="http://schemas.openxmlformats.org/officeDocument/2006/math">
                    <m:r>
                      <a:rPr lang="el-GR" sz="1800" i="1" dirty="0" smtClean="0">
                        <a:latin typeface="Cambria Math"/>
                      </a:rPr>
                      <m:t>𝑡</m:t>
                    </m:r>
                  </m:oMath>
                </a14:m>
                <a:r>
                  <a:rPr lang="el-GR" sz="1800" dirty="0"/>
                  <a:t> αντικατασταθεί από την ποσότητα </a:t>
                </a:r>
                <a14:m>
                  <m:oMath xmlns:m="http://schemas.openxmlformats.org/officeDocument/2006/math">
                    <m:r>
                      <a:rPr lang="el-GR" sz="1800" i="1" dirty="0" smtClean="0">
                        <a:latin typeface="Cambria Math"/>
                      </a:rPr>
                      <m:t>𝛼</m:t>
                    </m:r>
                    <m:r>
                      <a:rPr lang="el-GR" sz="1800" i="1" dirty="0" smtClean="0">
                        <a:latin typeface="Cambria Math"/>
                      </a:rPr>
                      <m:t>𝑡</m:t>
                    </m:r>
                  </m:oMath>
                </a14:m>
                <a:r>
                  <a:rPr lang="el-GR" sz="1800" dirty="0"/>
                  <a:t>. </a:t>
                </a:r>
              </a:p>
              <a:p>
                <a:pPr marL="0" indent="0" algn="l">
                  <a:spcBef>
                    <a:spcPts val="600"/>
                  </a:spcBef>
                  <a:spcAft>
                    <a:spcPts val="600"/>
                  </a:spcAft>
                  <a:buNone/>
                </a:pPr>
                <a:r>
                  <a:rPr lang="el-GR" sz="1800" dirty="0"/>
                  <a:t>Το σήμα </a:t>
                </a:r>
                <a14:m>
                  <m:oMath xmlns:m="http://schemas.openxmlformats.org/officeDocument/2006/math">
                    <m:sSub>
                      <m:sSubPr>
                        <m:ctrlPr>
                          <a:rPr lang="el-GR" sz="1800" i="1" dirty="0" smtClean="0">
                            <a:latin typeface="Cambria Math"/>
                          </a:rPr>
                        </m:ctrlPr>
                      </m:sSubPr>
                      <m:e>
                        <m:r>
                          <a:rPr lang="el-GR" sz="1800" i="1" dirty="0" smtClean="0">
                            <a:latin typeface="Cambria Math"/>
                          </a:rPr>
                          <m:t>𝑥</m:t>
                        </m:r>
                      </m:e>
                      <m:sub>
                        <m:r>
                          <a:rPr lang="el-GR" sz="1800" i="1" dirty="0" smtClean="0">
                            <a:latin typeface="Cambria Math"/>
                          </a:rPr>
                          <m:t>2</m:t>
                        </m:r>
                      </m:sub>
                    </m:sSub>
                    <m:d>
                      <m:dPr>
                        <m:ctrlPr>
                          <a:rPr lang="el-GR" sz="1800" i="1" dirty="0" smtClean="0">
                            <a:latin typeface="Cambria Math"/>
                          </a:rPr>
                        </m:ctrlPr>
                      </m:dPr>
                      <m:e>
                        <m:r>
                          <a:rPr lang="el-GR" sz="1800" i="1" dirty="0" smtClean="0">
                            <a:latin typeface="Cambria Math"/>
                          </a:rPr>
                          <m:t>𝑡</m:t>
                        </m:r>
                      </m:e>
                    </m:d>
                  </m:oMath>
                </a14:m>
                <a:r>
                  <a:rPr lang="el-GR" sz="1800" dirty="0"/>
                  <a:t> αποτελεί μια </a:t>
                </a:r>
                <a:r>
                  <a:rPr lang="el-GR" sz="1800" b="1" dirty="0"/>
                  <a:t>χρονική διαστολή </a:t>
                </a:r>
                <a:r>
                  <a:rPr lang="el-GR" sz="1800" dirty="0"/>
                  <a:t>του σήματος </a:t>
                </a:r>
                <a14:m>
                  <m:oMath xmlns:m="http://schemas.openxmlformats.org/officeDocument/2006/math">
                    <m:r>
                      <a:rPr lang="el-GR" sz="1800" i="1" dirty="0" smtClean="0">
                        <a:latin typeface="Cambria Math"/>
                      </a:rPr>
                      <m:t>𝑥</m:t>
                    </m:r>
                    <m:r>
                      <a:rPr lang="el-GR" sz="1800" i="1" dirty="0" smtClean="0">
                        <a:latin typeface="Cambria Math"/>
                      </a:rPr>
                      <m:t>(</m:t>
                    </m:r>
                    <m:r>
                      <a:rPr lang="el-GR" sz="1800" i="1" dirty="0" smtClean="0">
                        <a:latin typeface="Cambria Math"/>
                      </a:rPr>
                      <m:t>𝑡</m:t>
                    </m:r>
                    <m:r>
                      <a:rPr lang="el-GR" sz="1800" i="1" dirty="0">
                        <a:latin typeface="Cambria Math"/>
                      </a:rPr>
                      <m:t>)</m:t>
                    </m:r>
                  </m:oMath>
                </a14:m>
                <a:r>
                  <a:rPr lang="el-GR" sz="1800" dirty="0"/>
                  <a:t>, αν ισχύει:</a:t>
                </a:r>
              </a:p>
              <a:p>
                <a:pPr marL="0" indent="0" algn="l">
                  <a:spcBef>
                    <a:spcPts val="600"/>
                  </a:spcBef>
                  <a:spcAft>
                    <a:spcPts val="600"/>
                  </a:spcAft>
                  <a:buNone/>
                </a:pPr>
                <a14:m>
                  <m:oMathPara xmlns:m="http://schemas.openxmlformats.org/officeDocument/2006/math">
                    <m:oMathParaPr>
                      <m:jc m:val="centerGroup"/>
                    </m:oMathParaPr>
                    <m:oMath xmlns:m="http://schemas.openxmlformats.org/officeDocument/2006/math">
                      <m:sSub>
                        <m:sSubPr>
                          <m:ctrlPr>
                            <a:rPr lang="el-GR" sz="1800" i="1" dirty="0" smtClean="0">
                              <a:latin typeface="Cambria Math"/>
                            </a:rPr>
                          </m:ctrlPr>
                        </m:sSubPr>
                        <m:e>
                          <m:r>
                            <a:rPr lang="el-GR" sz="1800" i="1" dirty="0" smtClean="0">
                              <a:latin typeface="Cambria Math"/>
                            </a:rPr>
                            <m:t>𝑥</m:t>
                          </m:r>
                        </m:e>
                        <m:sub>
                          <m:r>
                            <a:rPr lang="el-GR" sz="1800" i="1" dirty="0" smtClean="0">
                              <a:latin typeface="Cambria Math"/>
                            </a:rPr>
                            <m:t>2</m:t>
                          </m:r>
                        </m:sub>
                      </m:sSub>
                      <m:d>
                        <m:dPr>
                          <m:ctrlPr>
                            <a:rPr lang="el-GR" sz="1800" i="1" dirty="0" smtClean="0">
                              <a:latin typeface="Cambria Math"/>
                            </a:rPr>
                          </m:ctrlPr>
                        </m:dPr>
                        <m:e>
                          <m:r>
                            <a:rPr lang="el-GR" sz="1800" i="1" dirty="0" smtClean="0">
                              <a:latin typeface="Cambria Math"/>
                            </a:rPr>
                            <m:t>𝑡</m:t>
                          </m:r>
                        </m:e>
                      </m:d>
                      <m:r>
                        <a:rPr lang="el-GR" sz="1800" i="1" dirty="0" smtClean="0">
                          <a:latin typeface="Cambria Math"/>
                        </a:rPr>
                        <m:t>=</m:t>
                      </m:r>
                      <m:r>
                        <a:rPr lang="el-GR" sz="1800" i="1" dirty="0" smtClean="0">
                          <a:latin typeface="Cambria Math"/>
                        </a:rPr>
                        <m:t>𝑥</m:t>
                      </m:r>
                      <m:d>
                        <m:dPr>
                          <m:ctrlPr>
                            <a:rPr lang="el-GR" sz="1800" i="1" dirty="0" smtClean="0">
                              <a:latin typeface="Cambria Math"/>
                            </a:rPr>
                          </m:ctrlPr>
                        </m:dPr>
                        <m:e>
                          <m:r>
                            <a:rPr lang="el-GR" sz="1800" i="1" dirty="0" smtClean="0">
                              <a:latin typeface="Cambria Math"/>
                            </a:rPr>
                            <m:t>𝑎𝑡</m:t>
                          </m:r>
                        </m:e>
                      </m:d>
                      <m:r>
                        <a:rPr lang="el-GR" sz="1800" b="0" i="1" dirty="0" smtClean="0">
                          <a:latin typeface="Cambria Math"/>
                        </a:rPr>
                        <m:t>      </m:t>
                      </m:r>
                      <m:r>
                        <a:rPr lang="el-GR" sz="1800" i="1" dirty="0" smtClean="0">
                          <a:latin typeface="Cambria Math"/>
                        </a:rPr>
                        <m:t>0&lt;</m:t>
                      </m:r>
                      <m:r>
                        <a:rPr lang="el-GR" sz="1800" i="1" dirty="0" smtClean="0">
                          <a:latin typeface="Cambria Math"/>
                        </a:rPr>
                        <m:t>𝑎</m:t>
                      </m:r>
                      <m:r>
                        <a:rPr lang="el-GR" sz="1800" i="1" dirty="0" smtClean="0">
                          <a:latin typeface="Cambria Math"/>
                        </a:rPr>
                        <m:t>&lt;1</m:t>
                      </m:r>
                    </m:oMath>
                  </m:oMathPara>
                </a14:m>
                <a:endParaRPr lang="el-GR" sz="1800" dirty="0"/>
              </a:p>
              <a:p>
                <a:pPr marL="0" indent="0" algn="l">
                  <a:spcBef>
                    <a:spcPts val="600"/>
                  </a:spcBef>
                  <a:spcAft>
                    <a:spcPts val="600"/>
                  </a:spcAft>
                  <a:buNone/>
                </a:pPr>
                <a:r>
                  <a:rPr lang="el-GR" sz="1800" dirty="0"/>
                  <a:t>Η αρχή των αξόνων </a:t>
                </a:r>
                <a14:m>
                  <m:oMath xmlns:m="http://schemas.openxmlformats.org/officeDocument/2006/math">
                    <m:r>
                      <a:rPr lang="el-GR" sz="1800" i="1" dirty="0" smtClean="0">
                        <a:latin typeface="Cambria Math"/>
                      </a:rPr>
                      <m:t>𝑡</m:t>
                    </m:r>
                    <m:r>
                      <a:rPr lang="el-GR" sz="1800" i="1" dirty="0" smtClean="0">
                        <a:latin typeface="Cambria Math"/>
                      </a:rPr>
                      <m:t>=0</m:t>
                    </m:r>
                  </m:oMath>
                </a14:m>
                <a:r>
                  <a:rPr lang="el-GR" sz="1800" dirty="0"/>
                  <a:t> παραμένει αμετάβλητη. </a:t>
                </a:r>
                <a:endParaRPr lang="el-GR" sz="1800" dirty="0" smtClean="0"/>
              </a:p>
              <a:p>
                <a:pPr marL="0" indent="0" algn="l">
                  <a:spcBef>
                    <a:spcPts val="600"/>
                  </a:spcBef>
                  <a:spcAft>
                    <a:spcPts val="600"/>
                  </a:spcAft>
                  <a:buNone/>
                </a:pPr>
                <a:endParaRPr lang="el-GR" sz="1800" dirty="0"/>
              </a:p>
              <a:p>
                <a:pPr marL="0" indent="0" algn="l">
                  <a:spcBef>
                    <a:spcPts val="600"/>
                  </a:spcBef>
                  <a:spcAft>
                    <a:spcPts val="600"/>
                  </a:spcAft>
                  <a:buNone/>
                </a:pPr>
                <a:endParaRPr lang="el-GR" sz="1800" dirty="0" smtClean="0"/>
              </a:p>
              <a:p>
                <a:pPr marL="0" indent="0" algn="l">
                  <a:spcBef>
                    <a:spcPts val="600"/>
                  </a:spcBef>
                  <a:spcAft>
                    <a:spcPts val="600"/>
                  </a:spcAft>
                  <a:buNone/>
                </a:pPr>
                <a:endParaRPr lang="el-GR" sz="1800" dirty="0"/>
              </a:p>
              <a:p>
                <a:pPr marL="0" indent="0" algn="ctr">
                  <a:spcBef>
                    <a:spcPts val="600"/>
                  </a:spcBef>
                  <a:spcAft>
                    <a:spcPts val="600"/>
                  </a:spcAft>
                  <a:buNone/>
                </a:pPr>
                <a:r>
                  <a:rPr lang="el-GR" sz="1800" dirty="0" smtClean="0"/>
                  <a:t>Αρχικό σήμα  	Η </a:t>
                </a:r>
                <a:r>
                  <a:rPr lang="el-GR" sz="1800" dirty="0"/>
                  <a:t>χρονική συστολή του </a:t>
                </a:r>
                <a:r>
                  <a:rPr lang="el-GR" sz="1800" dirty="0" smtClean="0"/>
                  <a:t>	Η </a:t>
                </a:r>
                <a:r>
                  <a:rPr lang="el-GR" sz="1800" dirty="0"/>
                  <a:t>χρονική διαστολή </a:t>
                </a:r>
                <a:r>
                  <a:rPr lang="el-GR" sz="1800" dirty="0" smtClean="0"/>
                  <a:t>του</a:t>
                </a:r>
                <a:endParaRPr lang="el-GR" sz="1800" dirty="0"/>
              </a:p>
              <a:p>
                <a:pPr algn="l">
                  <a:spcBef>
                    <a:spcPts val="600"/>
                  </a:spcBef>
                  <a:spcAft>
                    <a:spcPts val="600"/>
                  </a:spcAft>
                </a:pPr>
                <a:r>
                  <a:rPr lang="el-GR" sz="1800" dirty="0"/>
                  <a:t>Η πράξη της αλλαγής της κλίμακας του χρόνου κατά μία σταθερή α, οδηγεί στον πολλαπλασιασμό της ενέργειας του σήματος επί </a:t>
                </a:r>
                <a14:m>
                  <m:oMath xmlns:m="http://schemas.openxmlformats.org/officeDocument/2006/math">
                    <m:f>
                      <m:fPr>
                        <m:ctrlPr>
                          <a:rPr lang="el-GR" sz="1800" i="1" dirty="0" smtClean="0">
                            <a:latin typeface="Cambria Math"/>
                          </a:rPr>
                        </m:ctrlPr>
                      </m:fPr>
                      <m:num>
                        <m:r>
                          <a:rPr lang="el-GR" sz="1800" i="1" dirty="0" smtClean="0">
                            <a:latin typeface="Cambria Math"/>
                          </a:rPr>
                          <m:t>1</m:t>
                        </m:r>
                      </m:num>
                      <m:den>
                        <m:d>
                          <m:dPr>
                            <m:begChr m:val="|"/>
                            <m:endChr m:val="|"/>
                            <m:ctrlPr>
                              <a:rPr lang="el-GR" sz="1800" i="1" dirty="0" smtClean="0">
                                <a:latin typeface="Cambria Math"/>
                              </a:rPr>
                            </m:ctrlPr>
                          </m:dPr>
                          <m:e>
                            <m:r>
                              <a:rPr lang="el-GR" sz="1800" i="1" dirty="0" smtClean="0">
                                <a:latin typeface="Cambria Math"/>
                              </a:rPr>
                              <m:t>𝛼</m:t>
                            </m:r>
                          </m:e>
                        </m:d>
                      </m:den>
                    </m:f>
                  </m:oMath>
                </a14:m>
                <a:r>
                  <a:rPr lang="el-GR" sz="1800" dirty="0"/>
                  <a:t>, δηλ., ισχύει:</a:t>
                </a:r>
              </a:p>
              <a:p>
                <a:pPr marL="0" indent="0" algn="l">
                  <a:spcBef>
                    <a:spcPts val="600"/>
                  </a:spcBef>
                  <a:spcAft>
                    <a:spcPts val="600"/>
                  </a:spcAft>
                  <a:buNone/>
                </a:pPr>
                <a14:m>
                  <m:oMathPara xmlns:m="http://schemas.openxmlformats.org/officeDocument/2006/math">
                    <m:oMathParaPr>
                      <m:jc m:val="centerGroup"/>
                    </m:oMathParaPr>
                    <m:oMath xmlns:m="http://schemas.openxmlformats.org/officeDocument/2006/math">
                      <m:r>
                        <a:rPr lang="el-GR" sz="1800" i="1" dirty="0" smtClean="0">
                          <a:latin typeface="Cambria Math"/>
                        </a:rPr>
                        <m:t>𝐸</m:t>
                      </m:r>
                      <m:d>
                        <m:dPr>
                          <m:begChr m:val="["/>
                          <m:endChr m:val="]"/>
                          <m:ctrlPr>
                            <a:rPr lang="el-GR" sz="1800" i="1" dirty="0" smtClean="0">
                              <a:latin typeface="Cambria Math"/>
                            </a:rPr>
                          </m:ctrlPr>
                        </m:dPr>
                        <m:e>
                          <m:r>
                            <a:rPr lang="el-GR" sz="1800" i="1" dirty="0" smtClean="0">
                              <a:latin typeface="Cambria Math"/>
                            </a:rPr>
                            <m:t>𝑥</m:t>
                          </m:r>
                          <m:d>
                            <m:dPr>
                              <m:ctrlPr>
                                <a:rPr lang="el-GR" sz="1800" i="1" dirty="0" smtClean="0">
                                  <a:latin typeface="Cambria Math"/>
                                </a:rPr>
                              </m:ctrlPr>
                            </m:dPr>
                            <m:e>
                              <m:r>
                                <a:rPr lang="el-GR" sz="1800" i="1" dirty="0" smtClean="0">
                                  <a:latin typeface="Cambria Math"/>
                                </a:rPr>
                                <m:t>𝑡</m:t>
                              </m:r>
                            </m:e>
                          </m:d>
                        </m:e>
                      </m:d>
                      <m:r>
                        <a:rPr lang="el-GR" sz="1800" i="1" dirty="0" smtClean="0">
                          <a:latin typeface="Cambria Math"/>
                        </a:rPr>
                        <m:t>=</m:t>
                      </m:r>
                      <m:f>
                        <m:fPr>
                          <m:ctrlPr>
                            <a:rPr lang="el-GR" sz="1800" i="1" dirty="0" smtClean="0">
                              <a:latin typeface="Cambria Math"/>
                            </a:rPr>
                          </m:ctrlPr>
                        </m:fPr>
                        <m:num>
                          <m:r>
                            <a:rPr lang="el-GR" sz="1800" i="1" dirty="0" smtClean="0">
                              <a:latin typeface="Cambria Math"/>
                            </a:rPr>
                            <m:t>1</m:t>
                          </m:r>
                        </m:num>
                        <m:den>
                          <m:d>
                            <m:dPr>
                              <m:begChr m:val="|"/>
                              <m:endChr m:val="|"/>
                              <m:ctrlPr>
                                <a:rPr lang="el-GR" sz="1800" i="1" dirty="0" smtClean="0">
                                  <a:latin typeface="Cambria Math"/>
                                </a:rPr>
                              </m:ctrlPr>
                            </m:dPr>
                            <m:e>
                              <m:r>
                                <a:rPr lang="el-GR" sz="1800" i="1" dirty="0" smtClean="0">
                                  <a:latin typeface="Cambria Math"/>
                                </a:rPr>
                                <m:t>𝑎</m:t>
                              </m:r>
                            </m:e>
                          </m:d>
                        </m:den>
                      </m:f>
                      <m:r>
                        <a:rPr lang="el-GR" sz="1800" i="1" dirty="0" err="1">
                          <a:latin typeface="Cambria Math"/>
                        </a:rPr>
                        <m:t>𝐸</m:t>
                      </m:r>
                      <m:d>
                        <m:dPr>
                          <m:begChr m:val="["/>
                          <m:endChr m:val="]"/>
                          <m:ctrlPr>
                            <a:rPr lang="el-GR" sz="1800" i="1" dirty="0" err="1">
                              <a:latin typeface="Cambria Math"/>
                            </a:rPr>
                          </m:ctrlPr>
                        </m:dPr>
                        <m:e>
                          <m:r>
                            <a:rPr lang="el-GR" sz="1800" i="1" dirty="0" err="1">
                              <a:latin typeface="Cambria Math"/>
                            </a:rPr>
                            <m:t>𝑥</m:t>
                          </m:r>
                          <m:d>
                            <m:dPr>
                              <m:ctrlPr>
                                <a:rPr lang="el-GR" sz="1800" i="1" dirty="0" err="1">
                                  <a:latin typeface="Cambria Math"/>
                                </a:rPr>
                              </m:ctrlPr>
                            </m:dPr>
                            <m:e>
                              <m:r>
                                <a:rPr lang="el-GR" sz="1800" i="1" dirty="0" err="1">
                                  <a:latin typeface="Cambria Math"/>
                                </a:rPr>
                                <m:t>𝑡</m:t>
                              </m:r>
                            </m:e>
                          </m:d>
                        </m:e>
                      </m:d>
                    </m:oMath>
                  </m:oMathPara>
                </a14:m>
                <a:endParaRPr lang="el-GR" sz="1800" dirty="0" smtClean="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457200" y="1052736"/>
                <a:ext cx="8229600" cy="5472608"/>
              </a:xfrm>
              <a:blipFill rotWithShape="1">
                <a:blip r:embed="rId2"/>
                <a:stretch>
                  <a:fillRect l="-593" t="-669" b="-334"/>
                </a:stretch>
              </a:blipFill>
            </p:spPr>
            <p:txBody>
              <a:bodyPr/>
              <a:lstStyle/>
              <a:p>
                <a:r>
                  <a:rPr lang="el-GR">
                    <a:noFill/>
                  </a:rPr>
                  <a:t> </a:t>
                </a:r>
              </a:p>
            </p:txBody>
          </p:sp>
        </mc:Fallback>
      </mc:AlternateContent>
      <p:sp>
        <p:nvSpPr>
          <p:cNvPr id="4" name="Slide Number Placeholder 3"/>
          <p:cNvSpPr>
            <a:spLocks noGrp="1"/>
          </p:cNvSpPr>
          <p:nvPr>
            <p:ph type="sldNum" sz="quarter" idx="12"/>
          </p:nvPr>
        </p:nvSpPr>
        <p:spPr/>
        <p:txBody>
          <a:bodyPr/>
          <a:lstStyle/>
          <a:p>
            <a:fld id="{0B0EBAE1-C03B-424B-868F-E6C23C4F0113}" type="slidenum">
              <a:rPr lang="el-GR" smtClean="0"/>
              <a:t>23</a:t>
            </a:fld>
            <a:endParaRPr lang="el-GR"/>
          </a:p>
        </p:txBody>
      </p:sp>
      <p:pic>
        <p:nvPicPr>
          <p:cNvPr id="7" name="Picture 6"/>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115616" y="3535169"/>
            <a:ext cx="1226379" cy="1166362"/>
          </a:xfrm>
          <a:prstGeom prst="rect">
            <a:avLst/>
          </a:prstGeom>
          <a:noFill/>
          <a:ln>
            <a:noFill/>
          </a:ln>
        </p:spPr>
      </p:pic>
      <p:pic>
        <p:nvPicPr>
          <p:cNvPr id="10" name="Picture 9"/>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419872" y="3501008"/>
            <a:ext cx="991624" cy="1188872"/>
          </a:xfrm>
          <a:prstGeom prst="rect">
            <a:avLst/>
          </a:prstGeom>
          <a:noFill/>
          <a:ln>
            <a:noFill/>
          </a:ln>
        </p:spPr>
      </p:pic>
      <p:pic>
        <p:nvPicPr>
          <p:cNvPr id="11" name="Picture 10"/>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724128" y="3509263"/>
            <a:ext cx="2016224" cy="1178034"/>
          </a:xfrm>
          <a:prstGeom prst="rect">
            <a:avLst/>
          </a:prstGeom>
          <a:noFill/>
          <a:ln>
            <a:noFill/>
          </a:ln>
        </p:spPr>
      </p:pic>
    </p:spTree>
    <p:extLst>
      <p:ext uri="{BB962C8B-B14F-4D97-AF65-F5344CB8AC3E}">
        <p14:creationId xmlns:p14="http://schemas.microsoft.com/office/powerpoint/2010/main" val="136270134"/>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lvl="0"/>
            <a:r>
              <a:rPr lang="el-GR" dirty="0" smtClean="0"/>
              <a:t>Πρόσθεση και Πολλαπλασιασμός Σημάτων</a:t>
            </a:r>
            <a:endParaRPr lang="el-GR"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457200" y="1052736"/>
                <a:ext cx="8229600" cy="5472608"/>
              </a:xfrm>
            </p:spPr>
            <p:txBody>
              <a:bodyPr>
                <a:noAutofit/>
              </a:bodyPr>
              <a:lstStyle/>
              <a:p>
                <a:pPr marL="0" indent="0" algn="l">
                  <a:lnSpc>
                    <a:spcPct val="150000"/>
                  </a:lnSpc>
                  <a:spcBef>
                    <a:spcPts val="600"/>
                  </a:spcBef>
                  <a:spcAft>
                    <a:spcPts val="600"/>
                  </a:spcAft>
                  <a:buNone/>
                </a:pPr>
                <a:r>
                  <a:rPr lang="el-GR" sz="1800" dirty="0" smtClean="0"/>
                  <a:t>Δοθέντων δύο σημάτων συνεχούς χρόνου </a:t>
                </a:r>
                <a14:m>
                  <m:oMath xmlns:m="http://schemas.openxmlformats.org/officeDocument/2006/math">
                    <m:sSub>
                      <m:sSubPr>
                        <m:ctrlPr>
                          <a:rPr lang="el-GR" sz="1800" i="1" dirty="0" smtClean="0">
                            <a:latin typeface="Cambria Math"/>
                          </a:rPr>
                        </m:ctrlPr>
                      </m:sSubPr>
                      <m:e>
                        <m:r>
                          <a:rPr lang="el-GR" sz="1800" i="1" dirty="0" smtClean="0">
                            <a:latin typeface="Cambria Math"/>
                          </a:rPr>
                          <m:t>𝑥</m:t>
                        </m:r>
                      </m:e>
                      <m:sub>
                        <m:r>
                          <a:rPr lang="el-GR" sz="1800" i="1" dirty="0" smtClean="0">
                            <a:latin typeface="Cambria Math"/>
                          </a:rPr>
                          <m:t>1</m:t>
                        </m:r>
                      </m:sub>
                    </m:sSub>
                    <m:d>
                      <m:dPr>
                        <m:ctrlPr>
                          <a:rPr lang="el-GR" sz="1800" i="1" dirty="0" smtClean="0">
                            <a:latin typeface="Cambria Math"/>
                          </a:rPr>
                        </m:ctrlPr>
                      </m:dPr>
                      <m:e>
                        <m:r>
                          <a:rPr lang="el-GR" sz="1800" i="1" dirty="0" smtClean="0">
                            <a:latin typeface="Cambria Math"/>
                          </a:rPr>
                          <m:t>𝑡</m:t>
                        </m:r>
                      </m:e>
                    </m:d>
                  </m:oMath>
                </a14:m>
                <a:r>
                  <a:rPr lang="el-GR" sz="1800" dirty="0" smtClean="0"/>
                  <a:t> και </a:t>
                </a:r>
                <a14:m>
                  <m:oMath xmlns:m="http://schemas.openxmlformats.org/officeDocument/2006/math">
                    <m:sSub>
                      <m:sSubPr>
                        <m:ctrlPr>
                          <a:rPr lang="el-GR" sz="1800" i="1" dirty="0" smtClean="0">
                            <a:latin typeface="Cambria Math"/>
                          </a:rPr>
                        </m:ctrlPr>
                      </m:sSubPr>
                      <m:e>
                        <m:r>
                          <a:rPr lang="el-GR" sz="1800" i="1" dirty="0" smtClean="0">
                            <a:latin typeface="Cambria Math"/>
                          </a:rPr>
                          <m:t>𝑥</m:t>
                        </m:r>
                      </m:e>
                      <m:sub>
                        <m:r>
                          <a:rPr lang="el-GR" sz="1800" i="1" dirty="0" smtClean="0">
                            <a:latin typeface="Cambria Math"/>
                          </a:rPr>
                          <m:t>2</m:t>
                        </m:r>
                      </m:sub>
                    </m:sSub>
                    <m:d>
                      <m:dPr>
                        <m:ctrlPr>
                          <a:rPr lang="el-GR" sz="1800" i="1" dirty="0" smtClean="0">
                            <a:latin typeface="Cambria Math"/>
                          </a:rPr>
                        </m:ctrlPr>
                      </m:dPr>
                      <m:e>
                        <m:r>
                          <a:rPr lang="el-GR" sz="1800" i="1" dirty="0" smtClean="0">
                            <a:latin typeface="Cambria Math"/>
                          </a:rPr>
                          <m:t>𝑡</m:t>
                        </m:r>
                      </m:e>
                    </m:d>
                  </m:oMath>
                </a14:m>
                <a:r>
                  <a:rPr lang="el-GR" sz="1800" dirty="0" smtClean="0"/>
                  <a:t>,  ορίζουμε τις πράξεις της πρόσθεσης και του πολλαπλασιασμού </a:t>
                </a:r>
                <a:r>
                  <a:rPr lang="el-GR" sz="1800" dirty="0"/>
                  <a:t>σημάτων, την πρόσθεση και τον πολλαπλασιασμό των αντίστοιχων στιγμιαίων τιμών τους, δηλ.:</a:t>
                </a:r>
              </a:p>
              <a:p>
                <a:pPr marL="0" indent="0" algn="l">
                  <a:lnSpc>
                    <a:spcPct val="150000"/>
                  </a:lnSpc>
                  <a:spcBef>
                    <a:spcPts val="600"/>
                  </a:spcBef>
                  <a:spcAft>
                    <a:spcPts val="600"/>
                  </a:spcAft>
                  <a:buNone/>
                </a:pPr>
                <a14:m>
                  <m:oMathPara xmlns:m="http://schemas.openxmlformats.org/officeDocument/2006/math">
                    <m:oMathParaPr>
                      <m:jc m:val="centerGroup"/>
                    </m:oMathParaPr>
                    <m:oMath xmlns:m="http://schemas.openxmlformats.org/officeDocument/2006/math">
                      <m:sSub>
                        <m:sSubPr>
                          <m:ctrlPr>
                            <a:rPr lang="el-GR" sz="1800" i="1" dirty="0" smtClean="0">
                              <a:latin typeface="Cambria Math"/>
                            </a:rPr>
                          </m:ctrlPr>
                        </m:sSubPr>
                        <m:e>
                          <m:r>
                            <a:rPr lang="el-GR" sz="1800" i="1" dirty="0" err="1" smtClean="0">
                              <a:latin typeface="Cambria Math"/>
                            </a:rPr>
                            <m:t>𝑦</m:t>
                          </m:r>
                          <m:d>
                            <m:dPr>
                              <m:ctrlPr>
                                <a:rPr lang="el-GR" sz="1800" i="1" dirty="0" err="1" smtClean="0">
                                  <a:latin typeface="Cambria Math"/>
                                </a:rPr>
                              </m:ctrlPr>
                            </m:dPr>
                            <m:e>
                              <m:r>
                                <a:rPr lang="el-GR" sz="1800" i="1" dirty="0" err="1" smtClean="0">
                                  <a:latin typeface="Cambria Math"/>
                                </a:rPr>
                                <m:t>𝑡</m:t>
                              </m:r>
                            </m:e>
                          </m:d>
                          <m:r>
                            <a:rPr lang="el-GR" sz="1800" i="1" dirty="0" smtClean="0">
                              <a:latin typeface="Cambria Math"/>
                            </a:rPr>
                            <m:t>= </m:t>
                          </m:r>
                          <m:r>
                            <a:rPr lang="el-GR" sz="1800" i="1" dirty="0" smtClean="0">
                              <a:latin typeface="Cambria Math"/>
                            </a:rPr>
                            <m:t>𝑥</m:t>
                          </m:r>
                        </m:e>
                        <m:sub>
                          <m:r>
                            <a:rPr lang="el-GR" sz="1800" i="1" dirty="0" smtClean="0">
                              <a:latin typeface="Cambria Math"/>
                            </a:rPr>
                            <m:t>1</m:t>
                          </m:r>
                        </m:sub>
                      </m:sSub>
                      <m:d>
                        <m:dPr>
                          <m:ctrlPr>
                            <a:rPr lang="el-GR" sz="1800" i="1" dirty="0" smtClean="0">
                              <a:latin typeface="Cambria Math"/>
                            </a:rPr>
                          </m:ctrlPr>
                        </m:dPr>
                        <m:e>
                          <m:r>
                            <a:rPr lang="el-GR" sz="1800" i="1" dirty="0" err="1" smtClean="0">
                              <a:latin typeface="Cambria Math"/>
                            </a:rPr>
                            <m:t>𝑡</m:t>
                          </m:r>
                        </m:e>
                      </m:d>
                      <m:r>
                        <a:rPr lang="el-GR" sz="1800" i="1" dirty="0" err="1" smtClean="0">
                          <a:latin typeface="Cambria Math"/>
                        </a:rPr>
                        <m:t>+</m:t>
                      </m:r>
                      <m:sSub>
                        <m:sSubPr>
                          <m:ctrlPr>
                            <a:rPr lang="el-GR" sz="1800" i="1" dirty="0" err="1" smtClean="0">
                              <a:latin typeface="Cambria Math"/>
                            </a:rPr>
                          </m:ctrlPr>
                        </m:sSubPr>
                        <m:e>
                          <m:r>
                            <a:rPr lang="el-GR" sz="1800" i="1" dirty="0" err="1" smtClean="0">
                              <a:latin typeface="Cambria Math"/>
                            </a:rPr>
                            <m:t>𝑥</m:t>
                          </m:r>
                        </m:e>
                        <m:sub>
                          <m:r>
                            <a:rPr lang="el-GR" sz="1800" i="1" dirty="0" err="1" smtClean="0">
                              <a:latin typeface="Cambria Math"/>
                            </a:rPr>
                            <m:t>2</m:t>
                          </m:r>
                        </m:sub>
                      </m:sSub>
                      <m:d>
                        <m:dPr>
                          <m:ctrlPr>
                            <a:rPr lang="el-GR" sz="1800" i="1" dirty="0" smtClean="0">
                              <a:latin typeface="Cambria Math"/>
                            </a:rPr>
                          </m:ctrlPr>
                        </m:dPr>
                        <m:e>
                          <m:r>
                            <a:rPr lang="el-GR" sz="1800" i="1" dirty="0" smtClean="0">
                              <a:latin typeface="Cambria Math"/>
                            </a:rPr>
                            <m:t>𝑡</m:t>
                          </m:r>
                        </m:e>
                      </m:d>
                    </m:oMath>
                  </m:oMathPara>
                </a14:m>
                <a:endParaRPr lang="el-GR" sz="1800" dirty="0" smtClean="0"/>
              </a:p>
              <a:p>
                <a:pPr marL="0" indent="0" algn="l">
                  <a:lnSpc>
                    <a:spcPct val="150000"/>
                  </a:lnSpc>
                  <a:spcBef>
                    <a:spcPts val="600"/>
                  </a:spcBef>
                  <a:spcAft>
                    <a:spcPts val="600"/>
                  </a:spcAft>
                  <a:buNone/>
                </a:pPr>
                <a14:m>
                  <m:oMathPara xmlns:m="http://schemas.openxmlformats.org/officeDocument/2006/math">
                    <m:oMathParaPr>
                      <m:jc m:val="centerGroup"/>
                    </m:oMathParaPr>
                    <m:oMath xmlns:m="http://schemas.openxmlformats.org/officeDocument/2006/math">
                      <m:sSub>
                        <m:sSubPr>
                          <m:ctrlPr>
                            <a:rPr lang="el-GR" sz="1800" i="1" dirty="0">
                              <a:latin typeface="Cambria Math"/>
                            </a:rPr>
                          </m:ctrlPr>
                        </m:sSubPr>
                        <m:e>
                          <m:r>
                            <a:rPr lang="el-GR" sz="1800" i="1" dirty="0" err="1">
                              <a:latin typeface="Cambria Math"/>
                            </a:rPr>
                            <m:t>𝑧</m:t>
                          </m:r>
                          <m:d>
                            <m:dPr>
                              <m:ctrlPr>
                                <a:rPr lang="el-GR" sz="1800" i="1" dirty="0" err="1">
                                  <a:latin typeface="Cambria Math"/>
                                </a:rPr>
                              </m:ctrlPr>
                            </m:dPr>
                            <m:e>
                              <m:r>
                                <a:rPr lang="el-GR" sz="1800" i="1" dirty="0" err="1">
                                  <a:latin typeface="Cambria Math"/>
                                </a:rPr>
                                <m:t>𝑡</m:t>
                              </m:r>
                            </m:e>
                          </m:d>
                          <m:r>
                            <a:rPr lang="el-GR" sz="1800" i="1" dirty="0">
                              <a:latin typeface="Cambria Math"/>
                            </a:rPr>
                            <m:t>= </m:t>
                          </m:r>
                          <m:r>
                            <a:rPr lang="el-GR" sz="1800" i="1" dirty="0">
                              <a:latin typeface="Cambria Math"/>
                            </a:rPr>
                            <m:t>𝑥</m:t>
                          </m:r>
                        </m:e>
                        <m:sub>
                          <m:r>
                            <a:rPr lang="el-GR" sz="1800" i="1" dirty="0">
                              <a:latin typeface="Cambria Math"/>
                            </a:rPr>
                            <m:t>1</m:t>
                          </m:r>
                        </m:sub>
                      </m:sSub>
                      <m:d>
                        <m:dPr>
                          <m:ctrlPr>
                            <a:rPr lang="el-GR" sz="1800" i="1" dirty="0">
                              <a:latin typeface="Cambria Math"/>
                            </a:rPr>
                          </m:ctrlPr>
                        </m:dPr>
                        <m:e>
                          <m:r>
                            <a:rPr lang="el-GR" sz="1800" i="1" dirty="0">
                              <a:latin typeface="Cambria Math"/>
                            </a:rPr>
                            <m:t>𝑡</m:t>
                          </m:r>
                        </m:e>
                      </m:d>
                      <m:r>
                        <a:rPr lang="el-GR" sz="1800" i="1" dirty="0">
                          <a:latin typeface="Cambria Math"/>
                        </a:rPr>
                        <m:t>  </m:t>
                      </m:r>
                      <m:sSub>
                        <m:sSubPr>
                          <m:ctrlPr>
                            <a:rPr lang="el-GR" sz="1800" i="1" dirty="0">
                              <a:latin typeface="Cambria Math"/>
                            </a:rPr>
                          </m:ctrlPr>
                        </m:sSubPr>
                        <m:e>
                          <m:r>
                            <a:rPr lang="el-GR" sz="1800" i="1" dirty="0">
                              <a:latin typeface="Cambria Math"/>
                            </a:rPr>
                            <m:t>𝑥</m:t>
                          </m:r>
                        </m:e>
                        <m:sub>
                          <m:r>
                            <a:rPr lang="el-GR" sz="1800" i="1" dirty="0">
                              <a:latin typeface="Cambria Math"/>
                            </a:rPr>
                            <m:t>2</m:t>
                          </m:r>
                        </m:sub>
                      </m:sSub>
                      <m:d>
                        <m:dPr>
                          <m:ctrlPr>
                            <a:rPr lang="el-GR" sz="1800" i="1" dirty="0">
                              <a:latin typeface="Cambria Math"/>
                            </a:rPr>
                          </m:ctrlPr>
                        </m:dPr>
                        <m:e>
                          <m:r>
                            <a:rPr lang="el-GR" sz="1800" i="1" dirty="0">
                              <a:latin typeface="Cambria Math"/>
                            </a:rPr>
                            <m:t>𝑡</m:t>
                          </m:r>
                        </m:e>
                      </m:d>
                    </m:oMath>
                  </m:oMathPara>
                </a14:m>
                <a:endParaRPr lang="el-GR" sz="1800" dirty="0"/>
              </a:p>
              <a:p>
                <a:pPr algn="l">
                  <a:lnSpc>
                    <a:spcPct val="150000"/>
                  </a:lnSpc>
                  <a:spcBef>
                    <a:spcPts val="600"/>
                  </a:spcBef>
                  <a:spcAft>
                    <a:spcPts val="600"/>
                  </a:spcAft>
                </a:pPr>
                <a:endParaRPr lang="el-GR" sz="1800" dirty="0" smtClean="0"/>
              </a:p>
              <a:p>
                <a:pPr algn="l">
                  <a:lnSpc>
                    <a:spcPct val="150000"/>
                  </a:lnSpc>
                  <a:spcBef>
                    <a:spcPts val="600"/>
                  </a:spcBef>
                  <a:spcAft>
                    <a:spcPts val="600"/>
                  </a:spcAft>
                </a:pPr>
                <a:r>
                  <a:rPr lang="el-GR" sz="1800" dirty="0" smtClean="0"/>
                  <a:t>Αν </a:t>
                </a:r>
                <a:r>
                  <a:rPr lang="el-GR" sz="1800" dirty="0"/>
                  <a:t>τα σήματα </a:t>
                </a:r>
                <a14:m>
                  <m:oMath xmlns:m="http://schemas.openxmlformats.org/officeDocument/2006/math">
                    <m:sSub>
                      <m:sSubPr>
                        <m:ctrlPr>
                          <a:rPr lang="el-GR" sz="1800" i="1" dirty="0" smtClean="0">
                            <a:latin typeface="Cambria Math"/>
                          </a:rPr>
                        </m:ctrlPr>
                      </m:sSubPr>
                      <m:e>
                        <m:r>
                          <a:rPr lang="el-GR" sz="1800" i="1" dirty="0" smtClean="0">
                            <a:latin typeface="Cambria Math"/>
                          </a:rPr>
                          <m:t>𝑥</m:t>
                        </m:r>
                      </m:e>
                      <m:sub>
                        <m:r>
                          <a:rPr lang="el-GR" sz="1800" i="1" dirty="0" smtClean="0">
                            <a:latin typeface="Cambria Math"/>
                          </a:rPr>
                          <m:t>1</m:t>
                        </m:r>
                      </m:sub>
                    </m:sSub>
                    <m:d>
                      <m:dPr>
                        <m:ctrlPr>
                          <a:rPr lang="el-GR" sz="1800" i="1" dirty="0" smtClean="0">
                            <a:latin typeface="Cambria Math"/>
                          </a:rPr>
                        </m:ctrlPr>
                      </m:dPr>
                      <m:e>
                        <m:r>
                          <a:rPr lang="el-GR" sz="1800" i="1" dirty="0" smtClean="0">
                            <a:latin typeface="Cambria Math"/>
                          </a:rPr>
                          <m:t>𝑡</m:t>
                        </m:r>
                      </m:e>
                    </m:d>
                  </m:oMath>
                </a14:m>
                <a:r>
                  <a:rPr lang="el-GR" sz="1800" dirty="0"/>
                  <a:t> και </a:t>
                </a:r>
                <a14:m>
                  <m:oMath xmlns:m="http://schemas.openxmlformats.org/officeDocument/2006/math">
                    <m:sSub>
                      <m:sSubPr>
                        <m:ctrlPr>
                          <a:rPr lang="el-GR" sz="1800" i="1" dirty="0" smtClean="0">
                            <a:latin typeface="Cambria Math"/>
                          </a:rPr>
                        </m:ctrlPr>
                      </m:sSubPr>
                      <m:e>
                        <m:r>
                          <a:rPr lang="el-GR" sz="1800" i="1" dirty="0" smtClean="0">
                            <a:latin typeface="Cambria Math"/>
                          </a:rPr>
                          <m:t>𝑥</m:t>
                        </m:r>
                      </m:e>
                      <m:sub>
                        <m:r>
                          <a:rPr lang="el-GR" sz="1800" i="1" dirty="0" smtClean="0">
                            <a:latin typeface="Cambria Math"/>
                          </a:rPr>
                          <m:t>2</m:t>
                        </m:r>
                      </m:sub>
                    </m:sSub>
                    <m:d>
                      <m:dPr>
                        <m:ctrlPr>
                          <a:rPr lang="el-GR" sz="1800" i="1" dirty="0" smtClean="0">
                            <a:latin typeface="Cambria Math"/>
                          </a:rPr>
                        </m:ctrlPr>
                      </m:dPr>
                      <m:e>
                        <m:r>
                          <a:rPr lang="el-GR" sz="1800" i="1" dirty="0" smtClean="0">
                            <a:latin typeface="Cambria Math"/>
                          </a:rPr>
                          <m:t>𝑡</m:t>
                        </m:r>
                      </m:e>
                    </m:d>
                  </m:oMath>
                </a14:m>
                <a:r>
                  <a:rPr lang="el-GR" sz="1800" dirty="0"/>
                  <a:t> δεν χαρακτηρίζονται από χρονική επικάλυψη, τότε η ενέργεια του σήματος </a:t>
                </a:r>
                <a14:m>
                  <m:oMath xmlns:m="http://schemas.openxmlformats.org/officeDocument/2006/math">
                    <m:r>
                      <a:rPr lang="el-GR" sz="1800" i="1" dirty="0" smtClean="0">
                        <a:latin typeface="Cambria Math"/>
                      </a:rPr>
                      <m:t>𝑦</m:t>
                    </m:r>
                    <m:r>
                      <a:rPr lang="el-GR" sz="1800" i="1" dirty="0" smtClean="0">
                        <a:latin typeface="Cambria Math"/>
                      </a:rPr>
                      <m:t>(</m:t>
                    </m:r>
                    <m:r>
                      <a:rPr lang="el-GR" sz="1800" i="1" dirty="0" smtClean="0">
                        <a:latin typeface="Cambria Math"/>
                      </a:rPr>
                      <m:t>𝑡</m:t>
                    </m:r>
                    <m:r>
                      <a:rPr lang="el-GR" sz="1800" i="1" dirty="0">
                        <a:latin typeface="Cambria Math"/>
                      </a:rPr>
                      <m:t>)</m:t>
                    </m:r>
                  </m:oMath>
                </a14:m>
                <a:r>
                  <a:rPr lang="el-GR" sz="1800" dirty="0"/>
                  <a:t> είναι ίση με το άθροισμα των ενεργειών των δύο σημάτων, δηλ. ισχύει:</a:t>
                </a:r>
              </a:p>
              <a:p>
                <a:pPr marL="0" indent="0" algn="l">
                  <a:lnSpc>
                    <a:spcPct val="150000"/>
                  </a:lnSpc>
                  <a:spcBef>
                    <a:spcPts val="600"/>
                  </a:spcBef>
                  <a:spcAft>
                    <a:spcPts val="600"/>
                  </a:spcAft>
                  <a:buNone/>
                </a:pPr>
                <a14:m>
                  <m:oMathPara xmlns:m="http://schemas.openxmlformats.org/officeDocument/2006/math">
                    <m:oMathParaPr>
                      <m:jc m:val="centerGroup"/>
                    </m:oMathParaPr>
                    <m:oMath xmlns:m="http://schemas.openxmlformats.org/officeDocument/2006/math">
                      <m:r>
                        <a:rPr lang="el-GR" sz="1800" i="1" dirty="0" smtClean="0">
                          <a:latin typeface="Cambria Math"/>
                        </a:rPr>
                        <m:t>𝐸</m:t>
                      </m:r>
                      <m:r>
                        <a:rPr lang="el-GR" sz="1800" i="1" dirty="0" smtClean="0">
                          <a:latin typeface="Cambria Math"/>
                        </a:rPr>
                        <m:t>[</m:t>
                      </m:r>
                      <m:r>
                        <a:rPr lang="el-GR" sz="1800" i="1" dirty="0" smtClean="0">
                          <a:latin typeface="Cambria Math"/>
                        </a:rPr>
                        <m:t>𝑦</m:t>
                      </m:r>
                      <m:r>
                        <a:rPr lang="el-GR" sz="1800" i="1" dirty="0" smtClean="0">
                          <a:latin typeface="Cambria Math"/>
                        </a:rPr>
                        <m:t>(</m:t>
                      </m:r>
                      <m:r>
                        <a:rPr lang="el-GR" sz="1800" i="1" dirty="0" smtClean="0">
                          <a:latin typeface="Cambria Math"/>
                        </a:rPr>
                        <m:t>𝑡</m:t>
                      </m:r>
                      <m:r>
                        <a:rPr lang="el-GR" sz="1800" i="1" dirty="0" smtClean="0">
                          <a:latin typeface="Cambria Math"/>
                        </a:rPr>
                        <m:t>)]=</m:t>
                      </m:r>
                      <m:r>
                        <a:rPr lang="el-GR" sz="1800" i="1" dirty="0" smtClean="0">
                          <a:latin typeface="Cambria Math"/>
                        </a:rPr>
                        <m:t>𝐸</m:t>
                      </m:r>
                      <m:d>
                        <m:dPr>
                          <m:begChr m:val="["/>
                          <m:endChr m:val="]"/>
                          <m:ctrlPr>
                            <a:rPr lang="el-GR" sz="1800" i="1" dirty="0" smtClean="0">
                              <a:latin typeface="Cambria Math"/>
                            </a:rPr>
                          </m:ctrlPr>
                        </m:dPr>
                        <m:e>
                          <m:sSub>
                            <m:sSubPr>
                              <m:ctrlPr>
                                <a:rPr lang="el-GR" sz="1800" i="1" dirty="0" smtClean="0">
                                  <a:latin typeface="Cambria Math"/>
                                </a:rPr>
                              </m:ctrlPr>
                            </m:sSubPr>
                            <m:e>
                              <m:r>
                                <a:rPr lang="el-GR" sz="1800" i="1" dirty="0" smtClean="0">
                                  <a:latin typeface="Cambria Math"/>
                                </a:rPr>
                                <m:t>𝑥</m:t>
                              </m:r>
                            </m:e>
                            <m:sub>
                              <m:r>
                                <a:rPr lang="el-GR" sz="1800" i="1" dirty="0" smtClean="0">
                                  <a:latin typeface="Cambria Math"/>
                                </a:rPr>
                                <m:t>1</m:t>
                              </m:r>
                            </m:sub>
                          </m:sSub>
                          <m:d>
                            <m:dPr>
                              <m:ctrlPr>
                                <a:rPr lang="el-GR" sz="1800" i="1" dirty="0" smtClean="0">
                                  <a:latin typeface="Cambria Math"/>
                                </a:rPr>
                              </m:ctrlPr>
                            </m:dPr>
                            <m:e>
                              <m:r>
                                <a:rPr lang="el-GR" sz="1800" i="1" dirty="0" err="1">
                                  <a:latin typeface="Cambria Math"/>
                                </a:rPr>
                                <m:t>𝑡</m:t>
                              </m:r>
                            </m:e>
                          </m:d>
                        </m:e>
                      </m:d>
                      <m:r>
                        <a:rPr lang="el-GR" sz="1800" i="1" dirty="0" err="1">
                          <a:latin typeface="Cambria Math"/>
                        </a:rPr>
                        <m:t>+</m:t>
                      </m:r>
                      <m:r>
                        <a:rPr lang="el-GR" sz="1800" i="1" dirty="0" err="1">
                          <a:latin typeface="Cambria Math"/>
                        </a:rPr>
                        <m:t>𝐸</m:t>
                      </m:r>
                      <m:d>
                        <m:dPr>
                          <m:begChr m:val="["/>
                          <m:endChr m:val="]"/>
                          <m:ctrlPr>
                            <a:rPr lang="el-GR" sz="1800" i="1" dirty="0" err="1">
                              <a:latin typeface="Cambria Math"/>
                            </a:rPr>
                          </m:ctrlPr>
                        </m:dPr>
                        <m:e>
                          <m:sSub>
                            <m:sSubPr>
                              <m:ctrlPr>
                                <a:rPr lang="el-GR" sz="1800" i="1" dirty="0" err="1">
                                  <a:latin typeface="Cambria Math"/>
                                </a:rPr>
                              </m:ctrlPr>
                            </m:sSubPr>
                            <m:e>
                              <m:r>
                                <a:rPr lang="el-GR" sz="1800" i="1" dirty="0" err="1">
                                  <a:latin typeface="Cambria Math"/>
                                </a:rPr>
                                <m:t>𝑥</m:t>
                              </m:r>
                            </m:e>
                            <m:sub>
                              <m:r>
                                <a:rPr lang="el-GR" sz="1800" i="1" dirty="0" err="1">
                                  <a:latin typeface="Cambria Math"/>
                                </a:rPr>
                                <m:t>2</m:t>
                              </m:r>
                            </m:sub>
                          </m:sSub>
                          <m:d>
                            <m:dPr>
                              <m:ctrlPr>
                                <a:rPr lang="el-GR" sz="1800" i="1" dirty="0">
                                  <a:latin typeface="Cambria Math"/>
                                </a:rPr>
                              </m:ctrlPr>
                            </m:dPr>
                            <m:e>
                              <m:r>
                                <a:rPr lang="el-GR" sz="1800" i="1" dirty="0">
                                  <a:latin typeface="Cambria Math"/>
                                </a:rPr>
                                <m:t>𝑡</m:t>
                              </m:r>
                            </m:e>
                          </m:d>
                        </m:e>
                      </m:d>
                    </m:oMath>
                  </m:oMathPara>
                </a14:m>
                <a:endParaRPr lang="el-GR" sz="1800" dirty="0" smtClean="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457200" y="1052736"/>
                <a:ext cx="8229600" cy="5472608"/>
              </a:xfrm>
              <a:blipFill rotWithShape="1">
                <a:blip r:embed="rId2"/>
                <a:stretch>
                  <a:fillRect l="-593" r="-815"/>
                </a:stretch>
              </a:blipFill>
            </p:spPr>
            <p:txBody>
              <a:bodyPr/>
              <a:lstStyle/>
              <a:p>
                <a:r>
                  <a:rPr lang="el-GR">
                    <a:noFill/>
                  </a:rPr>
                  <a:t> </a:t>
                </a:r>
              </a:p>
            </p:txBody>
          </p:sp>
        </mc:Fallback>
      </mc:AlternateContent>
      <p:sp>
        <p:nvSpPr>
          <p:cNvPr id="4" name="Slide Number Placeholder 3"/>
          <p:cNvSpPr>
            <a:spLocks noGrp="1"/>
          </p:cNvSpPr>
          <p:nvPr>
            <p:ph type="sldNum" sz="quarter" idx="12"/>
          </p:nvPr>
        </p:nvSpPr>
        <p:spPr/>
        <p:txBody>
          <a:bodyPr/>
          <a:lstStyle/>
          <a:p>
            <a:fld id="{0B0EBAE1-C03B-424B-868F-E6C23C4F0113}" type="slidenum">
              <a:rPr lang="el-GR" smtClean="0"/>
              <a:t>24</a:t>
            </a:fld>
            <a:endParaRPr lang="el-GR"/>
          </a:p>
        </p:txBody>
      </p:sp>
    </p:spTree>
    <p:extLst>
      <p:ext uri="{BB962C8B-B14F-4D97-AF65-F5344CB8AC3E}">
        <p14:creationId xmlns:p14="http://schemas.microsoft.com/office/powerpoint/2010/main" val="1023250036"/>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lvl="0"/>
            <a:r>
              <a:rPr lang="el-GR" dirty="0" smtClean="0"/>
              <a:t>Άσκηση 4</a:t>
            </a:r>
            <a:endParaRPr lang="el-GR"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457200" y="1052736"/>
                <a:ext cx="8229600" cy="5472608"/>
              </a:xfrm>
            </p:spPr>
            <p:txBody>
              <a:bodyPr>
                <a:noAutofit/>
              </a:bodyPr>
              <a:lstStyle/>
              <a:p>
                <a:pPr marL="0" indent="0" algn="l">
                  <a:buNone/>
                </a:pPr>
                <a:r>
                  <a:rPr lang="el-GR" sz="1800" dirty="0" smtClean="0"/>
                  <a:t>Ένα σήμα </a:t>
                </a:r>
                <a14:m>
                  <m:oMath xmlns:m="http://schemas.openxmlformats.org/officeDocument/2006/math">
                    <m:r>
                      <a:rPr lang="el-GR" sz="1800" i="1" dirty="0" smtClean="0">
                        <a:latin typeface="Cambria Math"/>
                      </a:rPr>
                      <m:t>𝑥</m:t>
                    </m:r>
                    <m:r>
                      <a:rPr lang="el-GR" sz="1800" i="1" dirty="0" smtClean="0">
                        <a:latin typeface="Cambria Math"/>
                      </a:rPr>
                      <m:t>(</m:t>
                    </m:r>
                    <m:r>
                      <a:rPr lang="el-GR" sz="1800" i="1" dirty="0" smtClean="0">
                        <a:latin typeface="Cambria Math"/>
                      </a:rPr>
                      <m:t>𝑡</m:t>
                    </m:r>
                    <m:r>
                      <a:rPr lang="el-GR" sz="1800" i="1" dirty="0">
                        <a:latin typeface="Cambria Math"/>
                      </a:rPr>
                      <m:t>)</m:t>
                    </m:r>
                  </m:oMath>
                </a14:m>
                <a:r>
                  <a:rPr lang="el-GR" sz="1800" dirty="0"/>
                  <a:t> περιγράφεται από τη σχέση: </a:t>
                </a:r>
                <a14:m>
                  <m:oMath xmlns:m="http://schemas.openxmlformats.org/officeDocument/2006/math">
                    <m:r>
                      <a:rPr lang="el-GR" sz="1800" i="1" dirty="0" smtClean="0">
                        <a:latin typeface="Cambria Math"/>
                      </a:rPr>
                      <m:t>𝑥</m:t>
                    </m:r>
                    <m:r>
                      <a:rPr lang="el-GR" sz="1800" i="1" dirty="0" smtClean="0">
                        <a:latin typeface="Cambria Math"/>
                      </a:rPr>
                      <m:t>(</m:t>
                    </m:r>
                    <m:r>
                      <a:rPr lang="el-GR" sz="1800" i="1" dirty="0" smtClean="0">
                        <a:latin typeface="Cambria Math"/>
                      </a:rPr>
                      <m:t>𝑡</m:t>
                    </m:r>
                    <m:r>
                      <a:rPr lang="el-GR" sz="1800" i="1" dirty="0" smtClean="0">
                        <a:latin typeface="Cambria Math"/>
                      </a:rPr>
                      <m:t>)=</m:t>
                    </m:r>
                    <m:d>
                      <m:dPr>
                        <m:begChr m:val="{"/>
                        <m:endChr m:val=""/>
                        <m:ctrlPr>
                          <a:rPr lang="el-GR" sz="1800" i="1" dirty="0" smtClean="0">
                            <a:latin typeface="Cambria Math"/>
                          </a:rPr>
                        </m:ctrlPr>
                      </m:dPr>
                      <m:e>
                        <m:eqArr>
                          <m:eqArrPr>
                            <m:ctrlPr>
                              <a:rPr lang="el-GR" sz="1800" i="1" dirty="0" smtClean="0">
                                <a:latin typeface="Cambria Math"/>
                              </a:rPr>
                            </m:ctrlPr>
                          </m:eqArrPr>
                          <m:e>
                            <m:r>
                              <a:rPr lang="el-GR" sz="1800" i="1" dirty="0" smtClean="0">
                                <a:latin typeface="Cambria Math"/>
                              </a:rPr>
                              <m:t>2</m:t>
                            </m:r>
                            <m:r>
                              <a:rPr lang="el-GR" sz="1800" i="1" dirty="0" smtClean="0">
                                <a:latin typeface="Cambria Math"/>
                              </a:rPr>
                              <m:t>𝑡</m:t>
                            </m:r>
                            <m:r>
                              <a:rPr lang="el-GR" sz="1800" i="1" dirty="0" smtClean="0">
                                <a:latin typeface="Cambria Math"/>
                              </a:rPr>
                              <m:t>+2,&amp;−1≤</m:t>
                            </m:r>
                            <m:r>
                              <a:rPr lang="el-GR" sz="1800" i="1" dirty="0" smtClean="0">
                                <a:latin typeface="Cambria Math"/>
                              </a:rPr>
                              <m:t>𝑡</m:t>
                            </m:r>
                            <m:r>
                              <a:rPr lang="el-GR" sz="1800" i="1" dirty="0" smtClean="0">
                                <a:latin typeface="Cambria Math"/>
                              </a:rPr>
                              <m:t>&lt;0</m:t>
                            </m:r>
                          </m:e>
                          <m:e>
                            <m:r>
                              <a:rPr lang="el-GR" sz="1800" i="1" dirty="0" smtClean="0">
                                <a:latin typeface="Cambria Math"/>
                              </a:rPr>
                              <m:t>2−</m:t>
                            </m:r>
                            <m:r>
                              <a:rPr lang="el-GR" sz="1800" i="1" dirty="0" smtClean="0">
                                <a:latin typeface="Cambria Math"/>
                              </a:rPr>
                              <m:t>𝑡</m:t>
                            </m:r>
                            <m:r>
                              <a:rPr lang="el-GR" sz="1800" i="1" dirty="0" smtClean="0">
                                <a:latin typeface="Cambria Math"/>
                              </a:rPr>
                              <m:t>,&amp;  0≤</m:t>
                            </m:r>
                            <m:r>
                              <a:rPr lang="el-GR" sz="1800" i="1" dirty="0" smtClean="0">
                                <a:latin typeface="Cambria Math"/>
                              </a:rPr>
                              <m:t>𝑡</m:t>
                            </m:r>
                            <m:r>
                              <a:rPr lang="el-GR" sz="1800" i="1" dirty="0" smtClean="0">
                                <a:latin typeface="Cambria Math"/>
                              </a:rPr>
                              <m:t>&lt;2</m:t>
                            </m:r>
                          </m:e>
                          <m:e>
                            <m:r>
                              <a:rPr lang="el-GR" sz="1800" i="1" dirty="0" smtClean="0">
                                <a:latin typeface="Cambria Math"/>
                              </a:rPr>
                              <m:t>0,         </m:t>
                            </m:r>
                            <m:r>
                              <m:rPr>
                                <m:sty m:val="p"/>
                              </m:rPr>
                              <a:rPr lang="el-GR" sz="1800" i="0" dirty="0" err="1">
                                <a:latin typeface="Cambria Math"/>
                              </a:rPr>
                              <m:t>αλλού</m:t>
                            </m:r>
                          </m:e>
                        </m:eqArr>
                      </m:e>
                    </m:d>
                  </m:oMath>
                </a14:m>
                <a:endParaRPr lang="el-GR" sz="1800" dirty="0"/>
              </a:p>
              <a:p>
                <a:pPr marL="0" indent="0" algn="l">
                  <a:buNone/>
                </a:pPr>
                <a:endParaRPr lang="en-US" sz="800" dirty="0" smtClean="0"/>
              </a:p>
              <a:p>
                <a:pPr marL="0" indent="0" algn="l">
                  <a:buNone/>
                </a:pPr>
                <a:r>
                  <a:rPr lang="el-GR" sz="1800" dirty="0" smtClean="0"/>
                  <a:t>Να </a:t>
                </a:r>
                <a:r>
                  <a:rPr lang="el-GR" sz="1800" dirty="0"/>
                  <a:t>σχεδιάσετε τα σήματα </a:t>
                </a:r>
                <a14:m>
                  <m:oMath xmlns:m="http://schemas.openxmlformats.org/officeDocument/2006/math">
                    <m:r>
                      <a:rPr lang="el-GR" sz="1800" i="1" dirty="0" smtClean="0">
                        <a:latin typeface="Cambria Math"/>
                      </a:rPr>
                      <m:t>𝑥</m:t>
                    </m:r>
                    <m:d>
                      <m:dPr>
                        <m:ctrlPr>
                          <a:rPr lang="el-GR" sz="1800" i="1" dirty="0" smtClean="0">
                            <a:latin typeface="Cambria Math"/>
                          </a:rPr>
                        </m:ctrlPr>
                      </m:dPr>
                      <m:e>
                        <m:r>
                          <a:rPr lang="el-GR" sz="1800" i="1" dirty="0" smtClean="0">
                            <a:latin typeface="Cambria Math"/>
                          </a:rPr>
                          <m:t>𝑡</m:t>
                        </m:r>
                      </m:e>
                    </m:d>
                    <m:r>
                      <a:rPr lang="el-GR" sz="1800" i="1" dirty="0" smtClean="0">
                        <a:latin typeface="Cambria Math"/>
                      </a:rPr>
                      <m:t>, </m:t>
                    </m:r>
                    <m:sSub>
                      <m:sSubPr>
                        <m:ctrlPr>
                          <a:rPr lang="el-GR" sz="1800" i="1" dirty="0" smtClean="0">
                            <a:latin typeface="Cambria Math"/>
                          </a:rPr>
                        </m:ctrlPr>
                      </m:sSubPr>
                      <m:e>
                        <m:r>
                          <a:rPr lang="en-US" sz="1800" b="0" i="1" dirty="0" smtClean="0">
                            <a:latin typeface="Cambria Math"/>
                          </a:rPr>
                          <m:t>  </m:t>
                        </m:r>
                        <m:r>
                          <a:rPr lang="el-GR" sz="1800" i="1" dirty="0" smtClean="0">
                            <a:latin typeface="Cambria Math"/>
                          </a:rPr>
                          <m:t>𝑦</m:t>
                        </m:r>
                      </m:e>
                      <m:sub>
                        <m:r>
                          <a:rPr lang="el-GR" sz="1800" i="1" dirty="0" smtClean="0">
                            <a:latin typeface="Cambria Math"/>
                          </a:rPr>
                          <m:t>1</m:t>
                        </m:r>
                      </m:sub>
                    </m:sSub>
                    <m:d>
                      <m:dPr>
                        <m:ctrlPr>
                          <a:rPr lang="el-GR" sz="1800" i="1" dirty="0" smtClean="0">
                            <a:latin typeface="Cambria Math"/>
                          </a:rPr>
                        </m:ctrlPr>
                      </m:dPr>
                      <m:e>
                        <m:r>
                          <a:rPr lang="el-GR" sz="1800" i="1" dirty="0" err="1">
                            <a:latin typeface="Cambria Math"/>
                          </a:rPr>
                          <m:t>𝑡</m:t>
                        </m:r>
                      </m:e>
                    </m:d>
                    <m:r>
                      <a:rPr lang="el-GR" sz="1800" i="1" dirty="0" err="1">
                        <a:latin typeface="Cambria Math"/>
                      </a:rPr>
                      <m:t>=</m:t>
                    </m:r>
                    <m:r>
                      <a:rPr lang="el-GR" sz="1800" i="1" dirty="0" err="1">
                        <a:latin typeface="Cambria Math"/>
                      </a:rPr>
                      <m:t>𝑥</m:t>
                    </m:r>
                    <m:d>
                      <m:dPr>
                        <m:ctrlPr>
                          <a:rPr lang="el-GR" sz="1800" i="1" dirty="0">
                            <a:latin typeface="Cambria Math"/>
                          </a:rPr>
                        </m:ctrlPr>
                      </m:dPr>
                      <m:e>
                        <m:r>
                          <a:rPr lang="el-GR" sz="1800" i="1" dirty="0">
                            <a:latin typeface="Cambria Math"/>
                          </a:rPr>
                          <m:t>−</m:t>
                        </m:r>
                        <m:r>
                          <a:rPr lang="el-GR" sz="1800" i="1" dirty="0">
                            <a:latin typeface="Cambria Math"/>
                          </a:rPr>
                          <m:t>𝑡</m:t>
                        </m:r>
                      </m:e>
                    </m:d>
                    <m:r>
                      <a:rPr lang="el-GR" sz="1800" i="1" dirty="0" smtClean="0">
                        <a:latin typeface="Cambria Math"/>
                      </a:rPr>
                      <m:t>, </m:t>
                    </m:r>
                    <m:sSub>
                      <m:sSubPr>
                        <m:ctrlPr>
                          <a:rPr lang="el-GR" sz="1800" i="1" dirty="0" smtClean="0">
                            <a:latin typeface="Cambria Math"/>
                          </a:rPr>
                        </m:ctrlPr>
                      </m:sSubPr>
                      <m:e>
                        <m:r>
                          <a:rPr lang="en-US" sz="1800" b="0" i="1" dirty="0" smtClean="0">
                            <a:latin typeface="Cambria Math"/>
                          </a:rPr>
                          <m:t>   </m:t>
                        </m:r>
                        <m:r>
                          <a:rPr lang="el-GR" sz="1800" i="1" dirty="0" smtClean="0">
                            <a:latin typeface="Cambria Math"/>
                          </a:rPr>
                          <m:t>𝑦</m:t>
                        </m:r>
                      </m:e>
                      <m:sub>
                        <m:r>
                          <a:rPr lang="el-GR" sz="1800" i="1" dirty="0" smtClean="0">
                            <a:latin typeface="Cambria Math"/>
                          </a:rPr>
                          <m:t>2</m:t>
                        </m:r>
                      </m:sub>
                    </m:sSub>
                    <m:d>
                      <m:dPr>
                        <m:ctrlPr>
                          <a:rPr lang="el-GR" sz="1800" i="1" dirty="0" smtClean="0">
                            <a:latin typeface="Cambria Math"/>
                          </a:rPr>
                        </m:ctrlPr>
                      </m:dPr>
                      <m:e>
                        <m:r>
                          <a:rPr lang="el-GR" sz="1800" i="1" dirty="0" err="1">
                            <a:latin typeface="Cambria Math"/>
                          </a:rPr>
                          <m:t>𝑡</m:t>
                        </m:r>
                      </m:e>
                    </m:d>
                    <m:r>
                      <a:rPr lang="el-GR" sz="1800" i="1" dirty="0" err="1">
                        <a:latin typeface="Cambria Math"/>
                      </a:rPr>
                      <m:t>=</m:t>
                    </m:r>
                    <m:r>
                      <a:rPr lang="el-GR" sz="1800" i="1" dirty="0" err="1">
                        <a:latin typeface="Cambria Math"/>
                      </a:rPr>
                      <m:t>𝑥</m:t>
                    </m:r>
                    <m:d>
                      <m:dPr>
                        <m:ctrlPr>
                          <a:rPr lang="el-GR" sz="1800" i="1" dirty="0" err="1">
                            <a:latin typeface="Cambria Math"/>
                          </a:rPr>
                        </m:ctrlPr>
                      </m:dPr>
                      <m:e>
                        <m:r>
                          <a:rPr lang="el-GR" sz="1800" i="1" dirty="0" err="1">
                            <a:latin typeface="Cambria Math"/>
                          </a:rPr>
                          <m:t>𝑡</m:t>
                        </m:r>
                        <m:r>
                          <a:rPr lang="el-GR" sz="1800" i="1" dirty="0" err="1">
                            <a:latin typeface="Cambria Math"/>
                          </a:rPr>
                          <m:t>+1</m:t>
                        </m:r>
                      </m:e>
                    </m:d>
                    <m:r>
                      <a:rPr lang="el-GR" sz="1800" i="1" dirty="0" smtClean="0">
                        <a:latin typeface="Cambria Math"/>
                      </a:rPr>
                      <m:t>, </m:t>
                    </m:r>
                    <m:sSub>
                      <m:sSubPr>
                        <m:ctrlPr>
                          <a:rPr lang="el-GR" sz="1800" i="1" dirty="0" smtClean="0">
                            <a:latin typeface="Cambria Math"/>
                          </a:rPr>
                        </m:ctrlPr>
                      </m:sSubPr>
                      <m:e>
                        <m:r>
                          <a:rPr lang="en-US" sz="1800" b="0" i="1" dirty="0" smtClean="0">
                            <a:latin typeface="Cambria Math"/>
                          </a:rPr>
                          <m:t>    </m:t>
                        </m:r>
                        <m:r>
                          <a:rPr lang="el-GR" sz="1800" i="1" dirty="0" smtClean="0">
                            <a:latin typeface="Cambria Math"/>
                          </a:rPr>
                          <m:t>𝑦</m:t>
                        </m:r>
                      </m:e>
                      <m:sub>
                        <m:r>
                          <a:rPr lang="el-GR" sz="1800" i="1" dirty="0" smtClean="0">
                            <a:latin typeface="Cambria Math"/>
                          </a:rPr>
                          <m:t>3</m:t>
                        </m:r>
                      </m:sub>
                    </m:sSub>
                    <m:d>
                      <m:dPr>
                        <m:ctrlPr>
                          <a:rPr lang="el-GR" sz="1800" i="1" dirty="0" smtClean="0">
                            <a:latin typeface="Cambria Math"/>
                          </a:rPr>
                        </m:ctrlPr>
                      </m:dPr>
                      <m:e>
                        <m:r>
                          <a:rPr lang="el-GR" sz="1800" i="1" dirty="0">
                            <a:latin typeface="Cambria Math"/>
                          </a:rPr>
                          <m:t>𝑡</m:t>
                        </m:r>
                      </m:e>
                    </m:d>
                    <m:r>
                      <a:rPr lang="el-GR" sz="1800" i="1" dirty="0">
                        <a:latin typeface="Cambria Math"/>
                      </a:rPr>
                      <m:t>= </m:t>
                    </m:r>
                    <m:r>
                      <a:rPr lang="el-GR" sz="1800" i="1" dirty="0">
                        <a:latin typeface="Cambria Math"/>
                      </a:rPr>
                      <m:t>𝑥</m:t>
                    </m:r>
                    <m:d>
                      <m:dPr>
                        <m:ctrlPr>
                          <a:rPr lang="el-GR" sz="1800" i="1" dirty="0">
                            <a:latin typeface="Cambria Math"/>
                          </a:rPr>
                        </m:ctrlPr>
                      </m:dPr>
                      <m:e>
                        <m:r>
                          <a:rPr lang="el-GR" sz="1800" i="1" dirty="0">
                            <a:latin typeface="Cambria Math"/>
                          </a:rPr>
                          <m:t>2</m:t>
                        </m:r>
                        <m:r>
                          <a:rPr lang="el-GR" sz="1800" i="1" dirty="0">
                            <a:latin typeface="Cambria Math"/>
                          </a:rPr>
                          <m:t>𝑡</m:t>
                        </m:r>
                      </m:e>
                    </m:d>
                    <m:r>
                      <a:rPr lang="el-GR" sz="1800" i="1" dirty="0" smtClean="0">
                        <a:latin typeface="Cambria Math"/>
                      </a:rPr>
                      <m:t>, </m:t>
                    </m:r>
                    <m:sSub>
                      <m:sSubPr>
                        <m:ctrlPr>
                          <a:rPr lang="el-GR" sz="1800" i="1" dirty="0" smtClean="0">
                            <a:latin typeface="Cambria Math"/>
                          </a:rPr>
                        </m:ctrlPr>
                      </m:sSubPr>
                      <m:e>
                        <m:r>
                          <a:rPr lang="en-US" sz="1800" b="0" i="1" dirty="0" smtClean="0">
                            <a:latin typeface="Cambria Math"/>
                          </a:rPr>
                          <m:t>  </m:t>
                        </m:r>
                        <m:r>
                          <a:rPr lang="el-GR" sz="1800" i="1" dirty="0" smtClean="0">
                            <a:latin typeface="Cambria Math"/>
                          </a:rPr>
                          <m:t>𝑦</m:t>
                        </m:r>
                      </m:e>
                      <m:sub>
                        <m:r>
                          <a:rPr lang="el-GR" sz="1800" i="1" dirty="0" smtClean="0">
                            <a:latin typeface="Cambria Math"/>
                          </a:rPr>
                          <m:t>4</m:t>
                        </m:r>
                      </m:sub>
                    </m:sSub>
                    <m:d>
                      <m:dPr>
                        <m:ctrlPr>
                          <a:rPr lang="el-GR" sz="1800" i="1" dirty="0" smtClean="0">
                            <a:latin typeface="Cambria Math"/>
                          </a:rPr>
                        </m:ctrlPr>
                      </m:dPr>
                      <m:e>
                        <m:r>
                          <a:rPr lang="el-GR" sz="1800" i="1" dirty="0" err="1">
                            <a:latin typeface="Cambria Math"/>
                          </a:rPr>
                          <m:t>𝑡</m:t>
                        </m:r>
                      </m:e>
                    </m:d>
                    <m:r>
                      <a:rPr lang="el-GR" sz="1800" i="1" dirty="0" err="1">
                        <a:latin typeface="Cambria Math"/>
                      </a:rPr>
                      <m:t>=</m:t>
                    </m:r>
                    <m:r>
                      <a:rPr lang="el-GR" sz="1800" i="1" dirty="0" err="1">
                        <a:latin typeface="Cambria Math"/>
                      </a:rPr>
                      <m:t>𝑥</m:t>
                    </m:r>
                    <m:r>
                      <a:rPr lang="el-GR" sz="1800" i="1" dirty="0" err="1">
                        <a:latin typeface="Cambria Math"/>
                      </a:rPr>
                      <m:t>(</m:t>
                    </m:r>
                    <m:r>
                      <a:rPr lang="el-GR" sz="1800" i="1" dirty="0" err="1">
                        <a:latin typeface="Cambria Math"/>
                      </a:rPr>
                      <m:t>𝑡</m:t>
                    </m:r>
                    <m:r>
                      <a:rPr lang="el-GR" sz="1800" i="1" dirty="0">
                        <a:latin typeface="Cambria Math"/>
                      </a:rPr>
                      <m:t>/2</m:t>
                    </m:r>
                    <m:r>
                      <a:rPr lang="el-GR" sz="1800" i="1" dirty="0" smtClean="0">
                        <a:latin typeface="Cambria Math"/>
                      </a:rPr>
                      <m:t>), </m:t>
                    </m:r>
                    <m:r>
                      <a:rPr lang="en-US" sz="1800" b="0" i="1" dirty="0" smtClean="0">
                        <a:latin typeface="Cambria Math"/>
                      </a:rPr>
                      <m:t>  </m:t>
                    </m:r>
                    <m:sSub>
                      <m:sSubPr>
                        <m:ctrlPr>
                          <a:rPr lang="el-GR" sz="1800" i="1" dirty="0" smtClean="0">
                            <a:latin typeface="Cambria Math"/>
                          </a:rPr>
                        </m:ctrlPr>
                      </m:sSubPr>
                      <m:e>
                        <m:r>
                          <a:rPr lang="el-GR" sz="1800" i="1" dirty="0" smtClean="0">
                            <a:latin typeface="Cambria Math"/>
                          </a:rPr>
                          <m:t>𝑦</m:t>
                        </m:r>
                      </m:e>
                      <m:sub>
                        <m:r>
                          <a:rPr lang="el-GR" sz="1800" i="1" dirty="0" smtClean="0">
                            <a:latin typeface="Cambria Math"/>
                          </a:rPr>
                          <m:t>5</m:t>
                        </m:r>
                      </m:sub>
                    </m:sSub>
                    <m:d>
                      <m:dPr>
                        <m:ctrlPr>
                          <a:rPr lang="el-GR" sz="1800" i="1" dirty="0" smtClean="0">
                            <a:latin typeface="Cambria Math"/>
                          </a:rPr>
                        </m:ctrlPr>
                      </m:dPr>
                      <m:e>
                        <m:r>
                          <a:rPr lang="el-GR" sz="1800" i="1" dirty="0">
                            <a:latin typeface="Cambria Math"/>
                          </a:rPr>
                          <m:t>𝑡</m:t>
                        </m:r>
                      </m:e>
                    </m:d>
                    <m:r>
                      <a:rPr lang="el-GR" sz="1800" i="1" dirty="0">
                        <a:latin typeface="Cambria Math"/>
                      </a:rPr>
                      <m:t>=</m:t>
                    </m:r>
                    <m:r>
                      <a:rPr lang="el-GR" sz="1800" i="1" dirty="0">
                        <a:latin typeface="Cambria Math"/>
                      </a:rPr>
                      <m:t>𝑥</m:t>
                    </m:r>
                    <m:r>
                      <a:rPr lang="el-GR" sz="1800" i="1" dirty="0">
                        <a:latin typeface="Cambria Math"/>
                      </a:rPr>
                      <m:t>(1−</m:t>
                    </m:r>
                    <m:r>
                      <a:rPr lang="el-GR" sz="1800" i="1" dirty="0">
                        <a:latin typeface="Cambria Math"/>
                      </a:rPr>
                      <m:t>𝑡</m:t>
                    </m:r>
                    <m:r>
                      <a:rPr lang="el-GR" sz="1800" i="1" dirty="0">
                        <a:latin typeface="Cambria Math"/>
                      </a:rPr>
                      <m:t>) </m:t>
                    </m:r>
                    <m:r>
                      <m:rPr>
                        <m:sty m:val="p"/>
                      </m:rPr>
                      <a:rPr lang="el-GR" sz="1800" i="0" dirty="0">
                        <a:latin typeface="Cambria Math"/>
                      </a:rPr>
                      <m:t>και</m:t>
                    </m:r>
                    <m:r>
                      <a:rPr lang="el-GR" sz="1800" i="1" dirty="0">
                        <a:latin typeface="Cambria Math"/>
                      </a:rPr>
                      <m:t> </m:t>
                    </m:r>
                    <m:sSub>
                      <m:sSubPr>
                        <m:ctrlPr>
                          <a:rPr lang="el-GR" sz="1800" i="1" dirty="0">
                            <a:latin typeface="Cambria Math"/>
                          </a:rPr>
                        </m:ctrlPr>
                      </m:sSubPr>
                      <m:e>
                        <m:r>
                          <a:rPr lang="el-GR" sz="1800" i="1" dirty="0">
                            <a:latin typeface="Cambria Math"/>
                          </a:rPr>
                          <m:t>𝑦</m:t>
                        </m:r>
                      </m:e>
                      <m:sub>
                        <m:r>
                          <a:rPr lang="el-GR" sz="1800" i="1" dirty="0">
                            <a:latin typeface="Cambria Math"/>
                          </a:rPr>
                          <m:t>6</m:t>
                        </m:r>
                      </m:sub>
                    </m:sSub>
                    <m:d>
                      <m:dPr>
                        <m:ctrlPr>
                          <a:rPr lang="el-GR" sz="1800" i="1" dirty="0">
                            <a:latin typeface="Cambria Math"/>
                          </a:rPr>
                        </m:ctrlPr>
                      </m:dPr>
                      <m:e>
                        <m:r>
                          <a:rPr lang="el-GR" sz="1800" i="1" dirty="0">
                            <a:latin typeface="Cambria Math"/>
                          </a:rPr>
                          <m:t>𝑡</m:t>
                        </m:r>
                      </m:e>
                    </m:d>
                    <m:r>
                      <a:rPr lang="el-GR" sz="1800" i="1" dirty="0">
                        <a:latin typeface="Cambria Math"/>
                      </a:rPr>
                      <m:t>=</m:t>
                    </m:r>
                    <m:r>
                      <a:rPr lang="el-GR" sz="1800" i="1" dirty="0">
                        <a:latin typeface="Cambria Math"/>
                      </a:rPr>
                      <m:t>𝑥</m:t>
                    </m:r>
                    <m:r>
                      <a:rPr lang="el-GR" sz="1800" i="1" dirty="0">
                        <a:latin typeface="Cambria Math"/>
                      </a:rPr>
                      <m:t>(2</m:t>
                    </m:r>
                    <m:r>
                      <a:rPr lang="el-GR" sz="1800" i="1" dirty="0">
                        <a:latin typeface="Cambria Math"/>
                      </a:rPr>
                      <m:t>𝑡</m:t>
                    </m:r>
                    <m:r>
                      <a:rPr lang="el-GR" sz="1800" i="1" dirty="0">
                        <a:latin typeface="Cambria Math"/>
                      </a:rPr>
                      <m:t>−2</m:t>
                    </m:r>
                  </m:oMath>
                </a14:m>
                <a:r>
                  <a:rPr lang="el-GR" sz="1800" dirty="0"/>
                  <a:t>).</a:t>
                </a:r>
              </a:p>
              <a:p>
                <a:pPr marL="0" indent="0" algn="l">
                  <a:buNone/>
                </a:pPr>
                <a:endParaRPr lang="el-GR" sz="1800" dirty="0"/>
              </a:p>
              <a:p>
                <a:pPr marL="0" indent="0" algn="l">
                  <a:buNone/>
                </a:pPr>
                <a:r>
                  <a:rPr lang="el-GR" sz="1800" u="sng" dirty="0"/>
                  <a:t>Απάντηση</a:t>
                </a:r>
                <a:r>
                  <a:rPr lang="el-GR" sz="1800" dirty="0"/>
                  <a:t>: Το αρχικό σήμα </a:t>
                </a:r>
                <a14:m>
                  <m:oMath xmlns:m="http://schemas.openxmlformats.org/officeDocument/2006/math">
                    <m:r>
                      <a:rPr lang="el-GR" sz="1800" i="1" dirty="0" smtClean="0">
                        <a:latin typeface="Cambria Math"/>
                      </a:rPr>
                      <m:t>𝑥</m:t>
                    </m:r>
                    <m:r>
                      <a:rPr lang="el-GR" sz="1800" i="1" dirty="0" smtClean="0">
                        <a:latin typeface="Cambria Math"/>
                      </a:rPr>
                      <m:t>(</m:t>
                    </m:r>
                    <m:r>
                      <a:rPr lang="el-GR" sz="1800" i="1" dirty="0" smtClean="0">
                        <a:latin typeface="Cambria Math"/>
                      </a:rPr>
                      <m:t>𝑡</m:t>
                    </m:r>
                    <m:r>
                      <a:rPr lang="el-GR" sz="1800" i="1" dirty="0">
                        <a:latin typeface="Cambria Math"/>
                      </a:rPr>
                      <m:t>)</m:t>
                    </m:r>
                  </m:oMath>
                </a14:m>
                <a:r>
                  <a:rPr lang="el-GR" sz="1800" dirty="0"/>
                  <a:t> </a:t>
                </a:r>
                <a:r>
                  <a:rPr lang="el-GR" sz="1800" dirty="0" smtClean="0"/>
                  <a:t>είναι:</a:t>
                </a:r>
                <a:endParaRPr lang="el-GR" sz="1800" dirty="0"/>
              </a:p>
              <a:p>
                <a:pPr marL="0" indent="0" algn="l">
                  <a:buNone/>
                </a:pPr>
                <a:r>
                  <a:rPr lang="el-GR" sz="1800" dirty="0"/>
                  <a:t>	 </a:t>
                </a:r>
              </a:p>
              <a:p>
                <a:pPr marL="0" indent="0" algn="l">
                  <a:buNone/>
                </a:pPr>
                <a:r>
                  <a:rPr lang="el-GR" sz="1800" dirty="0" smtClean="0"/>
                  <a:t>Το </a:t>
                </a:r>
                <a:r>
                  <a:rPr lang="el-GR" sz="1800" dirty="0"/>
                  <a:t>σήμα </a:t>
                </a:r>
                <a14:m>
                  <m:oMath xmlns:m="http://schemas.openxmlformats.org/officeDocument/2006/math">
                    <m:sSub>
                      <m:sSubPr>
                        <m:ctrlPr>
                          <a:rPr lang="el-GR" sz="1800" i="1" dirty="0" smtClean="0">
                            <a:latin typeface="Cambria Math"/>
                          </a:rPr>
                        </m:ctrlPr>
                      </m:sSubPr>
                      <m:e>
                        <m:r>
                          <a:rPr lang="el-GR" sz="1800" i="1" dirty="0" smtClean="0">
                            <a:latin typeface="Cambria Math"/>
                          </a:rPr>
                          <m:t>𝑦</m:t>
                        </m:r>
                      </m:e>
                      <m:sub>
                        <m:r>
                          <a:rPr lang="el-GR" sz="1800" i="1" dirty="0" smtClean="0">
                            <a:latin typeface="Cambria Math"/>
                          </a:rPr>
                          <m:t>1</m:t>
                        </m:r>
                      </m:sub>
                    </m:sSub>
                    <m:d>
                      <m:dPr>
                        <m:ctrlPr>
                          <a:rPr lang="el-GR" sz="1800" i="1" dirty="0" smtClean="0">
                            <a:latin typeface="Cambria Math"/>
                          </a:rPr>
                        </m:ctrlPr>
                      </m:dPr>
                      <m:e>
                        <m:r>
                          <a:rPr lang="el-GR" sz="1800" i="1" dirty="0" smtClean="0">
                            <a:latin typeface="Cambria Math"/>
                          </a:rPr>
                          <m:t>𝑡</m:t>
                        </m:r>
                      </m:e>
                    </m:d>
                  </m:oMath>
                </a14:m>
                <a:r>
                  <a:rPr lang="el-GR" sz="1800" dirty="0" smtClean="0"/>
                  <a:t> είναι η </a:t>
                </a:r>
                <a:r>
                  <a:rPr lang="el-GR" sz="1800" dirty="0"/>
                  <a:t>ανάκλαση του </a:t>
                </a:r>
                <a14:m>
                  <m:oMath xmlns:m="http://schemas.openxmlformats.org/officeDocument/2006/math">
                    <m:r>
                      <a:rPr lang="el-GR" sz="1800" i="1" dirty="0" smtClean="0">
                        <a:latin typeface="Cambria Math"/>
                      </a:rPr>
                      <m:t>𝑥</m:t>
                    </m:r>
                    <m:r>
                      <a:rPr lang="el-GR" sz="1800" i="1" dirty="0" smtClean="0">
                        <a:latin typeface="Cambria Math"/>
                      </a:rPr>
                      <m:t>(</m:t>
                    </m:r>
                    <m:r>
                      <a:rPr lang="el-GR" sz="1800" i="1" dirty="0" smtClean="0">
                        <a:latin typeface="Cambria Math"/>
                      </a:rPr>
                      <m:t>𝑡</m:t>
                    </m:r>
                    <m:r>
                      <a:rPr lang="el-GR" sz="1800" i="1" dirty="0">
                        <a:latin typeface="Cambria Math"/>
                      </a:rPr>
                      <m:t>)</m:t>
                    </m:r>
                  </m:oMath>
                </a14:m>
                <a:r>
                  <a:rPr lang="el-GR" sz="1800" dirty="0"/>
                  <a:t> </a:t>
                </a:r>
                <a:r>
                  <a:rPr lang="el-GR" sz="1800" dirty="0" smtClean="0"/>
                  <a:t>και </a:t>
                </a:r>
                <a:br>
                  <a:rPr lang="el-GR" sz="1800" dirty="0" smtClean="0"/>
                </a:br>
                <a:r>
                  <a:rPr lang="el-GR" sz="1800" dirty="0" smtClean="0"/>
                  <a:t>υπολογίζεται  </a:t>
                </a:r>
                <a:r>
                  <a:rPr lang="el-GR" sz="1800" dirty="0"/>
                  <a:t>αντικαθιστώντας το </a:t>
                </a:r>
                <a14:m>
                  <m:oMath xmlns:m="http://schemas.openxmlformats.org/officeDocument/2006/math">
                    <m:r>
                      <a:rPr lang="el-GR" sz="1800" i="1" dirty="0" smtClean="0">
                        <a:latin typeface="Cambria Math"/>
                      </a:rPr>
                      <m:t>𝑡</m:t>
                    </m:r>
                  </m:oMath>
                </a14:m>
                <a:r>
                  <a:rPr lang="el-GR" sz="1800" dirty="0"/>
                  <a:t> με </a:t>
                </a:r>
                <a14:m>
                  <m:oMath xmlns:m="http://schemas.openxmlformats.org/officeDocument/2006/math">
                    <m:r>
                      <a:rPr lang="el-GR" sz="1800" i="1" dirty="0" smtClean="0">
                        <a:latin typeface="Cambria Math"/>
                      </a:rPr>
                      <m:t>–</m:t>
                    </m:r>
                    <m:r>
                      <a:rPr lang="el-GR" sz="1800" i="1" dirty="0" smtClean="0">
                        <a:latin typeface="Cambria Math"/>
                      </a:rPr>
                      <m:t>𝑡</m:t>
                    </m:r>
                  </m:oMath>
                </a14:m>
                <a:r>
                  <a:rPr lang="el-GR" sz="1800" dirty="0" smtClean="0"/>
                  <a:t>:</a:t>
                </a:r>
              </a:p>
              <a:p>
                <a:pPr marL="0" indent="0" algn="l">
                  <a:buNone/>
                </a:pPr>
                <a:endParaRPr lang="el-GR" sz="1800" dirty="0"/>
              </a:p>
              <a:p>
                <a:pPr marL="0" indent="0" algn="l">
                  <a:buNone/>
                </a:pPr>
                <a14:m>
                  <m:oMathPara xmlns:m="http://schemas.openxmlformats.org/officeDocument/2006/math">
                    <m:oMathParaPr>
                      <m:jc m:val="centerGroup"/>
                    </m:oMathParaPr>
                    <m:oMath xmlns:m="http://schemas.openxmlformats.org/officeDocument/2006/math">
                      <m:sSub>
                        <m:sSubPr>
                          <m:ctrlPr>
                            <a:rPr lang="el-GR" sz="1600" i="1" dirty="0" smtClean="0">
                              <a:latin typeface="Cambria Math"/>
                            </a:rPr>
                          </m:ctrlPr>
                        </m:sSubPr>
                        <m:e>
                          <m:r>
                            <a:rPr lang="el-GR" sz="1600" i="1" dirty="0" smtClean="0">
                              <a:latin typeface="Cambria Math"/>
                            </a:rPr>
                            <m:t>𝑦</m:t>
                          </m:r>
                        </m:e>
                        <m:sub>
                          <m:r>
                            <a:rPr lang="el-GR" sz="1600" i="1" dirty="0" smtClean="0">
                              <a:latin typeface="Cambria Math"/>
                            </a:rPr>
                            <m:t>1</m:t>
                          </m:r>
                        </m:sub>
                      </m:sSub>
                      <m:d>
                        <m:dPr>
                          <m:ctrlPr>
                            <a:rPr lang="el-GR" sz="1600" i="1" dirty="0" smtClean="0">
                              <a:latin typeface="Cambria Math"/>
                            </a:rPr>
                          </m:ctrlPr>
                        </m:dPr>
                        <m:e>
                          <m:r>
                            <a:rPr lang="el-GR" sz="1600" i="1" dirty="0" smtClean="0">
                              <a:latin typeface="Cambria Math"/>
                            </a:rPr>
                            <m:t>𝑡</m:t>
                          </m:r>
                        </m:e>
                      </m:d>
                      <m:r>
                        <a:rPr lang="el-GR" sz="1600" i="1" dirty="0" smtClean="0">
                          <a:latin typeface="Cambria Math"/>
                        </a:rPr>
                        <m:t>=</m:t>
                      </m:r>
                      <m:d>
                        <m:dPr>
                          <m:begChr m:val="{"/>
                          <m:endChr m:val=""/>
                          <m:ctrlPr>
                            <a:rPr lang="el-GR" sz="1600" i="1" dirty="0" smtClean="0">
                              <a:latin typeface="Cambria Math"/>
                            </a:rPr>
                          </m:ctrlPr>
                        </m:dPr>
                        <m:e>
                          <m:eqArr>
                            <m:eqArrPr>
                              <m:ctrlPr>
                                <a:rPr lang="el-GR" sz="1600" i="1" dirty="0" smtClean="0">
                                  <a:latin typeface="Cambria Math"/>
                                </a:rPr>
                              </m:ctrlPr>
                            </m:eqArrPr>
                            <m:e>
                              <m:r>
                                <a:rPr lang="el-GR" sz="1600" i="1" dirty="0" smtClean="0">
                                  <a:latin typeface="Cambria Math"/>
                                </a:rPr>
                                <m:t>2</m:t>
                              </m:r>
                              <m:d>
                                <m:dPr>
                                  <m:ctrlPr>
                                    <a:rPr lang="el-GR" sz="1600" i="1" dirty="0" smtClean="0">
                                      <a:latin typeface="Cambria Math"/>
                                    </a:rPr>
                                  </m:ctrlPr>
                                </m:dPr>
                                <m:e>
                                  <m:r>
                                    <a:rPr lang="el-GR" sz="1600" i="1" dirty="0" smtClean="0">
                                      <a:latin typeface="Cambria Math"/>
                                    </a:rPr>
                                    <m:t>−</m:t>
                                  </m:r>
                                  <m:r>
                                    <a:rPr lang="el-GR" sz="1600" i="1" dirty="0" smtClean="0">
                                      <a:latin typeface="Cambria Math"/>
                                    </a:rPr>
                                    <m:t>𝑡</m:t>
                                  </m:r>
                                </m:e>
                              </m:d>
                              <m:r>
                                <a:rPr lang="el-GR" sz="1600" i="1" dirty="0" smtClean="0">
                                  <a:latin typeface="Cambria Math"/>
                                </a:rPr>
                                <m:t>+2,</m:t>
                              </m:r>
                              <m:r>
                                <a:rPr lang="el-GR" sz="1600" b="0" i="1" dirty="0" smtClean="0">
                                  <a:latin typeface="Cambria Math"/>
                                </a:rPr>
                                <m:t> </m:t>
                              </m:r>
                              <m:r>
                                <a:rPr lang="en-US" sz="1600" b="0" i="1" dirty="0" smtClean="0">
                                  <a:latin typeface="Cambria Math"/>
                                </a:rPr>
                                <m:t> </m:t>
                              </m:r>
                              <m:r>
                                <a:rPr lang="el-GR" sz="1600" i="1" dirty="0" smtClean="0">
                                  <a:latin typeface="Cambria Math"/>
                                </a:rPr>
                                <m:t>−1≤−</m:t>
                              </m:r>
                              <m:r>
                                <a:rPr lang="el-GR" sz="1600" i="1" dirty="0" smtClean="0">
                                  <a:latin typeface="Cambria Math"/>
                                </a:rPr>
                                <m:t>𝑡</m:t>
                              </m:r>
                              <m:r>
                                <a:rPr lang="el-GR" sz="1600" i="1" dirty="0" smtClean="0">
                                  <a:latin typeface="Cambria Math"/>
                                </a:rPr>
                                <m:t>&lt;0</m:t>
                              </m:r>
                            </m:e>
                            <m:e>
                              <m:r>
                                <a:rPr lang="el-GR" sz="1600" i="1" dirty="0" smtClean="0">
                                  <a:latin typeface="Cambria Math"/>
                                </a:rPr>
                                <m:t>2−</m:t>
                              </m:r>
                              <m:d>
                                <m:dPr>
                                  <m:ctrlPr>
                                    <a:rPr lang="el-GR" sz="1600" i="1" dirty="0" smtClean="0">
                                      <a:latin typeface="Cambria Math"/>
                                    </a:rPr>
                                  </m:ctrlPr>
                                </m:dPr>
                                <m:e>
                                  <m:r>
                                    <a:rPr lang="el-GR" sz="1600" i="1" dirty="0" smtClean="0">
                                      <a:latin typeface="Cambria Math"/>
                                    </a:rPr>
                                    <m:t>−</m:t>
                                  </m:r>
                                  <m:r>
                                    <a:rPr lang="el-GR" sz="1600" i="1" dirty="0" smtClean="0">
                                      <a:latin typeface="Cambria Math"/>
                                    </a:rPr>
                                    <m:t>𝑡</m:t>
                                  </m:r>
                                </m:e>
                              </m:d>
                              <m:r>
                                <a:rPr lang="el-GR" sz="1600" i="1" dirty="0" smtClean="0">
                                  <a:latin typeface="Cambria Math"/>
                                </a:rPr>
                                <m:t>,&amp;  </m:t>
                              </m:r>
                              <m:r>
                                <a:rPr lang="en-US" sz="1600" b="0" i="1" dirty="0" smtClean="0">
                                  <a:latin typeface="Cambria Math"/>
                                </a:rPr>
                                <m:t>         </m:t>
                              </m:r>
                              <m:r>
                                <a:rPr lang="el-GR" sz="1600" i="1" dirty="0" smtClean="0">
                                  <a:latin typeface="Cambria Math"/>
                                </a:rPr>
                                <m:t>0≤−</m:t>
                              </m:r>
                              <m:r>
                                <a:rPr lang="el-GR" sz="1600" i="1" dirty="0" smtClean="0">
                                  <a:latin typeface="Cambria Math"/>
                                </a:rPr>
                                <m:t>𝑡</m:t>
                              </m:r>
                              <m:r>
                                <a:rPr lang="el-GR" sz="1600" i="1" dirty="0" smtClean="0">
                                  <a:latin typeface="Cambria Math"/>
                                </a:rPr>
                                <m:t>&lt;2</m:t>
                              </m:r>
                            </m:e>
                            <m:e>
                              <m:r>
                                <a:rPr lang="el-GR" sz="1600" i="1" dirty="0" smtClean="0">
                                  <a:latin typeface="Cambria Math"/>
                                </a:rPr>
                                <m:t>0,         </m:t>
                              </m:r>
                              <m:r>
                                <m:rPr>
                                  <m:sty m:val="p"/>
                                </m:rPr>
                                <a:rPr lang="el-GR" sz="1600" i="0" dirty="0" smtClean="0">
                                  <a:latin typeface="Cambria Math"/>
                                </a:rPr>
                                <m:t>αλλού</m:t>
                              </m:r>
                            </m:e>
                          </m:eqArr>
                        </m:e>
                      </m:d>
                      <m:r>
                        <a:rPr lang="el-GR" sz="1600" i="1" dirty="0" smtClean="0">
                          <a:latin typeface="Cambria Math"/>
                        </a:rPr>
                        <m:t>=</m:t>
                      </m:r>
                      <m:d>
                        <m:dPr>
                          <m:begChr m:val="{"/>
                          <m:endChr m:val=""/>
                          <m:ctrlPr>
                            <a:rPr lang="el-GR" sz="1600" i="1" dirty="0" smtClean="0">
                              <a:latin typeface="Cambria Math"/>
                            </a:rPr>
                          </m:ctrlPr>
                        </m:dPr>
                        <m:e>
                          <m:eqArr>
                            <m:eqArrPr>
                              <m:ctrlPr>
                                <a:rPr lang="el-GR" sz="1600" i="1" dirty="0" smtClean="0">
                                  <a:latin typeface="Cambria Math"/>
                                </a:rPr>
                              </m:ctrlPr>
                            </m:eqArrPr>
                            <m:e>
                              <m:r>
                                <a:rPr lang="el-GR" sz="1600" i="1" dirty="0" smtClean="0">
                                  <a:latin typeface="Cambria Math"/>
                                </a:rPr>
                                <m:t>−2</m:t>
                              </m:r>
                              <m:r>
                                <a:rPr lang="el-GR" sz="1600" i="1" dirty="0" smtClean="0">
                                  <a:latin typeface="Cambria Math"/>
                                </a:rPr>
                                <m:t>𝑡</m:t>
                              </m:r>
                              <m:r>
                                <a:rPr lang="el-GR" sz="1600" i="1" dirty="0" smtClean="0">
                                  <a:latin typeface="Cambria Math"/>
                                </a:rPr>
                                <m:t>+2,  &amp;1≥</m:t>
                              </m:r>
                              <m:r>
                                <a:rPr lang="el-GR" sz="1600" i="1" dirty="0" smtClean="0">
                                  <a:latin typeface="Cambria Math"/>
                                </a:rPr>
                                <m:t>𝑡</m:t>
                              </m:r>
                              <m:r>
                                <a:rPr lang="el-GR" sz="1600" i="1" dirty="0" smtClean="0">
                                  <a:latin typeface="Cambria Math"/>
                                </a:rPr>
                                <m:t>&gt;0</m:t>
                              </m:r>
                            </m:e>
                            <m:e>
                              <m:r>
                                <a:rPr lang="el-GR" sz="1600" i="1" dirty="0" smtClean="0">
                                  <a:latin typeface="Cambria Math"/>
                                </a:rPr>
                                <m:t>2+</m:t>
                              </m:r>
                              <m:r>
                                <a:rPr lang="el-GR" sz="1600" i="1" dirty="0" smtClean="0">
                                  <a:latin typeface="Cambria Math"/>
                                </a:rPr>
                                <m:t>𝑡</m:t>
                              </m:r>
                              <m:r>
                                <a:rPr lang="el-GR" sz="1600" i="1" dirty="0" smtClean="0">
                                  <a:latin typeface="Cambria Math"/>
                                </a:rPr>
                                <m:t>,       0≥</m:t>
                              </m:r>
                              <m:r>
                                <a:rPr lang="el-GR" sz="1600" i="1" dirty="0" smtClean="0">
                                  <a:latin typeface="Cambria Math"/>
                                </a:rPr>
                                <m:t>𝑡</m:t>
                              </m:r>
                              <m:r>
                                <a:rPr lang="el-GR" sz="1600" i="1" dirty="0" smtClean="0">
                                  <a:latin typeface="Cambria Math"/>
                                </a:rPr>
                                <m:t>&gt;−2</m:t>
                              </m:r>
                            </m:e>
                            <m:e>
                              <m:r>
                                <a:rPr lang="el-GR" sz="1600" i="1" dirty="0" smtClean="0">
                                  <a:latin typeface="Cambria Math"/>
                                </a:rPr>
                                <m:t>0,         </m:t>
                              </m:r>
                              <m:r>
                                <m:rPr>
                                  <m:sty m:val="p"/>
                                </m:rPr>
                                <a:rPr lang="el-GR" sz="1600" i="0" dirty="0" smtClean="0">
                                  <a:latin typeface="Cambria Math"/>
                                </a:rPr>
                                <m:t>αλλού</m:t>
                              </m:r>
                            </m:e>
                          </m:eqArr>
                        </m:e>
                      </m:d>
                      <m:r>
                        <a:rPr lang="el-GR" sz="1600" i="1" dirty="0" smtClean="0">
                          <a:latin typeface="Cambria Math"/>
                        </a:rPr>
                        <m:t>=</m:t>
                      </m:r>
                      <m:d>
                        <m:dPr>
                          <m:begChr m:val="{"/>
                          <m:endChr m:val=""/>
                          <m:ctrlPr>
                            <a:rPr lang="el-GR" sz="1600" i="1" dirty="0" smtClean="0">
                              <a:latin typeface="Cambria Math"/>
                            </a:rPr>
                          </m:ctrlPr>
                        </m:dPr>
                        <m:e>
                          <m:eqArr>
                            <m:eqArrPr>
                              <m:ctrlPr>
                                <a:rPr lang="el-GR" sz="1600" i="1" dirty="0" smtClean="0">
                                  <a:latin typeface="Cambria Math"/>
                                </a:rPr>
                              </m:ctrlPr>
                            </m:eqArrPr>
                            <m:e>
                              <m:r>
                                <a:rPr lang="el-GR" sz="1600" i="1" dirty="0" smtClean="0">
                                  <a:latin typeface="Cambria Math"/>
                                </a:rPr>
                                <m:t>𝑡</m:t>
                              </m:r>
                              <m:r>
                                <a:rPr lang="el-GR" sz="1600" i="1" dirty="0" smtClean="0">
                                  <a:latin typeface="Cambria Math"/>
                                </a:rPr>
                                <m:t>+2,  −2≤</m:t>
                              </m:r>
                              <m:r>
                                <a:rPr lang="el-GR" sz="1600" i="1" dirty="0" smtClean="0">
                                  <a:latin typeface="Cambria Math"/>
                                </a:rPr>
                                <m:t>𝑡</m:t>
                              </m:r>
                              <m:r>
                                <a:rPr lang="el-GR" sz="1600" i="1" dirty="0" smtClean="0">
                                  <a:latin typeface="Cambria Math"/>
                                </a:rPr>
                                <m:t>&lt;0</m:t>
                              </m:r>
                            </m:e>
                            <m:e>
                              <m:r>
                                <a:rPr lang="el-GR" sz="1600" i="1" dirty="0" smtClean="0">
                                  <a:latin typeface="Cambria Math"/>
                                </a:rPr>
                                <m:t>2−2</m:t>
                              </m:r>
                              <m:r>
                                <a:rPr lang="el-GR" sz="1600" i="1" dirty="0" smtClean="0">
                                  <a:latin typeface="Cambria Math"/>
                                </a:rPr>
                                <m:t>𝑡</m:t>
                              </m:r>
                              <m:r>
                                <a:rPr lang="el-GR" sz="1600" i="1" dirty="0" smtClean="0">
                                  <a:latin typeface="Cambria Math"/>
                                </a:rPr>
                                <m:t>,  0≤</m:t>
                              </m:r>
                              <m:r>
                                <a:rPr lang="el-GR" sz="1600" i="1" dirty="0" smtClean="0">
                                  <a:latin typeface="Cambria Math"/>
                                </a:rPr>
                                <m:t>𝑡</m:t>
                              </m:r>
                              <m:r>
                                <a:rPr lang="el-GR" sz="1600" i="1" dirty="0" smtClean="0">
                                  <a:latin typeface="Cambria Math"/>
                                </a:rPr>
                                <m:t>&lt;1</m:t>
                              </m:r>
                            </m:e>
                            <m:e>
                              <m:r>
                                <a:rPr lang="el-GR" sz="1600" i="1" dirty="0" smtClean="0">
                                  <a:latin typeface="Cambria Math"/>
                                </a:rPr>
                                <m:t>0,         </m:t>
                              </m:r>
                              <m:r>
                                <m:rPr>
                                  <m:sty m:val="p"/>
                                </m:rPr>
                                <a:rPr lang="el-GR" sz="1600" i="0" dirty="0" err="1">
                                  <a:latin typeface="Cambria Math"/>
                                </a:rPr>
                                <m:t>αλλού</m:t>
                              </m:r>
                            </m:e>
                          </m:eqArr>
                        </m:e>
                      </m:d>
                    </m:oMath>
                  </m:oMathPara>
                </a14:m>
                <a:endParaRPr lang="el-GR" sz="1600" dirty="0"/>
              </a:p>
              <a:p>
                <a:pPr marL="0" indent="0" algn="l">
                  <a:buNone/>
                </a:pPr>
                <a:endParaRPr lang="el-GR" sz="1800" dirty="0" smtClean="0"/>
              </a:p>
              <a:p>
                <a:pPr marL="0" indent="0" algn="l">
                  <a:buNone/>
                </a:pPr>
                <a:r>
                  <a:rPr lang="el-GR" sz="1800" dirty="0" smtClean="0"/>
                  <a:t>Η </a:t>
                </a:r>
                <a:r>
                  <a:rPr lang="el-GR" sz="1800" dirty="0"/>
                  <a:t>γραφική παράσταση του σήματος </a:t>
                </a:r>
                <a14:m>
                  <m:oMath xmlns:m="http://schemas.openxmlformats.org/officeDocument/2006/math">
                    <m:sSub>
                      <m:sSubPr>
                        <m:ctrlPr>
                          <a:rPr lang="el-GR" sz="1800" i="1" dirty="0" smtClean="0">
                            <a:latin typeface="Cambria Math"/>
                          </a:rPr>
                        </m:ctrlPr>
                      </m:sSubPr>
                      <m:e>
                        <m:r>
                          <a:rPr lang="el-GR" sz="1800" i="1" dirty="0" smtClean="0">
                            <a:latin typeface="Cambria Math"/>
                          </a:rPr>
                          <m:t>𝑦</m:t>
                        </m:r>
                      </m:e>
                      <m:sub>
                        <m:r>
                          <a:rPr lang="el-GR" sz="1800" i="1" dirty="0" smtClean="0">
                            <a:latin typeface="Cambria Math"/>
                          </a:rPr>
                          <m:t>1</m:t>
                        </m:r>
                      </m:sub>
                    </m:sSub>
                    <m:d>
                      <m:dPr>
                        <m:ctrlPr>
                          <a:rPr lang="el-GR" sz="1800" i="1" dirty="0" smtClean="0">
                            <a:latin typeface="Cambria Math"/>
                          </a:rPr>
                        </m:ctrlPr>
                      </m:dPr>
                      <m:e>
                        <m:r>
                          <a:rPr lang="el-GR" sz="1800" i="1" dirty="0">
                            <a:latin typeface="Cambria Math"/>
                          </a:rPr>
                          <m:t>𝑡</m:t>
                        </m:r>
                      </m:e>
                    </m:d>
                    <m:r>
                      <a:rPr lang="el-GR" sz="1800" i="1" dirty="0">
                        <a:latin typeface="Cambria Math"/>
                      </a:rPr>
                      <m:t>= </m:t>
                    </m:r>
                    <m:r>
                      <a:rPr lang="el-GR" sz="1800" i="1" dirty="0">
                        <a:latin typeface="Cambria Math"/>
                      </a:rPr>
                      <m:t>𝑥</m:t>
                    </m:r>
                    <m:r>
                      <a:rPr lang="el-GR" sz="1800" i="1" dirty="0">
                        <a:latin typeface="Cambria Math"/>
                      </a:rPr>
                      <m:t>(−</m:t>
                    </m:r>
                    <m:r>
                      <a:rPr lang="el-GR" sz="1800" i="1" dirty="0">
                        <a:latin typeface="Cambria Math"/>
                      </a:rPr>
                      <m:t>𝑡</m:t>
                    </m:r>
                    <m:r>
                      <a:rPr lang="el-GR" sz="1800" i="1" dirty="0">
                        <a:latin typeface="Cambria Math"/>
                      </a:rPr>
                      <m:t>)</m:t>
                    </m:r>
                  </m:oMath>
                </a14:m>
                <a:r>
                  <a:rPr lang="el-GR" sz="1800" dirty="0" smtClean="0"/>
                  <a:t>:</a:t>
                </a:r>
                <a:endParaRPr lang="el-GR" sz="1800" dirty="0"/>
              </a:p>
              <a:p>
                <a:pPr marL="0" indent="0" algn="l">
                  <a:buNone/>
                </a:pPr>
                <a:endParaRPr lang="el-GR" sz="1800" dirty="0"/>
              </a:p>
              <a:p>
                <a:pPr marL="0" indent="0" algn="l">
                  <a:buNone/>
                </a:pPr>
                <a:r>
                  <a:rPr lang="el-GR" sz="1800" dirty="0"/>
                  <a:t> 	 </a:t>
                </a:r>
              </a:p>
              <a:p>
                <a:pPr marL="0" indent="0" algn="l">
                  <a:buNone/>
                </a:pPr>
                <a:endParaRPr lang="el-GR" sz="1800" dirty="0"/>
              </a:p>
              <a:p>
                <a:pPr marL="0" indent="0" algn="l">
                  <a:buNone/>
                </a:pPr>
                <a:r>
                  <a:rPr lang="el-GR" sz="1800" dirty="0"/>
                  <a:t> </a:t>
                </a:r>
              </a:p>
              <a:p>
                <a:pPr marL="0" indent="0" algn="l">
                  <a:buNone/>
                </a:pPr>
                <a:endParaRPr lang="el-GR" sz="1800" dirty="0"/>
              </a:p>
              <a:p>
                <a:pPr marL="0" indent="0" algn="l">
                  <a:buNone/>
                </a:pPr>
                <a:endParaRPr lang="en-US" sz="1800" dirty="0" smtClean="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457200" y="1052736"/>
                <a:ext cx="8229600" cy="5472608"/>
              </a:xfrm>
              <a:blipFill rotWithShape="1">
                <a:blip r:embed="rId2"/>
                <a:stretch>
                  <a:fillRect l="-593"/>
                </a:stretch>
              </a:blipFill>
            </p:spPr>
            <p:txBody>
              <a:bodyPr/>
              <a:lstStyle/>
              <a:p>
                <a:r>
                  <a:rPr lang="el-GR">
                    <a:noFill/>
                  </a:rPr>
                  <a:t> </a:t>
                </a:r>
              </a:p>
            </p:txBody>
          </p:sp>
        </mc:Fallback>
      </mc:AlternateContent>
      <p:sp>
        <p:nvSpPr>
          <p:cNvPr id="4" name="Slide Number Placeholder 3"/>
          <p:cNvSpPr>
            <a:spLocks noGrp="1"/>
          </p:cNvSpPr>
          <p:nvPr>
            <p:ph type="sldNum" sz="quarter" idx="12"/>
          </p:nvPr>
        </p:nvSpPr>
        <p:spPr/>
        <p:txBody>
          <a:bodyPr/>
          <a:lstStyle/>
          <a:p>
            <a:fld id="{0B0EBAE1-C03B-424B-868F-E6C23C4F0113}" type="slidenum">
              <a:rPr lang="el-GR" smtClean="0"/>
              <a:t>25</a:t>
            </a:fld>
            <a:endParaRPr lang="el-GR"/>
          </a:p>
        </p:txBody>
      </p:sp>
      <p:pic>
        <p:nvPicPr>
          <p:cNvPr id="5" name="Picture 4"/>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588224" y="2636912"/>
            <a:ext cx="1872208" cy="1224136"/>
          </a:xfrm>
          <a:prstGeom prst="rect">
            <a:avLst/>
          </a:prstGeom>
          <a:noFill/>
          <a:ln>
            <a:noFill/>
          </a:ln>
        </p:spPr>
      </p:pic>
      <p:pic>
        <p:nvPicPr>
          <p:cNvPr id="6" name="Picture 5"/>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372200" y="5373216"/>
            <a:ext cx="1764585" cy="1168142"/>
          </a:xfrm>
          <a:prstGeom prst="rect">
            <a:avLst/>
          </a:prstGeom>
          <a:noFill/>
          <a:ln>
            <a:noFill/>
          </a:ln>
        </p:spPr>
      </p:pic>
    </p:spTree>
    <p:extLst>
      <p:ext uri="{BB962C8B-B14F-4D97-AF65-F5344CB8AC3E}">
        <p14:creationId xmlns:p14="http://schemas.microsoft.com/office/powerpoint/2010/main" val="368014030"/>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lvl="0"/>
            <a:r>
              <a:rPr lang="el-GR" dirty="0" smtClean="0"/>
              <a:t>Άσκηση 4 (συνέχεια)</a:t>
            </a:r>
            <a:endParaRPr lang="el-GR"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457200" y="1052736"/>
                <a:ext cx="8229600" cy="5472608"/>
              </a:xfrm>
            </p:spPr>
            <p:txBody>
              <a:bodyPr>
                <a:noAutofit/>
              </a:bodyPr>
              <a:lstStyle/>
              <a:p>
                <a:pPr marL="0" indent="0" algn="l">
                  <a:buNone/>
                </a:pPr>
                <a:r>
                  <a:rPr lang="el-GR" sz="1800" dirty="0" smtClean="0"/>
                  <a:t>Το </a:t>
                </a:r>
                <a14:m>
                  <m:oMath xmlns:m="http://schemas.openxmlformats.org/officeDocument/2006/math">
                    <m:sSub>
                      <m:sSubPr>
                        <m:ctrlPr>
                          <a:rPr lang="el-GR" sz="1800" i="1" dirty="0" smtClean="0">
                            <a:latin typeface="Cambria Math"/>
                          </a:rPr>
                        </m:ctrlPr>
                      </m:sSubPr>
                      <m:e>
                        <m:r>
                          <a:rPr lang="el-GR" sz="1800" i="1" dirty="0" smtClean="0">
                            <a:latin typeface="Cambria Math"/>
                          </a:rPr>
                          <m:t>𝑦</m:t>
                        </m:r>
                      </m:e>
                      <m:sub>
                        <m:r>
                          <a:rPr lang="el-GR" sz="1800" i="1" dirty="0" smtClean="0">
                            <a:latin typeface="Cambria Math"/>
                          </a:rPr>
                          <m:t>2</m:t>
                        </m:r>
                      </m:sub>
                    </m:sSub>
                    <m:d>
                      <m:dPr>
                        <m:ctrlPr>
                          <a:rPr lang="el-GR" sz="1800" i="1" dirty="0" smtClean="0">
                            <a:latin typeface="Cambria Math"/>
                          </a:rPr>
                        </m:ctrlPr>
                      </m:dPr>
                      <m:e>
                        <m:r>
                          <a:rPr lang="el-GR" sz="1800" i="1" dirty="0" smtClean="0">
                            <a:latin typeface="Cambria Math"/>
                          </a:rPr>
                          <m:t>𝑡</m:t>
                        </m:r>
                      </m:e>
                    </m:d>
                  </m:oMath>
                </a14:m>
                <a:r>
                  <a:rPr lang="el-GR" sz="1800" dirty="0"/>
                  <a:t> </a:t>
                </a:r>
                <a:r>
                  <a:rPr lang="el-GR" sz="1800" dirty="0" smtClean="0"/>
                  <a:t>είναι μια </a:t>
                </a:r>
                <a:r>
                  <a:rPr lang="el-GR" sz="1800" dirty="0"/>
                  <a:t>χρονικά μετατοπισμένη μορφή του </a:t>
                </a:r>
                <a14:m>
                  <m:oMath xmlns:m="http://schemas.openxmlformats.org/officeDocument/2006/math">
                    <m:r>
                      <a:rPr lang="el-GR" sz="1800" i="1" dirty="0" smtClean="0">
                        <a:latin typeface="Cambria Math"/>
                      </a:rPr>
                      <m:t>𝑥</m:t>
                    </m:r>
                    <m:r>
                      <a:rPr lang="el-GR" sz="1800" i="1" dirty="0" smtClean="0">
                        <a:latin typeface="Cambria Math"/>
                      </a:rPr>
                      <m:t>(</m:t>
                    </m:r>
                    <m:r>
                      <a:rPr lang="el-GR" sz="1800" i="1" dirty="0" smtClean="0">
                        <a:latin typeface="Cambria Math"/>
                      </a:rPr>
                      <m:t>𝑡</m:t>
                    </m:r>
                    <m:r>
                      <a:rPr lang="el-GR" sz="1800" i="1" dirty="0">
                        <a:latin typeface="Cambria Math"/>
                      </a:rPr>
                      <m:t>)</m:t>
                    </m:r>
                  </m:oMath>
                </a14:m>
                <a:endParaRPr lang="el-GR" sz="1800" dirty="0" smtClean="0"/>
              </a:p>
              <a:p>
                <a:pPr marL="0" indent="0" algn="l">
                  <a:buNone/>
                </a:pPr>
                <a:endParaRPr lang="el-GR" sz="1800" dirty="0" smtClean="0"/>
              </a:p>
              <a:p>
                <a:pPr marL="0" indent="0" algn="l">
                  <a:buNone/>
                </a:pPr>
                <a14:m>
                  <m:oMathPara xmlns:m="http://schemas.openxmlformats.org/officeDocument/2006/math">
                    <m:oMathParaPr>
                      <m:jc m:val="left"/>
                    </m:oMathParaPr>
                    <m:oMath xmlns:m="http://schemas.openxmlformats.org/officeDocument/2006/math">
                      <m:sSub>
                        <m:sSubPr>
                          <m:ctrlPr>
                            <a:rPr lang="el-GR" sz="1800" i="1" dirty="0">
                              <a:latin typeface="Cambria Math"/>
                            </a:rPr>
                          </m:ctrlPr>
                        </m:sSubPr>
                        <m:e>
                          <m:r>
                            <a:rPr lang="el-GR" sz="1800" i="1" dirty="0">
                              <a:latin typeface="Cambria Math"/>
                            </a:rPr>
                            <m:t>𝑦</m:t>
                          </m:r>
                        </m:e>
                        <m:sub>
                          <m:r>
                            <a:rPr lang="el-GR" sz="1800" i="1" dirty="0">
                              <a:latin typeface="Cambria Math"/>
                            </a:rPr>
                            <m:t>2</m:t>
                          </m:r>
                        </m:sub>
                      </m:sSub>
                      <m:d>
                        <m:dPr>
                          <m:ctrlPr>
                            <a:rPr lang="el-GR" sz="1800" i="1" dirty="0">
                              <a:latin typeface="Cambria Math"/>
                            </a:rPr>
                          </m:ctrlPr>
                        </m:dPr>
                        <m:e>
                          <m:r>
                            <a:rPr lang="el-GR" sz="1800" i="1" dirty="0">
                              <a:latin typeface="Cambria Math"/>
                            </a:rPr>
                            <m:t>𝑡</m:t>
                          </m:r>
                        </m:e>
                      </m:d>
                      <m:r>
                        <a:rPr lang="el-GR" sz="1800" i="1" dirty="0">
                          <a:latin typeface="Cambria Math"/>
                        </a:rPr>
                        <m:t>=</m:t>
                      </m:r>
                      <m:d>
                        <m:dPr>
                          <m:begChr m:val="{"/>
                          <m:endChr m:val=""/>
                          <m:ctrlPr>
                            <a:rPr lang="el-GR" sz="1800" i="1" dirty="0">
                              <a:latin typeface="Cambria Math"/>
                            </a:rPr>
                          </m:ctrlPr>
                        </m:dPr>
                        <m:e>
                          <m:eqArr>
                            <m:eqArrPr>
                              <m:ctrlPr>
                                <a:rPr lang="el-GR" sz="1800" i="1" dirty="0">
                                  <a:latin typeface="Cambria Math"/>
                                </a:rPr>
                              </m:ctrlPr>
                            </m:eqArrPr>
                            <m:e>
                              <m:r>
                                <a:rPr lang="el-GR" sz="1800" i="1" dirty="0">
                                  <a:latin typeface="Cambria Math"/>
                                </a:rPr>
                                <m:t>4+2</m:t>
                              </m:r>
                              <m:r>
                                <a:rPr lang="el-GR" sz="1800" i="1" dirty="0">
                                  <a:latin typeface="Cambria Math"/>
                                </a:rPr>
                                <m:t>𝑡</m:t>
                              </m:r>
                              <m:r>
                                <a:rPr lang="el-GR" sz="1800" i="1" dirty="0">
                                  <a:latin typeface="Cambria Math"/>
                                </a:rPr>
                                <m:t>, −2≤</m:t>
                              </m:r>
                              <m:r>
                                <a:rPr lang="el-GR" sz="1800" i="1" dirty="0">
                                  <a:latin typeface="Cambria Math"/>
                                </a:rPr>
                                <m:t>𝑡</m:t>
                              </m:r>
                              <m:r>
                                <a:rPr lang="el-GR" sz="1800" i="1" dirty="0">
                                  <a:latin typeface="Cambria Math"/>
                                </a:rPr>
                                <m:t>&lt;−1</m:t>
                              </m:r>
                            </m:e>
                            <m:e>
                              <m:r>
                                <a:rPr lang="el-GR" sz="1800" i="1" dirty="0">
                                  <a:latin typeface="Cambria Math"/>
                                </a:rPr>
                                <m:t>1−</m:t>
                              </m:r>
                              <m:r>
                                <a:rPr lang="el-GR" sz="1800" i="1" dirty="0">
                                  <a:latin typeface="Cambria Math"/>
                                </a:rPr>
                                <m:t>𝑡</m:t>
                              </m:r>
                              <m:r>
                                <a:rPr lang="el-GR" sz="1800" i="1" dirty="0">
                                  <a:latin typeface="Cambria Math"/>
                                </a:rPr>
                                <m:t>,&amp;    −1≤</m:t>
                              </m:r>
                              <m:r>
                                <a:rPr lang="el-GR" sz="1800" i="1" dirty="0">
                                  <a:latin typeface="Cambria Math"/>
                                </a:rPr>
                                <m:t>𝑡</m:t>
                              </m:r>
                              <m:r>
                                <a:rPr lang="el-GR" sz="1800" i="1" dirty="0">
                                  <a:latin typeface="Cambria Math"/>
                                </a:rPr>
                                <m:t>&lt;1</m:t>
                              </m:r>
                            </m:e>
                            <m:e>
                              <m:r>
                                <a:rPr lang="el-GR" sz="1800" i="1" dirty="0">
                                  <a:latin typeface="Cambria Math"/>
                                </a:rPr>
                                <m:t>0,         </m:t>
                              </m:r>
                              <m:r>
                                <m:rPr>
                                  <m:sty m:val="p"/>
                                </m:rPr>
                                <a:rPr lang="el-GR" sz="1800" i="0" dirty="0" err="1">
                                  <a:latin typeface="Cambria Math"/>
                                </a:rPr>
                                <m:t>αλλού</m:t>
                              </m:r>
                            </m:e>
                          </m:eqArr>
                        </m:e>
                      </m:d>
                    </m:oMath>
                  </m:oMathPara>
                </a14:m>
                <a:endParaRPr lang="el-GR" sz="1800" dirty="0"/>
              </a:p>
              <a:p>
                <a:pPr marL="0" indent="0" algn="l">
                  <a:buNone/>
                </a:pPr>
                <a:endParaRPr lang="el-GR" sz="1800" dirty="0" smtClean="0"/>
              </a:p>
              <a:p>
                <a:pPr marL="0" indent="0" algn="l">
                  <a:buNone/>
                </a:pPr>
                <a:r>
                  <a:rPr lang="el-GR" sz="1800" dirty="0" smtClean="0"/>
                  <a:t>Τα </a:t>
                </a:r>
                <a14:m>
                  <m:oMath xmlns:m="http://schemas.openxmlformats.org/officeDocument/2006/math">
                    <m:sSub>
                      <m:sSubPr>
                        <m:ctrlPr>
                          <a:rPr lang="el-GR" sz="1800" i="1" dirty="0" smtClean="0">
                            <a:latin typeface="Cambria Math"/>
                          </a:rPr>
                        </m:ctrlPr>
                      </m:sSubPr>
                      <m:e>
                        <m:r>
                          <a:rPr lang="el-GR" sz="1800" i="1" dirty="0" smtClean="0">
                            <a:latin typeface="Cambria Math"/>
                          </a:rPr>
                          <m:t>𝑦</m:t>
                        </m:r>
                      </m:e>
                      <m:sub>
                        <m:r>
                          <a:rPr lang="el-GR" sz="1800" i="1" dirty="0" smtClean="0">
                            <a:latin typeface="Cambria Math"/>
                          </a:rPr>
                          <m:t>3</m:t>
                        </m:r>
                      </m:sub>
                    </m:sSub>
                    <m:d>
                      <m:dPr>
                        <m:ctrlPr>
                          <a:rPr lang="el-GR" sz="1800" i="1" dirty="0" smtClean="0">
                            <a:latin typeface="Cambria Math"/>
                          </a:rPr>
                        </m:ctrlPr>
                      </m:dPr>
                      <m:e>
                        <m:r>
                          <a:rPr lang="el-GR" sz="1800" i="1" dirty="0" smtClean="0">
                            <a:latin typeface="Cambria Math"/>
                          </a:rPr>
                          <m:t>𝑡</m:t>
                        </m:r>
                      </m:e>
                    </m:d>
                  </m:oMath>
                </a14:m>
                <a:r>
                  <a:rPr lang="el-GR" sz="1800" dirty="0"/>
                  <a:t> και </a:t>
                </a:r>
                <a14:m>
                  <m:oMath xmlns:m="http://schemas.openxmlformats.org/officeDocument/2006/math">
                    <m:sSub>
                      <m:sSubPr>
                        <m:ctrlPr>
                          <a:rPr lang="el-GR" sz="1800" i="1" dirty="0" smtClean="0">
                            <a:latin typeface="Cambria Math"/>
                          </a:rPr>
                        </m:ctrlPr>
                      </m:sSubPr>
                      <m:e>
                        <m:r>
                          <a:rPr lang="el-GR" sz="1800" i="1" dirty="0" smtClean="0">
                            <a:latin typeface="Cambria Math"/>
                          </a:rPr>
                          <m:t>𝑦</m:t>
                        </m:r>
                      </m:e>
                      <m:sub>
                        <m:r>
                          <a:rPr lang="el-GR" sz="1800" i="1" dirty="0" smtClean="0">
                            <a:latin typeface="Cambria Math"/>
                          </a:rPr>
                          <m:t>4</m:t>
                        </m:r>
                      </m:sub>
                    </m:sSub>
                    <m:d>
                      <m:dPr>
                        <m:ctrlPr>
                          <a:rPr lang="el-GR" sz="1800" i="1" dirty="0" smtClean="0">
                            <a:latin typeface="Cambria Math"/>
                          </a:rPr>
                        </m:ctrlPr>
                      </m:dPr>
                      <m:e>
                        <m:r>
                          <a:rPr lang="el-GR" sz="1800" i="1" dirty="0" smtClean="0">
                            <a:latin typeface="Cambria Math"/>
                          </a:rPr>
                          <m:t>𝑡</m:t>
                        </m:r>
                      </m:e>
                    </m:d>
                  </m:oMath>
                </a14:m>
                <a:r>
                  <a:rPr lang="el-GR" sz="1800" dirty="0"/>
                  <a:t> </a:t>
                </a:r>
                <a:r>
                  <a:rPr lang="el-GR" sz="1800" dirty="0" smtClean="0"/>
                  <a:t>είναι χρονική </a:t>
                </a:r>
                <a:r>
                  <a:rPr lang="el-GR" sz="1800" dirty="0"/>
                  <a:t>συστολή και </a:t>
                </a:r>
                <a:r>
                  <a:rPr lang="el-GR" sz="1800" dirty="0" smtClean="0"/>
                  <a:t>διαστολή </a:t>
                </a:r>
                <a:r>
                  <a:rPr lang="el-GR" sz="1800" dirty="0"/>
                  <a:t>του </a:t>
                </a:r>
                <a14:m>
                  <m:oMath xmlns:m="http://schemas.openxmlformats.org/officeDocument/2006/math">
                    <m:r>
                      <a:rPr lang="el-GR" sz="1800" i="1" dirty="0" smtClean="0">
                        <a:latin typeface="Cambria Math"/>
                      </a:rPr>
                      <m:t>𝑥</m:t>
                    </m:r>
                    <m:r>
                      <a:rPr lang="el-GR" sz="1800" i="1" dirty="0" smtClean="0">
                        <a:latin typeface="Cambria Math"/>
                      </a:rPr>
                      <m:t>(</m:t>
                    </m:r>
                    <m:r>
                      <a:rPr lang="el-GR" sz="1800" i="1" dirty="0" smtClean="0">
                        <a:latin typeface="Cambria Math"/>
                      </a:rPr>
                      <m:t>𝑡</m:t>
                    </m:r>
                    <m:r>
                      <a:rPr lang="el-GR" sz="1800" i="1" dirty="0">
                        <a:latin typeface="Cambria Math"/>
                      </a:rPr>
                      <m:t>)</m:t>
                    </m:r>
                  </m:oMath>
                </a14:m>
                <a:r>
                  <a:rPr lang="el-GR" sz="1800" dirty="0"/>
                  <a:t>, </a:t>
                </a:r>
                <a:r>
                  <a:rPr lang="el-GR" sz="1800" dirty="0" smtClean="0"/>
                  <a:t>αντίστοιχα</a:t>
                </a:r>
                <a:r>
                  <a:rPr lang="el-GR" sz="1800" dirty="0"/>
                  <a:t>:</a:t>
                </a:r>
                <a:endParaRPr lang="el-GR" sz="1800" dirty="0" smtClean="0"/>
              </a:p>
              <a:p>
                <a:pPr marL="0" indent="0" algn="l">
                  <a:buNone/>
                </a:pPr>
                <a:endParaRPr lang="el-GR" sz="1800" dirty="0"/>
              </a:p>
              <a:p>
                <a:pPr marL="0" indent="0" algn="l">
                  <a:buNone/>
                </a:pPr>
                <a14:m>
                  <m:oMathPara xmlns:m="http://schemas.openxmlformats.org/officeDocument/2006/math">
                    <m:oMathParaPr>
                      <m:jc m:val="left"/>
                    </m:oMathParaPr>
                    <m:oMath xmlns:m="http://schemas.openxmlformats.org/officeDocument/2006/math">
                      <m:sSub>
                        <m:sSubPr>
                          <m:ctrlPr>
                            <a:rPr lang="el-GR" sz="1800" i="1" dirty="0" smtClean="0">
                              <a:latin typeface="Cambria Math"/>
                            </a:rPr>
                          </m:ctrlPr>
                        </m:sSubPr>
                        <m:e>
                          <m:r>
                            <a:rPr lang="el-GR" sz="1800" i="1" dirty="0" smtClean="0">
                              <a:latin typeface="Cambria Math"/>
                            </a:rPr>
                            <m:t>𝑦</m:t>
                          </m:r>
                        </m:e>
                        <m:sub>
                          <m:r>
                            <a:rPr lang="el-GR" sz="1800" i="1" dirty="0" smtClean="0">
                              <a:latin typeface="Cambria Math"/>
                            </a:rPr>
                            <m:t>3</m:t>
                          </m:r>
                        </m:sub>
                      </m:sSub>
                      <m:d>
                        <m:dPr>
                          <m:ctrlPr>
                            <a:rPr lang="el-GR" sz="1800" i="1" dirty="0" smtClean="0">
                              <a:latin typeface="Cambria Math"/>
                            </a:rPr>
                          </m:ctrlPr>
                        </m:dPr>
                        <m:e>
                          <m:r>
                            <a:rPr lang="el-GR" sz="1800" i="1" dirty="0" smtClean="0">
                              <a:latin typeface="Cambria Math"/>
                            </a:rPr>
                            <m:t>𝑡</m:t>
                          </m:r>
                        </m:e>
                      </m:d>
                      <m:r>
                        <a:rPr lang="el-GR" sz="1800" i="1" dirty="0" smtClean="0">
                          <a:latin typeface="Cambria Math"/>
                        </a:rPr>
                        <m:t>=</m:t>
                      </m:r>
                      <m:d>
                        <m:dPr>
                          <m:begChr m:val="{"/>
                          <m:endChr m:val=""/>
                          <m:ctrlPr>
                            <a:rPr lang="el-GR" sz="1800" i="1" dirty="0" smtClean="0">
                              <a:latin typeface="Cambria Math"/>
                            </a:rPr>
                          </m:ctrlPr>
                        </m:dPr>
                        <m:e>
                          <m:eqArr>
                            <m:eqArrPr>
                              <m:ctrlPr>
                                <a:rPr lang="el-GR" sz="1800" i="1" dirty="0" smtClean="0">
                                  <a:latin typeface="Cambria Math"/>
                                </a:rPr>
                              </m:ctrlPr>
                            </m:eqArrPr>
                            <m:e>
                              <m:r>
                                <a:rPr lang="el-GR" sz="1800" i="1" dirty="0" smtClean="0">
                                  <a:latin typeface="Cambria Math"/>
                                </a:rPr>
                                <m:t>2+4</m:t>
                              </m:r>
                              <m:r>
                                <a:rPr lang="el-GR" sz="1800" i="1" dirty="0" smtClean="0">
                                  <a:latin typeface="Cambria Math"/>
                                </a:rPr>
                                <m:t>𝑡</m:t>
                              </m:r>
                              <m:r>
                                <a:rPr lang="el-GR" sz="1800" i="1" dirty="0" smtClean="0">
                                  <a:latin typeface="Cambria Math"/>
                                </a:rPr>
                                <m:t>,−</m:t>
                              </m:r>
                              <m:f>
                                <m:fPr>
                                  <m:ctrlPr>
                                    <a:rPr lang="el-GR" sz="1800" i="1" dirty="0" smtClean="0">
                                      <a:latin typeface="Cambria Math"/>
                                    </a:rPr>
                                  </m:ctrlPr>
                                </m:fPr>
                                <m:num>
                                  <m:r>
                                    <a:rPr lang="el-GR" sz="1800" i="1" dirty="0" smtClean="0">
                                      <a:latin typeface="Cambria Math"/>
                                    </a:rPr>
                                    <m:t>1</m:t>
                                  </m:r>
                                </m:num>
                                <m:den>
                                  <m:r>
                                    <a:rPr lang="el-GR" sz="1800" i="1" dirty="0" smtClean="0">
                                      <a:latin typeface="Cambria Math"/>
                                    </a:rPr>
                                    <m:t>2</m:t>
                                  </m:r>
                                </m:den>
                              </m:f>
                              <m:r>
                                <a:rPr lang="el-GR" sz="1800" i="1" dirty="0" smtClean="0">
                                  <a:latin typeface="Cambria Math"/>
                                </a:rPr>
                                <m:t>≤</m:t>
                              </m:r>
                              <m:r>
                                <a:rPr lang="el-GR" sz="1800" i="1" dirty="0" smtClean="0">
                                  <a:latin typeface="Cambria Math"/>
                                </a:rPr>
                                <m:t>𝑡</m:t>
                              </m:r>
                              <m:r>
                                <a:rPr lang="el-GR" sz="1800" i="1" dirty="0" smtClean="0">
                                  <a:latin typeface="Cambria Math"/>
                                </a:rPr>
                                <m:t>&lt;0</m:t>
                              </m:r>
                            </m:e>
                            <m:e>
                              <m:r>
                                <a:rPr lang="el-GR" sz="1800" i="1" dirty="0" smtClean="0">
                                  <a:latin typeface="Cambria Math"/>
                                </a:rPr>
                                <m:t>2−2</m:t>
                              </m:r>
                              <m:r>
                                <a:rPr lang="el-GR" sz="1800" i="1" dirty="0" smtClean="0">
                                  <a:latin typeface="Cambria Math"/>
                                </a:rPr>
                                <m:t>𝑡</m:t>
                              </m:r>
                              <m:r>
                                <a:rPr lang="el-GR" sz="1800" i="1" dirty="0" smtClean="0">
                                  <a:latin typeface="Cambria Math"/>
                                </a:rPr>
                                <m:t>,&amp; 0≤</m:t>
                              </m:r>
                              <m:r>
                                <a:rPr lang="el-GR" sz="1800" i="1" dirty="0" smtClean="0">
                                  <a:latin typeface="Cambria Math"/>
                                </a:rPr>
                                <m:t>𝑡</m:t>
                              </m:r>
                              <m:r>
                                <a:rPr lang="el-GR" sz="1800" i="1" dirty="0" smtClean="0">
                                  <a:latin typeface="Cambria Math"/>
                                </a:rPr>
                                <m:t>&lt;1</m:t>
                              </m:r>
                            </m:e>
                            <m:e>
                              <m:r>
                                <a:rPr lang="el-GR" sz="1800" i="1" dirty="0" smtClean="0">
                                  <a:latin typeface="Cambria Math"/>
                                </a:rPr>
                                <m:t>0,         </m:t>
                              </m:r>
                              <m:r>
                                <m:rPr>
                                  <m:sty m:val="p"/>
                                </m:rPr>
                                <a:rPr lang="el-GR" sz="1800" i="0" dirty="0" err="1">
                                  <a:latin typeface="Cambria Math"/>
                                </a:rPr>
                                <m:t>αλλού</m:t>
                              </m:r>
                            </m:e>
                          </m:eqArr>
                        </m:e>
                      </m:d>
                    </m:oMath>
                  </m:oMathPara>
                </a14:m>
                <a:endParaRPr lang="el-GR" sz="1800" dirty="0"/>
              </a:p>
              <a:p>
                <a:pPr marL="0" indent="0" algn="l">
                  <a:buNone/>
                </a:pPr>
                <a:r>
                  <a:rPr lang="el-GR" sz="1800" dirty="0"/>
                  <a:t> </a:t>
                </a:r>
              </a:p>
              <a:p>
                <a:pPr marL="0" indent="0" algn="l">
                  <a:buNone/>
                </a:pPr>
                <a14:m>
                  <m:oMath xmlns:m="http://schemas.openxmlformats.org/officeDocument/2006/math">
                    <m:sSub>
                      <m:sSubPr>
                        <m:ctrlPr>
                          <a:rPr lang="el-GR" sz="1800" i="1" dirty="0" smtClean="0">
                            <a:latin typeface="Cambria Math"/>
                          </a:rPr>
                        </m:ctrlPr>
                      </m:sSubPr>
                      <m:e>
                        <m:r>
                          <a:rPr lang="el-GR" sz="1800" i="1" dirty="0" smtClean="0">
                            <a:latin typeface="Cambria Math"/>
                          </a:rPr>
                          <m:t>𝑦</m:t>
                        </m:r>
                      </m:e>
                      <m:sub>
                        <m:r>
                          <a:rPr lang="el-GR" sz="1800" i="1" dirty="0" smtClean="0">
                            <a:latin typeface="Cambria Math"/>
                          </a:rPr>
                          <m:t>4</m:t>
                        </m:r>
                      </m:sub>
                    </m:sSub>
                    <m:d>
                      <m:dPr>
                        <m:ctrlPr>
                          <a:rPr lang="el-GR" sz="1800" i="1" dirty="0" smtClean="0">
                            <a:latin typeface="Cambria Math"/>
                          </a:rPr>
                        </m:ctrlPr>
                      </m:dPr>
                      <m:e>
                        <m:r>
                          <a:rPr lang="el-GR" sz="1800" i="1" dirty="0" smtClean="0">
                            <a:latin typeface="Cambria Math"/>
                          </a:rPr>
                          <m:t>𝑡</m:t>
                        </m:r>
                      </m:e>
                    </m:d>
                    <m:r>
                      <a:rPr lang="el-GR" sz="1800" i="1" dirty="0" smtClean="0">
                        <a:latin typeface="Cambria Math"/>
                      </a:rPr>
                      <m:t>=</m:t>
                    </m:r>
                    <m:d>
                      <m:dPr>
                        <m:begChr m:val="{"/>
                        <m:endChr m:val=""/>
                        <m:ctrlPr>
                          <a:rPr lang="el-GR" sz="1800" i="1" dirty="0" smtClean="0">
                            <a:latin typeface="Cambria Math"/>
                          </a:rPr>
                        </m:ctrlPr>
                      </m:dPr>
                      <m:e>
                        <m:eqArr>
                          <m:eqArrPr>
                            <m:ctrlPr>
                              <a:rPr lang="el-GR" sz="1800" i="1" dirty="0" smtClean="0">
                                <a:latin typeface="Cambria Math"/>
                              </a:rPr>
                            </m:ctrlPr>
                          </m:eqArrPr>
                          <m:e>
                            <m:r>
                              <a:rPr lang="el-GR" sz="1800" i="1" dirty="0" smtClean="0">
                                <a:latin typeface="Cambria Math"/>
                              </a:rPr>
                              <m:t>2+</m:t>
                            </m:r>
                            <m:r>
                              <a:rPr lang="el-GR" sz="1800" i="1" dirty="0" smtClean="0">
                                <a:latin typeface="Cambria Math"/>
                              </a:rPr>
                              <m:t>𝑡</m:t>
                            </m:r>
                            <m:r>
                              <a:rPr lang="el-GR" sz="1800" i="1" dirty="0" smtClean="0">
                                <a:latin typeface="Cambria Math"/>
                              </a:rPr>
                              <m:t>,    −2≤</m:t>
                            </m:r>
                            <m:r>
                              <a:rPr lang="el-GR" sz="1800" i="1" dirty="0" smtClean="0">
                                <a:latin typeface="Cambria Math"/>
                              </a:rPr>
                              <m:t>𝑡</m:t>
                            </m:r>
                            <m:r>
                              <a:rPr lang="el-GR" sz="1800" i="1" dirty="0" smtClean="0">
                                <a:latin typeface="Cambria Math"/>
                              </a:rPr>
                              <m:t>&lt;0</m:t>
                            </m:r>
                          </m:e>
                          <m:e>
                            <m:r>
                              <a:rPr lang="el-GR" sz="1800" i="1" dirty="0" smtClean="0">
                                <a:latin typeface="Cambria Math"/>
                              </a:rPr>
                              <m:t>2−</m:t>
                            </m:r>
                            <m:f>
                              <m:fPr>
                                <m:ctrlPr>
                                  <a:rPr lang="el-GR" sz="1800" i="1" dirty="0" smtClean="0">
                                    <a:latin typeface="Cambria Math"/>
                                  </a:rPr>
                                </m:ctrlPr>
                              </m:fPr>
                              <m:num>
                                <m:r>
                                  <a:rPr lang="el-GR" sz="1800" i="1" dirty="0" smtClean="0">
                                    <a:latin typeface="Cambria Math"/>
                                  </a:rPr>
                                  <m:t>𝑡</m:t>
                                </m:r>
                              </m:num>
                              <m:den>
                                <m:r>
                                  <a:rPr lang="el-GR" sz="1800" i="1" dirty="0" smtClean="0">
                                    <a:latin typeface="Cambria Math"/>
                                  </a:rPr>
                                  <m:t>2</m:t>
                                </m:r>
                              </m:den>
                            </m:f>
                            <m:r>
                              <a:rPr lang="el-GR" sz="1800" i="1" dirty="0" smtClean="0">
                                <a:latin typeface="Cambria Math"/>
                              </a:rPr>
                              <m:t>,   &amp; 0≤</m:t>
                            </m:r>
                            <m:r>
                              <a:rPr lang="el-GR" sz="1800" i="1" dirty="0" smtClean="0">
                                <a:latin typeface="Cambria Math"/>
                              </a:rPr>
                              <m:t>𝑡</m:t>
                            </m:r>
                            <m:r>
                              <a:rPr lang="el-GR" sz="1800" i="1" dirty="0" smtClean="0">
                                <a:latin typeface="Cambria Math"/>
                              </a:rPr>
                              <m:t>&lt;4</m:t>
                            </m:r>
                          </m:e>
                          <m:e>
                            <m:r>
                              <a:rPr lang="el-GR" sz="1800" i="1" dirty="0" smtClean="0">
                                <a:latin typeface="Cambria Math"/>
                              </a:rPr>
                              <m:t>0,         </m:t>
                            </m:r>
                            <m:r>
                              <m:rPr>
                                <m:sty m:val="p"/>
                              </m:rPr>
                              <a:rPr lang="el-GR" sz="1800" i="0" dirty="0" err="1">
                                <a:latin typeface="Cambria Math"/>
                              </a:rPr>
                              <m:t>αλλού</m:t>
                            </m:r>
                          </m:e>
                        </m:eqArr>
                      </m:e>
                    </m:d>
                  </m:oMath>
                </a14:m>
                <a:r>
                  <a:rPr lang="el-GR" sz="1800" dirty="0"/>
                  <a:t>	 </a:t>
                </a:r>
              </a:p>
              <a:p>
                <a:pPr marL="0" indent="0" algn="l">
                  <a:buNone/>
                </a:pPr>
                <a:r>
                  <a:rPr lang="el-GR" sz="1800" dirty="0" smtClean="0"/>
                  <a:t> </a:t>
                </a:r>
                <a:r>
                  <a:rPr lang="el-GR" sz="1800" dirty="0"/>
                  <a:t>	 </a:t>
                </a:r>
              </a:p>
              <a:p>
                <a:pPr marL="0" indent="0" algn="l">
                  <a:buNone/>
                </a:pPr>
                <a:endParaRPr lang="el-GR" sz="1800" dirty="0"/>
              </a:p>
              <a:p>
                <a:pPr marL="0" indent="0" algn="l">
                  <a:buNone/>
                </a:pPr>
                <a:r>
                  <a:rPr lang="el-GR" sz="1800" dirty="0"/>
                  <a:t> </a:t>
                </a:r>
              </a:p>
              <a:p>
                <a:pPr marL="0" indent="0" algn="l">
                  <a:buNone/>
                </a:pPr>
                <a:endParaRPr lang="el-GR" sz="1800" dirty="0"/>
              </a:p>
              <a:p>
                <a:pPr marL="0" indent="0" algn="l">
                  <a:buNone/>
                </a:pPr>
                <a:endParaRPr lang="en-US" sz="1800" dirty="0" smtClean="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457200" y="1052736"/>
                <a:ext cx="8229600" cy="5472608"/>
              </a:xfrm>
              <a:blipFill rotWithShape="1">
                <a:blip r:embed="rId2"/>
                <a:stretch>
                  <a:fillRect l="-593" t="-669"/>
                </a:stretch>
              </a:blipFill>
            </p:spPr>
            <p:txBody>
              <a:bodyPr/>
              <a:lstStyle/>
              <a:p>
                <a:r>
                  <a:rPr lang="el-GR">
                    <a:noFill/>
                  </a:rPr>
                  <a:t> </a:t>
                </a:r>
              </a:p>
            </p:txBody>
          </p:sp>
        </mc:Fallback>
      </mc:AlternateContent>
      <p:sp>
        <p:nvSpPr>
          <p:cNvPr id="4" name="Slide Number Placeholder 3"/>
          <p:cNvSpPr>
            <a:spLocks noGrp="1"/>
          </p:cNvSpPr>
          <p:nvPr>
            <p:ph type="sldNum" sz="quarter" idx="12"/>
          </p:nvPr>
        </p:nvSpPr>
        <p:spPr/>
        <p:txBody>
          <a:bodyPr/>
          <a:lstStyle/>
          <a:p>
            <a:fld id="{0B0EBAE1-C03B-424B-868F-E6C23C4F0113}" type="slidenum">
              <a:rPr lang="el-GR" smtClean="0"/>
              <a:t>26</a:t>
            </a:fld>
            <a:endParaRPr lang="el-GR"/>
          </a:p>
        </p:txBody>
      </p:sp>
      <p:pic>
        <p:nvPicPr>
          <p:cNvPr id="5" name="Picture 4"/>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028531" y="1558865"/>
            <a:ext cx="1636798" cy="1190301"/>
          </a:xfrm>
          <a:prstGeom prst="rect">
            <a:avLst/>
          </a:prstGeom>
          <a:noFill/>
          <a:ln>
            <a:noFill/>
          </a:ln>
        </p:spPr>
      </p:pic>
      <p:pic>
        <p:nvPicPr>
          <p:cNvPr id="6" name="Picture 5"/>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026388" y="3378199"/>
            <a:ext cx="1636798" cy="1249295"/>
          </a:xfrm>
          <a:prstGeom prst="rect">
            <a:avLst/>
          </a:prstGeom>
          <a:noFill/>
          <a:ln>
            <a:noFill/>
          </a:ln>
        </p:spPr>
      </p:pic>
      <p:pic>
        <p:nvPicPr>
          <p:cNvPr id="7" name="Picture 6"/>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028530" y="5013176"/>
            <a:ext cx="1999853" cy="1296144"/>
          </a:xfrm>
          <a:prstGeom prst="rect">
            <a:avLst/>
          </a:prstGeom>
          <a:noFill/>
          <a:ln>
            <a:noFill/>
          </a:ln>
        </p:spPr>
      </p:pic>
    </p:spTree>
    <p:extLst>
      <p:ext uri="{BB962C8B-B14F-4D97-AF65-F5344CB8AC3E}">
        <p14:creationId xmlns:p14="http://schemas.microsoft.com/office/powerpoint/2010/main" val="1311738437"/>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lvl="0"/>
            <a:r>
              <a:rPr lang="el-GR" dirty="0" smtClean="0"/>
              <a:t>Άσκηση 4 (συνέχεια)</a:t>
            </a:r>
            <a:endParaRPr lang="el-GR"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457200" y="1052736"/>
                <a:ext cx="8229600" cy="5472608"/>
              </a:xfrm>
            </p:spPr>
            <p:txBody>
              <a:bodyPr>
                <a:noAutofit/>
              </a:bodyPr>
              <a:lstStyle/>
              <a:p>
                <a:pPr marL="0" indent="0" algn="l">
                  <a:buNone/>
                </a:pPr>
                <a:r>
                  <a:rPr lang="el-GR" sz="1800" dirty="0" smtClean="0"/>
                  <a:t>Το </a:t>
                </a:r>
                <a14:m>
                  <m:oMath xmlns:m="http://schemas.openxmlformats.org/officeDocument/2006/math">
                    <m:sSub>
                      <m:sSubPr>
                        <m:ctrlPr>
                          <a:rPr lang="el-GR" sz="1800" i="1" dirty="0" smtClean="0">
                            <a:latin typeface="Cambria Math"/>
                          </a:rPr>
                        </m:ctrlPr>
                      </m:sSubPr>
                      <m:e>
                        <m:r>
                          <a:rPr lang="el-GR" sz="1800" i="1" dirty="0" smtClean="0">
                            <a:latin typeface="Cambria Math"/>
                          </a:rPr>
                          <m:t>𝑦</m:t>
                        </m:r>
                      </m:e>
                      <m:sub>
                        <m:r>
                          <a:rPr lang="el-GR" sz="1800" i="1" dirty="0" smtClean="0">
                            <a:latin typeface="Cambria Math"/>
                          </a:rPr>
                          <m:t>5</m:t>
                        </m:r>
                      </m:sub>
                    </m:sSub>
                    <m:d>
                      <m:dPr>
                        <m:ctrlPr>
                          <a:rPr lang="el-GR" sz="1800" i="1" dirty="0" smtClean="0">
                            <a:latin typeface="Cambria Math"/>
                          </a:rPr>
                        </m:ctrlPr>
                      </m:dPr>
                      <m:e>
                        <m:r>
                          <a:rPr lang="el-GR" sz="1800" i="1" dirty="0" smtClean="0">
                            <a:latin typeface="Cambria Math"/>
                          </a:rPr>
                          <m:t>𝑡</m:t>
                        </m:r>
                      </m:e>
                    </m:d>
                  </m:oMath>
                </a14:m>
                <a:r>
                  <a:rPr lang="el-GR" sz="1800" dirty="0"/>
                  <a:t> </a:t>
                </a:r>
                <a:r>
                  <a:rPr lang="el-GR" sz="1800" dirty="0" smtClean="0"/>
                  <a:t>είναι μια </a:t>
                </a:r>
                <a:r>
                  <a:rPr lang="el-GR" sz="1800" dirty="0"/>
                  <a:t>χρονικά μετατοπισμένη μορφή προς τα δεξιά του σήματος </a:t>
                </a:r>
                <a14:m>
                  <m:oMath xmlns:m="http://schemas.openxmlformats.org/officeDocument/2006/math">
                    <m:sSub>
                      <m:sSubPr>
                        <m:ctrlPr>
                          <a:rPr lang="el-GR" sz="1800" i="1" dirty="0" smtClean="0">
                            <a:latin typeface="Cambria Math"/>
                          </a:rPr>
                        </m:ctrlPr>
                      </m:sSubPr>
                      <m:e>
                        <m:r>
                          <a:rPr lang="el-GR" sz="1800" i="1" dirty="0" smtClean="0">
                            <a:latin typeface="Cambria Math"/>
                          </a:rPr>
                          <m:t>𝑦</m:t>
                        </m:r>
                      </m:e>
                      <m:sub>
                        <m:r>
                          <a:rPr lang="el-GR" sz="1800" i="1" dirty="0" smtClean="0">
                            <a:latin typeface="Cambria Math"/>
                          </a:rPr>
                          <m:t>1</m:t>
                        </m:r>
                      </m:sub>
                    </m:sSub>
                    <m:d>
                      <m:dPr>
                        <m:ctrlPr>
                          <a:rPr lang="el-GR" sz="1800" i="1" dirty="0" smtClean="0">
                            <a:latin typeface="Cambria Math"/>
                          </a:rPr>
                        </m:ctrlPr>
                      </m:dPr>
                      <m:e>
                        <m:r>
                          <a:rPr lang="el-GR" sz="1800" i="1" dirty="0" smtClean="0">
                            <a:latin typeface="Cambria Math"/>
                          </a:rPr>
                          <m:t>𝑡</m:t>
                        </m:r>
                      </m:e>
                    </m:d>
                  </m:oMath>
                </a14:m>
                <a:r>
                  <a:rPr lang="el-GR" sz="1800" dirty="0"/>
                  <a:t>, δηλαδή της ανάκλασης του σήματος </a:t>
                </a:r>
                <a14:m>
                  <m:oMath xmlns:m="http://schemas.openxmlformats.org/officeDocument/2006/math">
                    <m:r>
                      <a:rPr lang="el-GR" sz="1800" i="1" dirty="0" smtClean="0">
                        <a:latin typeface="Cambria Math"/>
                      </a:rPr>
                      <m:t>𝑥</m:t>
                    </m:r>
                    <m:r>
                      <a:rPr lang="el-GR" sz="1800" i="1" dirty="0" smtClean="0">
                        <a:latin typeface="Cambria Math"/>
                      </a:rPr>
                      <m:t>(</m:t>
                    </m:r>
                    <m:r>
                      <a:rPr lang="el-GR" sz="1800" i="1" dirty="0" smtClean="0">
                        <a:latin typeface="Cambria Math"/>
                      </a:rPr>
                      <m:t>𝑡</m:t>
                    </m:r>
                    <m:r>
                      <a:rPr lang="el-GR" sz="1800" i="1" dirty="0">
                        <a:latin typeface="Cambria Math"/>
                      </a:rPr>
                      <m:t>)</m:t>
                    </m:r>
                  </m:oMath>
                </a14:m>
                <a:r>
                  <a:rPr lang="el-GR" sz="1800" dirty="0"/>
                  <a:t>. </a:t>
                </a:r>
                <a:endParaRPr lang="el-GR" sz="1800" dirty="0" smtClean="0"/>
              </a:p>
              <a:p>
                <a:pPr marL="0" indent="0" algn="l">
                  <a:buNone/>
                </a:pPr>
                <a:endParaRPr lang="el-GR" sz="1800" dirty="0"/>
              </a:p>
              <a:p>
                <a:pPr marL="0" indent="0" algn="l">
                  <a:buNone/>
                </a:pPr>
                <a:endParaRPr lang="el-GR" sz="1800" dirty="0" smtClean="0"/>
              </a:p>
              <a:p>
                <a:pPr marL="0" indent="0" algn="l">
                  <a:buNone/>
                </a:pPr>
                <a:endParaRPr lang="el-GR" sz="1800" dirty="0"/>
              </a:p>
              <a:p>
                <a:pPr marL="0" indent="0" algn="l">
                  <a:buNone/>
                </a:pPr>
                <a:endParaRPr lang="el-GR" sz="1800" dirty="0" smtClean="0"/>
              </a:p>
              <a:p>
                <a:pPr marL="0" indent="0" algn="l">
                  <a:buNone/>
                </a:pPr>
                <a:endParaRPr lang="el-GR" sz="1800" dirty="0" smtClean="0"/>
              </a:p>
              <a:p>
                <a:pPr marL="0" indent="0" algn="l">
                  <a:buNone/>
                </a:pPr>
                <a:endParaRPr lang="el-GR" sz="1800" dirty="0" smtClean="0"/>
              </a:p>
              <a:p>
                <a:pPr marL="0" indent="0" algn="l">
                  <a:buNone/>
                </a:pPr>
                <a:r>
                  <a:rPr lang="el-GR" sz="1800" dirty="0" smtClean="0"/>
                  <a:t>Το </a:t>
                </a:r>
                <a14:m>
                  <m:oMath xmlns:m="http://schemas.openxmlformats.org/officeDocument/2006/math">
                    <m:sSub>
                      <m:sSubPr>
                        <m:ctrlPr>
                          <a:rPr lang="el-GR" sz="1800" i="1" dirty="0" smtClean="0">
                            <a:latin typeface="Cambria Math"/>
                          </a:rPr>
                        </m:ctrlPr>
                      </m:sSubPr>
                      <m:e>
                        <m:r>
                          <a:rPr lang="el-GR" sz="1800" i="1" dirty="0" smtClean="0">
                            <a:latin typeface="Cambria Math"/>
                          </a:rPr>
                          <m:t>𝑦</m:t>
                        </m:r>
                      </m:e>
                      <m:sub>
                        <m:r>
                          <a:rPr lang="el-GR" sz="1800" i="1" dirty="0" smtClean="0">
                            <a:latin typeface="Cambria Math"/>
                          </a:rPr>
                          <m:t>6</m:t>
                        </m:r>
                      </m:sub>
                    </m:sSub>
                    <m:d>
                      <m:dPr>
                        <m:ctrlPr>
                          <a:rPr lang="el-GR" sz="1800" i="1" dirty="0" smtClean="0">
                            <a:latin typeface="Cambria Math"/>
                          </a:rPr>
                        </m:ctrlPr>
                      </m:dPr>
                      <m:e>
                        <m:r>
                          <a:rPr lang="el-GR" sz="1800" i="1" dirty="0" smtClean="0">
                            <a:latin typeface="Cambria Math"/>
                          </a:rPr>
                          <m:t>𝑡</m:t>
                        </m:r>
                      </m:e>
                    </m:d>
                    <m:r>
                      <a:rPr lang="el-GR" sz="1800" i="1" dirty="0" smtClean="0">
                        <a:latin typeface="Cambria Math"/>
                      </a:rPr>
                      <m:t>=</m:t>
                    </m:r>
                    <m:r>
                      <a:rPr lang="el-GR" sz="1800" i="1" dirty="0" smtClean="0">
                        <a:latin typeface="Cambria Math"/>
                      </a:rPr>
                      <m:t>𝑥</m:t>
                    </m:r>
                    <m:d>
                      <m:dPr>
                        <m:begChr m:val="["/>
                        <m:endChr m:val="]"/>
                        <m:ctrlPr>
                          <a:rPr lang="el-GR" sz="1800" i="1" dirty="0" smtClean="0">
                            <a:latin typeface="Cambria Math"/>
                          </a:rPr>
                        </m:ctrlPr>
                      </m:dPr>
                      <m:e>
                        <m:r>
                          <a:rPr lang="el-GR" sz="1800" i="1" dirty="0" smtClean="0">
                            <a:latin typeface="Cambria Math"/>
                          </a:rPr>
                          <m:t>2</m:t>
                        </m:r>
                        <m:d>
                          <m:dPr>
                            <m:ctrlPr>
                              <a:rPr lang="el-GR" sz="1800" i="1" dirty="0" smtClean="0">
                                <a:latin typeface="Cambria Math"/>
                              </a:rPr>
                            </m:ctrlPr>
                          </m:dPr>
                          <m:e>
                            <m:r>
                              <a:rPr lang="el-GR" sz="1800" i="1" dirty="0" smtClean="0">
                                <a:latin typeface="Cambria Math"/>
                              </a:rPr>
                              <m:t>𝑡</m:t>
                            </m:r>
                            <m:r>
                              <a:rPr lang="el-GR" sz="1800" i="1" dirty="0" smtClean="0">
                                <a:latin typeface="Cambria Math"/>
                              </a:rPr>
                              <m:t>−1</m:t>
                            </m:r>
                          </m:e>
                        </m:d>
                      </m:e>
                    </m:d>
                  </m:oMath>
                </a14:m>
                <a:r>
                  <a:rPr lang="el-GR" sz="1800" dirty="0"/>
                  <a:t> αποτελεί μια διαστολή του σήματος </a:t>
                </a:r>
                <a14:m>
                  <m:oMath xmlns:m="http://schemas.openxmlformats.org/officeDocument/2006/math">
                    <m:r>
                      <a:rPr lang="el-GR" sz="1800" i="1" dirty="0" smtClean="0">
                        <a:latin typeface="Cambria Math"/>
                      </a:rPr>
                      <m:t>𝑥</m:t>
                    </m:r>
                    <m:r>
                      <a:rPr lang="el-GR" sz="1800" i="1" dirty="0" smtClean="0">
                        <a:latin typeface="Cambria Math"/>
                      </a:rPr>
                      <m:t>(</m:t>
                    </m:r>
                    <m:r>
                      <a:rPr lang="el-GR" sz="1800" i="1" dirty="0" smtClean="0">
                        <a:latin typeface="Cambria Math"/>
                      </a:rPr>
                      <m:t>𝑡</m:t>
                    </m:r>
                    <m:r>
                      <a:rPr lang="el-GR" sz="1800" i="1" dirty="0" smtClean="0">
                        <a:latin typeface="Cambria Math"/>
                      </a:rPr>
                      <m:t>−1)</m:t>
                    </m:r>
                  </m:oMath>
                </a14:m>
                <a:r>
                  <a:rPr lang="el-GR" sz="1800" dirty="0"/>
                  <a:t> δηλαδή της χρονικά μετατοπισμένης μορφής του σήματος </a:t>
                </a:r>
                <a14:m>
                  <m:oMath xmlns:m="http://schemas.openxmlformats.org/officeDocument/2006/math">
                    <m:r>
                      <a:rPr lang="el-GR" sz="1800" i="1" dirty="0" smtClean="0">
                        <a:latin typeface="Cambria Math"/>
                      </a:rPr>
                      <m:t>𝑥</m:t>
                    </m:r>
                    <m:r>
                      <a:rPr lang="el-GR" sz="1800" i="1" dirty="0" smtClean="0">
                        <a:latin typeface="Cambria Math"/>
                      </a:rPr>
                      <m:t>(</m:t>
                    </m:r>
                    <m:r>
                      <a:rPr lang="el-GR" sz="1800" i="1" dirty="0" smtClean="0">
                        <a:latin typeface="Cambria Math"/>
                      </a:rPr>
                      <m:t>𝑡</m:t>
                    </m:r>
                    <m:r>
                      <a:rPr lang="el-GR" sz="1800" i="1" dirty="0">
                        <a:latin typeface="Cambria Math"/>
                      </a:rPr>
                      <m:t>)</m:t>
                    </m:r>
                  </m:oMath>
                </a14:m>
                <a:r>
                  <a:rPr lang="el-GR" sz="1800" dirty="0"/>
                  <a:t>.</a:t>
                </a:r>
              </a:p>
              <a:p>
                <a:pPr marL="0" indent="0" algn="l">
                  <a:buNone/>
                </a:pPr>
                <a:r>
                  <a:rPr lang="el-GR" sz="1800" dirty="0"/>
                  <a:t> </a:t>
                </a:r>
              </a:p>
              <a:p>
                <a:pPr marL="0" indent="0" algn="l">
                  <a:buNone/>
                </a:pPr>
                <a:r>
                  <a:rPr lang="el-GR" sz="1800" dirty="0"/>
                  <a:t> 	 </a:t>
                </a:r>
              </a:p>
              <a:p>
                <a:pPr marL="0" indent="0" algn="l">
                  <a:buNone/>
                </a:pPr>
                <a:endParaRPr lang="el-GR" sz="1800" dirty="0"/>
              </a:p>
              <a:p>
                <a:pPr marL="0" indent="0" algn="l">
                  <a:buNone/>
                </a:pPr>
                <a:r>
                  <a:rPr lang="el-GR" sz="1800" dirty="0"/>
                  <a:t> </a:t>
                </a:r>
              </a:p>
              <a:p>
                <a:pPr marL="0" indent="0" algn="l">
                  <a:buNone/>
                </a:pPr>
                <a:endParaRPr lang="el-GR" sz="1800" dirty="0"/>
              </a:p>
              <a:p>
                <a:pPr marL="0" indent="0" algn="l">
                  <a:buNone/>
                </a:pPr>
                <a:endParaRPr lang="en-US" sz="1800" dirty="0" smtClean="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457200" y="1052736"/>
                <a:ext cx="8229600" cy="5472608"/>
              </a:xfrm>
              <a:blipFill rotWithShape="1">
                <a:blip r:embed="rId2"/>
                <a:stretch>
                  <a:fillRect l="-593" t="-669"/>
                </a:stretch>
              </a:blipFill>
            </p:spPr>
            <p:txBody>
              <a:bodyPr/>
              <a:lstStyle/>
              <a:p>
                <a:r>
                  <a:rPr lang="el-GR">
                    <a:noFill/>
                  </a:rPr>
                  <a:t> </a:t>
                </a:r>
              </a:p>
            </p:txBody>
          </p:sp>
        </mc:Fallback>
      </mc:AlternateContent>
      <p:sp>
        <p:nvSpPr>
          <p:cNvPr id="4" name="Slide Number Placeholder 3"/>
          <p:cNvSpPr>
            <a:spLocks noGrp="1"/>
          </p:cNvSpPr>
          <p:nvPr>
            <p:ph type="sldNum" sz="quarter" idx="12"/>
          </p:nvPr>
        </p:nvSpPr>
        <p:spPr/>
        <p:txBody>
          <a:bodyPr/>
          <a:lstStyle/>
          <a:p>
            <a:fld id="{0B0EBAE1-C03B-424B-868F-E6C23C4F0113}" type="slidenum">
              <a:rPr lang="el-GR" smtClean="0"/>
              <a:t>27</a:t>
            </a:fld>
            <a:endParaRPr lang="el-GR"/>
          </a:p>
        </p:txBody>
      </p:sp>
      <p:pic>
        <p:nvPicPr>
          <p:cNvPr id="5" name="Picture 4"/>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779912" y="1916832"/>
            <a:ext cx="1791860" cy="1296144"/>
          </a:xfrm>
          <a:prstGeom prst="rect">
            <a:avLst/>
          </a:prstGeom>
          <a:noFill/>
          <a:ln>
            <a:noFill/>
          </a:ln>
        </p:spPr>
      </p:pic>
      <p:pic>
        <p:nvPicPr>
          <p:cNvPr id="6" name="Picture 5"/>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844162" y="4581128"/>
            <a:ext cx="1862569" cy="1296144"/>
          </a:xfrm>
          <a:prstGeom prst="rect">
            <a:avLst/>
          </a:prstGeom>
          <a:noFill/>
          <a:ln>
            <a:noFill/>
          </a:ln>
        </p:spPr>
      </p:pic>
    </p:spTree>
    <p:extLst>
      <p:ext uri="{BB962C8B-B14F-4D97-AF65-F5344CB8AC3E}">
        <p14:creationId xmlns:p14="http://schemas.microsoft.com/office/powerpoint/2010/main" val="1234439161"/>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0"/>
            <a:ext cx="8229600" cy="1143000"/>
          </a:xfrm>
        </p:spPr>
        <p:txBody>
          <a:bodyPr>
            <a:normAutofit fontScale="90000"/>
          </a:bodyPr>
          <a:lstStyle/>
          <a:p>
            <a:r>
              <a:rPr lang="el-GR" b="1" dirty="0"/>
              <a:t>5</a:t>
            </a:r>
            <a:r>
              <a:rPr lang="el-GR" b="1" dirty="0" smtClean="0"/>
              <a:t>. </a:t>
            </a:r>
            <a:r>
              <a:rPr lang="el-GR" b="1" dirty="0"/>
              <a:t>Ιδιότητες </a:t>
            </a:r>
            <a:r>
              <a:rPr lang="el-GR" b="1" dirty="0" smtClean="0"/>
              <a:t>Σημάτων </a:t>
            </a:r>
            <a:r>
              <a:rPr lang="en-US" b="1" dirty="0" smtClean="0"/>
              <a:t/>
            </a:r>
            <a:br>
              <a:rPr lang="en-US" b="1" dirty="0" smtClean="0"/>
            </a:br>
            <a:r>
              <a:rPr lang="el-GR" b="1" dirty="0" smtClean="0"/>
              <a:t>Συνεχούς </a:t>
            </a:r>
            <a:r>
              <a:rPr lang="el-GR" b="1" dirty="0"/>
              <a:t>Χρόνου</a:t>
            </a:r>
          </a:p>
        </p:txBody>
      </p:sp>
      <p:sp>
        <p:nvSpPr>
          <p:cNvPr id="3" name="Slide Number Placeholder 2"/>
          <p:cNvSpPr>
            <a:spLocks noGrp="1"/>
          </p:cNvSpPr>
          <p:nvPr>
            <p:ph type="sldNum" sz="quarter" idx="12"/>
          </p:nvPr>
        </p:nvSpPr>
        <p:spPr/>
        <p:txBody>
          <a:bodyPr/>
          <a:lstStyle/>
          <a:p>
            <a:fld id="{0B0EBAE1-C03B-424B-868F-E6C23C4F0113}" type="slidenum">
              <a:rPr lang="el-GR" smtClean="0"/>
              <a:t>28</a:t>
            </a:fld>
            <a:endParaRPr lang="el-GR"/>
          </a:p>
        </p:txBody>
      </p:sp>
    </p:spTree>
    <p:extLst>
      <p:ext uri="{BB962C8B-B14F-4D97-AF65-F5344CB8AC3E}">
        <p14:creationId xmlns:p14="http://schemas.microsoft.com/office/powerpoint/2010/main" val="2186198099"/>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lvl="0"/>
            <a:r>
              <a:rPr lang="el-GR" dirty="0"/>
              <a:t>Ιδιότητες Σημάτων Συνεχούς </a:t>
            </a:r>
            <a:r>
              <a:rPr lang="el-GR" dirty="0" smtClean="0"/>
              <a:t>Χρόνου</a:t>
            </a:r>
            <a:endParaRPr lang="el-GR" dirty="0"/>
          </a:p>
        </p:txBody>
      </p:sp>
      <p:sp>
        <p:nvSpPr>
          <p:cNvPr id="3" name="Content Placeholder 2"/>
          <p:cNvSpPr>
            <a:spLocks noGrp="1"/>
          </p:cNvSpPr>
          <p:nvPr>
            <p:ph idx="1"/>
          </p:nvPr>
        </p:nvSpPr>
        <p:spPr>
          <a:xfrm>
            <a:off x="457200" y="1052736"/>
            <a:ext cx="8229600" cy="5472608"/>
          </a:xfrm>
        </p:spPr>
        <p:txBody>
          <a:bodyPr>
            <a:noAutofit/>
          </a:bodyPr>
          <a:lstStyle/>
          <a:p>
            <a:pPr algn="l">
              <a:lnSpc>
                <a:spcPct val="150000"/>
              </a:lnSpc>
              <a:spcBef>
                <a:spcPts val="600"/>
              </a:spcBef>
              <a:spcAft>
                <a:spcPts val="600"/>
              </a:spcAft>
              <a:buFont typeface="+mj-lt"/>
              <a:buAutoNum type="arabicPeriod"/>
            </a:pPr>
            <a:r>
              <a:rPr lang="el-GR" sz="1800" dirty="0" smtClean="0"/>
              <a:t>Απλά </a:t>
            </a:r>
            <a:r>
              <a:rPr lang="el-GR" sz="1800" dirty="0"/>
              <a:t>και Στοχαστικά </a:t>
            </a:r>
            <a:r>
              <a:rPr lang="el-GR" sz="1800" dirty="0" smtClean="0"/>
              <a:t>Σήματα</a:t>
            </a:r>
            <a:endParaRPr lang="el-GR" sz="1800" dirty="0"/>
          </a:p>
          <a:p>
            <a:pPr algn="l">
              <a:lnSpc>
                <a:spcPct val="150000"/>
              </a:lnSpc>
              <a:spcBef>
                <a:spcPts val="600"/>
              </a:spcBef>
              <a:spcAft>
                <a:spcPts val="600"/>
              </a:spcAft>
              <a:buFont typeface="+mj-lt"/>
              <a:buAutoNum type="arabicPeriod"/>
            </a:pPr>
            <a:r>
              <a:rPr lang="el-GR" sz="1800" dirty="0" smtClean="0"/>
              <a:t>Αιτιατά </a:t>
            </a:r>
            <a:r>
              <a:rPr lang="el-GR" sz="1800" dirty="0"/>
              <a:t>και μη Αιτιατά </a:t>
            </a:r>
            <a:r>
              <a:rPr lang="el-GR" sz="1800" dirty="0" smtClean="0"/>
              <a:t>Σήματα</a:t>
            </a:r>
            <a:endParaRPr lang="el-GR" sz="1800" dirty="0"/>
          </a:p>
          <a:p>
            <a:pPr algn="l">
              <a:lnSpc>
                <a:spcPct val="150000"/>
              </a:lnSpc>
              <a:spcBef>
                <a:spcPts val="600"/>
              </a:spcBef>
              <a:spcAft>
                <a:spcPts val="600"/>
              </a:spcAft>
              <a:buFont typeface="+mj-lt"/>
              <a:buAutoNum type="arabicPeriod"/>
            </a:pPr>
            <a:r>
              <a:rPr lang="el-GR" sz="1800" dirty="0" smtClean="0"/>
              <a:t>Σήματα </a:t>
            </a:r>
            <a:r>
              <a:rPr lang="el-GR" sz="1800" dirty="0"/>
              <a:t>Πεπερασμένου </a:t>
            </a:r>
            <a:r>
              <a:rPr lang="el-GR" sz="1800" dirty="0" smtClean="0"/>
              <a:t>Πλάτους</a:t>
            </a:r>
            <a:endParaRPr lang="el-GR" sz="1800" dirty="0"/>
          </a:p>
          <a:p>
            <a:pPr algn="l">
              <a:lnSpc>
                <a:spcPct val="150000"/>
              </a:lnSpc>
              <a:spcBef>
                <a:spcPts val="600"/>
              </a:spcBef>
              <a:spcAft>
                <a:spcPts val="600"/>
              </a:spcAft>
              <a:buFont typeface="+mj-lt"/>
              <a:buAutoNum type="arabicPeriod"/>
            </a:pPr>
            <a:r>
              <a:rPr lang="el-GR" sz="1800" dirty="0" smtClean="0"/>
              <a:t>Σήματα </a:t>
            </a:r>
            <a:r>
              <a:rPr lang="el-GR" sz="1800" dirty="0"/>
              <a:t>Πεπερασμένης και Σήματα Άπειρης </a:t>
            </a:r>
            <a:r>
              <a:rPr lang="el-GR" sz="1800" dirty="0" smtClean="0"/>
              <a:t>Διάρκειας</a:t>
            </a:r>
            <a:endParaRPr lang="el-GR" sz="1800" dirty="0"/>
          </a:p>
          <a:p>
            <a:pPr algn="l">
              <a:lnSpc>
                <a:spcPct val="150000"/>
              </a:lnSpc>
              <a:spcBef>
                <a:spcPts val="600"/>
              </a:spcBef>
              <a:spcAft>
                <a:spcPts val="600"/>
              </a:spcAft>
              <a:buFont typeface="+mj-lt"/>
              <a:buAutoNum type="arabicPeriod"/>
            </a:pPr>
            <a:r>
              <a:rPr lang="el-GR" sz="1800" dirty="0" smtClean="0"/>
              <a:t>Άρτια </a:t>
            </a:r>
            <a:r>
              <a:rPr lang="el-GR" sz="1800" dirty="0"/>
              <a:t>και Περιττά </a:t>
            </a:r>
            <a:r>
              <a:rPr lang="el-GR" sz="1800" dirty="0" smtClean="0"/>
              <a:t>σήματα</a:t>
            </a:r>
            <a:endParaRPr lang="el-GR" sz="1800" dirty="0"/>
          </a:p>
          <a:p>
            <a:pPr algn="l">
              <a:lnSpc>
                <a:spcPct val="150000"/>
              </a:lnSpc>
              <a:spcBef>
                <a:spcPts val="600"/>
              </a:spcBef>
              <a:spcAft>
                <a:spcPts val="600"/>
              </a:spcAft>
              <a:buFont typeface="+mj-lt"/>
              <a:buAutoNum type="arabicPeriod"/>
            </a:pPr>
            <a:r>
              <a:rPr lang="el-GR" sz="1800" dirty="0" smtClean="0"/>
              <a:t>Περιοδικά </a:t>
            </a:r>
            <a:r>
              <a:rPr lang="el-GR" sz="1800" dirty="0"/>
              <a:t>Σήματα	</a:t>
            </a:r>
          </a:p>
          <a:p>
            <a:pPr algn="l">
              <a:lnSpc>
                <a:spcPct val="150000"/>
              </a:lnSpc>
              <a:spcBef>
                <a:spcPts val="600"/>
              </a:spcBef>
              <a:spcAft>
                <a:spcPts val="600"/>
              </a:spcAft>
              <a:buFont typeface="+mj-lt"/>
              <a:buAutoNum type="arabicPeriod"/>
            </a:pPr>
            <a:endParaRPr lang="en-US" sz="1800" dirty="0" smtClean="0"/>
          </a:p>
        </p:txBody>
      </p:sp>
      <p:sp>
        <p:nvSpPr>
          <p:cNvPr id="4" name="Slide Number Placeholder 3"/>
          <p:cNvSpPr>
            <a:spLocks noGrp="1"/>
          </p:cNvSpPr>
          <p:nvPr>
            <p:ph type="sldNum" sz="quarter" idx="12"/>
          </p:nvPr>
        </p:nvSpPr>
        <p:spPr/>
        <p:txBody>
          <a:bodyPr/>
          <a:lstStyle/>
          <a:p>
            <a:fld id="{0B0EBAE1-C03B-424B-868F-E6C23C4F0113}" type="slidenum">
              <a:rPr lang="el-GR" smtClean="0"/>
              <a:t>29</a:t>
            </a:fld>
            <a:endParaRPr lang="el-GR"/>
          </a:p>
        </p:txBody>
      </p:sp>
    </p:spTree>
    <p:extLst>
      <p:ext uri="{BB962C8B-B14F-4D97-AF65-F5344CB8AC3E}">
        <p14:creationId xmlns:p14="http://schemas.microsoft.com/office/powerpoint/2010/main" val="138228589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l-GR" sz="3600" dirty="0" smtClean="0"/>
              <a:t>Σήματα Συνεχούς Χρόνου</a:t>
            </a:r>
            <a:endParaRPr lang="el-GR" sz="3600" dirty="0"/>
          </a:p>
        </p:txBody>
      </p:sp>
      <p:sp>
        <p:nvSpPr>
          <p:cNvPr id="3" name="Content Placeholder 2"/>
          <p:cNvSpPr>
            <a:spLocks noGrp="1"/>
          </p:cNvSpPr>
          <p:nvPr>
            <p:ph idx="1"/>
          </p:nvPr>
        </p:nvSpPr>
        <p:spPr>
          <a:xfrm>
            <a:off x="457200" y="1268760"/>
            <a:ext cx="8229600" cy="5256584"/>
          </a:xfrm>
        </p:spPr>
        <p:txBody>
          <a:bodyPr>
            <a:noAutofit/>
          </a:bodyPr>
          <a:lstStyle/>
          <a:p>
            <a:pPr marL="457200" lvl="0" indent="-457200">
              <a:lnSpc>
                <a:spcPct val="150000"/>
              </a:lnSpc>
              <a:spcBef>
                <a:spcPts val="300"/>
              </a:spcBef>
              <a:spcAft>
                <a:spcPts val="300"/>
              </a:spcAft>
              <a:buFont typeface="+mj-lt"/>
              <a:buAutoNum type="arabicPeriod"/>
            </a:pPr>
            <a:r>
              <a:rPr lang="el-GR" dirty="0" smtClean="0"/>
              <a:t>Κατηγορίες </a:t>
            </a:r>
            <a:r>
              <a:rPr lang="el-GR" dirty="0"/>
              <a:t>Σημάτων</a:t>
            </a:r>
            <a:endParaRPr lang="el-GR" sz="2000" dirty="0"/>
          </a:p>
          <a:p>
            <a:pPr marL="457200" lvl="0" indent="-457200">
              <a:lnSpc>
                <a:spcPct val="150000"/>
              </a:lnSpc>
              <a:spcBef>
                <a:spcPts val="300"/>
              </a:spcBef>
              <a:spcAft>
                <a:spcPts val="300"/>
              </a:spcAft>
              <a:buFont typeface="+mj-lt"/>
              <a:buAutoNum type="arabicPeriod"/>
            </a:pPr>
            <a:r>
              <a:rPr lang="el-GR" dirty="0" smtClean="0"/>
              <a:t>Χαρακτηριστικές </a:t>
            </a:r>
            <a:r>
              <a:rPr lang="el-GR" dirty="0"/>
              <a:t>Παράμετροι Σημάτων</a:t>
            </a:r>
            <a:endParaRPr lang="el-GR" sz="2000" dirty="0"/>
          </a:p>
          <a:p>
            <a:pPr marL="457200" lvl="0" indent="-457200">
              <a:lnSpc>
                <a:spcPct val="150000"/>
              </a:lnSpc>
              <a:spcBef>
                <a:spcPts val="300"/>
              </a:spcBef>
              <a:spcAft>
                <a:spcPts val="300"/>
              </a:spcAft>
              <a:buFont typeface="+mj-lt"/>
              <a:buAutoNum type="arabicPeriod"/>
            </a:pPr>
            <a:r>
              <a:rPr lang="el-GR" dirty="0"/>
              <a:t>Κατάταξη σημάτων ως προς την ενέργεια και την ισχύ</a:t>
            </a:r>
            <a:endParaRPr lang="el-GR" sz="2000" dirty="0"/>
          </a:p>
          <a:p>
            <a:pPr marL="457200" lvl="0" indent="-457200">
              <a:lnSpc>
                <a:spcPct val="150000"/>
              </a:lnSpc>
              <a:spcBef>
                <a:spcPts val="300"/>
              </a:spcBef>
              <a:spcAft>
                <a:spcPts val="300"/>
              </a:spcAft>
              <a:buFont typeface="+mj-lt"/>
              <a:buAutoNum type="arabicPeriod"/>
            </a:pPr>
            <a:r>
              <a:rPr lang="el-GR" dirty="0"/>
              <a:t>Απλές Πράξεις Σημάτων Συνεχούς Χρόνου</a:t>
            </a:r>
            <a:endParaRPr lang="el-GR" sz="2000" dirty="0"/>
          </a:p>
          <a:p>
            <a:pPr marL="457200" lvl="0" indent="-457200">
              <a:lnSpc>
                <a:spcPct val="150000"/>
              </a:lnSpc>
              <a:spcBef>
                <a:spcPts val="300"/>
              </a:spcBef>
              <a:spcAft>
                <a:spcPts val="300"/>
              </a:spcAft>
              <a:buFont typeface="+mj-lt"/>
              <a:buAutoNum type="arabicPeriod"/>
            </a:pPr>
            <a:r>
              <a:rPr lang="el-GR" dirty="0" smtClean="0"/>
              <a:t>Ιδιότητες </a:t>
            </a:r>
            <a:r>
              <a:rPr lang="el-GR" dirty="0"/>
              <a:t>Σημάτων Συνεχούς </a:t>
            </a:r>
            <a:r>
              <a:rPr lang="el-GR" dirty="0" smtClean="0"/>
              <a:t>Χρόνου</a:t>
            </a:r>
          </a:p>
          <a:p>
            <a:pPr marL="457200" lvl="0" indent="-457200">
              <a:lnSpc>
                <a:spcPct val="150000"/>
              </a:lnSpc>
              <a:spcBef>
                <a:spcPts val="300"/>
              </a:spcBef>
              <a:spcAft>
                <a:spcPts val="300"/>
              </a:spcAft>
              <a:buFont typeface="+mj-lt"/>
              <a:buAutoNum type="arabicPeriod"/>
            </a:pPr>
            <a:r>
              <a:rPr lang="el-GR" dirty="0" smtClean="0"/>
              <a:t>Στοιχειώδη Σήματα Συνεχούς Χρόνου</a:t>
            </a:r>
          </a:p>
        </p:txBody>
      </p:sp>
      <p:sp>
        <p:nvSpPr>
          <p:cNvPr id="4" name="Slide Number Placeholder 3"/>
          <p:cNvSpPr>
            <a:spLocks noGrp="1"/>
          </p:cNvSpPr>
          <p:nvPr>
            <p:ph type="sldNum" sz="quarter" idx="12"/>
          </p:nvPr>
        </p:nvSpPr>
        <p:spPr/>
        <p:txBody>
          <a:bodyPr/>
          <a:lstStyle/>
          <a:p>
            <a:fld id="{0B0EBAE1-C03B-424B-868F-E6C23C4F0113}" type="slidenum">
              <a:rPr lang="el-GR" smtClean="0"/>
              <a:t>3</a:t>
            </a:fld>
            <a:endParaRPr lang="el-GR"/>
          </a:p>
        </p:txBody>
      </p:sp>
    </p:spTree>
    <p:extLst>
      <p:ext uri="{BB962C8B-B14F-4D97-AF65-F5344CB8AC3E}">
        <p14:creationId xmlns:p14="http://schemas.microsoft.com/office/powerpoint/2010/main" val="2518239358"/>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lvl="0"/>
            <a:r>
              <a:rPr lang="el-GR" dirty="0" smtClean="0"/>
              <a:t>Απλά και Στοχαστικά Σήματα</a:t>
            </a:r>
            <a:endParaRPr lang="el-GR" dirty="0"/>
          </a:p>
        </p:txBody>
      </p:sp>
      <p:sp>
        <p:nvSpPr>
          <p:cNvPr id="3" name="Content Placeholder 2"/>
          <p:cNvSpPr>
            <a:spLocks noGrp="1"/>
          </p:cNvSpPr>
          <p:nvPr>
            <p:ph idx="1"/>
          </p:nvPr>
        </p:nvSpPr>
        <p:spPr>
          <a:xfrm>
            <a:off x="457200" y="1052736"/>
            <a:ext cx="8229600" cy="5472608"/>
          </a:xfrm>
        </p:spPr>
        <p:txBody>
          <a:bodyPr>
            <a:noAutofit/>
          </a:bodyPr>
          <a:lstStyle/>
          <a:p>
            <a:pPr algn="l">
              <a:lnSpc>
                <a:spcPct val="150000"/>
              </a:lnSpc>
              <a:spcBef>
                <a:spcPts val="600"/>
              </a:spcBef>
              <a:spcAft>
                <a:spcPts val="600"/>
              </a:spcAft>
            </a:pPr>
            <a:r>
              <a:rPr lang="el-GR" sz="1800" b="1" dirty="0"/>
              <a:t>Απλό ή αιτιοκρατικό</a:t>
            </a:r>
            <a:r>
              <a:rPr lang="el-GR" sz="1800" dirty="0"/>
              <a:t> ονομάζεται ένα σήμα για το οποίο είμαστε πάντα σε θέση να γράψουμε μία μαθηματική σχέση που να το περιγράφει πλήρως σε κάθε χρονική στιγμή, άρα και να το προσδιορίσουμε πριν συμβεί. </a:t>
            </a:r>
            <a:r>
              <a:rPr lang="el-GR" sz="1800" dirty="0" smtClean="0"/>
              <a:t/>
            </a:r>
            <a:br>
              <a:rPr lang="el-GR" sz="1800" dirty="0" smtClean="0"/>
            </a:br>
            <a:r>
              <a:rPr lang="el-GR" sz="1800" dirty="0" smtClean="0"/>
              <a:t> </a:t>
            </a:r>
          </a:p>
          <a:p>
            <a:pPr algn="l">
              <a:lnSpc>
                <a:spcPct val="150000"/>
              </a:lnSpc>
              <a:spcBef>
                <a:spcPts val="600"/>
              </a:spcBef>
              <a:spcAft>
                <a:spcPts val="600"/>
              </a:spcAft>
            </a:pPr>
            <a:r>
              <a:rPr lang="el-GR" sz="1800" dirty="0" smtClean="0"/>
              <a:t>Αντίθετα</a:t>
            </a:r>
            <a:r>
              <a:rPr lang="el-GR" sz="1800" dirty="0"/>
              <a:t>,</a:t>
            </a:r>
            <a:r>
              <a:rPr lang="el-GR" sz="1800" b="1" dirty="0"/>
              <a:t> στοχαστικό ή τυχαίο</a:t>
            </a:r>
            <a:r>
              <a:rPr lang="el-GR" sz="1800" dirty="0"/>
              <a:t> ονομάζεται ένα σήμα το οποίο δεν είναι δυνατό να το προσδιορίσουμε επακριβώς πριν συμβεί, δηλαδή δεν μπορούμε να γράψουμε μία αναλυτική μαθηματική έκφραση που να το περιγράφει. </a:t>
            </a:r>
            <a:r>
              <a:rPr lang="el-GR" sz="1800" dirty="0" smtClean="0"/>
              <a:t/>
            </a:r>
            <a:br>
              <a:rPr lang="el-GR" sz="1800" dirty="0" smtClean="0"/>
            </a:br>
            <a:r>
              <a:rPr lang="el-GR" sz="1800" dirty="0" smtClean="0"/>
              <a:t>Στην </a:t>
            </a:r>
            <a:r>
              <a:rPr lang="el-GR" sz="1800" dirty="0"/>
              <a:t>περίπτωση αυτή εντάσσεται ο </a:t>
            </a:r>
            <a:r>
              <a:rPr lang="el-GR" sz="1800" b="1" dirty="0"/>
              <a:t>θόρυβος</a:t>
            </a:r>
            <a:r>
              <a:rPr lang="el-GR" sz="1800" dirty="0"/>
              <a:t> καθώς και πληθώρα άλλων πραγματικών σημάτων</a:t>
            </a:r>
            <a:r>
              <a:rPr lang="el-GR" sz="1800" dirty="0" smtClean="0"/>
              <a:t>.</a:t>
            </a:r>
            <a:r>
              <a:rPr lang="el-GR" sz="1800" dirty="0"/>
              <a:t> Για τη μελέτη των σημάτων αυτών χρησιμοποιείται η Θεωρία Πιθανοτήτων. </a:t>
            </a:r>
            <a:r>
              <a:rPr lang="el-GR" sz="1800" dirty="0" smtClean="0"/>
              <a:t/>
            </a:r>
            <a:br>
              <a:rPr lang="el-GR" sz="1800" dirty="0" smtClean="0"/>
            </a:br>
            <a:r>
              <a:rPr lang="el-GR" sz="1800" dirty="0" smtClean="0"/>
              <a:t>Τέτοια </a:t>
            </a:r>
            <a:r>
              <a:rPr lang="el-GR" sz="1800" dirty="0"/>
              <a:t>σήματα δεν θα μας απασχολήσουν στα πλαίσια του παρόντος </a:t>
            </a:r>
            <a:r>
              <a:rPr lang="el-GR" sz="1800" dirty="0" smtClean="0"/>
              <a:t>μαθήματος.</a:t>
            </a:r>
            <a:endParaRPr lang="en-US" sz="1800" dirty="0" smtClean="0"/>
          </a:p>
        </p:txBody>
      </p:sp>
      <p:sp>
        <p:nvSpPr>
          <p:cNvPr id="4" name="Slide Number Placeholder 3"/>
          <p:cNvSpPr>
            <a:spLocks noGrp="1"/>
          </p:cNvSpPr>
          <p:nvPr>
            <p:ph type="sldNum" sz="quarter" idx="12"/>
          </p:nvPr>
        </p:nvSpPr>
        <p:spPr/>
        <p:txBody>
          <a:bodyPr/>
          <a:lstStyle/>
          <a:p>
            <a:fld id="{0B0EBAE1-C03B-424B-868F-E6C23C4F0113}" type="slidenum">
              <a:rPr lang="el-GR" smtClean="0"/>
              <a:t>30</a:t>
            </a:fld>
            <a:endParaRPr lang="el-GR"/>
          </a:p>
        </p:txBody>
      </p:sp>
    </p:spTree>
    <p:extLst>
      <p:ext uri="{BB962C8B-B14F-4D97-AF65-F5344CB8AC3E}">
        <p14:creationId xmlns:p14="http://schemas.microsoft.com/office/powerpoint/2010/main" val="3755344096"/>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l-GR" dirty="0"/>
              <a:t>Αιτιατά και μη Αιτιατά Σήματα</a:t>
            </a: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457200" y="1052736"/>
                <a:ext cx="8229600" cy="5472608"/>
              </a:xfrm>
            </p:spPr>
            <p:txBody>
              <a:bodyPr>
                <a:noAutofit/>
              </a:bodyPr>
              <a:lstStyle/>
              <a:p>
                <a:pPr marL="0" indent="0" algn="l">
                  <a:spcBef>
                    <a:spcPts val="600"/>
                  </a:spcBef>
                  <a:spcAft>
                    <a:spcPts val="600"/>
                  </a:spcAft>
                  <a:buNone/>
                </a:pPr>
                <a:r>
                  <a:rPr lang="el-GR" sz="1800" dirty="0"/>
                  <a:t>Ένα σήμα </a:t>
                </a:r>
                <a14:m>
                  <m:oMath xmlns:m="http://schemas.openxmlformats.org/officeDocument/2006/math">
                    <m:r>
                      <a:rPr lang="el-GR" sz="1800" i="1" dirty="0" smtClean="0">
                        <a:latin typeface="Cambria Math"/>
                      </a:rPr>
                      <m:t>𝑥</m:t>
                    </m:r>
                    <m:r>
                      <a:rPr lang="el-GR" sz="1800" i="1" dirty="0" smtClean="0">
                        <a:latin typeface="Cambria Math"/>
                      </a:rPr>
                      <m:t>(</m:t>
                    </m:r>
                    <m:r>
                      <a:rPr lang="el-GR" sz="1800" i="1" dirty="0" smtClean="0">
                        <a:latin typeface="Cambria Math"/>
                      </a:rPr>
                      <m:t>𝑡</m:t>
                    </m:r>
                    <m:r>
                      <a:rPr lang="el-GR" sz="1800" i="1" dirty="0">
                        <a:latin typeface="Cambria Math"/>
                      </a:rPr>
                      <m:t>)</m:t>
                    </m:r>
                  </m:oMath>
                </a14:m>
                <a:r>
                  <a:rPr lang="el-GR" sz="1800" dirty="0" smtClean="0"/>
                  <a:t> λέγεται </a:t>
                </a:r>
                <a:r>
                  <a:rPr lang="el-GR" sz="1800" b="1" dirty="0"/>
                  <a:t>αιτιατό</a:t>
                </a:r>
                <a:r>
                  <a:rPr lang="el-GR" sz="1800" dirty="0"/>
                  <a:t> εάν είναι μηδενικό για αρνητικές τιμές του χρόνου </a:t>
                </a:r>
                <a14:m>
                  <m:oMath xmlns:m="http://schemas.openxmlformats.org/officeDocument/2006/math">
                    <m:r>
                      <a:rPr lang="el-GR" sz="1800" i="1" dirty="0" smtClean="0">
                        <a:latin typeface="Cambria Math"/>
                      </a:rPr>
                      <m:t>𝑡</m:t>
                    </m:r>
                  </m:oMath>
                </a14:m>
                <a:r>
                  <a:rPr lang="el-GR" sz="1800" dirty="0"/>
                  <a:t>, δηλαδή αν ισχύει:</a:t>
                </a:r>
              </a:p>
              <a:p>
                <a:pPr marL="0" indent="0" algn="l">
                  <a:spcBef>
                    <a:spcPts val="600"/>
                  </a:spcBef>
                  <a:spcAft>
                    <a:spcPts val="600"/>
                  </a:spcAft>
                  <a:buNone/>
                </a:pPr>
                <a14:m>
                  <m:oMathPara xmlns:m="http://schemas.openxmlformats.org/officeDocument/2006/math">
                    <m:oMathParaPr>
                      <m:jc m:val="centerGroup"/>
                    </m:oMathParaPr>
                    <m:oMath xmlns:m="http://schemas.openxmlformats.org/officeDocument/2006/math">
                      <m:r>
                        <a:rPr lang="el-GR" sz="1800" i="1" dirty="0" smtClean="0">
                          <a:latin typeface="Cambria Math"/>
                        </a:rPr>
                        <m:t>𝑥</m:t>
                      </m:r>
                      <m:r>
                        <a:rPr lang="el-GR" sz="1800" i="1" dirty="0" smtClean="0">
                          <a:latin typeface="Cambria Math"/>
                        </a:rPr>
                        <m:t>(</m:t>
                      </m:r>
                      <m:r>
                        <a:rPr lang="el-GR" sz="1800" i="1" dirty="0" smtClean="0">
                          <a:latin typeface="Cambria Math"/>
                        </a:rPr>
                        <m:t>𝑡</m:t>
                      </m:r>
                      <m:r>
                        <a:rPr lang="el-GR" sz="1800" i="1" dirty="0" smtClean="0">
                          <a:latin typeface="Cambria Math"/>
                        </a:rPr>
                        <m:t>)=0  </m:t>
                      </m:r>
                      <m:r>
                        <m:rPr>
                          <m:sty m:val="p"/>
                        </m:rPr>
                        <a:rPr lang="el-GR" sz="1800" i="0" dirty="0" smtClean="0">
                          <a:latin typeface="Cambria Math"/>
                        </a:rPr>
                        <m:t>για</m:t>
                      </m:r>
                      <m:r>
                        <a:rPr lang="el-GR" sz="1800" i="1" dirty="0" smtClean="0">
                          <a:latin typeface="Cambria Math"/>
                        </a:rPr>
                        <m:t> </m:t>
                      </m:r>
                      <m:r>
                        <a:rPr lang="el-GR" sz="1800" i="1" dirty="0" smtClean="0">
                          <a:latin typeface="Cambria Math"/>
                        </a:rPr>
                        <m:t>𝑡</m:t>
                      </m:r>
                      <m:r>
                        <a:rPr lang="el-GR" sz="1800" i="1" dirty="0" smtClean="0">
                          <a:latin typeface="Cambria Math"/>
                        </a:rPr>
                        <m:t>&lt;0</m:t>
                      </m:r>
                    </m:oMath>
                  </m:oMathPara>
                </a14:m>
                <a:endParaRPr lang="el-GR" sz="1800" dirty="0" smtClean="0"/>
              </a:p>
              <a:p>
                <a:pPr marL="0" indent="0" algn="l">
                  <a:spcBef>
                    <a:spcPts val="600"/>
                  </a:spcBef>
                  <a:spcAft>
                    <a:spcPts val="600"/>
                  </a:spcAft>
                  <a:buNone/>
                </a:pPr>
                <a:r>
                  <a:rPr lang="el-GR" sz="1800" dirty="0" smtClean="0"/>
                  <a:t>Αυτή </a:t>
                </a:r>
                <a:r>
                  <a:rPr lang="el-GR" sz="1800" dirty="0"/>
                  <a:t>η διαπίστωση ισχύει γενικά, καθώς τα σήματα που μελετώνται στην πράξη προέρχονται από φυσικά συστήματα και προφανώς σε μεταγενέστερες χρονικές στιγμές από τη στιγμή έναρξης λειτουργίας του συστήματος, η οποία θεωρείται ως η χρονική στιγμή </a:t>
                </a:r>
                <a14:m>
                  <m:oMath xmlns:m="http://schemas.openxmlformats.org/officeDocument/2006/math">
                    <m:r>
                      <a:rPr lang="el-GR" sz="1800" i="1" dirty="0" smtClean="0">
                        <a:latin typeface="Cambria Math"/>
                      </a:rPr>
                      <m:t>𝑡</m:t>
                    </m:r>
                    <m:r>
                      <a:rPr lang="el-GR" sz="1800" i="1" dirty="0" smtClean="0">
                        <a:latin typeface="Cambria Math"/>
                      </a:rPr>
                      <m:t>=0</m:t>
                    </m:r>
                  </m:oMath>
                </a14:m>
                <a:r>
                  <a:rPr lang="el-GR" sz="1800" dirty="0" smtClean="0"/>
                  <a:t>.</a:t>
                </a:r>
              </a:p>
              <a:p>
                <a:pPr marL="0" indent="0" algn="l">
                  <a:spcBef>
                    <a:spcPts val="600"/>
                  </a:spcBef>
                  <a:spcAft>
                    <a:spcPts val="600"/>
                  </a:spcAft>
                  <a:buNone/>
                </a:pPr>
                <a:endParaRPr lang="el-GR" sz="1800" dirty="0" smtClean="0"/>
              </a:p>
              <a:p>
                <a:pPr marL="0" indent="0" algn="l">
                  <a:spcBef>
                    <a:spcPts val="600"/>
                  </a:spcBef>
                  <a:spcAft>
                    <a:spcPts val="600"/>
                  </a:spcAft>
                  <a:buNone/>
                </a:pPr>
                <a:endParaRPr lang="el-GR" sz="1800" dirty="0"/>
              </a:p>
              <a:p>
                <a:pPr marL="0" indent="0" algn="l">
                  <a:spcBef>
                    <a:spcPts val="600"/>
                  </a:spcBef>
                  <a:spcAft>
                    <a:spcPts val="600"/>
                  </a:spcAft>
                  <a:buNone/>
                </a:pPr>
                <a:endParaRPr lang="el-GR" sz="1800" dirty="0" smtClean="0"/>
              </a:p>
              <a:p>
                <a:pPr marL="0" indent="0" algn="l">
                  <a:spcBef>
                    <a:spcPts val="600"/>
                  </a:spcBef>
                  <a:spcAft>
                    <a:spcPts val="600"/>
                  </a:spcAft>
                  <a:buNone/>
                </a:pPr>
                <a:endParaRPr lang="el-GR" sz="1800" dirty="0"/>
              </a:p>
              <a:p>
                <a:pPr marL="0" indent="0" algn="l">
                  <a:spcBef>
                    <a:spcPts val="600"/>
                  </a:spcBef>
                  <a:spcAft>
                    <a:spcPts val="600"/>
                  </a:spcAft>
                  <a:buNone/>
                </a:pPr>
                <a:endParaRPr lang="el-GR" sz="1800" dirty="0" smtClean="0"/>
              </a:p>
              <a:p>
                <a:pPr marL="0" indent="0" algn="ctr">
                  <a:spcBef>
                    <a:spcPts val="600"/>
                  </a:spcBef>
                  <a:spcAft>
                    <a:spcPts val="600"/>
                  </a:spcAft>
                  <a:buNone/>
                </a:pPr>
                <a:r>
                  <a:rPr lang="el-GR" sz="1800" dirty="0" smtClean="0"/>
                  <a:t>Αιτιατό Σήμα			Μη αιτιατό σήμα</a:t>
                </a:r>
                <a:endParaRPr lang="el-GR" sz="1800" dirty="0"/>
              </a:p>
              <a:p>
                <a:pPr marL="0" indent="0" algn="l">
                  <a:spcBef>
                    <a:spcPts val="600"/>
                  </a:spcBef>
                  <a:spcAft>
                    <a:spcPts val="600"/>
                  </a:spcAft>
                  <a:buNone/>
                </a:pPr>
                <a:endParaRPr lang="en-US" sz="1800" dirty="0" smtClean="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457200" y="1052736"/>
                <a:ext cx="8229600" cy="5472608"/>
              </a:xfrm>
              <a:blipFill rotWithShape="1">
                <a:blip r:embed="rId2"/>
                <a:stretch>
                  <a:fillRect l="-593" t="-669" r="-296"/>
                </a:stretch>
              </a:blipFill>
            </p:spPr>
            <p:txBody>
              <a:bodyPr/>
              <a:lstStyle/>
              <a:p>
                <a:r>
                  <a:rPr lang="el-GR">
                    <a:noFill/>
                  </a:rPr>
                  <a:t> </a:t>
                </a:r>
              </a:p>
            </p:txBody>
          </p:sp>
        </mc:Fallback>
      </mc:AlternateContent>
      <p:sp>
        <p:nvSpPr>
          <p:cNvPr id="4" name="Slide Number Placeholder 3"/>
          <p:cNvSpPr>
            <a:spLocks noGrp="1"/>
          </p:cNvSpPr>
          <p:nvPr>
            <p:ph type="sldNum" sz="quarter" idx="12"/>
          </p:nvPr>
        </p:nvSpPr>
        <p:spPr/>
        <p:txBody>
          <a:bodyPr/>
          <a:lstStyle/>
          <a:p>
            <a:fld id="{0B0EBAE1-C03B-424B-868F-E6C23C4F0113}" type="slidenum">
              <a:rPr lang="el-GR" smtClean="0"/>
              <a:t>31</a:t>
            </a:fld>
            <a:endParaRPr lang="el-GR"/>
          </a:p>
        </p:txBody>
      </p:sp>
      <p:pic>
        <p:nvPicPr>
          <p:cNvPr id="5" name="Picture 4"/>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619672" y="3725922"/>
            <a:ext cx="1944216" cy="1440160"/>
          </a:xfrm>
          <a:prstGeom prst="rect">
            <a:avLst/>
          </a:prstGeom>
          <a:noFill/>
          <a:ln>
            <a:noFill/>
          </a:ln>
        </p:spPr>
      </p:pic>
      <p:pic>
        <p:nvPicPr>
          <p:cNvPr id="6" name="Picture 5"/>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436096" y="3717032"/>
            <a:ext cx="1931849" cy="1452848"/>
          </a:xfrm>
          <a:prstGeom prst="rect">
            <a:avLst/>
          </a:prstGeom>
          <a:noFill/>
          <a:ln>
            <a:noFill/>
          </a:ln>
        </p:spPr>
      </p:pic>
    </p:spTree>
    <p:extLst>
      <p:ext uri="{BB962C8B-B14F-4D97-AF65-F5344CB8AC3E}">
        <p14:creationId xmlns:p14="http://schemas.microsoft.com/office/powerpoint/2010/main" val="1382285892"/>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l-GR" dirty="0"/>
              <a:t>Σήματα Πεπερασμένου Πλάτους</a:t>
            </a: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457200" y="1052736"/>
                <a:ext cx="8229600" cy="5472608"/>
              </a:xfrm>
            </p:spPr>
            <p:txBody>
              <a:bodyPr>
                <a:noAutofit/>
              </a:bodyPr>
              <a:lstStyle/>
              <a:p>
                <a:pPr marL="0" indent="0" algn="l">
                  <a:lnSpc>
                    <a:spcPct val="150000"/>
                  </a:lnSpc>
                  <a:spcBef>
                    <a:spcPts val="600"/>
                  </a:spcBef>
                  <a:spcAft>
                    <a:spcPts val="600"/>
                  </a:spcAft>
                  <a:buNone/>
                </a:pPr>
                <a:r>
                  <a:rPr lang="el-GR" sz="1800" dirty="0" smtClean="0"/>
                  <a:t>Ένα σήμα </a:t>
                </a:r>
                <a14:m>
                  <m:oMath xmlns:m="http://schemas.openxmlformats.org/officeDocument/2006/math">
                    <m:r>
                      <a:rPr lang="el-GR" sz="1800" i="1" dirty="0" smtClean="0">
                        <a:latin typeface="Cambria Math"/>
                      </a:rPr>
                      <m:t>𝑥</m:t>
                    </m:r>
                    <m:r>
                      <a:rPr lang="el-GR" sz="1800" i="1" dirty="0" smtClean="0">
                        <a:latin typeface="Cambria Math"/>
                      </a:rPr>
                      <m:t>(</m:t>
                    </m:r>
                    <m:r>
                      <a:rPr lang="el-GR" sz="1800" i="1" dirty="0" smtClean="0">
                        <a:latin typeface="Cambria Math"/>
                      </a:rPr>
                      <m:t>𝑡</m:t>
                    </m:r>
                    <m:r>
                      <a:rPr lang="el-GR" sz="1800" i="1" dirty="0">
                        <a:latin typeface="Cambria Math"/>
                      </a:rPr>
                      <m:t>)</m:t>
                    </m:r>
                  </m:oMath>
                </a14:m>
                <a:r>
                  <a:rPr lang="el-GR" sz="1800" dirty="0"/>
                  <a:t> λέγεται πεπερασμένου πλάτους όταν ισχύει:</a:t>
                </a:r>
              </a:p>
              <a:p>
                <a:pPr marL="0" indent="0" algn="ctr">
                  <a:lnSpc>
                    <a:spcPct val="150000"/>
                  </a:lnSpc>
                  <a:spcBef>
                    <a:spcPts val="600"/>
                  </a:spcBef>
                  <a:spcAft>
                    <a:spcPts val="600"/>
                  </a:spcAft>
                  <a:buNone/>
                </a:pPr>
                <a:r>
                  <a:rPr lang="el-GR" sz="1800" dirty="0"/>
                  <a:t>       </a:t>
                </a:r>
                <a14:m>
                  <m:oMath xmlns:m="http://schemas.openxmlformats.org/officeDocument/2006/math">
                    <m:r>
                      <a:rPr lang="el-GR" sz="1800" i="1" dirty="0" smtClean="0">
                        <a:latin typeface="Cambria Math"/>
                      </a:rPr>
                      <m:t>|</m:t>
                    </m:r>
                    <m:r>
                      <a:rPr lang="el-GR" sz="1800" i="1" dirty="0" err="1">
                        <a:latin typeface="Cambria Math"/>
                      </a:rPr>
                      <m:t>𝑥</m:t>
                    </m:r>
                    <m:r>
                      <a:rPr lang="el-GR" sz="1800" i="1" dirty="0" err="1">
                        <a:latin typeface="Cambria Math"/>
                      </a:rPr>
                      <m:t>(</m:t>
                    </m:r>
                    <m:r>
                      <a:rPr lang="el-GR" sz="1800" i="1" dirty="0" err="1">
                        <a:latin typeface="Cambria Math"/>
                      </a:rPr>
                      <m:t>𝑡</m:t>
                    </m:r>
                    <m:r>
                      <a:rPr lang="el-GR" sz="1800" i="1" dirty="0" err="1">
                        <a:latin typeface="Cambria Math"/>
                      </a:rPr>
                      <m:t>)|&lt;∞ </m:t>
                    </m:r>
                    <m:r>
                      <a:rPr lang="el-GR" sz="1800" b="0" i="0" dirty="0" smtClean="0">
                        <a:latin typeface="Cambria Math"/>
                      </a:rPr>
                      <m:t>    </m:t>
                    </m:r>
                    <m:r>
                      <m:rPr>
                        <m:sty m:val="p"/>
                      </m:rPr>
                      <a:rPr lang="el-GR" sz="1800" i="0" dirty="0">
                        <a:latin typeface="Cambria Math"/>
                      </a:rPr>
                      <m:t>για</m:t>
                    </m:r>
                    <m:r>
                      <a:rPr lang="el-GR" sz="1800" i="0" dirty="0">
                        <a:latin typeface="Cambria Math"/>
                      </a:rPr>
                      <m:t> </m:t>
                    </m:r>
                    <m:r>
                      <m:rPr>
                        <m:sty m:val="p"/>
                      </m:rPr>
                      <a:rPr lang="el-GR" sz="1800" i="0" dirty="0">
                        <a:latin typeface="Cambria Math"/>
                      </a:rPr>
                      <m:t>καθε</m:t>
                    </m:r>
                    <m:r>
                      <a:rPr lang="el-GR" sz="1800" i="1" dirty="0">
                        <a:latin typeface="Cambria Math"/>
                      </a:rPr>
                      <m:t> </m:t>
                    </m:r>
                    <m:r>
                      <a:rPr lang="el-GR" sz="1800" i="1" dirty="0" smtClean="0">
                        <a:latin typeface="Cambria Math"/>
                      </a:rPr>
                      <m:t>𝑡</m:t>
                    </m:r>
                  </m:oMath>
                </a14:m>
                <a:r>
                  <a:rPr lang="el-GR" sz="1800" dirty="0" smtClean="0"/>
                  <a:t> </a:t>
                </a:r>
                <a:endParaRPr lang="el-GR" sz="1800" dirty="0"/>
              </a:p>
              <a:p>
                <a:pPr marL="0" indent="0" algn="l">
                  <a:lnSpc>
                    <a:spcPct val="150000"/>
                  </a:lnSpc>
                  <a:spcBef>
                    <a:spcPts val="600"/>
                  </a:spcBef>
                  <a:spcAft>
                    <a:spcPts val="600"/>
                  </a:spcAft>
                  <a:buNone/>
                </a:pPr>
                <a:r>
                  <a:rPr lang="el-GR" sz="1800" dirty="0" smtClean="0"/>
                  <a:t>Ισοδύναμα μπορούμε να χρησιμοποιήσουμε τον όρο  σήμα «φραγμένου πλάτους»</a:t>
                </a:r>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457200" y="1052736"/>
                <a:ext cx="8229600" cy="5472608"/>
              </a:xfrm>
              <a:blipFill rotWithShape="1">
                <a:blip r:embed="rId2"/>
                <a:stretch>
                  <a:fillRect l="-593" r="-74"/>
                </a:stretch>
              </a:blipFill>
            </p:spPr>
            <p:txBody>
              <a:bodyPr/>
              <a:lstStyle/>
              <a:p>
                <a:r>
                  <a:rPr lang="el-GR">
                    <a:noFill/>
                  </a:rPr>
                  <a:t> </a:t>
                </a:r>
              </a:p>
            </p:txBody>
          </p:sp>
        </mc:Fallback>
      </mc:AlternateContent>
      <p:sp>
        <p:nvSpPr>
          <p:cNvPr id="4" name="Slide Number Placeholder 3"/>
          <p:cNvSpPr>
            <a:spLocks noGrp="1"/>
          </p:cNvSpPr>
          <p:nvPr>
            <p:ph type="sldNum" sz="quarter" idx="12"/>
          </p:nvPr>
        </p:nvSpPr>
        <p:spPr/>
        <p:txBody>
          <a:bodyPr/>
          <a:lstStyle/>
          <a:p>
            <a:fld id="{0B0EBAE1-C03B-424B-868F-E6C23C4F0113}" type="slidenum">
              <a:rPr lang="el-GR" smtClean="0"/>
              <a:t>32</a:t>
            </a:fld>
            <a:endParaRPr lang="el-GR"/>
          </a:p>
        </p:txBody>
      </p:sp>
    </p:spTree>
    <p:extLst>
      <p:ext uri="{BB962C8B-B14F-4D97-AF65-F5344CB8AC3E}">
        <p14:creationId xmlns:p14="http://schemas.microsoft.com/office/powerpoint/2010/main" val="1382285892"/>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l-GR" dirty="0"/>
              <a:t>Σήματα Πεπερασμένης </a:t>
            </a:r>
            <a:r>
              <a:rPr lang="el-GR" dirty="0" smtClean="0"/>
              <a:t>Διάρκειας </a:t>
            </a:r>
            <a:br>
              <a:rPr lang="el-GR" dirty="0" smtClean="0"/>
            </a:br>
            <a:r>
              <a:rPr lang="el-GR" dirty="0" smtClean="0"/>
              <a:t>και </a:t>
            </a:r>
            <a:r>
              <a:rPr lang="el-GR" dirty="0"/>
              <a:t>Σήματα Άπειρης Διάρκειας</a:t>
            </a: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457200" y="1052736"/>
                <a:ext cx="8229600" cy="5472608"/>
              </a:xfrm>
            </p:spPr>
            <p:txBody>
              <a:bodyPr>
                <a:noAutofit/>
              </a:bodyPr>
              <a:lstStyle/>
              <a:p>
                <a:pPr marL="0" indent="0" algn="l">
                  <a:lnSpc>
                    <a:spcPct val="150000"/>
                  </a:lnSpc>
                  <a:spcBef>
                    <a:spcPts val="600"/>
                  </a:spcBef>
                  <a:spcAft>
                    <a:spcPts val="600"/>
                  </a:spcAft>
                  <a:buNone/>
                </a:pPr>
                <a:r>
                  <a:rPr lang="el-GR" sz="1800" dirty="0" smtClean="0"/>
                  <a:t>Ένα σήμα </a:t>
                </a:r>
                <a:r>
                  <a:rPr lang="el-GR" sz="1800" dirty="0" err="1"/>
                  <a:t>x(t</a:t>
                </a:r>
                <a:r>
                  <a:rPr lang="el-GR" sz="1800" dirty="0"/>
                  <a:t>) λέγεται σήμα πεπερασμένης διάρκειας όταν:</a:t>
                </a:r>
              </a:p>
              <a:p>
                <a:pPr marL="0" indent="0" algn="l">
                  <a:lnSpc>
                    <a:spcPct val="150000"/>
                  </a:lnSpc>
                  <a:spcBef>
                    <a:spcPts val="600"/>
                  </a:spcBef>
                  <a:spcAft>
                    <a:spcPts val="600"/>
                  </a:spcAft>
                  <a:buNone/>
                </a:pPr>
                <a14:m>
                  <m:oMathPara xmlns:m="http://schemas.openxmlformats.org/officeDocument/2006/math">
                    <m:oMathParaPr>
                      <m:jc m:val="centerGroup"/>
                    </m:oMathParaPr>
                    <m:oMath xmlns:m="http://schemas.openxmlformats.org/officeDocument/2006/math">
                      <m:r>
                        <a:rPr lang="el-GR" sz="1800" i="1" dirty="0" smtClean="0">
                          <a:latin typeface="Cambria Math"/>
                        </a:rPr>
                        <m:t>𝑥</m:t>
                      </m:r>
                      <m:r>
                        <a:rPr lang="el-GR" sz="1800" i="1" dirty="0" smtClean="0">
                          <a:latin typeface="Cambria Math"/>
                        </a:rPr>
                        <m:t>(</m:t>
                      </m:r>
                      <m:r>
                        <a:rPr lang="el-GR" sz="1800" i="1" dirty="0" smtClean="0">
                          <a:latin typeface="Cambria Math"/>
                        </a:rPr>
                        <m:t>𝑡</m:t>
                      </m:r>
                      <m:r>
                        <a:rPr lang="el-GR" sz="1800" i="1" dirty="0" smtClean="0">
                          <a:latin typeface="Cambria Math"/>
                        </a:rPr>
                        <m:t>)=</m:t>
                      </m:r>
                      <m:d>
                        <m:dPr>
                          <m:begChr m:val="{"/>
                          <m:endChr m:val=""/>
                          <m:ctrlPr>
                            <a:rPr lang="el-GR" sz="1800" i="1" dirty="0" smtClean="0">
                              <a:latin typeface="Cambria Math"/>
                            </a:rPr>
                          </m:ctrlPr>
                        </m:dPr>
                        <m:e>
                          <m:eqArr>
                            <m:eqArrPr>
                              <m:ctrlPr>
                                <a:rPr lang="el-GR" sz="1800" i="1" dirty="0" smtClean="0">
                                  <a:latin typeface="Cambria Math"/>
                                </a:rPr>
                              </m:ctrlPr>
                            </m:eqArrPr>
                            <m:e>
                              <m:r>
                                <a:rPr lang="el-GR" sz="1800" i="1" dirty="0" smtClean="0">
                                  <a:latin typeface="Cambria Math"/>
                                </a:rPr>
                                <m:t>0,</m:t>
                              </m:r>
                              <m:r>
                                <a:rPr lang="el-GR" sz="1800" b="0" i="1" dirty="0" smtClean="0">
                                  <a:latin typeface="Cambria Math"/>
                                </a:rPr>
                                <m:t>     </m:t>
                              </m:r>
                              <m:r>
                                <a:rPr lang="el-GR" sz="1800" i="1" dirty="0" smtClean="0">
                                  <a:latin typeface="Cambria Math"/>
                                </a:rPr>
                                <m:t>𝑡</m:t>
                              </m:r>
                              <m:r>
                                <a:rPr lang="el-GR" sz="1800" i="1" dirty="0" smtClean="0">
                                  <a:latin typeface="Cambria Math"/>
                                </a:rPr>
                                <m:t>≤</m:t>
                              </m:r>
                              <m:sSub>
                                <m:sSubPr>
                                  <m:ctrlPr>
                                    <a:rPr lang="el-GR" sz="1800" i="1" dirty="0" smtClean="0">
                                      <a:latin typeface="Cambria Math"/>
                                    </a:rPr>
                                  </m:ctrlPr>
                                </m:sSubPr>
                                <m:e>
                                  <m:r>
                                    <a:rPr lang="el-GR" sz="1800" i="1" dirty="0" smtClean="0">
                                      <a:latin typeface="Cambria Math"/>
                                    </a:rPr>
                                    <m:t>𝑇</m:t>
                                  </m:r>
                                </m:e>
                                <m:sub>
                                  <m:r>
                                    <a:rPr lang="el-GR" sz="1800" i="1" dirty="0" smtClean="0">
                                      <a:latin typeface="Cambria Math"/>
                                    </a:rPr>
                                    <m:t>1</m:t>
                                  </m:r>
                                </m:sub>
                              </m:sSub>
                            </m:e>
                            <m:e>
                              <m:r>
                                <a:rPr lang="el-GR" sz="1800" i="1" dirty="0" smtClean="0">
                                  <a:latin typeface="Cambria Math"/>
                                </a:rPr>
                                <m:t>0,     &amp;</m:t>
                              </m:r>
                              <m:r>
                                <a:rPr lang="el-GR" sz="1800" i="1" dirty="0" err="1">
                                  <a:latin typeface="Cambria Math"/>
                                </a:rPr>
                                <m:t>𝑡</m:t>
                              </m:r>
                              <m:r>
                                <a:rPr lang="el-GR" sz="1800" i="1" dirty="0" err="1">
                                  <a:latin typeface="Cambria Math"/>
                                </a:rPr>
                                <m:t>≥ </m:t>
                              </m:r>
                              <m:sSub>
                                <m:sSubPr>
                                  <m:ctrlPr>
                                    <a:rPr lang="el-GR" sz="1800" i="1" dirty="0">
                                      <a:latin typeface="Cambria Math"/>
                                    </a:rPr>
                                  </m:ctrlPr>
                                </m:sSubPr>
                                <m:e>
                                  <m:r>
                                    <a:rPr lang="el-GR" sz="1800" i="1" dirty="0">
                                      <a:latin typeface="Cambria Math"/>
                                    </a:rPr>
                                    <m:t>𝑇</m:t>
                                  </m:r>
                                </m:e>
                                <m:sub>
                                  <m:r>
                                    <a:rPr lang="el-GR" sz="1800" i="1" dirty="0">
                                      <a:latin typeface="Cambria Math"/>
                                    </a:rPr>
                                    <m:t>2</m:t>
                                  </m:r>
                                </m:sub>
                              </m:sSub>
                            </m:e>
                          </m:eqArr>
                        </m:e>
                      </m:d>
                    </m:oMath>
                  </m:oMathPara>
                </a14:m>
                <a:endParaRPr lang="el-GR" sz="1800" dirty="0"/>
              </a:p>
              <a:p>
                <a:pPr marL="0" indent="0" algn="l">
                  <a:lnSpc>
                    <a:spcPct val="150000"/>
                  </a:lnSpc>
                  <a:spcBef>
                    <a:spcPts val="600"/>
                  </a:spcBef>
                  <a:spcAft>
                    <a:spcPts val="600"/>
                  </a:spcAft>
                  <a:buNone/>
                </a:pPr>
                <a:r>
                  <a:rPr lang="el-GR" sz="1800" dirty="0" smtClean="0"/>
                  <a:t>όπου </a:t>
                </a:r>
                <a:r>
                  <a:rPr lang="el-GR" sz="1800" dirty="0"/>
                  <a:t>τα </a:t>
                </a:r>
                <a14:m>
                  <m:oMath xmlns:m="http://schemas.openxmlformats.org/officeDocument/2006/math">
                    <m:sSub>
                      <m:sSubPr>
                        <m:ctrlPr>
                          <a:rPr lang="el-GR" sz="1800" i="1" dirty="0" smtClean="0">
                            <a:latin typeface="Cambria Math"/>
                          </a:rPr>
                        </m:ctrlPr>
                      </m:sSubPr>
                      <m:e>
                        <m:r>
                          <a:rPr lang="el-GR" sz="1800" i="1" dirty="0" smtClean="0">
                            <a:latin typeface="Cambria Math"/>
                          </a:rPr>
                          <m:t>𝑇</m:t>
                        </m:r>
                      </m:e>
                      <m:sub>
                        <m:r>
                          <a:rPr lang="el-GR" sz="1800" i="1" dirty="0" smtClean="0">
                            <a:latin typeface="Cambria Math"/>
                          </a:rPr>
                          <m:t>1</m:t>
                        </m:r>
                      </m:sub>
                    </m:sSub>
                    <m:r>
                      <a:rPr lang="el-GR" sz="1800" i="1" dirty="0" smtClean="0">
                        <a:latin typeface="Cambria Math"/>
                      </a:rPr>
                      <m:t> </m:t>
                    </m:r>
                    <m:r>
                      <m:rPr>
                        <m:sty m:val="p"/>
                      </m:rPr>
                      <a:rPr lang="el-GR" sz="1800" i="0" dirty="0" smtClean="0">
                        <a:latin typeface="Cambria Math"/>
                      </a:rPr>
                      <m:t>και</m:t>
                    </m:r>
                    <m:r>
                      <a:rPr lang="el-GR" sz="1800" i="1" dirty="0" smtClean="0">
                        <a:latin typeface="Cambria Math"/>
                      </a:rPr>
                      <m:t> </m:t>
                    </m:r>
                    <m:sSub>
                      <m:sSubPr>
                        <m:ctrlPr>
                          <a:rPr lang="el-GR" sz="1800" i="1" dirty="0" smtClean="0">
                            <a:latin typeface="Cambria Math"/>
                          </a:rPr>
                        </m:ctrlPr>
                      </m:sSubPr>
                      <m:e>
                        <m:r>
                          <a:rPr lang="el-GR" sz="1800" i="1" dirty="0" smtClean="0">
                            <a:latin typeface="Cambria Math"/>
                          </a:rPr>
                          <m:t>𝑇</m:t>
                        </m:r>
                      </m:e>
                      <m:sub>
                        <m:r>
                          <a:rPr lang="el-GR" sz="1800" i="1" dirty="0" smtClean="0">
                            <a:latin typeface="Cambria Math"/>
                          </a:rPr>
                          <m:t>2</m:t>
                        </m:r>
                      </m:sub>
                    </m:sSub>
                    <m:r>
                      <a:rPr lang="el-GR" sz="1800" i="1" dirty="0" smtClean="0">
                        <a:latin typeface="Cambria Math"/>
                      </a:rPr>
                      <m:t>, (</m:t>
                    </m:r>
                    <m:sSub>
                      <m:sSubPr>
                        <m:ctrlPr>
                          <a:rPr lang="el-GR" sz="1800" i="1" dirty="0" smtClean="0">
                            <a:latin typeface="Cambria Math"/>
                          </a:rPr>
                        </m:ctrlPr>
                      </m:sSubPr>
                      <m:e>
                        <m:r>
                          <a:rPr lang="el-GR" sz="1800" i="1" dirty="0" smtClean="0">
                            <a:latin typeface="Cambria Math"/>
                          </a:rPr>
                          <m:t>𝑇</m:t>
                        </m:r>
                      </m:e>
                      <m:sub>
                        <m:r>
                          <a:rPr lang="el-GR" sz="1800" i="1" dirty="0" smtClean="0">
                            <a:latin typeface="Cambria Math"/>
                          </a:rPr>
                          <m:t>1</m:t>
                        </m:r>
                      </m:sub>
                    </m:sSub>
                    <m:r>
                      <a:rPr lang="el-GR" sz="1800" i="1" dirty="0" smtClean="0">
                        <a:latin typeface="Cambria Math"/>
                      </a:rPr>
                      <m:t>&lt;</m:t>
                    </m:r>
                    <m:sSub>
                      <m:sSubPr>
                        <m:ctrlPr>
                          <a:rPr lang="el-GR" sz="1800" i="1" dirty="0" smtClean="0">
                            <a:latin typeface="Cambria Math"/>
                          </a:rPr>
                        </m:ctrlPr>
                      </m:sSubPr>
                      <m:e>
                        <m:r>
                          <a:rPr lang="el-GR" sz="1800" i="1" dirty="0" smtClean="0">
                            <a:latin typeface="Cambria Math"/>
                          </a:rPr>
                          <m:t>𝑇</m:t>
                        </m:r>
                      </m:e>
                      <m:sub>
                        <m:r>
                          <a:rPr lang="el-GR" sz="1800" i="1" dirty="0" smtClean="0">
                            <a:latin typeface="Cambria Math"/>
                          </a:rPr>
                          <m:t>2</m:t>
                        </m:r>
                      </m:sub>
                    </m:sSub>
                    <m:r>
                      <a:rPr lang="el-GR" sz="1800" i="1" dirty="0" smtClean="0">
                        <a:latin typeface="Cambria Math"/>
                      </a:rPr>
                      <m:t>) </m:t>
                    </m:r>
                  </m:oMath>
                </a14:m>
                <a:r>
                  <a:rPr lang="el-GR" sz="1800" dirty="0"/>
                  <a:t>είναι πεπερασμένοι αριθμοί. </a:t>
                </a:r>
                <a:endParaRPr lang="el-GR" sz="1800" dirty="0" smtClean="0"/>
              </a:p>
              <a:p>
                <a:pPr marL="0" indent="0" algn="l">
                  <a:lnSpc>
                    <a:spcPct val="150000"/>
                  </a:lnSpc>
                  <a:spcBef>
                    <a:spcPts val="600"/>
                  </a:spcBef>
                  <a:spcAft>
                    <a:spcPts val="600"/>
                  </a:spcAft>
                  <a:buNone/>
                </a:pPr>
                <a:r>
                  <a:rPr lang="el-GR" sz="1800" dirty="0" smtClean="0"/>
                  <a:t>Αν </a:t>
                </a:r>
                <a:r>
                  <a:rPr lang="el-GR" sz="1800" dirty="0"/>
                  <a:t>τουλάχιστον ένα από τα </a:t>
                </a:r>
                <a14:m>
                  <m:oMath xmlns:m="http://schemas.openxmlformats.org/officeDocument/2006/math">
                    <m:sSub>
                      <m:sSubPr>
                        <m:ctrlPr>
                          <a:rPr lang="el-GR" sz="1800" i="1" dirty="0" smtClean="0">
                            <a:latin typeface="Cambria Math"/>
                          </a:rPr>
                        </m:ctrlPr>
                      </m:sSubPr>
                      <m:e>
                        <m:r>
                          <a:rPr lang="el-GR" sz="1800" i="1" dirty="0" smtClean="0">
                            <a:latin typeface="Cambria Math"/>
                          </a:rPr>
                          <m:t>𝑇</m:t>
                        </m:r>
                      </m:e>
                      <m:sub>
                        <m:r>
                          <a:rPr lang="el-GR" sz="1800" i="1" dirty="0" smtClean="0">
                            <a:latin typeface="Cambria Math"/>
                          </a:rPr>
                          <m:t>1</m:t>
                        </m:r>
                      </m:sub>
                    </m:sSub>
                  </m:oMath>
                </a14:m>
                <a:r>
                  <a:rPr lang="el-GR" sz="1800" dirty="0"/>
                  <a:t> και </a:t>
                </a:r>
                <a14:m>
                  <m:oMath xmlns:m="http://schemas.openxmlformats.org/officeDocument/2006/math">
                    <m:sSub>
                      <m:sSubPr>
                        <m:ctrlPr>
                          <a:rPr lang="el-GR" sz="1800" i="1" dirty="0" smtClean="0">
                            <a:latin typeface="Cambria Math"/>
                          </a:rPr>
                        </m:ctrlPr>
                      </m:sSubPr>
                      <m:e>
                        <m:r>
                          <a:rPr lang="el-GR" sz="1800" i="1" dirty="0" smtClean="0">
                            <a:latin typeface="Cambria Math"/>
                          </a:rPr>
                          <m:t>𝑇</m:t>
                        </m:r>
                      </m:e>
                      <m:sub>
                        <m:r>
                          <a:rPr lang="el-GR" sz="1800" i="1" dirty="0" smtClean="0">
                            <a:latin typeface="Cambria Math"/>
                          </a:rPr>
                          <m:t>2</m:t>
                        </m:r>
                      </m:sub>
                    </m:sSub>
                  </m:oMath>
                </a14:m>
                <a:r>
                  <a:rPr lang="el-GR" sz="1800" dirty="0"/>
                  <a:t> γίνει ίσο με το άπειρο, τότε το σήμα έχει άπειρη διάρκεια</a:t>
                </a:r>
                <a:r>
                  <a:rPr lang="el-GR" sz="1800" dirty="0" smtClean="0"/>
                  <a:t>.</a:t>
                </a:r>
                <a:endParaRPr lang="el-GR" sz="1800"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457200" y="1052736"/>
                <a:ext cx="8229600" cy="5472608"/>
              </a:xfrm>
              <a:blipFill rotWithShape="1">
                <a:blip r:embed="rId2"/>
                <a:stretch>
                  <a:fillRect l="-593"/>
                </a:stretch>
              </a:blipFill>
            </p:spPr>
            <p:txBody>
              <a:bodyPr/>
              <a:lstStyle/>
              <a:p>
                <a:r>
                  <a:rPr lang="el-GR">
                    <a:noFill/>
                  </a:rPr>
                  <a:t> </a:t>
                </a:r>
              </a:p>
            </p:txBody>
          </p:sp>
        </mc:Fallback>
      </mc:AlternateContent>
      <p:sp>
        <p:nvSpPr>
          <p:cNvPr id="4" name="Slide Number Placeholder 3"/>
          <p:cNvSpPr>
            <a:spLocks noGrp="1"/>
          </p:cNvSpPr>
          <p:nvPr>
            <p:ph type="sldNum" sz="quarter" idx="12"/>
          </p:nvPr>
        </p:nvSpPr>
        <p:spPr/>
        <p:txBody>
          <a:bodyPr/>
          <a:lstStyle/>
          <a:p>
            <a:fld id="{0B0EBAE1-C03B-424B-868F-E6C23C4F0113}" type="slidenum">
              <a:rPr lang="el-GR" smtClean="0"/>
              <a:t>33</a:t>
            </a:fld>
            <a:endParaRPr lang="el-GR"/>
          </a:p>
        </p:txBody>
      </p:sp>
    </p:spTree>
    <p:extLst>
      <p:ext uri="{BB962C8B-B14F-4D97-AF65-F5344CB8AC3E}">
        <p14:creationId xmlns:p14="http://schemas.microsoft.com/office/powerpoint/2010/main" val="551890240"/>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l-GR" dirty="0"/>
              <a:t>Άρτια και </a:t>
            </a:r>
            <a:r>
              <a:rPr lang="el-GR" dirty="0" smtClean="0"/>
              <a:t>Περιττά Σήματα (1/2)</a:t>
            </a:r>
            <a:endParaRPr lang="el-GR"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457200" y="1052736"/>
                <a:ext cx="8229600" cy="5472608"/>
              </a:xfrm>
            </p:spPr>
            <p:txBody>
              <a:bodyPr>
                <a:noAutofit/>
              </a:bodyPr>
              <a:lstStyle/>
              <a:p>
                <a:pPr marL="0" indent="0" algn="l">
                  <a:lnSpc>
                    <a:spcPct val="150000"/>
                  </a:lnSpc>
                  <a:spcBef>
                    <a:spcPts val="600"/>
                  </a:spcBef>
                  <a:spcAft>
                    <a:spcPts val="600"/>
                  </a:spcAft>
                  <a:buNone/>
                </a:pPr>
                <a:r>
                  <a:rPr lang="el-GR" sz="1800" dirty="0"/>
                  <a:t>Ένα σήμα </a:t>
                </a:r>
                <a14:m>
                  <m:oMath xmlns:m="http://schemas.openxmlformats.org/officeDocument/2006/math">
                    <m:r>
                      <a:rPr lang="el-GR" sz="1800" i="1" dirty="0" smtClean="0">
                        <a:latin typeface="Cambria Math"/>
                      </a:rPr>
                      <m:t>𝑥</m:t>
                    </m:r>
                    <m:r>
                      <a:rPr lang="el-GR" sz="1800" i="1" dirty="0" smtClean="0">
                        <a:latin typeface="Cambria Math"/>
                      </a:rPr>
                      <m:t>(</m:t>
                    </m:r>
                    <m:r>
                      <a:rPr lang="el-GR" sz="1800" i="1" dirty="0" smtClean="0">
                        <a:latin typeface="Cambria Math"/>
                      </a:rPr>
                      <m:t>𝑡</m:t>
                    </m:r>
                    <m:r>
                      <a:rPr lang="el-GR" sz="1800" i="1" dirty="0">
                        <a:latin typeface="Cambria Math"/>
                      </a:rPr>
                      <m:t>)</m:t>
                    </m:r>
                  </m:oMath>
                </a14:m>
                <a:r>
                  <a:rPr lang="el-GR" sz="1800" dirty="0"/>
                  <a:t> λέγεται </a:t>
                </a:r>
                <a:r>
                  <a:rPr lang="el-GR" sz="1800" b="1" dirty="0"/>
                  <a:t>άρτιο </a:t>
                </a:r>
                <a:r>
                  <a:rPr lang="el-GR" sz="1800" dirty="0"/>
                  <a:t>και παρουσιάζει </a:t>
                </a:r>
                <a:r>
                  <a:rPr lang="el-GR" sz="1800" b="1" dirty="0"/>
                  <a:t>άρτια συμμετρία</a:t>
                </a:r>
                <a:r>
                  <a:rPr lang="el-GR" sz="1800" dirty="0"/>
                  <a:t>, όταν ισχύει:</a:t>
                </a:r>
              </a:p>
              <a:p>
                <a:pPr marL="0" indent="0" algn="l">
                  <a:lnSpc>
                    <a:spcPct val="150000"/>
                  </a:lnSpc>
                  <a:spcBef>
                    <a:spcPts val="600"/>
                  </a:spcBef>
                  <a:spcAft>
                    <a:spcPts val="600"/>
                  </a:spcAft>
                  <a:buNone/>
                </a:pPr>
                <a14:m>
                  <m:oMathPara xmlns:m="http://schemas.openxmlformats.org/officeDocument/2006/math">
                    <m:oMathParaPr>
                      <m:jc m:val="centerGroup"/>
                    </m:oMathParaPr>
                    <m:oMath xmlns:m="http://schemas.openxmlformats.org/officeDocument/2006/math">
                      <m:r>
                        <a:rPr lang="el-GR" sz="1800" i="1" dirty="0" smtClean="0">
                          <a:latin typeface="Cambria Math"/>
                        </a:rPr>
                        <m:t>𝑥</m:t>
                      </m:r>
                      <m:r>
                        <a:rPr lang="el-GR" sz="1800" i="1" dirty="0" smtClean="0">
                          <a:latin typeface="Cambria Math"/>
                        </a:rPr>
                        <m:t>(−</m:t>
                      </m:r>
                      <m:r>
                        <a:rPr lang="el-GR" sz="1800" i="1" dirty="0" err="1">
                          <a:latin typeface="Cambria Math"/>
                        </a:rPr>
                        <m:t>𝑡</m:t>
                      </m:r>
                      <m:r>
                        <a:rPr lang="el-GR" sz="1800" i="1" dirty="0" err="1">
                          <a:latin typeface="Cambria Math"/>
                        </a:rPr>
                        <m:t>)=</m:t>
                      </m:r>
                      <m:r>
                        <a:rPr lang="el-GR" sz="1800" i="1" dirty="0" err="1">
                          <a:latin typeface="Cambria Math"/>
                        </a:rPr>
                        <m:t>𝑥</m:t>
                      </m:r>
                      <m:r>
                        <a:rPr lang="el-GR" sz="1800" i="1" dirty="0" err="1">
                          <a:latin typeface="Cambria Math"/>
                        </a:rPr>
                        <m:t>(</m:t>
                      </m:r>
                      <m:r>
                        <a:rPr lang="el-GR" sz="1800" i="1" dirty="0" err="1">
                          <a:latin typeface="Cambria Math"/>
                        </a:rPr>
                        <m:t>𝑡</m:t>
                      </m:r>
                      <m:r>
                        <a:rPr lang="el-GR" sz="1800" i="1" dirty="0">
                          <a:latin typeface="Cambria Math"/>
                        </a:rPr>
                        <m:t>)     −</m:t>
                      </m:r>
                      <m:r>
                        <a:rPr lang="el-GR" sz="1800" i="1" dirty="0" err="1">
                          <a:latin typeface="Cambria Math"/>
                        </a:rPr>
                        <m:t>∞&lt;</m:t>
                      </m:r>
                      <m:r>
                        <a:rPr lang="el-GR" sz="1800" i="1" dirty="0" err="1">
                          <a:latin typeface="Cambria Math"/>
                        </a:rPr>
                        <m:t>𝑡</m:t>
                      </m:r>
                      <m:r>
                        <a:rPr lang="el-GR" sz="1800" i="1" dirty="0" err="1">
                          <a:latin typeface="Cambria Math"/>
                        </a:rPr>
                        <m:t>&lt;+∞</m:t>
                      </m:r>
                    </m:oMath>
                  </m:oMathPara>
                </a14:m>
                <a:endParaRPr lang="el-GR" sz="1800" dirty="0" smtClean="0"/>
              </a:p>
              <a:p>
                <a:pPr marL="0" indent="0" algn="l">
                  <a:lnSpc>
                    <a:spcPct val="150000"/>
                  </a:lnSpc>
                  <a:spcBef>
                    <a:spcPts val="600"/>
                  </a:spcBef>
                  <a:spcAft>
                    <a:spcPts val="600"/>
                  </a:spcAft>
                  <a:buNone/>
                </a:pPr>
                <a:r>
                  <a:rPr lang="el-GR" sz="1800" dirty="0" smtClean="0"/>
                  <a:t>Ένα </a:t>
                </a:r>
                <a:r>
                  <a:rPr lang="el-GR" sz="1800" dirty="0"/>
                  <a:t>σήμα </a:t>
                </a:r>
                <a14:m>
                  <m:oMath xmlns:m="http://schemas.openxmlformats.org/officeDocument/2006/math">
                    <m:r>
                      <a:rPr lang="el-GR" sz="1800" i="1" dirty="0" smtClean="0">
                        <a:latin typeface="Cambria Math"/>
                      </a:rPr>
                      <m:t>𝑥</m:t>
                    </m:r>
                    <m:r>
                      <a:rPr lang="el-GR" sz="1800" i="1" dirty="0" smtClean="0">
                        <a:latin typeface="Cambria Math"/>
                      </a:rPr>
                      <m:t>(</m:t>
                    </m:r>
                    <m:r>
                      <a:rPr lang="el-GR" sz="1800" i="1" dirty="0" smtClean="0">
                        <a:latin typeface="Cambria Math"/>
                      </a:rPr>
                      <m:t>𝑡</m:t>
                    </m:r>
                    <m:r>
                      <a:rPr lang="el-GR" sz="1800" i="1" dirty="0">
                        <a:latin typeface="Cambria Math"/>
                      </a:rPr>
                      <m:t>)</m:t>
                    </m:r>
                  </m:oMath>
                </a14:m>
                <a:r>
                  <a:rPr lang="el-GR" sz="1800" dirty="0"/>
                  <a:t> λέγεται </a:t>
                </a:r>
                <a:r>
                  <a:rPr lang="el-GR" sz="1800" b="1" dirty="0"/>
                  <a:t>περιττό </a:t>
                </a:r>
                <a:r>
                  <a:rPr lang="el-GR" sz="1800" dirty="0"/>
                  <a:t>και παρουσιάζει </a:t>
                </a:r>
                <a:r>
                  <a:rPr lang="el-GR" sz="1800" b="1" dirty="0"/>
                  <a:t>περιττή συμμετρία</a:t>
                </a:r>
                <a:r>
                  <a:rPr lang="el-GR" sz="1800" dirty="0"/>
                  <a:t>, όταν ισχύει:</a:t>
                </a:r>
              </a:p>
              <a:p>
                <a:pPr marL="0" indent="0" algn="l">
                  <a:lnSpc>
                    <a:spcPct val="150000"/>
                  </a:lnSpc>
                  <a:spcBef>
                    <a:spcPts val="600"/>
                  </a:spcBef>
                  <a:spcAft>
                    <a:spcPts val="600"/>
                  </a:spcAft>
                  <a:buNone/>
                </a:pPr>
                <a14:m>
                  <m:oMathPara xmlns:m="http://schemas.openxmlformats.org/officeDocument/2006/math">
                    <m:oMathParaPr>
                      <m:jc m:val="centerGroup"/>
                    </m:oMathParaPr>
                    <m:oMath xmlns:m="http://schemas.openxmlformats.org/officeDocument/2006/math">
                      <m:r>
                        <a:rPr lang="el-GR" sz="1800" i="1" dirty="0" smtClean="0">
                          <a:latin typeface="Cambria Math"/>
                        </a:rPr>
                        <m:t>𝑥</m:t>
                      </m:r>
                      <m:r>
                        <a:rPr lang="el-GR" sz="1800" i="1" dirty="0" smtClean="0">
                          <a:latin typeface="Cambria Math"/>
                        </a:rPr>
                        <m:t>(−</m:t>
                      </m:r>
                      <m:r>
                        <a:rPr lang="el-GR" sz="1800" i="1" dirty="0" smtClean="0">
                          <a:latin typeface="Cambria Math"/>
                        </a:rPr>
                        <m:t>𝑡</m:t>
                      </m:r>
                      <m:r>
                        <a:rPr lang="el-GR" sz="1800" i="1" dirty="0" smtClean="0">
                          <a:latin typeface="Cambria Math"/>
                        </a:rPr>
                        <m:t>)=−</m:t>
                      </m:r>
                      <m:r>
                        <a:rPr lang="el-GR" sz="1800" i="1" dirty="0" err="1">
                          <a:latin typeface="Cambria Math"/>
                        </a:rPr>
                        <m:t>𝑥</m:t>
                      </m:r>
                      <m:r>
                        <a:rPr lang="el-GR" sz="1800" i="1" dirty="0" err="1">
                          <a:latin typeface="Cambria Math"/>
                        </a:rPr>
                        <m:t>(</m:t>
                      </m:r>
                      <m:r>
                        <a:rPr lang="el-GR" sz="1800" i="1" dirty="0" err="1">
                          <a:latin typeface="Cambria Math"/>
                        </a:rPr>
                        <m:t>𝑡</m:t>
                      </m:r>
                      <m:r>
                        <a:rPr lang="el-GR" sz="1800" i="1" dirty="0">
                          <a:latin typeface="Cambria Math"/>
                        </a:rPr>
                        <m:t>)    −</m:t>
                      </m:r>
                      <m:r>
                        <a:rPr lang="el-GR" sz="1800" i="1" dirty="0" err="1">
                          <a:latin typeface="Cambria Math"/>
                        </a:rPr>
                        <m:t>∞&lt;</m:t>
                      </m:r>
                      <m:r>
                        <a:rPr lang="el-GR" sz="1800" i="1" dirty="0" err="1">
                          <a:latin typeface="Cambria Math"/>
                        </a:rPr>
                        <m:t>𝑡</m:t>
                      </m:r>
                      <m:r>
                        <a:rPr lang="el-GR" sz="1800" i="1" dirty="0" err="1">
                          <a:latin typeface="Cambria Math"/>
                        </a:rPr>
                        <m:t>&lt;+∞</m:t>
                      </m:r>
                    </m:oMath>
                  </m:oMathPara>
                </a14:m>
                <a:endParaRPr lang="el-GR" sz="1800" dirty="0" smtClean="0"/>
              </a:p>
              <a:p>
                <a:pPr marL="0" indent="0" algn="l">
                  <a:lnSpc>
                    <a:spcPct val="150000"/>
                  </a:lnSpc>
                  <a:spcBef>
                    <a:spcPts val="600"/>
                  </a:spcBef>
                  <a:spcAft>
                    <a:spcPts val="600"/>
                  </a:spcAft>
                  <a:buNone/>
                </a:pPr>
                <a:endParaRPr lang="el-GR" sz="1800" dirty="0" smtClean="0"/>
              </a:p>
              <a:p>
                <a:pPr marL="0" indent="0" algn="l">
                  <a:lnSpc>
                    <a:spcPct val="150000"/>
                  </a:lnSpc>
                  <a:spcBef>
                    <a:spcPts val="600"/>
                  </a:spcBef>
                  <a:spcAft>
                    <a:spcPts val="600"/>
                  </a:spcAft>
                  <a:buNone/>
                </a:pPr>
                <a:endParaRPr lang="el-GR" sz="1800" dirty="0"/>
              </a:p>
              <a:p>
                <a:pPr marL="0" indent="0" algn="l">
                  <a:lnSpc>
                    <a:spcPct val="150000"/>
                  </a:lnSpc>
                  <a:spcBef>
                    <a:spcPts val="600"/>
                  </a:spcBef>
                  <a:spcAft>
                    <a:spcPts val="600"/>
                  </a:spcAft>
                  <a:buNone/>
                </a:pPr>
                <a:endParaRPr lang="el-GR" sz="1800" dirty="0" smtClean="0"/>
              </a:p>
              <a:p>
                <a:pPr marL="0" indent="0" algn="ctr">
                  <a:lnSpc>
                    <a:spcPct val="150000"/>
                  </a:lnSpc>
                  <a:spcBef>
                    <a:spcPts val="600"/>
                  </a:spcBef>
                  <a:spcAft>
                    <a:spcPts val="600"/>
                  </a:spcAft>
                  <a:buNone/>
                </a:pPr>
                <a:r>
                  <a:rPr lang="el-GR" sz="1800" dirty="0" smtClean="0"/>
                  <a:t>	Άρτιο Σήμα		Περιττό σήμα	</a:t>
                </a:r>
              </a:p>
              <a:p>
                <a:pPr marL="0" indent="0" algn="l">
                  <a:lnSpc>
                    <a:spcPct val="150000"/>
                  </a:lnSpc>
                  <a:spcBef>
                    <a:spcPts val="600"/>
                  </a:spcBef>
                  <a:spcAft>
                    <a:spcPts val="600"/>
                  </a:spcAft>
                  <a:buNone/>
                </a:pPr>
                <a:endParaRPr lang="el-GR" sz="1800"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457200" y="1052736"/>
                <a:ext cx="8229600" cy="5472608"/>
              </a:xfrm>
              <a:blipFill rotWithShape="1">
                <a:blip r:embed="rId2"/>
                <a:stretch>
                  <a:fillRect l="-593"/>
                </a:stretch>
              </a:blipFill>
            </p:spPr>
            <p:txBody>
              <a:bodyPr/>
              <a:lstStyle/>
              <a:p>
                <a:r>
                  <a:rPr lang="el-GR">
                    <a:noFill/>
                  </a:rPr>
                  <a:t> </a:t>
                </a:r>
              </a:p>
            </p:txBody>
          </p:sp>
        </mc:Fallback>
      </mc:AlternateContent>
      <p:sp>
        <p:nvSpPr>
          <p:cNvPr id="4" name="Slide Number Placeholder 3"/>
          <p:cNvSpPr>
            <a:spLocks noGrp="1"/>
          </p:cNvSpPr>
          <p:nvPr>
            <p:ph type="sldNum" sz="quarter" idx="12"/>
          </p:nvPr>
        </p:nvSpPr>
        <p:spPr/>
        <p:txBody>
          <a:bodyPr/>
          <a:lstStyle/>
          <a:p>
            <a:fld id="{0B0EBAE1-C03B-424B-868F-E6C23C4F0113}" type="slidenum">
              <a:rPr lang="el-GR" smtClean="0"/>
              <a:t>34</a:t>
            </a:fld>
            <a:endParaRPr lang="el-GR"/>
          </a:p>
        </p:txBody>
      </p:sp>
      <p:pic>
        <p:nvPicPr>
          <p:cNvPr id="5" name="Picture 4"/>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278822" y="3540753"/>
            <a:ext cx="1645106" cy="1219527"/>
          </a:xfrm>
          <a:prstGeom prst="rect">
            <a:avLst/>
          </a:prstGeom>
          <a:noFill/>
          <a:ln>
            <a:noFill/>
          </a:ln>
        </p:spPr>
      </p:pic>
      <p:pic>
        <p:nvPicPr>
          <p:cNvPr id="6" name="Picture 5"/>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382220" y="3491810"/>
            <a:ext cx="1944216" cy="1317412"/>
          </a:xfrm>
          <a:prstGeom prst="rect">
            <a:avLst/>
          </a:prstGeom>
          <a:noFill/>
          <a:ln>
            <a:noFill/>
          </a:ln>
        </p:spPr>
      </p:pic>
    </p:spTree>
    <p:extLst>
      <p:ext uri="{BB962C8B-B14F-4D97-AF65-F5344CB8AC3E}">
        <p14:creationId xmlns:p14="http://schemas.microsoft.com/office/powerpoint/2010/main" val="551890240"/>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l-GR" dirty="0"/>
              <a:t>Άρτια και </a:t>
            </a:r>
            <a:r>
              <a:rPr lang="el-GR" dirty="0" smtClean="0"/>
              <a:t>Περιττά Σήματα (2/2)</a:t>
            </a:r>
            <a:endParaRPr lang="el-GR"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457200" y="1052736"/>
                <a:ext cx="8229600" cy="5472608"/>
              </a:xfrm>
            </p:spPr>
            <p:txBody>
              <a:bodyPr>
                <a:noAutofit/>
              </a:bodyPr>
              <a:lstStyle/>
              <a:p>
                <a:pPr marL="0" indent="0" algn="l">
                  <a:lnSpc>
                    <a:spcPct val="150000"/>
                  </a:lnSpc>
                  <a:spcBef>
                    <a:spcPts val="600"/>
                  </a:spcBef>
                  <a:spcAft>
                    <a:spcPts val="600"/>
                  </a:spcAft>
                  <a:buNone/>
                </a:pPr>
                <a:r>
                  <a:rPr lang="el-GR" sz="1800" dirty="0" smtClean="0"/>
                  <a:t>Κάθε σήμα μπορεί να εκφρασθεί ως </a:t>
                </a:r>
                <a:r>
                  <a:rPr lang="el-GR" sz="1800" b="1" dirty="0" smtClean="0"/>
                  <a:t>άθροισμα ενός άρτιου </a:t>
                </a:r>
                <a14:m>
                  <m:oMath xmlns:m="http://schemas.openxmlformats.org/officeDocument/2006/math">
                    <m:sSub>
                      <m:sSubPr>
                        <m:ctrlPr>
                          <a:rPr lang="el-GR" sz="1800" b="1" i="1" dirty="0" smtClean="0">
                            <a:latin typeface="Cambria Math"/>
                          </a:rPr>
                        </m:ctrlPr>
                      </m:sSubPr>
                      <m:e>
                        <m:r>
                          <a:rPr lang="el-GR" sz="1800" b="1" i="1" dirty="0" smtClean="0">
                            <a:latin typeface="Cambria Math"/>
                          </a:rPr>
                          <m:t>𝒙</m:t>
                        </m:r>
                      </m:e>
                      <m:sub>
                        <m:r>
                          <a:rPr lang="el-GR" sz="1800" b="1" i="1" dirty="0" smtClean="0">
                            <a:latin typeface="Cambria Math"/>
                          </a:rPr>
                          <m:t>𝒆</m:t>
                        </m:r>
                      </m:sub>
                    </m:sSub>
                    <m:d>
                      <m:dPr>
                        <m:ctrlPr>
                          <a:rPr lang="el-GR" sz="1800" b="1" i="1" dirty="0" smtClean="0">
                            <a:latin typeface="Cambria Math"/>
                          </a:rPr>
                        </m:ctrlPr>
                      </m:dPr>
                      <m:e>
                        <m:r>
                          <a:rPr lang="el-GR" sz="1800" b="1" i="1" dirty="0">
                            <a:latin typeface="Cambria Math"/>
                          </a:rPr>
                          <m:t>𝒕</m:t>
                        </m:r>
                      </m:e>
                    </m:d>
                  </m:oMath>
                </a14:m>
                <a:r>
                  <a:rPr lang="el-GR" sz="1800" b="1" dirty="0"/>
                  <a:t> και ενός περιττού σήματος </a:t>
                </a:r>
                <a14:m>
                  <m:oMath xmlns:m="http://schemas.openxmlformats.org/officeDocument/2006/math">
                    <m:sSub>
                      <m:sSubPr>
                        <m:ctrlPr>
                          <a:rPr lang="el-GR" sz="1800" b="1" i="1" dirty="0" smtClean="0">
                            <a:latin typeface="Cambria Math"/>
                          </a:rPr>
                        </m:ctrlPr>
                      </m:sSubPr>
                      <m:e>
                        <m:r>
                          <a:rPr lang="el-GR" sz="1800" b="1" i="1" dirty="0" smtClean="0">
                            <a:latin typeface="Cambria Math"/>
                          </a:rPr>
                          <m:t>𝒙</m:t>
                        </m:r>
                      </m:e>
                      <m:sub>
                        <m:r>
                          <a:rPr lang="el-GR" sz="1800" b="1" i="1" dirty="0" smtClean="0">
                            <a:latin typeface="Cambria Math"/>
                          </a:rPr>
                          <m:t>𝒐</m:t>
                        </m:r>
                      </m:sub>
                    </m:sSub>
                    <m:r>
                      <a:rPr lang="el-GR" sz="1800" b="1" i="1" dirty="0">
                        <a:latin typeface="Cambria Math"/>
                      </a:rPr>
                      <m:t>(</m:t>
                    </m:r>
                    <m:r>
                      <a:rPr lang="el-GR" sz="1800" b="1" i="1" dirty="0">
                        <a:latin typeface="Cambria Math"/>
                      </a:rPr>
                      <m:t>𝒕</m:t>
                    </m:r>
                    <m:r>
                      <a:rPr lang="el-GR" sz="1800" b="1" i="1" dirty="0">
                        <a:latin typeface="Cambria Math"/>
                      </a:rPr>
                      <m:t>)</m:t>
                    </m:r>
                  </m:oMath>
                </a14:m>
                <a:r>
                  <a:rPr lang="el-GR" sz="1800" dirty="0"/>
                  <a:t>, δηλ. </a:t>
                </a:r>
                <a:r>
                  <a:rPr lang="el-GR" sz="1800" dirty="0" smtClean="0"/>
                  <a:t>ως:</a:t>
                </a:r>
              </a:p>
              <a:p>
                <a:pPr marL="0" indent="0" algn="l">
                  <a:lnSpc>
                    <a:spcPct val="150000"/>
                  </a:lnSpc>
                  <a:spcBef>
                    <a:spcPts val="600"/>
                  </a:spcBef>
                  <a:spcAft>
                    <a:spcPts val="600"/>
                  </a:spcAft>
                  <a:buNone/>
                </a:pPr>
                <a14:m>
                  <m:oMathPara xmlns:m="http://schemas.openxmlformats.org/officeDocument/2006/math">
                    <m:oMathParaPr>
                      <m:jc m:val="centerGroup"/>
                    </m:oMathParaPr>
                    <m:oMath xmlns:m="http://schemas.openxmlformats.org/officeDocument/2006/math">
                      <m:r>
                        <a:rPr lang="el-GR" sz="1800" i="1" dirty="0" smtClean="0">
                          <a:latin typeface="Cambria Math"/>
                        </a:rPr>
                        <m:t>𝑥</m:t>
                      </m:r>
                      <m:r>
                        <a:rPr lang="el-GR" sz="1800" i="1" dirty="0" smtClean="0">
                          <a:latin typeface="Cambria Math"/>
                        </a:rPr>
                        <m:t>(</m:t>
                      </m:r>
                      <m:r>
                        <a:rPr lang="el-GR" sz="1800" i="1" dirty="0" smtClean="0">
                          <a:latin typeface="Cambria Math"/>
                        </a:rPr>
                        <m:t>𝑡</m:t>
                      </m:r>
                      <m:r>
                        <a:rPr lang="el-GR" sz="1800" i="1" dirty="0">
                          <a:latin typeface="Cambria Math"/>
                        </a:rPr>
                        <m:t>)=</m:t>
                      </m:r>
                      <m:sSub>
                        <m:sSubPr>
                          <m:ctrlPr>
                            <a:rPr lang="el-GR" sz="1800" i="1" dirty="0" err="1">
                              <a:latin typeface="Cambria Math"/>
                            </a:rPr>
                          </m:ctrlPr>
                        </m:sSubPr>
                        <m:e>
                          <m:r>
                            <a:rPr lang="el-GR" sz="1800" i="1" dirty="0" err="1">
                              <a:latin typeface="Cambria Math"/>
                            </a:rPr>
                            <m:t>𝑥</m:t>
                          </m:r>
                        </m:e>
                        <m:sub>
                          <m:r>
                            <a:rPr lang="el-GR" sz="1800" i="1" dirty="0" err="1">
                              <a:latin typeface="Cambria Math"/>
                            </a:rPr>
                            <m:t>𝑒</m:t>
                          </m:r>
                        </m:sub>
                      </m:sSub>
                      <m:d>
                        <m:dPr>
                          <m:ctrlPr>
                            <a:rPr lang="el-GR" sz="1800" i="1" dirty="0">
                              <a:latin typeface="Cambria Math"/>
                            </a:rPr>
                          </m:ctrlPr>
                        </m:dPr>
                        <m:e>
                          <m:r>
                            <a:rPr lang="el-GR" sz="1800" i="1" dirty="0">
                              <a:latin typeface="Cambria Math"/>
                            </a:rPr>
                            <m:t>𝑡</m:t>
                          </m:r>
                        </m:e>
                      </m:d>
                      <m:r>
                        <a:rPr lang="el-GR" sz="1800" i="1" dirty="0">
                          <a:latin typeface="Cambria Math"/>
                        </a:rPr>
                        <m:t>+</m:t>
                      </m:r>
                      <m:sSub>
                        <m:sSubPr>
                          <m:ctrlPr>
                            <a:rPr lang="el-GR" sz="1800" i="1" dirty="0" err="1">
                              <a:latin typeface="Cambria Math"/>
                            </a:rPr>
                          </m:ctrlPr>
                        </m:sSubPr>
                        <m:e>
                          <m:r>
                            <a:rPr lang="el-GR" sz="1800" i="1" dirty="0" err="1">
                              <a:latin typeface="Cambria Math"/>
                            </a:rPr>
                            <m:t>𝑥</m:t>
                          </m:r>
                        </m:e>
                        <m:sub>
                          <m:r>
                            <a:rPr lang="el-GR" sz="1800" i="1" dirty="0" err="1">
                              <a:latin typeface="Cambria Math"/>
                            </a:rPr>
                            <m:t>𝑜</m:t>
                          </m:r>
                        </m:sub>
                      </m:sSub>
                      <m:d>
                        <m:dPr>
                          <m:ctrlPr>
                            <a:rPr lang="el-GR" sz="1800" i="1" dirty="0">
                              <a:latin typeface="Cambria Math"/>
                            </a:rPr>
                          </m:ctrlPr>
                        </m:dPr>
                        <m:e>
                          <m:r>
                            <a:rPr lang="el-GR" sz="1800" i="1" dirty="0">
                              <a:latin typeface="Cambria Math"/>
                            </a:rPr>
                            <m:t>𝑡</m:t>
                          </m:r>
                        </m:e>
                      </m:d>
                    </m:oMath>
                  </m:oMathPara>
                </a14:m>
                <a:endParaRPr lang="el-GR" sz="1800" dirty="0" smtClean="0"/>
              </a:p>
              <a:p>
                <a:pPr marL="0" indent="0" algn="l">
                  <a:lnSpc>
                    <a:spcPct val="150000"/>
                  </a:lnSpc>
                  <a:spcBef>
                    <a:spcPts val="600"/>
                  </a:spcBef>
                  <a:spcAft>
                    <a:spcPts val="600"/>
                  </a:spcAft>
                  <a:buNone/>
                </a:pPr>
                <a:r>
                  <a:rPr lang="el-GR" sz="1800" dirty="0" smtClean="0"/>
                  <a:t>όπου </a:t>
                </a:r>
                <a:r>
                  <a:rPr lang="el-GR" sz="1800" dirty="0"/>
                  <a:t>τα </a:t>
                </a:r>
                <a14:m>
                  <m:oMath xmlns:m="http://schemas.openxmlformats.org/officeDocument/2006/math">
                    <m:sSub>
                      <m:sSubPr>
                        <m:ctrlPr>
                          <a:rPr lang="el-GR" sz="1800" i="1" dirty="0" smtClean="0">
                            <a:latin typeface="Cambria Math"/>
                          </a:rPr>
                        </m:ctrlPr>
                      </m:sSubPr>
                      <m:e>
                        <m:r>
                          <a:rPr lang="el-GR" sz="1800" i="1" dirty="0" smtClean="0">
                            <a:latin typeface="Cambria Math"/>
                          </a:rPr>
                          <m:t>𝑥</m:t>
                        </m:r>
                      </m:e>
                      <m:sub>
                        <m:r>
                          <a:rPr lang="el-GR" sz="1800" i="1" dirty="0" smtClean="0">
                            <a:latin typeface="Cambria Math"/>
                          </a:rPr>
                          <m:t>𝑒</m:t>
                        </m:r>
                      </m:sub>
                    </m:sSub>
                    <m:d>
                      <m:dPr>
                        <m:ctrlPr>
                          <a:rPr lang="el-GR" sz="1800" i="1" dirty="0" smtClean="0">
                            <a:latin typeface="Cambria Math"/>
                          </a:rPr>
                        </m:ctrlPr>
                      </m:dPr>
                      <m:e>
                        <m:r>
                          <a:rPr lang="el-GR" sz="1800" i="1" dirty="0">
                            <a:latin typeface="Cambria Math"/>
                          </a:rPr>
                          <m:t>𝑡</m:t>
                        </m:r>
                      </m:e>
                    </m:d>
                  </m:oMath>
                </a14:m>
                <a:r>
                  <a:rPr lang="el-GR" sz="1800" dirty="0"/>
                  <a:t> και </a:t>
                </a:r>
                <a14:m>
                  <m:oMath xmlns:m="http://schemas.openxmlformats.org/officeDocument/2006/math">
                    <m:sSub>
                      <m:sSubPr>
                        <m:ctrlPr>
                          <a:rPr lang="el-GR" sz="1800" i="1" dirty="0" smtClean="0">
                            <a:latin typeface="Cambria Math"/>
                          </a:rPr>
                        </m:ctrlPr>
                      </m:sSubPr>
                      <m:e>
                        <m:r>
                          <a:rPr lang="el-GR" sz="1800" i="1" dirty="0" smtClean="0">
                            <a:latin typeface="Cambria Math"/>
                          </a:rPr>
                          <m:t>𝑥</m:t>
                        </m:r>
                      </m:e>
                      <m:sub>
                        <m:r>
                          <a:rPr lang="el-GR" sz="1800" i="1" dirty="0" smtClean="0">
                            <a:latin typeface="Cambria Math"/>
                          </a:rPr>
                          <m:t>𝑜</m:t>
                        </m:r>
                      </m:sub>
                    </m:sSub>
                    <m:d>
                      <m:dPr>
                        <m:ctrlPr>
                          <a:rPr lang="el-GR" sz="1800" i="1" dirty="0" smtClean="0">
                            <a:latin typeface="Cambria Math"/>
                          </a:rPr>
                        </m:ctrlPr>
                      </m:dPr>
                      <m:e>
                        <m:r>
                          <a:rPr lang="el-GR" sz="1800" i="1" dirty="0">
                            <a:latin typeface="Cambria Math"/>
                          </a:rPr>
                          <m:t>𝑡</m:t>
                        </m:r>
                      </m:e>
                    </m:d>
                  </m:oMath>
                </a14:m>
                <a:r>
                  <a:rPr lang="el-GR" sz="1800" dirty="0"/>
                  <a:t> δίνονται από τις σχέσεις: </a:t>
                </a:r>
              </a:p>
              <a:p>
                <a:pPr marL="0" indent="0" algn="l">
                  <a:lnSpc>
                    <a:spcPct val="150000"/>
                  </a:lnSpc>
                  <a:spcBef>
                    <a:spcPts val="600"/>
                  </a:spcBef>
                  <a:spcAft>
                    <a:spcPts val="600"/>
                  </a:spcAft>
                  <a:buNone/>
                </a:pPr>
                <a14:m>
                  <m:oMathPara xmlns:m="http://schemas.openxmlformats.org/officeDocument/2006/math">
                    <m:oMathParaPr>
                      <m:jc m:val="centerGroup"/>
                    </m:oMathParaPr>
                    <m:oMath xmlns:m="http://schemas.openxmlformats.org/officeDocument/2006/math">
                      <m:sSub>
                        <m:sSubPr>
                          <m:ctrlPr>
                            <a:rPr lang="el-GR" sz="1800" i="1" dirty="0" smtClean="0">
                              <a:latin typeface="Cambria Math"/>
                            </a:rPr>
                          </m:ctrlPr>
                        </m:sSubPr>
                        <m:e>
                          <m:r>
                            <a:rPr lang="el-GR" sz="1800" i="1" dirty="0" smtClean="0">
                              <a:latin typeface="Cambria Math"/>
                            </a:rPr>
                            <m:t>𝑥</m:t>
                          </m:r>
                        </m:e>
                        <m:sub>
                          <m:r>
                            <a:rPr lang="el-GR" sz="1800" i="1" dirty="0" smtClean="0">
                              <a:latin typeface="Cambria Math"/>
                            </a:rPr>
                            <m:t>𝑒</m:t>
                          </m:r>
                        </m:sub>
                      </m:sSub>
                      <m:d>
                        <m:dPr>
                          <m:ctrlPr>
                            <a:rPr lang="el-GR" sz="1800" i="1" dirty="0" smtClean="0">
                              <a:latin typeface="Cambria Math"/>
                            </a:rPr>
                          </m:ctrlPr>
                        </m:dPr>
                        <m:e>
                          <m:r>
                            <a:rPr lang="el-GR" sz="1800" i="1" dirty="0">
                              <a:latin typeface="Cambria Math"/>
                            </a:rPr>
                            <m:t>𝑡</m:t>
                          </m:r>
                        </m:e>
                      </m:d>
                      <m:r>
                        <a:rPr lang="el-GR" sz="1800" i="1" dirty="0">
                          <a:latin typeface="Cambria Math"/>
                        </a:rPr>
                        <m:t>=</m:t>
                      </m:r>
                      <m:f>
                        <m:fPr>
                          <m:ctrlPr>
                            <a:rPr lang="el-GR" sz="1800" i="1" dirty="0">
                              <a:latin typeface="Cambria Math"/>
                            </a:rPr>
                          </m:ctrlPr>
                        </m:fPr>
                        <m:num>
                          <m:r>
                            <a:rPr lang="el-GR" sz="1800" i="1" dirty="0">
                              <a:latin typeface="Cambria Math"/>
                            </a:rPr>
                            <m:t>1</m:t>
                          </m:r>
                        </m:num>
                        <m:den>
                          <m:r>
                            <a:rPr lang="el-GR" sz="1800" i="1" dirty="0">
                              <a:latin typeface="Cambria Math"/>
                            </a:rPr>
                            <m:t>2</m:t>
                          </m:r>
                        </m:den>
                      </m:f>
                      <m:d>
                        <m:dPr>
                          <m:begChr m:val="["/>
                          <m:endChr m:val="]"/>
                          <m:ctrlPr>
                            <a:rPr lang="el-GR" sz="1800" i="1" dirty="0">
                              <a:latin typeface="Cambria Math"/>
                            </a:rPr>
                          </m:ctrlPr>
                        </m:dPr>
                        <m:e>
                          <m:r>
                            <a:rPr lang="el-GR" sz="1800" i="1" dirty="0">
                              <a:latin typeface="Cambria Math"/>
                            </a:rPr>
                            <m:t>𝑥</m:t>
                          </m:r>
                          <m:d>
                            <m:dPr>
                              <m:ctrlPr>
                                <a:rPr lang="el-GR" sz="1800" i="1" dirty="0">
                                  <a:latin typeface="Cambria Math"/>
                                </a:rPr>
                              </m:ctrlPr>
                            </m:dPr>
                            <m:e>
                              <m:r>
                                <a:rPr lang="el-GR" sz="1800" i="1" dirty="0">
                                  <a:latin typeface="Cambria Math"/>
                                </a:rPr>
                                <m:t>𝑡</m:t>
                              </m:r>
                            </m:e>
                          </m:d>
                          <m:r>
                            <a:rPr lang="el-GR" sz="1800" i="1" dirty="0">
                              <a:latin typeface="Cambria Math"/>
                            </a:rPr>
                            <m:t>+</m:t>
                          </m:r>
                          <m:r>
                            <a:rPr lang="el-GR" sz="1800" i="1" dirty="0">
                              <a:latin typeface="Cambria Math"/>
                            </a:rPr>
                            <m:t>𝑥</m:t>
                          </m:r>
                          <m:d>
                            <m:dPr>
                              <m:ctrlPr>
                                <a:rPr lang="el-GR" sz="1800" i="1" dirty="0">
                                  <a:latin typeface="Cambria Math"/>
                                </a:rPr>
                              </m:ctrlPr>
                            </m:dPr>
                            <m:e>
                              <m:r>
                                <a:rPr lang="el-GR" sz="1800" i="1" dirty="0">
                                  <a:latin typeface="Cambria Math"/>
                                </a:rPr>
                                <m:t>−</m:t>
                              </m:r>
                              <m:r>
                                <a:rPr lang="el-GR" sz="1800" i="1" dirty="0">
                                  <a:latin typeface="Cambria Math"/>
                                </a:rPr>
                                <m:t>𝑡</m:t>
                              </m:r>
                            </m:e>
                          </m:d>
                        </m:e>
                      </m:d>
                    </m:oMath>
                  </m:oMathPara>
                </a14:m>
                <a:endParaRPr lang="el-GR" sz="1800" dirty="0"/>
              </a:p>
              <a:p>
                <a:pPr marL="0" indent="0" algn="l">
                  <a:lnSpc>
                    <a:spcPct val="150000"/>
                  </a:lnSpc>
                  <a:spcBef>
                    <a:spcPts val="600"/>
                  </a:spcBef>
                  <a:spcAft>
                    <a:spcPts val="600"/>
                  </a:spcAft>
                  <a:buNone/>
                </a:pPr>
                <a14:m>
                  <m:oMathPara xmlns:m="http://schemas.openxmlformats.org/officeDocument/2006/math">
                    <m:oMathParaPr>
                      <m:jc m:val="centerGroup"/>
                    </m:oMathParaPr>
                    <m:oMath xmlns:m="http://schemas.openxmlformats.org/officeDocument/2006/math">
                      <m:sSub>
                        <m:sSubPr>
                          <m:ctrlPr>
                            <a:rPr lang="el-GR" sz="1800" i="1" dirty="0" smtClean="0">
                              <a:latin typeface="Cambria Math"/>
                            </a:rPr>
                          </m:ctrlPr>
                        </m:sSubPr>
                        <m:e>
                          <m:r>
                            <a:rPr lang="el-GR" sz="1800" i="1" dirty="0" smtClean="0">
                              <a:latin typeface="Cambria Math"/>
                            </a:rPr>
                            <m:t>𝑥</m:t>
                          </m:r>
                        </m:e>
                        <m:sub>
                          <m:r>
                            <a:rPr lang="el-GR" sz="1800" i="1" dirty="0" smtClean="0">
                              <a:latin typeface="Cambria Math"/>
                            </a:rPr>
                            <m:t>𝜊</m:t>
                          </m:r>
                        </m:sub>
                      </m:sSub>
                      <m:d>
                        <m:dPr>
                          <m:ctrlPr>
                            <a:rPr lang="el-GR" sz="1800" i="1" dirty="0" smtClean="0">
                              <a:latin typeface="Cambria Math"/>
                            </a:rPr>
                          </m:ctrlPr>
                        </m:dPr>
                        <m:e>
                          <m:r>
                            <a:rPr lang="el-GR" sz="1800" i="1" dirty="0">
                              <a:latin typeface="Cambria Math"/>
                            </a:rPr>
                            <m:t>𝑡</m:t>
                          </m:r>
                        </m:e>
                      </m:d>
                      <m:r>
                        <a:rPr lang="el-GR" sz="1800" i="1" dirty="0">
                          <a:latin typeface="Cambria Math"/>
                        </a:rPr>
                        <m:t>=</m:t>
                      </m:r>
                      <m:f>
                        <m:fPr>
                          <m:ctrlPr>
                            <a:rPr lang="el-GR" sz="1800" i="1" dirty="0">
                              <a:latin typeface="Cambria Math"/>
                            </a:rPr>
                          </m:ctrlPr>
                        </m:fPr>
                        <m:num>
                          <m:r>
                            <a:rPr lang="el-GR" sz="1800" i="1" dirty="0">
                              <a:latin typeface="Cambria Math"/>
                            </a:rPr>
                            <m:t>1</m:t>
                          </m:r>
                        </m:num>
                        <m:den>
                          <m:r>
                            <a:rPr lang="el-GR" sz="1800" i="1" dirty="0">
                              <a:latin typeface="Cambria Math"/>
                            </a:rPr>
                            <m:t>2</m:t>
                          </m:r>
                        </m:den>
                      </m:f>
                      <m:r>
                        <a:rPr lang="el-GR" sz="1800" i="1" dirty="0">
                          <a:latin typeface="Cambria Math"/>
                        </a:rPr>
                        <m:t>[</m:t>
                      </m:r>
                      <m:r>
                        <a:rPr lang="el-GR" sz="1800" i="1" dirty="0">
                          <a:latin typeface="Cambria Math"/>
                        </a:rPr>
                        <m:t>𝑥</m:t>
                      </m:r>
                      <m:r>
                        <a:rPr lang="el-GR" sz="1800" i="1" dirty="0">
                          <a:latin typeface="Cambria Math"/>
                        </a:rPr>
                        <m:t>(</m:t>
                      </m:r>
                      <m:r>
                        <a:rPr lang="el-GR" sz="1800" i="1" dirty="0">
                          <a:latin typeface="Cambria Math"/>
                        </a:rPr>
                        <m:t>𝑡</m:t>
                      </m:r>
                      <m:r>
                        <a:rPr lang="el-GR" sz="1800" i="1" dirty="0">
                          <a:latin typeface="Cambria Math"/>
                        </a:rPr>
                        <m:t>)−</m:t>
                      </m:r>
                      <m:r>
                        <a:rPr lang="el-GR" sz="1800" i="1" dirty="0">
                          <a:latin typeface="Cambria Math"/>
                        </a:rPr>
                        <m:t>𝑥</m:t>
                      </m:r>
                      <m:r>
                        <a:rPr lang="el-GR" sz="1800" i="1" dirty="0">
                          <a:latin typeface="Cambria Math"/>
                        </a:rPr>
                        <m:t>(−</m:t>
                      </m:r>
                      <m:r>
                        <a:rPr lang="el-GR" sz="1800" i="1" dirty="0">
                          <a:latin typeface="Cambria Math"/>
                        </a:rPr>
                        <m:t>𝑡</m:t>
                      </m:r>
                      <m:r>
                        <a:rPr lang="el-GR" sz="1800" i="1" dirty="0" smtClean="0">
                          <a:latin typeface="Cambria Math"/>
                        </a:rPr>
                        <m:t>)]</m:t>
                      </m:r>
                    </m:oMath>
                  </m:oMathPara>
                </a14:m>
                <a:endParaRPr lang="el-GR" sz="1800" dirty="0" smtClean="0"/>
              </a:p>
              <a:p>
                <a:pPr marL="0" indent="0" algn="l">
                  <a:lnSpc>
                    <a:spcPct val="150000"/>
                  </a:lnSpc>
                  <a:spcBef>
                    <a:spcPts val="600"/>
                  </a:spcBef>
                  <a:spcAft>
                    <a:spcPts val="600"/>
                  </a:spcAft>
                  <a:buNone/>
                </a:pPr>
                <a:r>
                  <a:rPr lang="el-GR" sz="1800" dirty="0" smtClean="0"/>
                  <a:t>Αποδεικνύεται ότι:</a:t>
                </a:r>
              </a:p>
              <a:p>
                <a:pPr algn="l">
                  <a:lnSpc>
                    <a:spcPct val="150000"/>
                  </a:lnSpc>
                  <a:spcBef>
                    <a:spcPts val="600"/>
                  </a:spcBef>
                  <a:spcAft>
                    <a:spcPts val="600"/>
                  </a:spcAft>
                </a:pPr>
                <a:r>
                  <a:rPr lang="el-GR" sz="1800" dirty="0" smtClean="0"/>
                  <a:t>το </a:t>
                </a:r>
                <a:r>
                  <a:rPr lang="el-GR" sz="1800" dirty="0"/>
                  <a:t>γινόμενο δύο άρτιων ή δύο περιττών σημάτων είναι ένα </a:t>
                </a:r>
                <a:r>
                  <a:rPr lang="el-GR" sz="1800" b="1" dirty="0"/>
                  <a:t>άρτιο</a:t>
                </a:r>
                <a:r>
                  <a:rPr lang="el-GR" sz="1800" dirty="0"/>
                  <a:t> </a:t>
                </a:r>
                <a:r>
                  <a:rPr lang="el-GR" sz="1800" dirty="0" smtClean="0"/>
                  <a:t> σήμα </a:t>
                </a:r>
              </a:p>
              <a:p>
                <a:pPr algn="l">
                  <a:lnSpc>
                    <a:spcPct val="150000"/>
                  </a:lnSpc>
                  <a:spcBef>
                    <a:spcPts val="600"/>
                  </a:spcBef>
                  <a:spcAft>
                    <a:spcPts val="600"/>
                  </a:spcAft>
                </a:pPr>
                <a:r>
                  <a:rPr lang="el-GR" sz="1800" dirty="0" smtClean="0"/>
                  <a:t>το </a:t>
                </a:r>
                <a:r>
                  <a:rPr lang="el-GR" sz="1800" dirty="0"/>
                  <a:t>γινόμενο ενός άρτιου και ενός περιττού σήματος είναι ένα </a:t>
                </a:r>
                <a:r>
                  <a:rPr lang="el-GR" sz="1800" b="1" dirty="0"/>
                  <a:t>περιττό</a:t>
                </a:r>
                <a:r>
                  <a:rPr lang="el-GR" sz="1800" dirty="0"/>
                  <a:t> </a:t>
                </a:r>
                <a:r>
                  <a:rPr lang="el-GR" sz="1800" dirty="0" smtClean="0"/>
                  <a:t> σήμα</a:t>
                </a:r>
                <a:endParaRPr lang="el-GR" sz="1800"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457200" y="1052736"/>
                <a:ext cx="8229600" cy="5472608"/>
              </a:xfrm>
              <a:blipFill rotWithShape="1">
                <a:blip r:embed="rId2"/>
                <a:stretch>
                  <a:fillRect l="-593" r="-815"/>
                </a:stretch>
              </a:blipFill>
            </p:spPr>
            <p:txBody>
              <a:bodyPr/>
              <a:lstStyle/>
              <a:p>
                <a:r>
                  <a:rPr lang="el-GR">
                    <a:noFill/>
                  </a:rPr>
                  <a:t> </a:t>
                </a:r>
              </a:p>
            </p:txBody>
          </p:sp>
        </mc:Fallback>
      </mc:AlternateContent>
      <p:sp>
        <p:nvSpPr>
          <p:cNvPr id="4" name="Slide Number Placeholder 3"/>
          <p:cNvSpPr>
            <a:spLocks noGrp="1"/>
          </p:cNvSpPr>
          <p:nvPr>
            <p:ph type="sldNum" sz="quarter" idx="12"/>
          </p:nvPr>
        </p:nvSpPr>
        <p:spPr/>
        <p:txBody>
          <a:bodyPr/>
          <a:lstStyle/>
          <a:p>
            <a:fld id="{0B0EBAE1-C03B-424B-868F-E6C23C4F0113}" type="slidenum">
              <a:rPr lang="el-GR" smtClean="0"/>
              <a:t>35</a:t>
            </a:fld>
            <a:endParaRPr lang="el-GR"/>
          </a:p>
        </p:txBody>
      </p:sp>
    </p:spTree>
    <p:extLst>
      <p:ext uri="{BB962C8B-B14F-4D97-AF65-F5344CB8AC3E}">
        <p14:creationId xmlns:p14="http://schemas.microsoft.com/office/powerpoint/2010/main" val="951610298"/>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l-GR" dirty="0"/>
              <a:t>Περιοδικά </a:t>
            </a:r>
            <a:r>
              <a:rPr lang="el-GR" dirty="0" smtClean="0"/>
              <a:t>Σήματα (1/3)</a:t>
            </a:r>
            <a:endParaRPr lang="el-GR"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457200" y="1052736"/>
                <a:ext cx="8229600" cy="5472608"/>
              </a:xfrm>
            </p:spPr>
            <p:txBody>
              <a:bodyPr>
                <a:noAutofit/>
              </a:bodyPr>
              <a:lstStyle/>
              <a:p>
                <a:pPr marL="0" indent="0" algn="l">
                  <a:lnSpc>
                    <a:spcPct val="150000"/>
                  </a:lnSpc>
                  <a:spcBef>
                    <a:spcPts val="600"/>
                  </a:spcBef>
                  <a:spcAft>
                    <a:spcPts val="600"/>
                  </a:spcAft>
                  <a:buNone/>
                </a:pPr>
                <a:r>
                  <a:rPr lang="el-GR" sz="1800" dirty="0" smtClean="0"/>
                  <a:t>Ένα αναλογικό σήμα </a:t>
                </a:r>
                <a14:m>
                  <m:oMath xmlns:m="http://schemas.openxmlformats.org/officeDocument/2006/math">
                    <m:r>
                      <a:rPr lang="el-GR" sz="1800" i="1" dirty="0" smtClean="0">
                        <a:latin typeface="Cambria Math"/>
                      </a:rPr>
                      <m:t>𝑥</m:t>
                    </m:r>
                    <m:r>
                      <a:rPr lang="el-GR" sz="1800" i="1" dirty="0" smtClean="0">
                        <a:latin typeface="Cambria Math"/>
                      </a:rPr>
                      <m:t>(</m:t>
                    </m:r>
                    <m:r>
                      <a:rPr lang="el-GR" sz="1800" i="1" dirty="0" smtClean="0">
                        <a:latin typeface="Cambria Math"/>
                      </a:rPr>
                      <m:t>𝑡</m:t>
                    </m:r>
                    <m:r>
                      <a:rPr lang="el-GR" sz="1800" i="1" dirty="0">
                        <a:latin typeface="Cambria Math"/>
                      </a:rPr>
                      <m:t>)</m:t>
                    </m:r>
                  </m:oMath>
                </a14:m>
                <a:r>
                  <a:rPr lang="el-GR" sz="1800" dirty="0"/>
                  <a:t> λέγεται </a:t>
                </a:r>
                <a:r>
                  <a:rPr lang="el-GR" sz="1800" b="1" dirty="0"/>
                  <a:t>περιοδικό</a:t>
                </a:r>
                <a:r>
                  <a:rPr lang="el-GR" sz="1800" dirty="0"/>
                  <a:t> αν υπάρχει ένας θετικός αριθμός </a:t>
                </a:r>
                <a14:m>
                  <m:oMath xmlns:m="http://schemas.openxmlformats.org/officeDocument/2006/math">
                    <m:r>
                      <m:rPr>
                        <m:sty m:val="p"/>
                      </m:rPr>
                      <a:rPr lang="el-GR" sz="1800" i="0" dirty="0" smtClean="0">
                        <a:latin typeface="Cambria Math"/>
                      </a:rPr>
                      <m:t>Τ</m:t>
                    </m:r>
                  </m:oMath>
                </a14:m>
                <a:r>
                  <a:rPr lang="el-GR" sz="1800" dirty="0"/>
                  <a:t> έτσι ώστε να ισχύει </a:t>
                </a:r>
                <a14:m>
                  <m:oMath xmlns:m="http://schemas.openxmlformats.org/officeDocument/2006/math">
                    <m:r>
                      <a:rPr lang="el-GR" sz="1800" i="1" dirty="0" smtClean="0">
                        <a:latin typeface="Cambria Math"/>
                      </a:rPr>
                      <m:t>𝑥</m:t>
                    </m:r>
                    <m:r>
                      <a:rPr lang="el-GR" sz="1800" i="1" dirty="0" smtClean="0">
                        <a:latin typeface="Cambria Math"/>
                      </a:rPr>
                      <m:t>(</m:t>
                    </m:r>
                    <m:r>
                      <a:rPr lang="el-GR" sz="1800" i="1" dirty="0" smtClean="0">
                        <a:latin typeface="Cambria Math"/>
                      </a:rPr>
                      <m:t>𝑡</m:t>
                    </m:r>
                    <m:r>
                      <a:rPr lang="el-GR" sz="1800" i="1" dirty="0">
                        <a:latin typeface="Cambria Math"/>
                      </a:rPr>
                      <m:t>) = </m:t>
                    </m:r>
                    <m:r>
                      <a:rPr lang="el-GR" sz="1800" i="1" dirty="0" err="1">
                        <a:latin typeface="Cambria Math"/>
                      </a:rPr>
                      <m:t>𝑥</m:t>
                    </m:r>
                    <m:r>
                      <a:rPr lang="el-GR" sz="1800" i="1" dirty="0" err="1">
                        <a:latin typeface="Cambria Math"/>
                      </a:rPr>
                      <m:t>(</m:t>
                    </m:r>
                    <m:r>
                      <a:rPr lang="el-GR" sz="1800" i="1" dirty="0" err="1">
                        <a:latin typeface="Cambria Math"/>
                      </a:rPr>
                      <m:t>𝑡</m:t>
                    </m:r>
                    <m:r>
                      <a:rPr lang="el-GR" sz="1800" i="1" dirty="0" err="1">
                        <a:latin typeface="Cambria Math"/>
                      </a:rPr>
                      <m:t>+</m:t>
                    </m:r>
                    <m:r>
                      <a:rPr lang="el-GR" sz="1800" i="1" dirty="0" err="1">
                        <a:latin typeface="Cambria Math"/>
                      </a:rPr>
                      <m:t>𝑇</m:t>
                    </m:r>
                    <m:r>
                      <a:rPr lang="el-GR" sz="1800" i="1" dirty="0">
                        <a:latin typeface="Cambria Math"/>
                      </a:rPr>
                      <m:t>)</m:t>
                    </m:r>
                  </m:oMath>
                </a14:m>
                <a:r>
                  <a:rPr lang="el-GR" sz="1800" dirty="0"/>
                  <a:t> </a:t>
                </a:r>
                <a:r>
                  <a:rPr lang="el-GR" sz="1800" dirty="0" smtClean="0"/>
                  <a:t>για κάθε </a:t>
                </a:r>
                <a14:m>
                  <m:oMath xmlns:m="http://schemas.openxmlformats.org/officeDocument/2006/math">
                    <m:r>
                      <a:rPr lang="el-GR" sz="1800" i="1" dirty="0" smtClean="0">
                        <a:latin typeface="Cambria Math"/>
                      </a:rPr>
                      <m:t>𝑡</m:t>
                    </m:r>
                  </m:oMath>
                </a14:m>
                <a:r>
                  <a:rPr lang="el-GR" sz="1800" dirty="0" smtClean="0"/>
                  <a:t>. </a:t>
                </a:r>
              </a:p>
              <a:p>
                <a:pPr marL="0" indent="0" algn="l">
                  <a:lnSpc>
                    <a:spcPct val="150000"/>
                  </a:lnSpc>
                  <a:spcBef>
                    <a:spcPts val="600"/>
                  </a:spcBef>
                  <a:spcAft>
                    <a:spcPts val="600"/>
                  </a:spcAft>
                  <a:buNone/>
                </a:pPr>
                <a:r>
                  <a:rPr lang="el-GR" sz="1800" dirty="0" smtClean="0"/>
                  <a:t>Η </a:t>
                </a:r>
                <a:r>
                  <a:rPr lang="el-GR" sz="1800" dirty="0"/>
                  <a:t>ποσότητα Τ λέγεται </a:t>
                </a:r>
                <a:r>
                  <a:rPr lang="el-GR" sz="1800" b="1" dirty="0"/>
                  <a:t>περίοδος</a:t>
                </a:r>
                <a:r>
                  <a:rPr lang="el-GR" sz="1800" dirty="0"/>
                  <a:t> και μετριέται σε </a:t>
                </a:r>
                <a:r>
                  <a:rPr lang="el-GR" sz="1800" dirty="0" err="1"/>
                  <a:t>sec</a:t>
                </a:r>
                <a:r>
                  <a:rPr lang="el-GR" sz="1800" dirty="0"/>
                  <a:t>. Η ελάχιστη περίοδος ονομάζεται και </a:t>
                </a:r>
                <a:r>
                  <a:rPr lang="el-GR" sz="1800" b="1" dirty="0"/>
                  <a:t>θεμελιώδης περίοδος </a:t>
                </a:r>
                <a:r>
                  <a:rPr lang="el-GR" sz="1800" dirty="0"/>
                  <a:t>(</a:t>
                </a:r>
                <a14:m>
                  <m:oMath xmlns:m="http://schemas.openxmlformats.org/officeDocument/2006/math">
                    <m:sSub>
                      <m:sSubPr>
                        <m:ctrlPr>
                          <a:rPr lang="el-GR" sz="1800" i="1" dirty="0" smtClean="0">
                            <a:latin typeface="Cambria Math"/>
                          </a:rPr>
                        </m:ctrlPr>
                      </m:sSubPr>
                      <m:e>
                        <m:r>
                          <m:rPr>
                            <m:sty m:val="p"/>
                          </m:rPr>
                          <a:rPr lang="el-GR" sz="1800" i="0" dirty="0" smtClean="0">
                            <a:latin typeface="Cambria Math"/>
                          </a:rPr>
                          <m:t>Τ</m:t>
                        </m:r>
                      </m:e>
                      <m:sub>
                        <m:r>
                          <a:rPr lang="el-GR" sz="1800" i="1" dirty="0">
                            <a:latin typeface="Cambria Math"/>
                          </a:rPr>
                          <m:t>0</m:t>
                        </m:r>
                      </m:sub>
                    </m:sSub>
                  </m:oMath>
                </a14:m>
                <a:r>
                  <a:rPr lang="el-GR" sz="1800" dirty="0"/>
                  <a:t>) και ορίζει τη μικρότερη χρονική διάρκεια μετά την οποία το περιοδικό σήμα θα αρχίσει να επαναλαμβάνεται. </a:t>
                </a:r>
                <a:endParaRPr lang="el-GR" sz="1800" dirty="0" smtClean="0"/>
              </a:p>
              <a:p>
                <a:pPr marL="0" indent="0" algn="l">
                  <a:lnSpc>
                    <a:spcPct val="150000"/>
                  </a:lnSpc>
                  <a:spcBef>
                    <a:spcPts val="600"/>
                  </a:spcBef>
                  <a:spcAft>
                    <a:spcPts val="600"/>
                  </a:spcAft>
                  <a:buNone/>
                </a:pPr>
                <a:r>
                  <a:rPr lang="el-GR" sz="1800" dirty="0" smtClean="0"/>
                  <a:t>Η </a:t>
                </a:r>
                <a:r>
                  <a:rPr lang="el-GR" sz="1800" dirty="0"/>
                  <a:t>ποσότητα </a:t>
                </a:r>
                <a14:m>
                  <m:oMath xmlns:m="http://schemas.openxmlformats.org/officeDocument/2006/math">
                    <m:r>
                      <a:rPr lang="el-GR" sz="1800" i="1" dirty="0" smtClean="0">
                        <a:latin typeface="Cambria Math"/>
                      </a:rPr>
                      <m:t>𝑓</m:t>
                    </m:r>
                    <m:r>
                      <a:rPr lang="el-GR" sz="1800" i="1" dirty="0" smtClean="0">
                        <a:latin typeface="Cambria Math"/>
                      </a:rPr>
                      <m:t> = 1/</m:t>
                    </m:r>
                    <m:r>
                      <a:rPr lang="el-GR" sz="1800" i="1" dirty="0" smtClean="0">
                        <a:latin typeface="Cambria Math"/>
                      </a:rPr>
                      <m:t>𝑇</m:t>
                    </m:r>
                  </m:oMath>
                </a14:m>
                <a:r>
                  <a:rPr lang="el-GR" sz="1800" dirty="0"/>
                  <a:t> ονομάζεται </a:t>
                </a:r>
                <a:r>
                  <a:rPr lang="el-GR" sz="1800" b="1" dirty="0"/>
                  <a:t>συχνότητα</a:t>
                </a:r>
                <a:r>
                  <a:rPr lang="el-GR" sz="1800" dirty="0"/>
                  <a:t>, δίνει τον αριθμό των επαναλήψεων του σήματος στη μονάδα του χρόνου (</a:t>
                </a:r>
                <a:r>
                  <a:rPr lang="el-GR" sz="1800" dirty="0" err="1"/>
                  <a:t>sec</a:t>
                </a:r>
                <a:r>
                  <a:rPr lang="el-GR" sz="1800" dirty="0"/>
                  <a:t>) και μετριέται σε </a:t>
                </a:r>
                <a:r>
                  <a:rPr lang="el-GR" sz="1800" dirty="0" err="1"/>
                  <a:t>Hertz</a:t>
                </a:r>
                <a:r>
                  <a:rPr lang="el-GR" sz="1800" dirty="0"/>
                  <a:t> (</a:t>
                </a:r>
                <a:r>
                  <a:rPr lang="el-GR" sz="1800" dirty="0" err="1"/>
                  <a:t>Hz</a:t>
                </a:r>
                <a:r>
                  <a:rPr lang="el-GR" sz="1800" dirty="0"/>
                  <a:t>), ενώ η ποσότητα </a:t>
                </a:r>
                <a14:m>
                  <m:oMath xmlns:m="http://schemas.openxmlformats.org/officeDocument/2006/math">
                    <m:r>
                      <a:rPr lang="el-GR" sz="1800" i="1" dirty="0" smtClean="0">
                        <a:latin typeface="Cambria Math"/>
                      </a:rPr>
                      <m:t>𝜔</m:t>
                    </m:r>
                    <m:r>
                      <a:rPr lang="el-GR" sz="1800" i="1" dirty="0" smtClean="0">
                        <a:latin typeface="Cambria Math"/>
                      </a:rPr>
                      <m:t> = 2</m:t>
                    </m:r>
                    <m:r>
                      <a:rPr lang="el-GR" sz="1800" i="1" dirty="0" smtClean="0">
                        <a:latin typeface="Cambria Math"/>
                      </a:rPr>
                      <m:t>𝜋</m:t>
                    </m:r>
                    <m:r>
                      <a:rPr lang="el-GR" sz="1800" i="1" dirty="0" smtClean="0">
                        <a:latin typeface="Cambria Math"/>
                      </a:rPr>
                      <m:t>/</m:t>
                    </m:r>
                    <m:r>
                      <m:rPr>
                        <m:sty m:val="p"/>
                      </m:rPr>
                      <a:rPr lang="el-GR" sz="1800" i="0" dirty="0">
                        <a:latin typeface="Cambria Math"/>
                      </a:rPr>
                      <m:t>Τ</m:t>
                    </m:r>
                    <m:r>
                      <a:rPr lang="el-GR" sz="1800" i="1" dirty="0">
                        <a:latin typeface="Cambria Math"/>
                      </a:rPr>
                      <m:t> = 2</m:t>
                    </m:r>
                    <m:r>
                      <a:rPr lang="el-GR" sz="1800" i="1" dirty="0">
                        <a:latin typeface="Cambria Math"/>
                      </a:rPr>
                      <m:t>𝜋</m:t>
                    </m:r>
                    <m:r>
                      <a:rPr lang="el-GR" sz="1800" i="1" dirty="0">
                        <a:latin typeface="Cambria Math"/>
                      </a:rPr>
                      <m:t>𝑓</m:t>
                    </m:r>
                  </m:oMath>
                </a14:m>
                <a:r>
                  <a:rPr lang="el-GR" sz="1800" dirty="0"/>
                  <a:t> ονομάζεται </a:t>
                </a:r>
                <a:r>
                  <a:rPr lang="el-GR" sz="1800" b="1" dirty="0"/>
                  <a:t>κυκλική συχνότητα </a:t>
                </a:r>
                <a:r>
                  <a:rPr lang="el-GR" sz="1800" dirty="0"/>
                  <a:t>και μετριέται σε </a:t>
                </a:r>
                <a:r>
                  <a:rPr lang="el-GR" sz="1800" dirty="0" err="1"/>
                  <a:t>rad</a:t>
                </a:r>
                <a:r>
                  <a:rPr lang="el-GR" sz="1800" dirty="0"/>
                  <a:t>.</a:t>
                </a:r>
                <a:endParaRPr lang="en-US" sz="1800" dirty="0" smtClean="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457200" y="1052736"/>
                <a:ext cx="8229600" cy="5472608"/>
              </a:xfrm>
              <a:blipFill rotWithShape="1">
                <a:blip r:embed="rId2"/>
                <a:stretch>
                  <a:fillRect l="-593" r="-741"/>
                </a:stretch>
              </a:blipFill>
            </p:spPr>
            <p:txBody>
              <a:bodyPr/>
              <a:lstStyle/>
              <a:p>
                <a:r>
                  <a:rPr lang="el-GR">
                    <a:noFill/>
                  </a:rPr>
                  <a:t> </a:t>
                </a:r>
              </a:p>
            </p:txBody>
          </p:sp>
        </mc:Fallback>
      </mc:AlternateContent>
      <p:sp>
        <p:nvSpPr>
          <p:cNvPr id="4" name="Slide Number Placeholder 3"/>
          <p:cNvSpPr>
            <a:spLocks noGrp="1"/>
          </p:cNvSpPr>
          <p:nvPr>
            <p:ph type="sldNum" sz="quarter" idx="12"/>
          </p:nvPr>
        </p:nvSpPr>
        <p:spPr/>
        <p:txBody>
          <a:bodyPr/>
          <a:lstStyle/>
          <a:p>
            <a:fld id="{0B0EBAE1-C03B-424B-868F-E6C23C4F0113}" type="slidenum">
              <a:rPr lang="el-GR" smtClean="0"/>
              <a:t>36</a:t>
            </a:fld>
            <a:endParaRPr lang="el-GR"/>
          </a:p>
        </p:txBody>
      </p:sp>
    </p:spTree>
    <p:extLst>
      <p:ext uri="{BB962C8B-B14F-4D97-AF65-F5344CB8AC3E}">
        <p14:creationId xmlns:p14="http://schemas.microsoft.com/office/powerpoint/2010/main" val="551890240"/>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l-GR" dirty="0" smtClean="0"/>
              <a:t>Περιοδικά Σήματα (2/3)</a:t>
            </a:r>
            <a:endParaRPr lang="el-GR"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457200" y="1052736"/>
                <a:ext cx="8229600" cy="5472608"/>
              </a:xfrm>
            </p:spPr>
            <p:txBody>
              <a:bodyPr>
                <a:noAutofit/>
              </a:bodyPr>
              <a:lstStyle/>
              <a:p>
                <a:pPr marL="0" indent="0" algn="l">
                  <a:lnSpc>
                    <a:spcPct val="150000"/>
                  </a:lnSpc>
                  <a:spcBef>
                    <a:spcPts val="600"/>
                  </a:spcBef>
                  <a:spcAft>
                    <a:spcPts val="600"/>
                  </a:spcAft>
                  <a:buNone/>
                </a:pPr>
                <a:r>
                  <a:rPr lang="el-GR" sz="1800" dirty="0" smtClean="0"/>
                  <a:t>Κλασσικό </a:t>
                </a:r>
                <a:r>
                  <a:rPr lang="el-GR" sz="1800" dirty="0"/>
                  <a:t>παράδειγμα περιοδικών σημάτων είναι τα </a:t>
                </a:r>
                <a:r>
                  <a:rPr lang="el-GR" sz="1800" b="1" dirty="0"/>
                  <a:t>ημιτονοειδή</a:t>
                </a:r>
                <a:r>
                  <a:rPr lang="el-GR" sz="1800" dirty="0"/>
                  <a:t> και </a:t>
                </a:r>
                <a:r>
                  <a:rPr lang="el-GR" sz="1800" b="1" dirty="0" err="1"/>
                  <a:t>συνημιτονοειδή</a:t>
                </a:r>
                <a:r>
                  <a:rPr lang="el-GR" sz="1800" dirty="0"/>
                  <a:t> σήματα, δηλαδή αυτά που περιγράφονται από μία σχέση της μορφής </a:t>
                </a:r>
                <a14:m>
                  <m:oMath xmlns:m="http://schemas.openxmlformats.org/officeDocument/2006/math">
                    <m:r>
                      <a:rPr lang="en-US" sz="1800" i="1">
                        <a:latin typeface="Cambria Math"/>
                      </a:rPr>
                      <m:t>𝑥</m:t>
                    </m:r>
                    <m:r>
                      <a:rPr lang="el-GR" sz="1800" i="1">
                        <a:latin typeface="Cambria Math"/>
                      </a:rPr>
                      <m:t>(</m:t>
                    </m:r>
                    <m:r>
                      <a:rPr lang="en-US" sz="1800" i="1">
                        <a:latin typeface="Cambria Math"/>
                      </a:rPr>
                      <m:t>𝑡</m:t>
                    </m:r>
                    <m:r>
                      <a:rPr lang="el-GR" sz="1800" i="1">
                        <a:latin typeface="Cambria Math"/>
                      </a:rPr>
                      <m:t>) = </m:t>
                    </m:r>
                    <m:r>
                      <a:rPr lang="en-US" sz="1800" i="1">
                        <a:latin typeface="Cambria Math"/>
                      </a:rPr>
                      <m:t>𝐴</m:t>
                    </m:r>
                    <m:r>
                      <a:rPr lang="en-US" sz="1800" i="1">
                        <a:latin typeface="Cambria Math"/>
                      </a:rPr>
                      <m:t> </m:t>
                    </m:r>
                    <m:r>
                      <a:rPr lang="en-US" sz="1800" i="1">
                        <a:latin typeface="Cambria Math"/>
                      </a:rPr>
                      <m:t>𝑐𝑜𝑠</m:t>
                    </m:r>
                    <m:r>
                      <a:rPr lang="el-GR" sz="1800" i="1">
                        <a:latin typeface="Cambria Math"/>
                      </a:rPr>
                      <m:t> (</m:t>
                    </m:r>
                    <m:sSub>
                      <m:sSubPr>
                        <m:ctrlPr>
                          <a:rPr lang="el-GR" sz="1800" i="1">
                            <a:latin typeface="Cambria Math"/>
                          </a:rPr>
                        </m:ctrlPr>
                      </m:sSubPr>
                      <m:e>
                        <m:r>
                          <a:rPr lang="el-GR" sz="1800" i="1">
                            <a:latin typeface="Cambria Math"/>
                          </a:rPr>
                          <m:t>𝜔</m:t>
                        </m:r>
                      </m:e>
                      <m:sub>
                        <m:r>
                          <a:rPr lang="el-GR" sz="1800" i="1" baseline="-25000">
                            <a:latin typeface="Cambria Math"/>
                          </a:rPr>
                          <m:t>0</m:t>
                        </m:r>
                      </m:sub>
                    </m:sSub>
                    <m:r>
                      <a:rPr lang="en-US" sz="1800" i="1">
                        <a:latin typeface="Cambria Math"/>
                      </a:rPr>
                      <m:t>𝑡</m:t>
                    </m:r>
                    <m:r>
                      <a:rPr lang="el-GR" sz="1800" i="1">
                        <a:latin typeface="Cambria Math"/>
                      </a:rPr>
                      <m:t> + </m:t>
                    </m:r>
                    <m:r>
                      <a:rPr lang="el-GR" sz="1800" i="1">
                        <a:latin typeface="Cambria Math"/>
                      </a:rPr>
                      <m:t>𝜃</m:t>
                    </m:r>
                    <m:r>
                      <a:rPr lang="el-GR" sz="1800" i="1">
                        <a:latin typeface="Cambria Math"/>
                      </a:rPr>
                      <m:t>)</m:t>
                    </m:r>
                  </m:oMath>
                </a14:m>
                <a:r>
                  <a:rPr lang="el-GR" sz="1800" dirty="0"/>
                  <a:t>, όπου </a:t>
                </a:r>
                <a14:m>
                  <m:oMath xmlns:m="http://schemas.openxmlformats.org/officeDocument/2006/math">
                    <m:r>
                      <a:rPr lang="en-US" sz="1800" i="1">
                        <a:latin typeface="Cambria Math"/>
                      </a:rPr>
                      <m:t>𝐴</m:t>
                    </m:r>
                  </m:oMath>
                </a14:m>
                <a:r>
                  <a:rPr lang="el-GR" sz="1800" dirty="0"/>
                  <a:t> είναι το </a:t>
                </a:r>
                <a:r>
                  <a:rPr lang="el-GR" sz="1800" b="1" dirty="0"/>
                  <a:t>πλάτος</a:t>
                </a:r>
                <a:r>
                  <a:rPr lang="el-GR" sz="1800" dirty="0"/>
                  <a:t> </a:t>
                </a:r>
                <a:r>
                  <a:rPr lang="el-GR" sz="1800" dirty="0" smtClean="0"/>
                  <a:t> και </a:t>
                </a:r>
                <a14:m>
                  <m:oMath xmlns:m="http://schemas.openxmlformats.org/officeDocument/2006/math">
                    <m:r>
                      <a:rPr lang="el-GR" sz="1800" i="1">
                        <a:latin typeface="Cambria Math"/>
                      </a:rPr>
                      <m:t>𝜃</m:t>
                    </m:r>
                  </m:oMath>
                </a14:m>
                <a:r>
                  <a:rPr lang="el-GR" sz="1800" dirty="0"/>
                  <a:t> είναι η </a:t>
                </a:r>
                <a:r>
                  <a:rPr lang="el-GR" sz="1800" b="1" dirty="0"/>
                  <a:t>γωνία φάσης</a:t>
                </a:r>
                <a:r>
                  <a:rPr lang="el-GR" sz="1800" dirty="0"/>
                  <a:t> ή απλά </a:t>
                </a:r>
                <a:r>
                  <a:rPr lang="el-GR" sz="1800" b="1" dirty="0"/>
                  <a:t>φάση</a:t>
                </a:r>
                <a:r>
                  <a:rPr lang="el-GR" sz="1800" dirty="0"/>
                  <a:t>. </a:t>
                </a:r>
                <a:endParaRPr lang="el-GR" sz="1800" dirty="0" smtClean="0"/>
              </a:p>
              <a:p>
                <a:pPr marL="0" indent="0" algn="l">
                  <a:lnSpc>
                    <a:spcPct val="150000"/>
                  </a:lnSpc>
                  <a:spcBef>
                    <a:spcPts val="600"/>
                  </a:spcBef>
                  <a:spcAft>
                    <a:spcPts val="600"/>
                  </a:spcAft>
                  <a:buNone/>
                </a:pPr>
                <a:endParaRPr lang="el-GR" sz="1800" dirty="0"/>
              </a:p>
              <a:p>
                <a:pPr marL="0" indent="0" algn="l">
                  <a:lnSpc>
                    <a:spcPct val="150000"/>
                  </a:lnSpc>
                  <a:spcBef>
                    <a:spcPts val="600"/>
                  </a:spcBef>
                  <a:spcAft>
                    <a:spcPts val="600"/>
                  </a:spcAft>
                  <a:buNone/>
                </a:pPr>
                <a:endParaRPr lang="el-GR" sz="1800" dirty="0" smtClean="0"/>
              </a:p>
              <a:p>
                <a:pPr marL="0" indent="0" algn="l">
                  <a:lnSpc>
                    <a:spcPct val="150000"/>
                  </a:lnSpc>
                  <a:spcBef>
                    <a:spcPts val="600"/>
                  </a:spcBef>
                  <a:spcAft>
                    <a:spcPts val="600"/>
                  </a:spcAft>
                  <a:buNone/>
                </a:pPr>
                <a:endParaRPr lang="el-GR" sz="1800" dirty="0" smtClean="0"/>
              </a:p>
              <a:p>
                <a:pPr marL="0" indent="0" algn="l">
                  <a:lnSpc>
                    <a:spcPct val="150000"/>
                  </a:lnSpc>
                  <a:spcBef>
                    <a:spcPts val="600"/>
                  </a:spcBef>
                  <a:spcAft>
                    <a:spcPts val="600"/>
                  </a:spcAft>
                  <a:buNone/>
                </a:pPr>
                <a:endParaRPr lang="el-GR" sz="1800" dirty="0"/>
              </a:p>
              <a:p>
                <a:pPr marL="0" indent="0" algn="l">
                  <a:lnSpc>
                    <a:spcPct val="150000"/>
                  </a:lnSpc>
                  <a:spcBef>
                    <a:spcPts val="600"/>
                  </a:spcBef>
                  <a:spcAft>
                    <a:spcPts val="600"/>
                  </a:spcAft>
                  <a:buNone/>
                </a:pPr>
                <a:endParaRPr lang="el-GR" sz="1800" dirty="0" smtClean="0"/>
              </a:p>
              <a:p>
                <a:pPr marL="0" indent="0" algn="ctr">
                  <a:lnSpc>
                    <a:spcPct val="150000"/>
                  </a:lnSpc>
                  <a:spcBef>
                    <a:spcPts val="600"/>
                  </a:spcBef>
                  <a:spcAft>
                    <a:spcPts val="600"/>
                  </a:spcAft>
                  <a:buNone/>
                </a:pPr>
                <a:r>
                  <a:rPr lang="el-GR" sz="1800" dirty="0"/>
                  <a:t>Το ημιτονοειδές σήμα </a:t>
                </a:r>
                <a14:m>
                  <m:oMath xmlns:m="http://schemas.openxmlformats.org/officeDocument/2006/math">
                    <m:r>
                      <a:rPr lang="en-US" sz="1800" i="1">
                        <a:latin typeface="Cambria Math"/>
                      </a:rPr>
                      <m:t>𝑥</m:t>
                    </m:r>
                    <m:r>
                      <a:rPr lang="el-GR" sz="1800" i="1">
                        <a:latin typeface="Cambria Math"/>
                      </a:rPr>
                      <m:t>(</m:t>
                    </m:r>
                    <m:r>
                      <a:rPr lang="en-US" sz="1800" i="1">
                        <a:latin typeface="Cambria Math"/>
                      </a:rPr>
                      <m:t>𝑡</m:t>
                    </m:r>
                    <m:r>
                      <a:rPr lang="el-GR" sz="1800" i="1">
                        <a:latin typeface="Cambria Math"/>
                      </a:rPr>
                      <m:t>) = </m:t>
                    </m:r>
                    <m:r>
                      <a:rPr lang="en-US" sz="1800" i="1">
                        <a:latin typeface="Cambria Math"/>
                      </a:rPr>
                      <m:t>𝐴</m:t>
                    </m:r>
                    <m:r>
                      <a:rPr lang="en-US" sz="1800" i="1">
                        <a:latin typeface="Cambria Math"/>
                      </a:rPr>
                      <m:t> </m:t>
                    </m:r>
                    <m:r>
                      <a:rPr lang="en-US" sz="1800" i="1">
                        <a:latin typeface="Cambria Math"/>
                      </a:rPr>
                      <m:t>𝑐𝑜𝑠</m:t>
                    </m:r>
                    <m:r>
                      <a:rPr lang="el-GR" sz="1800" i="1">
                        <a:latin typeface="Cambria Math"/>
                      </a:rPr>
                      <m:t>(</m:t>
                    </m:r>
                    <m:sSub>
                      <m:sSubPr>
                        <m:ctrlPr>
                          <a:rPr lang="el-GR" sz="1800" b="1" i="1">
                            <a:latin typeface="Cambria Math"/>
                          </a:rPr>
                        </m:ctrlPr>
                      </m:sSubPr>
                      <m:e>
                        <m:r>
                          <a:rPr lang="el-GR" sz="1800" i="1">
                            <a:latin typeface="Cambria Math"/>
                          </a:rPr>
                          <m:t>𝜔</m:t>
                        </m:r>
                      </m:e>
                      <m:sub>
                        <m:r>
                          <a:rPr lang="el-GR" sz="1800" i="1" baseline="-25000">
                            <a:latin typeface="Cambria Math"/>
                          </a:rPr>
                          <m:t>0</m:t>
                        </m:r>
                      </m:sub>
                    </m:sSub>
                    <m:r>
                      <a:rPr lang="en-US" sz="1800" i="1">
                        <a:latin typeface="Cambria Math"/>
                      </a:rPr>
                      <m:t>𝑡</m:t>
                    </m:r>
                    <m:r>
                      <a:rPr lang="el-GR" sz="1800" i="1">
                        <a:latin typeface="Cambria Math"/>
                      </a:rPr>
                      <m:t>+</m:t>
                    </m:r>
                    <m:r>
                      <a:rPr lang="el-GR" sz="1800" i="1">
                        <a:latin typeface="Cambria Math"/>
                      </a:rPr>
                      <m:t>𝜋</m:t>
                    </m:r>
                    <m:r>
                      <a:rPr lang="el-GR" sz="1800" i="1">
                        <a:latin typeface="Cambria Math"/>
                      </a:rPr>
                      <m:t>/4)</m:t>
                    </m:r>
                  </m:oMath>
                </a14:m>
                <a:endParaRPr lang="en-US" sz="1800" dirty="0" smtClean="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457200" y="1052736"/>
                <a:ext cx="8229600" cy="5472608"/>
              </a:xfrm>
              <a:blipFill rotWithShape="1">
                <a:blip r:embed="rId2"/>
                <a:stretch>
                  <a:fillRect l="-593"/>
                </a:stretch>
              </a:blipFill>
            </p:spPr>
            <p:txBody>
              <a:bodyPr/>
              <a:lstStyle/>
              <a:p>
                <a:r>
                  <a:rPr lang="el-GR">
                    <a:noFill/>
                  </a:rPr>
                  <a:t> </a:t>
                </a:r>
              </a:p>
            </p:txBody>
          </p:sp>
        </mc:Fallback>
      </mc:AlternateContent>
      <p:sp>
        <p:nvSpPr>
          <p:cNvPr id="4" name="Slide Number Placeholder 3"/>
          <p:cNvSpPr>
            <a:spLocks noGrp="1"/>
          </p:cNvSpPr>
          <p:nvPr>
            <p:ph type="sldNum" sz="quarter" idx="12"/>
          </p:nvPr>
        </p:nvSpPr>
        <p:spPr/>
        <p:txBody>
          <a:bodyPr/>
          <a:lstStyle/>
          <a:p>
            <a:fld id="{0B0EBAE1-C03B-424B-868F-E6C23C4F0113}" type="slidenum">
              <a:rPr lang="el-GR" smtClean="0"/>
              <a:t>37</a:t>
            </a:fld>
            <a:endParaRPr lang="el-GR"/>
          </a:p>
        </p:txBody>
      </p:sp>
      <p:pic>
        <p:nvPicPr>
          <p:cNvPr id="5" name="Picture 4"/>
          <p:cNvPicPr/>
          <p:nvPr/>
        </p:nvPicPr>
        <p:blipFill>
          <a:blip r:embed="rId3" cstate="print">
            <a:extLst>
              <a:ext uri="{28A0092B-C50C-407E-A947-70E740481C1C}">
                <a14:useLocalDpi xmlns:a14="http://schemas.microsoft.com/office/drawing/2010/main" val="0"/>
              </a:ext>
            </a:extLst>
          </a:blip>
          <a:srcRect t="13544"/>
          <a:stretch>
            <a:fillRect/>
          </a:stretch>
        </p:blipFill>
        <p:spPr bwMode="auto">
          <a:xfrm>
            <a:off x="2987824" y="2904296"/>
            <a:ext cx="3091850" cy="2468920"/>
          </a:xfrm>
          <a:prstGeom prst="rect">
            <a:avLst/>
          </a:prstGeom>
          <a:noFill/>
          <a:ln>
            <a:noFill/>
          </a:ln>
        </p:spPr>
      </p:pic>
    </p:spTree>
    <p:extLst>
      <p:ext uri="{BB962C8B-B14F-4D97-AF65-F5344CB8AC3E}">
        <p14:creationId xmlns:p14="http://schemas.microsoft.com/office/powerpoint/2010/main" val="551890240"/>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l-GR" dirty="0"/>
              <a:t>Περιοδικά </a:t>
            </a:r>
            <a:r>
              <a:rPr lang="el-GR" dirty="0" smtClean="0"/>
              <a:t>Σήματα (3/3)</a:t>
            </a:r>
            <a:endParaRPr lang="el-GR"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457200" y="1052736"/>
                <a:ext cx="8229600" cy="5472608"/>
              </a:xfrm>
            </p:spPr>
            <p:txBody>
              <a:bodyPr>
                <a:noAutofit/>
              </a:bodyPr>
              <a:lstStyle/>
              <a:p>
                <a:pPr marL="0" indent="0" algn="l">
                  <a:spcBef>
                    <a:spcPts val="600"/>
                  </a:spcBef>
                  <a:spcAft>
                    <a:spcPts val="600"/>
                  </a:spcAft>
                  <a:buNone/>
                </a:pPr>
                <a:r>
                  <a:rPr lang="el-GR" sz="1800" dirty="0" smtClean="0"/>
                  <a:t>Έστω </a:t>
                </a:r>
                <a14:m>
                  <m:oMath xmlns:m="http://schemas.openxmlformats.org/officeDocument/2006/math">
                    <m:r>
                      <a:rPr lang="en-US" sz="1800" i="1">
                        <a:latin typeface="Cambria Math"/>
                      </a:rPr>
                      <m:t>𝑥</m:t>
                    </m:r>
                    <m:r>
                      <a:rPr lang="el-GR" sz="1800" i="1">
                        <a:latin typeface="Cambria Math"/>
                      </a:rPr>
                      <m:t>(</m:t>
                    </m:r>
                    <m:r>
                      <a:rPr lang="en-US" sz="1800" i="1">
                        <a:latin typeface="Cambria Math"/>
                      </a:rPr>
                      <m:t>𝑡</m:t>
                    </m:r>
                    <m:r>
                      <a:rPr lang="el-GR" sz="1800" i="1">
                        <a:latin typeface="Cambria Math"/>
                      </a:rPr>
                      <m:t>)</m:t>
                    </m:r>
                  </m:oMath>
                </a14:m>
                <a:r>
                  <a:rPr lang="el-GR" sz="1800" dirty="0"/>
                  <a:t> και </a:t>
                </a:r>
                <a14:m>
                  <m:oMath xmlns:m="http://schemas.openxmlformats.org/officeDocument/2006/math">
                    <m:r>
                      <a:rPr lang="en-US" sz="1800" i="1">
                        <a:latin typeface="Cambria Math"/>
                      </a:rPr>
                      <m:t>𝑦</m:t>
                    </m:r>
                    <m:r>
                      <a:rPr lang="el-GR" sz="1800" i="1">
                        <a:latin typeface="Cambria Math"/>
                      </a:rPr>
                      <m:t>(</m:t>
                    </m:r>
                    <m:r>
                      <a:rPr lang="en-US" sz="1800" i="1">
                        <a:latin typeface="Cambria Math"/>
                      </a:rPr>
                      <m:t>𝑡</m:t>
                    </m:r>
                    <m:r>
                      <a:rPr lang="el-GR" sz="1800" i="1">
                        <a:latin typeface="Cambria Math"/>
                      </a:rPr>
                      <m:t>)</m:t>
                    </m:r>
                  </m:oMath>
                </a14:m>
                <a:r>
                  <a:rPr lang="el-GR" sz="1800" dirty="0"/>
                  <a:t> </a:t>
                </a:r>
                <a:r>
                  <a:rPr lang="el-GR" sz="1800" dirty="0" smtClean="0"/>
                  <a:t>περιοδικά σήματα με </a:t>
                </a:r>
                <a:r>
                  <a:rPr lang="el-GR" sz="1800" dirty="0"/>
                  <a:t>θεμελιώδεις περιόδους </a:t>
                </a:r>
                <a14:m>
                  <m:oMath xmlns:m="http://schemas.openxmlformats.org/officeDocument/2006/math">
                    <m:sSub>
                      <m:sSubPr>
                        <m:ctrlPr>
                          <a:rPr lang="el-GR" sz="1800" i="1">
                            <a:latin typeface="Cambria Math"/>
                          </a:rPr>
                        </m:ctrlPr>
                      </m:sSubPr>
                      <m:e>
                        <m:r>
                          <a:rPr lang="en-US" sz="1800" i="1">
                            <a:latin typeface="Cambria Math"/>
                          </a:rPr>
                          <m:t>𝑇</m:t>
                        </m:r>
                      </m:e>
                      <m:sub>
                        <m:r>
                          <a:rPr lang="el-GR" sz="1800" i="1">
                            <a:latin typeface="Cambria Math"/>
                          </a:rPr>
                          <m:t>1</m:t>
                        </m:r>
                      </m:sub>
                    </m:sSub>
                  </m:oMath>
                </a14:m>
                <a:r>
                  <a:rPr lang="el-GR" sz="1800" dirty="0"/>
                  <a:t> και </a:t>
                </a:r>
                <a14:m>
                  <m:oMath xmlns:m="http://schemas.openxmlformats.org/officeDocument/2006/math">
                    <m:sSub>
                      <m:sSubPr>
                        <m:ctrlPr>
                          <a:rPr lang="el-GR" sz="1800" i="1">
                            <a:latin typeface="Cambria Math"/>
                          </a:rPr>
                        </m:ctrlPr>
                      </m:sSubPr>
                      <m:e>
                        <m:r>
                          <a:rPr lang="en-US" sz="1800" i="1">
                            <a:latin typeface="Cambria Math"/>
                          </a:rPr>
                          <m:t>𝑇</m:t>
                        </m:r>
                      </m:e>
                      <m:sub>
                        <m:r>
                          <a:rPr lang="el-GR" sz="1800" i="1">
                            <a:latin typeface="Cambria Math"/>
                          </a:rPr>
                          <m:t>2</m:t>
                        </m:r>
                      </m:sub>
                    </m:sSub>
                  </m:oMath>
                </a14:m>
                <a:r>
                  <a:rPr lang="el-GR" sz="1800" dirty="0"/>
                  <a:t>, αντίστοιχα.  </a:t>
                </a:r>
                <a:r>
                  <a:rPr lang="el-GR" sz="1800" dirty="0" smtClean="0"/>
                  <a:t>Θα </a:t>
                </a:r>
                <a:r>
                  <a:rPr lang="el-GR" sz="1800" dirty="0"/>
                  <a:t>μελετήσουμε τις προϋποθέσεις </a:t>
                </a:r>
                <a:r>
                  <a:rPr lang="el-GR" sz="1800" dirty="0" smtClean="0"/>
                  <a:t>υπό τις </a:t>
                </a:r>
                <a:r>
                  <a:rPr lang="el-GR" sz="1800" dirty="0"/>
                  <a:t>οποίες το άθροισμα </a:t>
                </a:r>
                <a14:m>
                  <m:oMath xmlns:m="http://schemas.openxmlformats.org/officeDocument/2006/math">
                    <m:r>
                      <a:rPr lang="en-US" sz="1800" i="1">
                        <a:latin typeface="Cambria Math"/>
                      </a:rPr>
                      <m:t>𝑧</m:t>
                    </m:r>
                    <m:r>
                      <a:rPr lang="el-GR" sz="1800" i="1">
                        <a:latin typeface="Cambria Math"/>
                      </a:rPr>
                      <m:t>(</m:t>
                    </m:r>
                    <m:r>
                      <a:rPr lang="en-US" sz="1800" i="1">
                        <a:latin typeface="Cambria Math"/>
                      </a:rPr>
                      <m:t>𝑡</m:t>
                    </m:r>
                    <m:r>
                      <a:rPr lang="el-GR" sz="1800" i="1">
                        <a:latin typeface="Cambria Math"/>
                      </a:rPr>
                      <m:t>)=</m:t>
                    </m:r>
                    <m:r>
                      <a:rPr lang="en-US" sz="1800" i="1">
                        <a:latin typeface="Cambria Math"/>
                      </a:rPr>
                      <m:t>𝑥</m:t>
                    </m:r>
                    <m:d>
                      <m:dPr>
                        <m:ctrlPr>
                          <a:rPr lang="el-GR" sz="1800" i="1">
                            <a:latin typeface="Cambria Math"/>
                          </a:rPr>
                        </m:ctrlPr>
                      </m:dPr>
                      <m:e>
                        <m:r>
                          <a:rPr lang="en-US" sz="1800" i="1">
                            <a:latin typeface="Cambria Math"/>
                          </a:rPr>
                          <m:t>𝑡</m:t>
                        </m:r>
                      </m:e>
                    </m:d>
                    <m:r>
                      <a:rPr lang="el-GR" sz="1800" i="1">
                        <a:latin typeface="Cambria Math"/>
                      </a:rPr>
                      <m:t>+</m:t>
                    </m:r>
                    <m:r>
                      <a:rPr lang="en-US" sz="1800" i="1">
                        <a:latin typeface="Cambria Math"/>
                      </a:rPr>
                      <m:t>𝑦</m:t>
                    </m:r>
                    <m:r>
                      <a:rPr lang="el-GR" sz="1800" i="1">
                        <a:latin typeface="Cambria Math"/>
                      </a:rPr>
                      <m:t>(</m:t>
                    </m:r>
                    <m:r>
                      <a:rPr lang="en-US" sz="1800" i="1">
                        <a:latin typeface="Cambria Math"/>
                      </a:rPr>
                      <m:t>𝑡</m:t>
                    </m:r>
                    <m:r>
                      <a:rPr lang="el-GR" sz="1800" i="1">
                        <a:latin typeface="Cambria Math"/>
                      </a:rPr>
                      <m:t>)</m:t>
                    </m:r>
                  </m:oMath>
                </a14:m>
                <a:r>
                  <a:rPr lang="el-GR" sz="1800" dirty="0"/>
                  <a:t>  είναι περιοδικό </a:t>
                </a:r>
                <a:r>
                  <a:rPr lang="el-GR" sz="1800" dirty="0" smtClean="0"/>
                  <a:t>σήμα.</a:t>
                </a:r>
                <a:endParaRPr lang="el-GR" sz="1800" dirty="0"/>
              </a:p>
              <a:p>
                <a:pPr algn="l">
                  <a:spcBef>
                    <a:spcPts val="600"/>
                  </a:spcBef>
                  <a:spcAft>
                    <a:spcPts val="600"/>
                  </a:spcAft>
                </a:pPr>
                <a:r>
                  <a:rPr lang="el-GR" sz="1800" dirty="0"/>
                  <a:t>Εφόσον τα </a:t>
                </a:r>
                <a14:m>
                  <m:oMath xmlns:m="http://schemas.openxmlformats.org/officeDocument/2006/math">
                    <m:r>
                      <a:rPr lang="en-US" sz="1800" i="1">
                        <a:latin typeface="Cambria Math"/>
                      </a:rPr>
                      <m:t>𝑥</m:t>
                    </m:r>
                    <m:r>
                      <a:rPr lang="el-GR" sz="1800" i="1">
                        <a:latin typeface="Cambria Math"/>
                      </a:rPr>
                      <m:t>(</m:t>
                    </m:r>
                    <m:r>
                      <a:rPr lang="en-US" sz="1800" i="1">
                        <a:latin typeface="Cambria Math"/>
                      </a:rPr>
                      <m:t>𝑡</m:t>
                    </m:r>
                    <m:r>
                      <a:rPr lang="el-GR" sz="1800" i="1">
                        <a:latin typeface="Cambria Math"/>
                      </a:rPr>
                      <m:t>)</m:t>
                    </m:r>
                  </m:oMath>
                </a14:m>
                <a:r>
                  <a:rPr lang="el-GR" sz="1800" dirty="0"/>
                  <a:t> και </a:t>
                </a:r>
                <a14:m>
                  <m:oMath xmlns:m="http://schemas.openxmlformats.org/officeDocument/2006/math">
                    <m:r>
                      <a:rPr lang="en-US" sz="1800" i="1">
                        <a:latin typeface="Cambria Math"/>
                      </a:rPr>
                      <m:t>𝑦</m:t>
                    </m:r>
                    <m:r>
                      <a:rPr lang="el-GR" sz="1800" i="1">
                        <a:latin typeface="Cambria Math"/>
                      </a:rPr>
                      <m:t>(</m:t>
                    </m:r>
                    <m:r>
                      <a:rPr lang="en-US" sz="1800" i="1">
                        <a:latin typeface="Cambria Math"/>
                      </a:rPr>
                      <m:t>𝑡</m:t>
                    </m:r>
                    <m:r>
                      <a:rPr lang="el-GR" sz="1800" i="1">
                        <a:latin typeface="Cambria Math"/>
                      </a:rPr>
                      <m:t>)</m:t>
                    </m:r>
                  </m:oMath>
                </a14:m>
                <a:r>
                  <a:rPr lang="el-GR" sz="1800" dirty="0"/>
                  <a:t> είναι περιοδικά με θεμελιώδεις περιόδους </a:t>
                </a:r>
                <a14:m>
                  <m:oMath xmlns:m="http://schemas.openxmlformats.org/officeDocument/2006/math">
                    <m:sSub>
                      <m:sSubPr>
                        <m:ctrlPr>
                          <a:rPr lang="el-GR" sz="1800" i="1">
                            <a:latin typeface="Cambria Math"/>
                          </a:rPr>
                        </m:ctrlPr>
                      </m:sSubPr>
                      <m:e>
                        <m:r>
                          <a:rPr lang="en-US" sz="1800" i="1">
                            <a:latin typeface="Cambria Math"/>
                          </a:rPr>
                          <m:t>𝑇</m:t>
                        </m:r>
                      </m:e>
                      <m:sub>
                        <m:r>
                          <a:rPr lang="el-GR" sz="1800" i="1">
                            <a:latin typeface="Cambria Math"/>
                          </a:rPr>
                          <m:t>1</m:t>
                        </m:r>
                      </m:sub>
                    </m:sSub>
                  </m:oMath>
                </a14:m>
                <a:r>
                  <a:rPr lang="el-GR" sz="1800" dirty="0"/>
                  <a:t> και </a:t>
                </a:r>
                <a14:m>
                  <m:oMath xmlns:m="http://schemas.openxmlformats.org/officeDocument/2006/math">
                    <m:sSub>
                      <m:sSubPr>
                        <m:ctrlPr>
                          <a:rPr lang="el-GR" sz="1800" i="1">
                            <a:latin typeface="Cambria Math"/>
                          </a:rPr>
                        </m:ctrlPr>
                      </m:sSubPr>
                      <m:e>
                        <m:r>
                          <a:rPr lang="en-US" sz="1800" i="1">
                            <a:latin typeface="Cambria Math"/>
                          </a:rPr>
                          <m:t>𝑇</m:t>
                        </m:r>
                      </m:e>
                      <m:sub>
                        <m:r>
                          <a:rPr lang="el-GR" sz="1800" i="1">
                            <a:latin typeface="Cambria Math"/>
                          </a:rPr>
                          <m:t>2</m:t>
                        </m:r>
                      </m:sub>
                    </m:sSub>
                  </m:oMath>
                </a14:m>
                <a:r>
                  <a:rPr lang="el-GR" sz="1800" dirty="0"/>
                  <a:t> </a:t>
                </a:r>
                <a:r>
                  <a:rPr lang="el-GR" sz="1800" dirty="0" smtClean="0"/>
                  <a:t>αντίστοιχα, ισχύει:</a:t>
                </a:r>
                <a:endParaRPr lang="el-GR" sz="1800" dirty="0"/>
              </a:p>
              <a:p>
                <a:pPr marL="0" indent="0" algn="l">
                  <a:spcBef>
                    <a:spcPts val="600"/>
                  </a:spcBef>
                  <a:spcAft>
                    <a:spcPts val="600"/>
                  </a:spcAft>
                  <a:buNone/>
                </a:pPr>
                <a14:m>
                  <m:oMathPara xmlns:m="http://schemas.openxmlformats.org/officeDocument/2006/math">
                    <m:oMathParaPr>
                      <m:jc m:val="centerGroup"/>
                    </m:oMathParaPr>
                    <m:oMath xmlns:m="http://schemas.openxmlformats.org/officeDocument/2006/math">
                      <m:r>
                        <a:rPr lang="en-US" sz="1800" i="1">
                          <a:latin typeface="Cambria Math"/>
                        </a:rPr>
                        <m:t>𝑥</m:t>
                      </m:r>
                      <m:d>
                        <m:dPr>
                          <m:ctrlPr>
                            <a:rPr lang="el-GR" sz="1800" i="1">
                              <a:latin typeface="Cambria Math"/>
                            </a:rPr>
                          </m:ctrlPr>
                        </m:dPr>
                        <m:e>
                          <m:r>
                            <a:rPr lang="en-US" sz="1800" i="1">
                              <a:latin typeface="Cambria Math"/>
                            </a:rPr>
                            <m:t>𝑡</m:t>
                          </m:r>
                        </m:e>
                      </m:d>
                      <m:r>
                        <a:rPr lang="en-US" sz="1800" i="1">
                          <a:latin typeface="Cambria Math"/>
                        </a:rPr>
                        <m:t>=</m:t>
                      </m:r>
                      <m:r>
                        <a:rPr lang="en-US" sz="1800" i="1">
                          <a:latin typeface="Cambria Math"/>
                        </a:rPr>
                        <m:t>𝑥</m:t>
                      </m:r>
                      <m:d>
                        <m:dPr>
                          <m:ctrlPr>
                            <a:rPr lang="el-GR" sz="1800" i="1">
                              <a:latin typeface="Cambria Math"/>
                            </a:rPr>
                          </m:ctrlPr>
                        </m:dPr>
                        <m:e>
                          <m:r>
                            <a:rPr lang="en-US" sz="1800" i="1">
                              <a:latin typeface="Cambria Math"/>
                            </a:rPr>
                            <m:t>𝑡</m:t>
                          </m:r>
                          <m:r>
                            <a:rPr lang="en-US" sz="1800" i="1">
                              <a:latin typeface="Cambria Math"/>
                            </a:rPr>
                            <m:t>+</m:t>
                          </m:r>
                          <m:r>
                            <a:rPr lang="en-US" sz="1800" i="1">
                              <a:latin typeface="Cambria Math"/>
                            </a:rPr>
                            <m:t>𝑚</m:t>
                          </m:r>
                          <m:sSub>
                            <m:sSubPr>
                              <m:ctrlPr>
                                <a:rPr lang="el-GR" sz="1800" i="1">
                                  <a:latin typeface="Cambria Math"/>
                                </a:rPr>
                              </m:ctrlPr>
                            </m:sSubPr>
                            <m:e>
                              <m:r>
                                <a:rPr lang="en-US" sz="1800" i="1">
                                  <a:latin typeface="Cambria Math"/>
                                </a:rPr>
                                <m:t>𝑇</m:t>
                              </m:r>
                            </m:e>
                            <m:sub>
                              <m:r>
                                <a:rPr lang="en-US" sz="1800" i="1">
                                  <a:latin typeface="Cambria Math"/>
                                </a:rPr>
                                <m:t>1</m:t>
                              </m:r>
                            </m:sub>
                          </m:sSub>
                        </m:e>
                      </m:d>
                      <m:r>
                        <a:rPr lang="en-US" sz="1800" i="1">
                          <a:latin typeface="Cambria Math"/>
                        </a:rPr>
                        <m:t>,    </m:t>
                      </m:r>
                      <m:r>
                        <a:rPr lang="en-US" sz="1800" i="1">
                          <a:latin typeface="Cambria Math"/>
                        </a:rPr>
                        <m:t>𝑚</m:t>
                      </m:r>
                      <m:r>
                        <a:rPr lang="en-US" sz="1800" i="1">
                          <a:latin typeface="Cambria Math"/>
                        </a:rPr>
                        <m:t>=1,2,....</m:t>
                      </m:r>
                    </m:oMath>
                  </m:oMathPara>
                </a14:m>
                <a:endParaRPr lang="el-GR" sz="1800" dirty="0" smtClean="0"/>
              </a:p>
              <a:p>
                <a:pPr marL="0" indent="0" algn="l">
                  <a:spcBef>
                    <a:spcPts val="600"/>
                  </a:spcBef>
                  <a:spcAft>
                    <a:spcPts val="600"/>
                  </a:spcAft>
                  <a:buNone/>
                </a:pPr>
                <a14:m>
                  <m:oMathPara xmlns:m="http://schemas.openxmlformats.org/officeDocument/2006/math">
                    <m:oMathParaPr>
                      <m:jc m:val="centerGroup"/>
                    </m:oMathParaPr>
                    <m:oMath xmlns:m="http://schemas.openxmlformats.org/officeDocument/2006/math">
                      <m:r>
                        <a:rPr lang="en-US" sz="1800" i="1">
                          <a:latin typeface="Cambria Math"/>
                        </a:rPr>
                        <m:t>𝑦</m:t>
                      </m:r>
                      <m:d>
                        <m:dPr>
                          <m:ctrlPr>
                            <a:rPr lang="el-GR" sz="1800" i="1">
                              <a:latin typeface="Cambria Math"/>
                            </a:rPr>
                          </m:ctrlPr>
                        </m:dPr>
                        <m:e>
                          <m:r>
                            <a:rPr lang="en-US" sz="1800" i="1">
                              <a:latin typeface="Cambria Math"/>
                            </a:rPr>
                            <m:t>𝑡</m:t>
                          </m:r>
                        </m:e>
                      </m:d>
                      <m:r>
                        <a:rPr lang="en-US" sz="1800" i="1">
                          <a:latin typeface="Cambria Math"/>
                        </a:rPr>
                        <m:t>=</m:t>
                      </m:r>
                      <m:r>
                        <a:rPr lang="en-US" sz="1800" i="1">
                          <a:latin typeface="Cambria Math"/>
                        </a:rPr>
                        <m:t>𝑦</m:t>
                      </m:r>
                      <m:d>
                        <m:dPr>
                          <m:ctrlPr>
                            <a:rPr lang="el-GR" sz="1800" i="1">
                              <a:latin typeface="Cambria Math"/>
                            </a:rPr>
                          </m:ctrlPr>
                        </m:dPr>
                        <m:e>
                          <m:r>
                            <a:rPr lang="en-US" sz="1800" i="1">
                              <a:latin typeface="Cambria Math"/>
                            </a:rPr>
                            <m:t>𝑡</m:t>
                          </m:r>
                          <m:r>
                            <a:rPr lang="en-US" sz="1800" i="1">
                              <a:latin typeface="Cambria Math"/>
                            </a:rPr>
                            <m:t>+</m:t>
                          </m:r>
                          <m:r>
                            <a:rPr lang="en-US" sz="1800" i="1">
                              <a:latin typeface="Cambria Math"/>
                            </a:rPr>
                            <m:t>𝑛</m:t>
                          </m:r>
                          <m:sSub>
                            <m:sSubPr>
                              <m:ctrlPr>
                                <a:rPr lang="el-GR" sz="1800" i="1">
                                  <a:latin typeface="Cambria Math"/>
                                </a:rPr>
                              </m:ctrlPr>
                            </m:sSubPr>
                            <m:e>
                              <m:r>
                                <a:rPr lang="en-US" sz="1800" i="1">
                                  <a:latin typeface="Cambria Math"/>
                                </a:rPr>
                                <m:t>𝑇</m:t>
                              </m:r>
                            </m:e>
                            <m:sub>
                              <m:r>
                                <a:rPr lang="en-US" sz="1800" i="1">
                                  <a:latin typeface="Cambria Math"/>
                                </a:rPr>
                                <m:t>2</m:t>
                              </m:r>
                            </m:sub>
                          </m:sSub>
                        </m:e>
                      </m:d>
                      <m:r>
                        <a:rPr lang="en-US" sz="1800" i="1">
                          <a:latin typeface="Cambria Math"/>
                        </a:rPr>
                        <m:t>,     </m:t>
                      </m:r>
                      <m:r>
                        <a:rPr lang="en-US" sz="1800" i="1">
                          <a:latin typeface="Cambria Math"/>
                        </a:rPr>
                        <m:t>𝑛</m:t>
                      </m:r>
                      <m:r>
                        <a:rPr lang="en-US" sz="1800" i="1">
                          <a:latin typeface="Cambria Math"/>
                        </a:rPr>
                        <m:t>=1,2,....</m:t>
                      </m:r>
                    </m:oMath>
                  </m:oMathPara>
                </a14:m>
                <a:endParaRPr lang="el-GR" sz="1800" dirty="0" smtClean="0"/>
              </a:p>
              <a:p>
                <a:pPr algn="l">
                  <a:spcBef>
                    <a:spcPts val="600"/>
                  </a:spcBef>
                  <a:spcAft>
                    <a:spcPts val="600"/>
                  </a:spcAft>
                </a:pPr>
                <a:r>
                  <a:rPr lang="el-GR" sz="1800" dirty="0"/>
                  <a:t>Αν το άθροισμα </a:t>
                </a:r>
                <a14:m>
                  <m:oMath xmlns:m="http://schemas.openxmlformats.org/officeDocument/2006/math">
                    <m:r>
                      <a:rPr lang="en-US" sz="1800" i="1">
                        <a:latin typeface="Cambria Math"/>
                      </a:rPr>
                      <m:t>𝑧</m:t>
                    </m:r>
                    <m:r>
                      <a:rPr lang="el-GR" sz="1800" i="1">
                        <a:latin typeface="Cambria Math"/>
                      </a:rPr>
                      <m:t>(</m:t>
                    </m:r>
                    <m:r>
                      <a:rPr lang="en-US" sz="1800" i="1">
                        <a:latin typeface="Cambria Math"/>
                      </a:rPr>
                      <m:t>𝑡</m:t>
                    </m:r>
                    <m:r>
                      <a:rPr lang="el-GR" sz="1800" i="1">
                        <a:latin typeface="Cambria Math"/>
                      </a:rPr>
                      <m:t>)=</m:t>
                    </m:r>
                    <m:r>
                      <a:rPr lang="en-US" sz="1800" i="1">
                        <a:latin typeface="Cambria Math"/>
                      </a:rPr>
                      <m:t>𝑥</m:t>
                    </m:r>
                    <m:d>
                      <m:dPr>
                        <m:ctrlPr>
                          <a:rPr lang="el-GR" sz="1800" i="1">
                            <a:latin typeface="Cambria Math"/>
                          </a:rPr>
                        </m:ctrlPr>
                      </m:dPr>
                      <m:e>
                        <m:r>
                          <a:rPr lang="en-US" sz="1800" i="1">
                            <a:latin typeface="Cambria Math"/>
                          </a:rPr>
                          <m:t>𝑡</m:t>
                        </m:r>
                      </m:e>
                    </m:d>
                    <m:r>
                      <a:rPr lang="el-GR" sz="1800" i="1">
                        <a:latin typeface="Cambria Math"/>
                      </a:rPr>
                      <m:t>+</m:t>
                    </m:r>
                    <m:r>
                      <a:rPr lang="en-US" sz="1800" i="1">
                        <a:latin typeface="Cambria Math"/>
                      </a:rPr>
                      <m:t>𝑦</m:t>
                    </m:r>
                    <m:r>
                      <a:rPr lang="el-GR" sz="1800" i="1">
                        <a:latin typeface="Cambria Math"/>
                      </a:rPr>
                      <m:t>(</m:t>
                    </m:r>
                    <m:r>
                      <a:rPr lang="en-US" sz="1800" i="1">
                        <a:latin typeface="Cambria Math"/>
                      </a:rPr>
                      <m:t>𝑡</m:t>
                    </m:r>
                    <m:r>
                      <a:rPr lang="el-GR" sz="1800" i="1">
                        <a:latin typeface="Cambria Math"/>
                      </a:rPr>
                      <m:t>)</m:t>
                    </m:r>
                  </m:oMath>
                </a14:m>
                <a:r>
                  <a:rPr lang="el-GR" sz="1800" dirty="0"/>
                  <a:t>  είναι περιοδικό σήμα με </a:t>
                </a:r>
                <a:r>
                  <a:rPr lang="el-GR" sz="1800" b="1" dirty="0"/>
                  <a:t>θεμελιώδη περίοδο </a:t>
                </a:r>
                <a14:m>
                  <m:oMath xmlns:m="http://schemas.openxmlformats.org/officeDocument/2006/math">
                    <m:r>
                      <a:rPr lang="en-US" sz="1800" b="1" i="1">
                        <a:latin typeface="Cambria Math"/>
                      </a:rPr>
                      <m:t>𝑻</m:t>
                    </m:r>
                  </m:oMath>
                </a14:m>
                <a:r>
                  <a:rPr lang="el-GR" sz="1800" dirty="0"/>
                  <a:t>, τότε θα </a:t>
                </a:r>
                <a:r>
                  <a:rPr lang="el-GR" sz="1800" dirty="0" smtClean="0"/>
                  <a:t>ισχύει </a:t>
                </a:r>
                <a14:m>
                  <m:oMath xmlns:m="http://schemas.openxmlformats.org/officeDocument/2006/math">
                    <m:r>
                      <a:rPr lang="en-US" sz="1800" i="1">
                        <a:latin typeface="Cambria Math"/>
                      </a:rPr>
                      <m:t>𝑧</m:t>
                    </m:r>
                    <m:d>
                      <m:dPr>
                        <m:ctrlPr>
                          <a:rPr lang="el-GR" sz="1800" i="1">
                            <a:latin typeface="Cambria Math"/>
                          </a:rPr>
                        </m:ctrlPr>
                      </m:dPr>
                      <m:e>
                        <m:r>
                          <a:rPr lang="en-US" sz="1800" i="1">
                            <a:latin typeface="Cambria Math"/>
                          </a:rPr>
                          <m:t>𝑡</m:t>
                        </m:r>
                      </m:e>
                    </m:d>
                    <m:r>
                      <a:rPr lang="el-GR" sz="1800" i="1">
                        <a:latin typeface="Cambria Math"/>
                      </a:rPr>
                      <m:t>=</m:t>
                    </m:r>
                    <m:r>
                      <a:rPr lang="en-US" sz="1800" i="1">
                        <a:latin typeface="Cambria Math"/>
                      </a:rPr>
                      <m:t>𝑧</m:t>
                    </m:r>
                    <m:d>
                      <m:dPr>
                        <m:ctrlPr>
                          <a:rPr lang="el-GR" sz="1800" i="1">
                            <a:latin typeface="Cambria Math"/>
                          </a:rPr>
                        </m:ctrlPr>
                      </m:dPr>
                      <m:e>
                        <m:r>
                          <a:rPr lang="en-US" sz="1800" i="1">
                            <a:latin typeface="Cambria Math"/>
                          </a:rPr>
                          <m:t>𝑡</m:t>
                        </m:r>
                        <m:r>
                          <a:rPr lang="el-GR" sz="1800" i="1">
                            <a:latin typeface="Cambria Math"/>
                          </a:rPr>
                          <m:t>+</m:t>
                        </m:r>
                        <m:r>
                          <a:rPr lang="en-US" sz="1800" i="1">
                            <a:latin typeface="Cambria Math"/>
                          </a:rPr>
                          <m:t>𝑇</m:t>
                        </m:r>
                      </m:e>
                    </m:d>
                  </m:oMath>
                </a14:m>
                <a:r>
                  <a:rPr lang="el-GR" sz="1800" dirty="0"/>
                  <a:t>, η οποία </a:t>
                </a:r>
                <a:r>
                  <a:rPr lang="el-GR" sz="1800" dirty="0" smtClean="0"/>
                  <a:t>γράφεται </a:t>
                </a:r>
                <a:r>
                  <a:rPr lang="el-GR" sz="1800" dirty="0"/>
                  <a:t>ως</a:t>
                </a:r>
                <a:r>
                  <a:rPr lang="el-GR" sz="1800" dirty="0" smtClean="0"/>
                  <a:t>:</a:t>
                </a:r>
                <a:endParaRPr lang="el-GR" sz="1800" i="1" dirty="0" smtClean="0"/>
              </a:p>
              <a:p>
                <a:pPr marL="0" indent="0" algn="l">
                  <a:spcBef>
                    <a:spcPts val="600"/>
                  </a:spcBef>
                  <a:spcAft>
                    <a:spcPts val="600"/>
                  </a:spcAft>
                  <a:buNone/>
                </a:pPr>
                <a14:m>
                  <m:oMathPara xmlns:m="http://schemas.openxmlformats.org/officeDocument/2006/math">
                    <m:oMathParaPr>
                      <m:jc m:val="centerGroup"/>
                    </m:oMathParaPr>
                    <m:oMath xmlns:m="http://schemas.openxmlformats.org/officeDocument/2006/math">
                      <m:r>
                        <a:rPr lang="en-US" sz="1800" i="1">
                          <a:latin typeface="Cambria Math"/>
                        </a:rPr>
                        <m:t>𝑧</m:t>
                      </m:r>
                      <m:d>
                        <m:dPr>
                          <m:ctrlPr>
                            <a:rPr lang="el-GR" sz="1800" i="1">
                              <a:latin typeface="Cambria Math"/>
                            </a:rPr>
                          </m:ctrlPr>
                        </m:dPr>
                        <m:e>
                          <m:r>
                            <a:rPr lang="en-US" sz="1800" i="1">
                              <a:latin typeface="Cambria Math"/>
                            </a:rPr>
                            <m:t>𝑡</m:t>
                          </m:r>
                          <m:r>
                            <a:rPr lang="en-US" sz="1800" i="1">
                              <a:latin typeface="Cambria Math"/>
                            </a:rPr>
                            <m:t>+</m:t>
                          </m:r>
                          <m:r>
                            <a:rPr lang="en-US" sz="1800" i="1">
                              <a:latin typeface="Cambria Math"/>
                            </a:rPr>
                            <m:t>𝑇</m:t>
                          </m:r>
                        </m:e>
                      </m:d>
                      <m:r>
                        <a:rPr lang="en-US" sz="1800" i="1">
                          <a:latin typeface="Cambria Math"/>
                        </a:rPr>
                        <m:t>=</m:t>
                      </m:r>
                      <m:r>
                        <a:rPr lang="en-US" sz="1800" i="1">
                          <a:latin typeface="Cambria Math"/>
                        </a:rPr>
                        <m:t>𝑥</m:t>
                      </m:r>
                      <m:d>
                        <m:dPr>
                          <m:ctrlPr>
                            <a:rPr lang="el-GR" sz="1800" i="1">
                              <a:latin typeface="Cambria Math"/>
                            </a:rPr>
                          </m:ctrlPr>
                        </m:dPr>
                        <m:e>
                          <m:r>
                            <a:rPr lang="en-US" sz="1800" i="1">
                              <a:latin typeface="Cambria Math"/>
                            </a:rPr>
                            <m:t>𝑡</m:t>
                          </m:r>
                          <m:r>
                            <a:rPr lang="en-US" sz="1800" i="1">
                              <a:latin typeface="Cambria Math"/>
                            </a:rPr>
                            <m:t>+</m:t>
                          </m:r>
                          <m:r>
                            <a:rPr lang="en-US" sz="1800" i="1">
                              <a:latin typeface="Cambria Math"/>
                            </a:rPr>
                            <m:t>𝑚</m:t>
                          </m:r>
                          <m:sSub>
                            <m:sSubPr>
                              <m:ctrlPr>
                                <a:rPr lang="el-GR" sz="1800" i="1">
                                  <a:latin typeface="Cambria Math"/>
                                </a:rPr>
                              </m:ctrlPr>
                            </m:sSubPr>
                            <m:e>
                              <m:r>
                                <a:rPr lang="en-US" sz="1800" i="1">
                                  <a:latin typeface="Cambria Math"/>
                                </a:rPr>
                                <m:t>𝑇</m:t>
                              </m:r>
                            </m:e>
                            <m:sub>
                              <m:r>
                                <a:rPr lang="en-US" sz="1800" i="1">
                                  <a:latin typeface="Cambria Math"/>
                                </a:rPr>
                                <m:t>1</m:t>
                              </m:r>
                            </m:sub>
                          </m:sSub>
                        </m:e>
                      </m:d>
                      <m:r>
                        <a:rPr lang="en-US" sz="1800" i="1">
                          <a:latin typeface="Cambria Math"/>
                        </a:rPr>
                        <m:t>+</m:t>
                      </m:r>
                      <m:r>
                        <a:rPr lang="en-US" sz="1800" i="1">
                          <a:latin typeface="Cambria Math"/>
                        </a:rPr>
                        <m:t>𝑦</m:t>
                      </m:r>
                      <m:d>
                        <m:dPr>
                          <m:ctrlPr>
                            <a:rPr lang="el-GR" sz="1800" i="1">
                              <a:latin typeface="Cambria Math"/>
                            </a:rPr>
                          </m:ctrlPr>
                        </m:dPr>
                        <m:e>
                          <m:r>
                            <a:rPr lang="en-US" sz="1800" i="1">
                              <a:latin typeface="Cambria Math"/>
                            </a:rPr>
                            <m:t>𝑡</m:t>
                          </m:r>
                          <m:r>
                            <a:rPr lang="en-US" sz="1800" i="1">
                              <a:latin typeface="Cambria Math"/>
                            </a:rPr>
                            <m:t>+</m:t>
                          </m:r>
                          <m:r>
                            <a:rPr lang="en-US" sz="1800" i="1">
                              <a:latin typeface="Cambria Math"/>
                            </a:rPr>
                            <m:t>𝑛</m:t>
                          </m:r>
                          <m:sSub>
                            <m:sSubPr>
                              <m:ctrlPr>
                                <a:rPr lang="el-GR" sz="1800" i="1">
                                  <a:latin typeface="Cambria Math"/>
                                </a:rPr>
                              </m:ctrlPr>
                            </m:sSubPr>
                            <m:e>
                              <m:r>
                                <a:rPr lang="en-US" sz="1800" i="1">
                                  <a:latin typeface="Cambria Math"/>
                                </a:rPr>
                                <m:t>𝑇</m:t>
                              </m:r>
                            </m:e>
                            <m:sub>
                              <m:r>
                                <a:rPr lang="en-US" sz="1800" i="1">
                                  <a:latin typeface="Cambria Math"/>
                                </a:rPr>
                                <m:t>2</m:t>
                              </m:r>
                            </m:sub>
                          </m:sSub>
                        </m:e>
                      </m:d>
                    </m:oMath>
                  </m:oMathPara>
                </a14:m>
                <a:endParaRPr lang="el-GR" sz="1800" dirty="0" smtClean="0"/>
              </a:p>
              <a:p>
                <a:pPr algn="l">
                  <a:spcBef>
                    <a:spcPts val="600"/>
                  </a:spcBef>
                  <a:spcAft>
                    <a:spcPts val="600"/>
                  </a:spcAft>
                </a:pPr>
                <a:r>
                  <a:rPr lang="el-GR" sz="1800" dirty="0"/>
                  <a:t>Η σχέση αυτή ικανοποιείται μόνο όταν ισχύει</a:t>
                </a:r>
                <a:r>
                  <a:rPr lang="el-GR" sz="1800" dirty="0" smtClean="0"/>
                  <a:t>:</a:t>
                </a:r>
              </a:p>
              <a:p>
                <a:pPr marL="0" indent="0" algn="l">
                  <a:spcBef>
                    <a:spcPts val="600"/>
                  </a:spcBef>
                  <a:spcAft>
                    <a:spcPts val="600"/>
                  </a:spcAft>
                  <a:buNone/>
                </a:pPr>
                <a14:m>
                  <m:oMathPara xmlns:m="http://schemas.openxmlformats.org/officeDocument/2006/math">
                    <m:oMathParaPr>
                      <m:jc m:val="centerGroup"/>
                    </m:oMathParaPr>
                    <m:oMath xmlns:m="http://schemas.openxmlformats.org/officeDocument/2006/math">
                      <m:r>
                        <a:rPr lang="en-US" sz="1800" i="1">
                          <a:latin typeface="Cambria Math"/>
                        </a:rPr>
                        <m:t>𝑇</m:t>
                      </m:r>
                      <m:r>
                        <a:rPr lang="en-US" sz="1800" i="1">
                          <a:latin typeface="Cambria Math"/>
                        </a:rPr>
                        <m:t>=</m:t>
                      </m:r>
                      <m:r>
                        <a:rPr lang="en-US" sz="1800" i="1">
                          <a:latin typeface="Cambria Math"/>
                        </a:rPr>
                        <m:t>𝑚</m:t>
                      </m:r>
                      <m:sSub>
                        <m:sSubPr>
                          <m:ctrlPr>
                            <a:rPr lang="el-GR" sz="1800" i="1">
                              <a:latin typeface="Cambria Math"/>
                            </a:rPr>
                          </m:ctrlPr>
                        </m:sSubPr>
                        <m:e>
                          <m:r>
                            <a:rPr lang="en-US" sz="1800" i="1">
                              <a:latin typeface="Cambria Math"/>
                            </a:rPr>
                            <m:t>𝑇</m:t>
                          </m:r>
                        </m:e>
                        <m:sub>
                          <m:r>
                            <a:rPr lang="en-US" sz="1800" i="1">
                              <a:latin typeface="Cambria Math"/>
                            </a:rPr>
                            <m:t>1</m:t>
                          </m:r>
                        </m:sub>
                      </m:sSub>
                      <m:r>
                        <a:rPr lang="en-US" sz="1800" i="1">
                          <a:latin typeface="Cambria Math"/>
                        </a:rPr>
                        <m:t>=</m:t>
                      </m:r>
                      <m:r>
                        <a:rPr lang="en-US" sz="1800" i="1">
                          <a:latin typeface="Cambria Math"/>
                        </a:rPr>
                        <m:t>𝑛</m:t>
                      </m:r>
                      <m:sSub>
                        <m:sSubPr>
                          <m:ctrlPr>
                            <a:rPr lang="el-GR" sz="1800" i="1">
                              <a:latin typeface="Cambria Math"/>
                            </a:rPr>
                          </m:ctrlPr>
                        </m:sSubPr>
                        <m:e>
                          <m:r>
                            <a:rPr lang="en-US" sz="1800" i="1">
                              <a:latin typeface="Cambria Math"/>
                            </a:rPr>
                            <m:t>𝑇</m:t>
                          </m:r>
                        </m:e>
                        <m:sub>
                          <m:r>
                            <a:rPr lang="en-US" sz="1800" i="1">
                              <a:latin typeface="Cambria Math"/>
                            </a:rPr>
                            <m:t>2</m:t>
                          </m:r>
                        </m:sub>
                      </m:sSub>
                      <m:r>
                        <a:rPr lang="el-GR" sz="1800" b="0" i="1" smtClean="0">
                          <a:latin typeface="Cambria Math"/>
                        </a:rPr>
                        <m:t> </m:t>
                      </m:r>
                      <m:box>
                        <m:boxPr>
                          <m:ctrlPr>
                            <a:rPr lang="el-GR" sz="1800" i="1">
                              <a:latin typeface="Cambria Math"/>
                            </a:rPr>
                          </m:ctrlPr>
                        </m:boxPr>
                        <m:e>
                          <m:groupChr>
                            <m:groupChrPr>
                              <m:chr m:val="⇒"/>
                              <m:vertJc m:val="bot"/>
                              <m:ctrlPr>
                                <a:rPr lang="el-GR" sz="1800" i="1">
                                  <a:latin typeface="Cambria Math"/>
                                </a:rPr>
                              </m:ctrlPr>
                            </m:groupChrPr>
                            <m:e/>
                          </m:groupChr>
                        </m:e>
                      </m:box>
                      <m:r>
                        <a:rPr lang="el-GR" sz="1800" b="0" i="1" smtClean="0">
                          <a:latin typeface="Cambria Math"/>
                        </a:rPr>
                        <m:t> </m:t>
                      </m:r>
                      <m:f>
                        <m:fPr>
                          <m:ctrlPr>
                            <a:rPr lang="el-GR" sz="1800" b="1" i="1">
                              <a:latin typeface="Cambria Math"/>
                            </a:rPr>
                          </m:ctrlPr>
                        </m:fPr>
                        <m:num>
                          <m:sSub>
                            <m:sSubPr>
                              <m:ctrlPr>
                                <a:rPr lang="el-GR" sz="1800" b="1" i="1">
                                  <a:latin typeface="Cambria Math"/>
                                </a:rPr>
                              </m:ctrlPr>
                            </m:sSubPr>
                            <m:e>
                              <m:r>
                                <a:rPr lang="en-US" sz="1800" b="1" i="1">
                                  <a:latin typeface="Cambria Math"/>
                                </a:rPr>
                                <m:t>𝑻</m:t>
                              </m:r>
                            </m:e>
                            <m:sub>
                              <m:r>
                                <a:rPr lang="en-US" sz="1800" b="1" i="1">
                                  <a:latin typeface="Cambria Math"/>
                                </a:rPr>
                                <m:t>𝟏</m:t>
                              </m:r>
                            </m:sub>
                          </m:sSub>
                        </m:num>
                        <m:den>
                          <m:sSub>
                            <m:sSubPr>
                              <m:ctrlPr>
                                <a:rPr lang="el-GR" sz="1800" b="1" i="1">
                                  <a:latin typeface="Cambria Math"/>
                                </a:rPr>
                              </m:ctrlPr>
                            </m:sSubPr>
                            <m:e>
                              <m:r>
                                <a:rPr lang="en-US" sz="1800" b="1" i="1">
                                  <a:latin typeface="Cambria Math"/>
                                </a:rPr>
                                <m:t>𝑻</m:t>
                              </m:r>
                            </m:e>
                            <m:sub>
                              <m:r>
                                <a:rPr lang="en-US" sz="1800" b="1" i="1">
                                  <a:latin typeface="Cambria Math"/>
                                </a:rPr>
                                <m:t>𝟐</m:t>
                              </m:r>
                            </m:sub>
                          </m:sSub>
                        </m:den>
                      </m:f>
                      <m:r>
                        <a:rPr lang="en-US" sz="1800" b="1" i="1">
                          <a:latin typeface="Cambria Math"/>
                        </a:rPr>
                        <m:t>=</m:t>
                      </m:r>
                      <m:f>
                        <m:fPr>
                          <m:ctrlPr>
                            <a:rPr lang="el-GR" sz="1800" b="1" i="1">
                              <a:latin typeface="Cambria Math"/>
                            </a:rPr>
                          </m:ctrlPr>
                        </m:fPr>
                        <m:num>
                          <m:r>
                            <a:rPr lang="en-US" sz="1800" b="1" i="1">
                              <a:latin typeface="Cambria Math"/>
                            </a:rPr>
                            <m:t>𝒏</m:t>
                          </m:r>
                        </m:num>
                        <m:den>
                          <m:r>
                            <a:rPr lang="en-US" sz="1800" b="1" i="1">
                              <a:latin typeface="Cambria Math"/>
                            </a:rPr>
                            <m:t>𝒎</m:t>
                          </m:r>
                        </m:den>
                      </m:f>
                    </m:oMath>
                  </m:oMathPara>
                </a14:m>
                <a:endParaRPr lang="el-GR" sz="1800" b="1" dirty="0" smtClean="0"/>
              </a:p>
              <a:p>
                <a:pPr marL="349250" lvl="1" indent="0" algn="l">
                  <a:spcBef>
                    <a:spcPts val="600"/>
                  </a:spcBef>
                  <a:spcAft>
                    <a:spcPts val="600"/>
                  </a:spcAft>
                  <a:buNone/>
                </a:pPr>
                <a:r>
                  <a:rPr lang="el-GR" sz="1800" dirty="0"/>
                  <a:t>που αποτελεί και την αναγκαία προϋπόθεση για να είναι περιοδικό σήμα το άθροισμα δύο περιοδικών </a:t>
                </a:r>
                <a:r>
                  <a:rPr lang="el-GR" sz="1800" dirty="0" smtClean="0"/>
                  <a:t>σημάτων.</a:t>
                </a:r>
                <a:endParaRPr lang="en-US" sz="1800" dirty="0" smtClean="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457200" y="1052736"/>
                <a:ext cx="8229600" cy="5472608"/>
              </a:xfrm>
              <a:blipFill rotWithShape="1">
                <a:blip r:embed="rId2"/>
                <a:stretch>
                  <a:fillRect l="-593" t="-669"/>
                </a:stretch>
              </a:blipFill>
            </p:spPr>
            <p:txBody>
              <a:bodyPr/>
              <a:lstStyle/>
              <a:p>
                <a:r>
                  <a:rPr lang="el-GR">
                    <a:noFill/>
                  </a:rPr>
                  <a:t> </a:t>
                </a:r>
              </a:p>
            </p:txBody>
          </p:sp>
        </mc:Fallback>
      </mc:AlternateContent>
      <p:sp>
        <p:nvSpPr>
          <p:cNvPr id="4" name="Slide Number Placeholder 3"/>
          <p:cNvSpPr>
            <a:spLocks noGrp="1"/>
          </p:cNvSpPr>
          <p:nvPr>
            <p:ph type="sldNum" sz="quarter" idx="12"/>
          </p:nvPr>
        </p:nvSpPr>
        <p:spPr/>
        <p:txBody>
          <a:bodyPr/>
          <a:lstStyle/>
          <a:p>
            <a:fld id="{0B0EBAE1-C03B-424B-868F-E6C23C4F0113}" type="slidenum">
              <a:rPr lang="el-GR" smtClean="0"/>
              <a:t>38</a:t>
            </a:fld>
            <a:endParaRPr lang="el-GR"/>
          </a:p>
        </p:txBody>
      </p:sp>
    </p:spTree>
    <p:extLst>
      <p:ext uri="{BB962C8B-B14F-4D97-AF65-F5344CB8AC3E}">
        <p14:creationId xmlns:p14="http://schemas.microsoft.com/office/powerpoint/2010/main" val="4116777177"/>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l-GR" dirty="0" smtClean="0"/>
              <a:t>Άσκηση 5</a:t>
            </a:r>
            <a:endParaRPr lang="el-GR"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457200" y="1052736"/>
                <a:ext cx="8229600" cy="5472608"/>
              </a:xfrm>
            </p:spPr>
            <p:txBody>
              <a:bodyPr>
                <a:noAutofit/>
              </a:bodyPr>
              <a:lstStyle/>
              <a:p>
                <a:pPr marL="0" indent="0" algn="l">
                  <a:lnSpc>
                    <a:spcPct val="150000"/>
                  </a:lnSpc>
                  <a:spcBef>
                    <a:spcPts val="600"/>
                  </a:spcBef>
                  <a:spcAft>
                    <a:spcPts val="600"/>
                  </a:spcAft>
                  <a:buNone/>
                </a:pPr>
                <a:r>
                  <a:rPr lang="el-GR" sz="1800" dirty="0"/>
                  <a:t>Να προσδιορίσετε την άρτια και την περιττή συνιστώσα του σήματος συνεχούς χρόνου </a:t>
                </a:r>
                <a14:m>
                  <m:oMath xmlns:m="http://schemas.openxmlformats.org/officeDocument/2006/math">
                    <m:r>
                      <a:rPr lang="el-GR" sz="1800" i="1">
                        <a:latin typeface="Cambria Math"/>
                      </a:rPr>
                      <m:t>𝑥</m:t>
                    </m:r>
                    <m:d>
                      <m:dPr>
                        <m:ctrlPr>
                          <a:rPr lang="el-GR" sz="1800" i="1">
                            <a:latin typeface="Cambria Math"/>
                          </a:rPr>
                        </m:ctrlPr>
                      </m:dPr>
                      <m:e>
                        <m:r>
                          <a:rPr lang="el-GR" sz="1800" i="1">
                            <a:latin typeface="Cambria Math"/>
                          </a:rPr>
                          <m:t>𝑡</m:t>
                        </m:r>
                      </m:e>
                    </m:d>
                    <m:r>
                      <a:rPr lang="el-GR" sz="1800" i="1">
                        <a:latin typeface="Cambria Math"/>
                      </a:rPr>
                      <m:t>=</m:t>
                    </m:r>
                    <m:sSup>
                      <m:sSupPr>
                        <m:ctrlPr>
                          <a:rPr lang="el-GR" sz="1800" i="1">
                            <a:latin typeface="Cambria Math"/>
                          </a:rPr>
                        </m:ctrlPr>
                      </m:sSupPr>
                      <m:e>
                        <m:r>
                          <a:rPr lang="el-GR" sz="1800" i="1">
                            <a:latin typeface="Cambria Math"/>
                          </a:rPr>
                          <m:t>𝑒</m:t>
                        </m:r>
                      </m:e>
                      <m:sup>
                        <m:r>
                          <a:rPr lang="el-GR" sz="1800" i="1">
                            <a:latin typeface="Cambria Math"/>
                          </a:rPr>
                          <m:t>𝑗</m:t>
                        </m:r>
                        <m:r>
                          <a:rPr lang="el-GR" sz="1800" i="1">
                            <a:latin typeface="Cambria Math"/>
                          </a:rPr>
                          <m:t>𝜔</m:t>
                        </m:r>
                        <m:r>
                          <a:rPr lang="el-GR" sz="1800" i="1">
                            <a:latin typeface="Cambria Math"/>
                          </a:rPr>
                          <m:t>𝑡</m:t>
                        </m:r>
                      </m:sup>
                    </m:sSup>
                  </m:oMath>
                </a14:m>
                <a:endParaRPr lang="el-GR" sz="1800" dirty="0"/>
              </a:p>
              <a:p>
                <a:pPr marL="0" indent="0">
                  <a:buNone/>
                </a:pPr>
                <a:endParaRPr lang="el-GR" sz="1800" dirty="0"/>
              </a:p>
              <a:p>
                <a:pPr marL="0" indent="0">
                  <a:buNone/>
                </a:pPr>
                <a:r>
                  <a:rPr lang="el-GR" sz="1800" u="sng" dirty="0"/>
                  <a:t>Απάντηση</a:t>
                </a:r>
                <a:r>
                  <a:rPr lang="el-GR" sz="1800" dirty="0"/>
                  <a:t>: Από τις εξισώσεις ορισμού των συνιστωσών </a:t>
                </a:r>
                <a14:m>
                  <m:oMath xmlns:m="http://schemas.openxmlformats.org/officeDocument/2006/math">
                    <m:sSub>
                      <m:sSubPr>
                        <m:ctrlPr>
                          <a:rPr lang="el-GR" sz="1800" i="1">
                            <a:latin typeface="Cambria Math"/>
                          </a:rPr>
                        </m:ctrlPr>
                      </m:sSubPr>
                      <m:e>
                        <m:r>
                          <a:rPr lang="en-US" sz="1800" i="1">
                            <a:latin typeface="Cambria Math"/>
                          </a:rPr>
                          <m:t>𝑥</m:t>
                        </m:r>
                      </m:e>
                      <m:sub>
                        <m:r>
                          <a:rPr lang="en-US" sz="1800" i="1">
                            <a:latin typeface="Cambria Math"/>
                          </a:rPr>
                          <m:t>𝑒</m:t>
                        </m:r>
                      </m:sub>
                    </m:sSub>
                    <m:d>
                      <m:dPr>
                        <m:ctrlPr>
                          <a:rPr lang="el-GR" sz="1800" i="1">
                            <a:latin typeface="Cambria Math"/>
                          </a:rPr>
                        </m:ctrlPr>
                      </m:dPr>
                      <m:e>
                        <m:r>
                          <a:rPr lang="en-US" sz="1800" i="1">
                            <a:latin typeface="Cambria Math"/>
                          </a:rPr>
                          <m:t>𝑡</m:t>
                        </m:r>
                      </m:e>
                    </m:d>
                  </m:oMath>
                </a14:m>
                <a:r>
                  <a:rPr lang="el-GR" sz="1800" dirty="0"/>
                  <a:t> και </a:t>
                </a:r>
                <a14:m>
                  <m:oMath xmlns:m="http://schemas.openxmlformats.org/officeDocument/2006/math">
                    <m:sSub>
                      <m:sSubPr>
                        <m:ctrlPr>
                          <a:rPr lang="el-GR" sz="1800" i="1">
                            <a:latin typeface="Cambria Math"/>
                          </a:rPr>
                        </m:ctrlPr>
                      </m:sSubPr>
                      <m:e>
                        <m:r>
                          <a:rPr lang="el-GR" sz="1800" i="1">
                            <a:latin typeface="Cambria Math"/>
                          </a:rPr>
                          <m:t>𝑥</m:t>
                        </m:r>
                      </m:e>
                      <m:sub>
                        <m:r>
                          <a:rPr lang="el-GR" sz="1800" i="1">
                            <a:latin typeface="Cambria Math"/>
                          </a:rPr>
                          <m:t>𝑜</m:t>
                        </m:r>
                      </m:sub>
                    </m:sSub>
                    <m:r>
                      <a:rPr lang="el-GR" sz="1800" i="1">
                        <a:latin typeface="Cambria Math"/>
                      </a:rPr>
                      <m:t>(</m:t>
                    </m:r>
                    <m:r>
                      <a:rPr lang="el-GR" sz="1800" i="1">
                        <a:latin typeface="Cambria Math"/>
                      </a:rPr>
                      <m:t>𝑡</m:t>
                    </m:r>
                    <m:r>
                      <a:rPr lang="el-GR" sz="1800" i="1">
                        <a:latin typeface="Cambria Math"/>
                      </a:rPr>
                      <m:t>)</m:t>
                    </m:r>
                  </m:oMath>
                </a14:m>
                <a:r>
                  <a:rPr lang="el-GR" sz="1800" dirty="0"/>
                  <a:t> για το σήμα </a:t>
                </a:r>
                <a14:m>
                  <m:oMath xmlns:m="http://schemas.openxmlformats.org/officeDocument/2006/math">
                    <m:r>
                      <a:rPr lang="el-GR" sz="1800" i="1">
                        <a:latin typeface="Cambria Math"/>
                      </a:rPr>
                      <m:t>𝑥</m:t>
                    </m:r>
                    <m:d>
                      <m:dPr>
                        <m:ctrlPr>
                          <a:rPr lang="el-GR" sz="1800" i="1">
                            <a:latin typeface="Cambria Math"/>
                          </a:rPr>
                        </m:ctrlPr>
                      </m:dPr>
                      <m:e>
                        <m:r>
                          <a:rPr lang="el-GR" sz="1800" i="1">
                            <a:latin typeface="Cambria Math"/>
                          </a:rPr>
                          <m:t>𝑡</m:t>
                        </m:r>
                      </m:e>
                    </m:d>
                    <m:r>
                      <a:rPr lang="el-GR" sz="1800" i="1">
                        <a:latin typeface="Cambria Math"/>
                      </a:rPr>
                      <m:t>=</m:t>
                    </m:r>
                    <m:sSup>
                      <m:sSupPr>
                        <m:ctrlPr>
                          <a:rPr lang="el-GR" sz="1800" i="1">
                            <a:latin typeface="Cambria Math"/>
                          </a:rPr>
                        </m:ctrlPr>
                      </m:sSupPr>
                      <m:e>
                        <m:r>
                          <a:rPr lang="el-GR" sz="1800" i="1">
                            <a:latin typeface="Cambria Math"/>
                          </a:rPr>
                          <m:t>𝑒</m:t>
                        </m:r>
                      </m:e>
                      <m:sup>
                        <m:r>
                          <a:rPr lang="el-GR" sz="1800" i="1">
                            <a:latin typeface="Cambria Math"/>
                          </a:rPr>
                          <m:t>𝑗</m:t>
                        </m:r>
                        <m:r>
                          <a:rPr lang="el-GR" sz="1800" i="1">
                            <a:latin typeface="Cambria Math"/>
                          </a:rPr>
                          <m:t>𝜔</m:t>
                        </m:r>
                        <m:r>
                          <a:rPr lang="el-GR" sz="1800" i="1">
                            <a:latin typeface="Cambria Math"/>
                          </a:rPr>
                          <m:t>𝑡</m:t>
                        </m:r>
                      </m:sup>
                    </m:sSup>
                  </m:oMath>
                </a14:m>
                <a:r>
                  <a:rPr lang="el-GR" sz="1800" dirty="0"/>
                  <a:t> και χρησιμοποιώντας τους τύπους του </a:t>
                </a:r>
                <a:r>
                  <a:rPr lang="el-GR" sz="1800" dirty="0" err="1"/>
                  <a:t>Euler</a:t>
                </a:r>
                <a:r>
                  <a:rPr lang="el-GR" sz="1800" dirty="0"/>
                  <a:t>:</a:t>
                </a:r>
              </a:p>
              <a:p>
                <a:pPr marL="0" indent="0">
                  <a:buNone/>
                </a:pPr>
                <a:endParaRPr lang="el-GR" sz="1800" dirty="0"/>
              </a:p>
              <a:p>
                <a:pPr marL="0" indent="0" algn="ctr">
                  <a:buNone/>
                </a:pPr>
                <a14:m>
                  <m:oMath xmlns:m="http://schemas.openxmlformats.org/officeDocument/2006/math">
                    <m:sSup>
                      <m:sSupPr>
                        <m:ctrlPr>
                          <a:rPr lang="el-GR" sz="1800" i="1">
                            <a:latin typeface="Cambria Math"/>
                          </a:rPr>
                        </m:ctrlPr>
                      </m:sSupPr>
                      <m:e>
                        <m:r>
                          <a:rPr lang="el-GR" sz="1800" i="1">
                            <a:latin typeface="Cambria Math"/>
                          </a:rPr>
                          <m:t>𝑒</m:t>
                        </m:r>
                      </m:e>
                      <m:sup>
                        <m:r>
                          <a:rPr lang="el-GR" sz="1800" i="1">
                            <a:latin typeface="Cambria Math"/>
                          </a:rPr>
                          <m:t>+</m:t>
                        </m:r>
                        <m:r>
                          <a:rPr lang="el-GR" sz="1800" i="1">
                            <a:latin typeface="Cambria Math"/>
                          </a:rPr>
                          <m:t>𝑗</m:t>
                        </m:r>
                        <m:r>
                          <a:rPr lang="el-GR" sz="1800" i="1">
                            <a:latin typeface="Cambria Math"/>
                          </a:rPr>
                          <m:t>𝜔</m:t>
                        </m:r>
                        <m:r>
                          <a:rPr lang="el-GR" sz="1800" i="1">
                            <a:latin typeface="Cambria Math"/>
                          </a:rPr>
                          <m:t>𝑡</m:t>
                        </m:r>
                      </m:sup>
                    </m:sSup>
                    <m:r>
                      <a:rPr lang="el-GR" sz="1800" i="1">
                        <a:latin typeface="Cambria Math"/>
                      </a:rPr>
                      <m:t>=</m:t>
                    </m:r>
                    <m:func>
                      <m:funcPr>
                        <m:ctrlPr>
                          <a:rPr lang="el-GR" sz="1800" i="1">
                            <a:latin typeface="Cambria Math"/>
                          </a:rPr>
                        </m:ctrlPr>
                      </m:funcPr>
                      <m:fName>
                        <m:r>
                          <a:rPr lang="el-GR" sz="1800" i="1">
                            <a:latin typeface="Cambria Math"/>
                          </a:rPr>
                          <m:t>𝑐𝑜𝑠</m:t>
                        </m:r>
                      </m:fName>
                      <m:e>
                        <m:d>
                          <m:dPr>
                            <m:ctrlPr>
                              <a:rPr lang="el-GR" sz="1800" i="1">
                                <a:latin typeface="Cambria Math"/>
                              </a:rPr>
                            </m:ctrlPr>
                          </m:dPr>
                          <m:e>
                            <m:r>
                              <a:rPr lang="el-GR" sz="1800" i="1">
                                <a:latin typeface="Cambria Math"/>
                              </a:rPr>
                              <m:t>𝜔</m:t>
                            </m:r>
                            <m:r>
                              <a:rPr lang="el-GR" sz="1800" i="1">
                                <a:latin typeface="Cambria Math"/>
                              </a:rPr>
                              <m:t>𝑡</m:t>
                            </m:r>
                          </m:e>
                        </m:d>
                        <m:r>
                          <a:rPr lang="el-GR" sz="1800" i="1">
                            <a:latin typeface="Cambria Math"/>
                          </a:rPr>
                          <m:t>+</m:t>
                        </m:r>
                        <m:r>
                          <a:rPr lang="el-GR" sz="1800" i="1">
                            <a:latin typeface="Cambria Math"/>
                          </a:rPr>
                          <m:t>𝑗</m:t>
                        </m:r>
                        <m:func>
                          <m:funcPr>
                            <m:ctrlPr>
                              <a:rPr lang="el-GR" sz="1800" i="1">
                                <a:latin typeface="Cambria Math"/>
                              </a:rPr>
                            </m:ctrlPr>
                          </m:funcPr>
                          <m:fName>
                            <m:r>
                              <a:rPr lang="el-GR" sz="1800" i="1">
                                <a:latin typeface="Cambria Math"/>
                              </a:rPr>
                              <m:t>𝑠𝑖𝑛</m:t>
                            </m:r>
                          </m:fName>
                          <m:e>
                            <m:d>
                              <m:dPr>
                                <m:ctrlPr>
                                  <a:rPr lang="el-GR" sz="1800" i="1">
                                    <a:latin typeface="Cambria Math"/>
                                  </a:rPr>
                                </m:ctrlPr>
                              </m:dPr>
                              <m:e>
                                <m:r>
                                  <a:rPr lang="el-GR" sz="1800" i="1">
                                    <a:latin typeface="Cambria Math"/>
                                  </a:rPr>
                                  <m:t>𝜔</m:t>
                                </m:r>
                                <m:r>
                                  <a:rPr lang="el-GR" sz="1800" i="1">
                                    <a:latin typeface="Cambria Math"/>
                                  </a:rPr>
                                  <m:t>𝑡</m:t>
                                </m:r>
                              </m:e>
                            </m:d>
                          </m:e>
                        </m:func>
                      </m:e>
                    </m:func>
                  </m:oMath>
                </a14:m>
                <a:r>
                  <a:rPr lang="el-GR" sz="1800" i="1" dirty="0"/>
                  <a:t>    </a:t>
                </a:r>
                <a:r>
                  <a:rPr lang="el-GR" sz="1800" dirty="0"/>
                  <a:t>και   </a:t>
                </a:r>
                <a14:m>
                  <m:oMath xmlns:m="http://schemas.openxmlformats.org/officeDocument/2006/math">
                    <m:sSup>
                      <m:sSupPr>
                        <m:ctrlPr>
                          <a:rPr lang="el-GR" sz="1800" i="1">
                            <a:latin typeface="Cambria Math"/>
                          </a:rPr>
                        </m:ctrlPr>
                      </m:sSupPr>
                      <m:e>
                        <m:r>
                          <a:rPr lang="el-GR" sz="1800" i="1">
                            <a:latin typeface="Cambria Math"/>
                          </a:rPr>
                          <m:t>𝑒</m:t>
                        </m:r>
                      </m:e>
                      <m:sup>
                        <m:r>
                          <a:rPr lang="el-GR" sz="1800" i="1">
                            <a:latin typeface="Cambria Math"/>
                          </a:rPr>
                          <m:t>−</m:t>
                        </m:r>
                        <m:r>
                          <a:rPr lang="el-GR" sz="1800" i="1">
                            <a:latin typeface="Cambria Math"/>
                          </a:rPr>
                          <m:t>𝑗</m:t>
                        </m:r>
                        <m:r>
                          <a:rPr lang="el-GR" sz="1800" i="1">
                            <a:latin typeface="Cambria Math"/>
                          </a:rPr>
                          <m:t>𝜔</m:t>
                        </m:r>
                        <m:r>
                          <a:rPr lang="el-GR" sz="1800" i="1">
                            <a:latin typeface="Cambria Math"/>
                          </a:rPr>
                          <m:t>𝑡</m:t>
                        </m:r>
                      </m:sup>
                    </m:sSup>
                    <m:r>
                      <a:rPr lang="el-GR" sz="1800" i="1">
                        <a:latin typeface="Cambria Math"/>
                      </a:rPr>
                      <m:t>=</m:t>
                    </m:r>
                    <m:func>
                      <m:funcPr>
                        <m:ctrlPr>
                          <a:rPr lang="el-GR" sz="1800" i="1">
                            <a:latin typeface="Cambria Math"/>
                          </a:rPr>
                        </m:ctrlPr>
                      </m:funcPr>
                      <m:fName>
                        <m:r>
                          <a:rPr lang="el-GR" sz="1800" i="1">
                            <a:latin typeface="Cambria Math"/>
                          </a:rPr>
                          <m:t>𝑐𝑜𝑠</m:t>
                        </m:r>
                      </m:fName>
                      <m:e>
                        <m:d>
                          <m:dPr>
                            <m:ctrlPr>
                              <a:rPr lang="el-GR" sz="1800" i="1">
                                <a:latin typeface="Cambria Math"/>
                              </a:rPr>
                            </m:ctrlPr>
                          </m:dPr>
                          <m:e>
                            <m:r>
                              <a:rPr lang="el-GR" sz="1800" i="1">
                                <a:latin typeface="Cambria Math"/>
                              </a:rPr>
                              <m:t>𝜔</m:t>
                            </m:r>
                            <m:r>
                              <a:rPr lang="el-GR" sz="1800" i="1">
                                <a:latin typeface="Cambria Math"/>
                              </a:rPr>
                              <m:t>𝑡</m:t>
                            </m:r>
                          </m:e>
                        </m:d>
                        <m:r>
                          <a:rPr lang="el-GR" sz="1800" i="1">
                            <a:latin typeface="Cambria Math"/>
                          </a:rPr>
                          <m:t>−</m:t>
                        </m:r>
                        <m:r>
                          <a:rPr lang="el-GR" sz="1800" i="1">
                            <a:latin typeface="Cambria Math"/>
                          </a:rPr>
                          <m:t>𝑗</m:t>
                        </m:r>
                        <m:func>
                          <m:funcPr>
                            <m:ctrlPr>
                              <a:rPr lang="el-GR" sz="1800" i="1">
                                <a:latin typeface="Cambria Math"/>
                              </a:rPr>
                            </m:ctrlPr>
                          </m:funcPr>
                          <m:fName>
                            <m:r>
                              <a:rPr lang="el-GR" sz="1800" i="1">
                                <a:latin typeface="Cambria Math"/>
                              </a:rPr>
                              <m:t>𝑠𝑖𝑛</m:t>
                            </m:r>
                          </m:fName>
                          <m:e>
                            <m:d>
                              <m:dPr>
                                <m:ctrlPr>
                                  <a:rPr lang="el-GR" sz="1800" i="1">
                                    <a:latin typeface="Cambria Math"/>
                                  </a:rPr>
                                </m:ctrlPr>
                              </m:dPr>
                              <m:e>
                                <m:r>
                                  <a:rPr lang="el-GR" sz="1800" i="1">
                                    <a:latin typeface="Cambria Math"/>
                                  </a:rPr>
                                  <m:t>𝜔</m:t>
                                </m:r>
                                <m:r>
                                  <a:rPr lang="el-GR" sz="1800" i="1">
                                    <a:latin typeface="Cambria Math"/>
                                  </a:rPr>
                                  <m:t>𝑡</m:t>
                                </m:r>
                              </m:e>
                            </m:d>
                          </m:e>
                        </m:func>
                      </m:e>
                    </m:func>
                  </m:oMath>
                </a14:m>
                <a:endParaRPr lang="el-GR" sz="1800" dirty="0"/>
              </a:p>
              <a:p>
                <a:pPr marL="0" indent="0">
                  <a:buNone/>
                </a:pPr>
                <a:endParaRPr lang="el-GR" sz="1800" dirty="0"/>
              </a:p>
              <a:p>
                <a:pPr marL="0" indent="0">
                  <a:buNone/>
                </a:pPr>
                <a:r>
                  <a:rPr lang="el-GR" sz="1800" dirty="0" smtClean="0"/>
                  <a:t>έχουμε για την άρτια συνιστώσα:</a:t>
                </a:r>
              </a:p>
              <a:p>
                <a:pPr marL="0" indent="0">
                  <a:buNone/>
                </a:pPr>
                <a:endParaRPr lang="el-GR" sz="1800" dirty="0"/>
              </a:p>
              <a:p>
                <a:pPr marL="0" indent="0">
                  <a:buNone/>
                </a:pPr>
                <a14:m>
                  <m:oMathPara xmlns:m="http://schemas.openxmlformats.org/officeDocument/2006/math">
                    <m:oMathParaPr>
                      <m:jc m:val="centerGroup"/>
                    </m:oMathParaPr>
                    <m:oMath xmlns:m="http://schemas.openxmlformats.org/officeDocument/2006/math">
                      <m:sSub>
                        <m:sSubPr>
                          <m:ctrlPr>
                            <a:rPr lang="el-GR" sz="1800" i="1">
                              <a:latin typeface="Cambria Math"/>
                            </a:rPr>
                          </m:ctrlPr>
                        </m:sSubPr>
                        <m:e>
                          <m:r>
                            <a:rPr lang="el-GR" sz="1800" i="1">
                              <a:latin typeface="Cambria Math"/>
                            </a:rPr>
                            <m:t>𝑥</m:t>
                          </m:r>
                        </m:e>
                        <m:sub>
                          <m:r>
                            <a:rPr lang="el-GR" sz="1800" i="1">
                              <a:latin typeface="Cambria Math"/>
                            </a:rPr>
                            <m:t>𝑒</m:t>
                          </m:r>
                        </m:sub>
                      </m:sSub>
                      <m:d>
                        <m:dPr>
                          <m:ctrlPr>
                            <a:rPr lang="el-GR" sz="1800" i="1">
                              <a:latin typeface="Cambria Math"/>
                            </a:rPr>
                          </m:ctrlPr>
                        </m:dPr>
                        <m:e>
                          <m:r>
                            <a:rPr lang="el-GR" sz="1800" i="1">
                              <a:latin typeface="Cambria Math"/>
                            </a:rPr>
                            <m:t>𝑡</m:t>
                          </m:r>
                        </m:e>
                      </m:d>
                      <m:r>
                        <a:rPr lang="el-GR" sz="1800" i="1">
                          <a:latin typeface="Cambria Math"/>
                        </a:rPr>
                        <m:t>=</m:t>
                      </m:r>
                      <m:f>
                        <m:fPr>
                          <m:ctrlPr>
                            <a:rPr lang="el-GR" sz="1800" i="1">
                              <a:latin typeface="Cambria Math"/>
                            </a:rPr>
                          </m:ctrlPr>
                        </m:fPr>
                        <m:num>
                          <m:r>
                            <a:rPr lang="el-GR" sz="1800" i="1">
                              <a:latin typeface="Cambria Math"/>
                            </a:rPr>
                            <m:t>1</m:t>
                          </m:r>
                        </m:num>
                        <m:den>
                          <m:r>
                            <a:rPr lang="el-GR" sz="1800" i="1">
                              <a:latin typeface="Cambria Math"/>
                            </a:rPr>
                            <m:t>2</m:t>
                          </m:r>
                        </m:den>
                      </m:f>
                      <m:d>
                        <m:dPr>
                          <m:begChr m:val="["/>
                          <m:endChr m:val="]"/>
                          <m:ctrlPr>
                            <a:rPr lang="el-GR" sz="1800" i="1">
                              <a:latin typeface="Cambria Math"/>
                            </a:rPr>
                          </m:ctrlPr>
                        </m:dPr>
                        <m:e>
                          <m:r>
                            <a:rPr lang="el-GR" sz="1800" i="1">
                              <a:latin typeface="Cambria Math"/>
                            </a:rPr>
                            <m:t>𝑥</m:t>
                          </m:r>
                          <m:d>
                            <m:dPr>
                              <m:ctrlPr>
                                <a:rPr lang="el-GR" sz="1800" i="1">
                                  <a:latin typeface="Cambria Math"/>
                                </a:rPr>
                              </m:ctrlPr>
                            </m:dPr>
                            <m:e>
                              <m:r>
                                <a:rPr lang="el-GR" sz="1800" i="1">
                                  <a:latin typeface="Cambria Math"/>
                                </a:rPr>
                                <m:t>𝑡</m:t>
                              </m:r>
                            </m:e>
                          </m:d>
                          <m:r>
                            <a:rPr lang="el-GR" sz="1800" i="1">
                              <a:latin typeface="Cambria Math"/>
                            </a:rPr>
                            <m:t>+</m:t>
                          </m:r>
                          <m:r>
                            <a:rPr lang="el-GR" sz="1800" i="1">
                              <a:latin typeface="Cambria Math"/>
                            </a:rPr>
                            <m:t>𝑥</m:t>
                          </m:r>
                          <m:d>
                            <m:dPr>
                              <m:ctrlPr>
                                <a:rPr lang="el-GR" sz="1800" i="1">
                                  <a:latin typeface="Cambria Math"/>
                                </a:rPr>
                              </m:ctrlPr>
                            </m:dPr>
                            <m:e>
                              <m:r>
                                <a:rPr lang="el-GR" sz="1800" i="1">
                                  <a:latin typeface="Cambria Math"/>
                                </a:rPr>
                                <m:t>−</m:t>
                              </m:r>
                              <m:r>
                                <a:rPr lang="el-GR" sz="1800" i="1">
                                  <a:latin typeface="Cambria Math"/>
                                </a:rPr>
                                <m:t>𝑡</m:t>
                              </m:r>
                            </m:e>
                          </m:d>
                        </m:e>
                      </m:d>
                      <m:r>
                        <a:rPr lang="el-GR" sz="1800" i="1">
                          <a:latin typeface="Cambria Math"/>
                        </a:rPr>
                        <m:t>=</m:t>
                      </m:r>
                      <m:f>
                        <m:fPr>
                          <m:ctrlPr>
                            <a:rPr lang="el-GR" sz="1800" i="1">
                              <a:latin typeface="Cambria Math"/>
                            </a:rPr>
                          </m:ctrlPr>
                        </m:fPr>
                        <m:num>
                          <m:r>
                            <a:rPr lang="el-GR" sz="1800" i="1">
                              <a:latin typeface="Cambria Math"/>
                            </a:rPr>
                            <m:t>1</m:t>
                          </m:r>
                        </m:num>
                        <m:den>
                          <m:r>
                            <a:rPr lang="el-GR" sz="1800" i="1">
                              <a:latin typeface="Cambria Math"/>
                            </a:rPr>
                            <m:t>2</m:t>
                          </m:r>
                        </m:den>
                      </m:f>
                      <m:d>
                        <m:dPr>
                          <m:begChr m:val="["/>
                          <m:endChr m:val="]"/>
                          <m:ctrlPr>
                            <a:rPr lang="el-GR" sz="1800" i="1">
                              <a:latin typeface="Cambria Math"/>
                            </a:rPr>
                          </m:ctrlPr>
                        </m:dPr>
                        <m:e>
                          <m:sSup>
                            <m:sSupPr>
                              <m:ctrlPr>
                                <a:rPr lang="el-GR" sz="1800" i="1">
                                  <a:latin typeface="Cambria Math"/>
                                </a:rPr>
                              </m:ctrlPr>
                            </m:sSupPr>
                            <m:e>
                              <m:r>
                                <a:rPr lang="el-GR" sz="1800" i="1">
                                  <a:latin typeface="Cambria Math"/>
                                </a:rPr>
                                <m:t>𝑒</m:t>
                              </m:r>
                            </m:e>
                            <m:sup>
                              <m:r>
                                <a:rPr lang="el-GR" sz="1800" i="1">
                                  <a:latin typeface="Cambria Math"/>
                                </a:rPr>
                                <m:t>𝑗</m:t>
                              </m:r>
                              <m:r>
                                <a:rPr lang="el-GR" sz="1800" i="1">
                                  <a:latin typeface="Cambria Math"/>
                                </a:rPr>
                                <m:t>𝜔</m:t>
                              </m:r>
                              <m:r>
                                <a:rPr lang="el-GR" sz="1800" i="1">
                                  <a:latin typeface="Cambria Math"/>
                                </a:rPr>
                                <m:t>𝑡</m:t>
                              </m:r>
                            </m:sup>
                          </m:sSup>
                          <m:r>
                            <a:rPr lang="el-GR" sz="1800" i="1">
                              <a:latin typeface="Cambria Math"/>
                            </a:rPr>
                            <m:t>+</m:t>
                          </m:r>
                          <m:sSup>
                            <m:sSupPr>
                              <m:ctrlPr>
                                <a:rPr lang="el-GR" sz="1800" i="1">
                                  <a:latin typeface="Cambria Math"/>
                                </a:rPr>
                              </m:ctrlPr>
                            </m:sSupPr>
                            <m:e>
                              <m:r>
                                <a:rPr lang="el-GR" sz="1800" i="1">
                                  <a:latin typeface="Cambria Math"/>
                                </a:rPr>
                                <m:t>𝑒</m:t>
                              </m:r>
                            </m:e>
                            <m:sup>
                              <m:r>
                                <a:rPr lang="el-GR" sz="1800" i="1">
                                  <a:latin typeface="Cambria Math"/>
                                </a:rPr>
                                <m:t>−</m:t>
                              </m:r>
                              <m:r>
                                <a:rPr lang="el-GR" sz="1800" i="1">
                                  <a:latin typeface="Cambria Math"/>
                                </a:rPr>
                                <m:t>𝑗</m:t>
                              </m:r>
                              <m:r>
                                <a:rPr lang="el-GR" sz="1800" i="1">
                                  <a:latin typeface="Cambria Math"/>
                                </a:rPr>
                                <m:t>𝜔</m:t>
                              </m:r>
                              <m:r>
                                <a:rPr lang="el-GR" sz="1800" i="1">
                                  <a:latin typeface="Cambria Math"/>
                                </a:rPr>
                                <m:t>𝑡</m:t>
                              </m:r>
                            </m:sup>
                          </m:sSup>
                        </m:e>
                      </m:d>
                      <m:r>
                        <a:rPr lang="el-GR" sz="1800" i="1">
                          <a:latin typeface="Cambria Math"/>
                        </a:rPr>
                        <m:t>=</m:t>
                      </m:r>
                      <m:f>
                        <m:fPr>
                          <m:ctrlPr>
                            <a:rPr lang="el-GR" sz="1800" i="1">
                              <a:latin typeface="Cambria Math"/>
                            </a:rPr>
                          </m:ctrlPr>
                        </m:fPr>
                        <m:num>
                          <m:r>
                            <a:rPr lang="el-GR" sz="1800" i="1">
                              <a:latin typeface="Cambria Math"/>
                            </a:rPr>
                            <m:t>1</m:t>
                          </m:r>
                        </m:num>
                        <m:den>
                          <m:r>
                            <a:rPr lang="el-GR" sz="1800" i="1">
                              <a:latin typeface="Cambria Math"/>
                            </a:rPr>
                            <m:t>2</m:t>
                          </m:r>
                        </m:den>
                      </m:f>
                      <m:d>
                        <m:dPr>
                          <m:begChr m:val="["/>
                          <m:endChr m:val="]"/>
                          <m:ctrlPr>
                            <a:rPr lang="el-GR" sz="1800" i="1">
                              <a:latin typeface="Cambria Math"/>
                            </a:rPr>
                          </m:ctrlPr>
                        </m:dPr>
                        <m:e>
                          <m:func>
                            <m:funcPr>
                              <m:ctrlPr>
                                <a:rPr lang="el-GR" sz="1800" i="1">
                                  <a:latin typeface="Cambria Math"/>
                                </a:rPr>
                              </m:ctrlPr>
                            </m:funcPr>
                            <m:fName>
                              <m:r>
                                <a:rPr lang="el-GR" sz="1800" i="1">
                                  <a:latin typeface="Cambria Math"/>
                                </a:rPr>
                                <m:t>𝑐𝑜𝑠</m:t>
                              </m:r>
                            </m:fName>
                            <m:e>
                              <m:d>
                                <m:dPr>
                                  <m:ctrlPr>
                                    <a:rPr lang="el-GR" sz="1800" i="1">
                                      <a:latin typeface="Cambria Math"/>
                                    </a:rPr>
                                  </m:ctrlPr>
                                </m:dPr>
                                <m:e>
                                  <m:r>
                                    <a:rPr lang="el-GR" sz="1800" i="1">
                                      <a:latin typeface="Cambria Math"/>
                                    </a:rPr>
                                    <m:t>𝜔</m:t>
                                  </m:r>
                                  <m:r>
                                    <a:rPr lang="el-GR" sz="1800" i="1">
                                      <a:latin typeface="Cambria Math"/>
                                    </a:rPr>
                                    <m:t>𝑡</m:t>
                                  </m:r>
                                </m:e>
                              </m:d>
                              <m:r>
                                <a:rPr lang="el-GR" sz="1800" i="1">
                                  <a:latin typeface="Cambria Math"/>
                                </a:rPr>
                                <m:t>+</m:t>
                              </m:r>
                              <m:r>
                                <a:rPr lang="el-GR" sz="1800" i="1">
                                  <a:latin typeface="Cambria Math"/>
                                </a:rPr>
                                <m:t>𝑗</m:t>
                              </m:r>
                              <m:func>
                                <m:funcPr>
                                  <m:ctrlPr>
                                    <a:rPr lang="el-GR" sz="1800" i="1">
                                      <a:latin typeface="Cambria Math"/>
                                    </a:rPr>
                                  </m:ctrlPr>
                                </m:funcPr>
                                <m:fName>
                                  <m:r>
                                    <a:rPr lang="el-GR" sz="1800" i="1">
                                      <a:latin typeface="Cambria Math"/>
                                    </a:rPr>
                                    <m:t>𝑠𝑖𝑛</m:t>
                                  </m:r>
                                </m:fName>
                                <m:e>
                                  <m:d>
                                    <m:dPr>
                                      <m:ctrlPr>
                                        <a:rPr lang="el-GR" sz="1800" i="1">
                                          <a:latin typeface="Cambria Math"/>
                                        </a:rPr>
                                      </m:ctrlPr>
                                    </m:dPr>
                                    <m:e>
                                      <m:r>
                                        <a:rPr lang="el-GR" sz="1800" i="1">
                                          <a:latin typeface="Cambria Math"/>
                                        </a:rPr>
                                        <m:t>𝜔</m:t>
                                      </m:r>
                                      <m:r>
                                        <a:rPr lang="el-GR" sz="1800" i="1">
                                          <a:latin typeface="Cambria Math"/>
                                        </a:rPr>
                                        <m:t>𝑡</m:t>
                                      </m:r>
                                    </m:e>
                                  </m:d>
                                </m:e>
                              </m:func>
                            </m:e>
                          </m:func>
                          <m:r>
                            <a:rPr lang="el-GR" sz="1800" i="1">
                              <a:latin typeface="Cambria Math"/>
                            </a:rPr>
                            <m:t>+</m:t>
                          </m:r>
                          <m:func>
                            <m:funcPr>
                              <m:ctrlPr>
                                <a:rPr lang="el-GR" sz="1800" i="1">
                                  <a:latin typeface="Cambria Math"/>
                                </a:rPr>
                              </m:ctrlPr>
                            </m:funcPr>
                            <m:fName>
                              <m:r>
                                <a:rPr lang="el-GR" sz="1800" i="1">
                                  <a:latin typeface="Cambria Math"/>
                                </a:rPr>
                                <m:t>𝑐𝑜𝑠</m:t>
                              </m:r>
                            </m:fName>
                            <m:e>
                              <m:d>
                                <m:dPr>
                                  <m:ctrlPr>
                                    <a:rPr lang="el-GR" sz="1800" i="1">
                                      <a:latin typeface="Cambria Math"/>
                                    </a:rPr>
                                  </m:ctrlPr>
                                </m:dPr>
                                <m:e>
                                  <m:r>
                                    <a:rPr lang="el-GR" sz="1800" i="1">
                                      <a:latin typeface="Cambria Math"/>
                                    </a:rPr>
                                    <m:t>𝜔</m:t>
                                  </m:r>
                                  <m:r>
                                    <a:rPr lang="el-GR" sz="1800" i="1">
                                      <a:latin typeface="Cambria Math"/>
                                    </a:rPr>
                                    <m:t>𝑡</m:t>
                                  </m:r>
                                </m:e>
                              </m:d>
                              <m:r>
                                <a:rPr lang="el-GR" sz="1800" i="1">
                                  <a:latin typeface="Cambria Math"/>
                                </a:rPr>
                                <m:t>−</m:t>
                              </m:r>
                              <m:r>
                                <a:rPr lang="el-GR" sz="1800" i="1">
                                  <a:latin typeface="Cambria Math"/>
                                </a:rPr>
                                <m:t>𝑗</m:t>
                              </m:r>
                              <m:func>
                                <m:funcPr>
                                  <m:ctrlPr>
                                    <a:rPr lang="el-GR" sz="1800" i="1">
                                      <a:latin typeface="Cambria Math"/>
                                    </a:rPr>
                                  </m:ctrlPr>
                                </m:funcPr>
                                <m:fName>
                                  <m:r>
                                    <a:rPr lang="el-GR" sz="1800" i="1">
                                      <a:latin typeface="Cambria Math"/>
                                    </a:rPr>
                                    <m:t>𝑠𝑖𝑛</m:t>
                                  </m:r>
                                </m:fName>
                                <m:e>
                                  <m:d>
                                    <m:dPr>
                                      <m:ctrlPr>
                                        <a:rPr lang="el-GR" sz="1800" i="1">
                                          <a:latin typeface="Cambria Math"/>
                                        </a:rPr>
                                      </m:ctrlPr>
                                    </m:dPr>
                                    <m:e>
                                      <m:r>
                                        <a:rPr lang="el-GR" sz="1800" i="1">
                                          <a:latin typeface="Cambria Math"/>
                                        </a:rPr>
                                        <m:t>𝜔</m:t>
                                      </m:r>
                                      <m:r>
                                        <a:rPr lang="el-GR" sz="1800" i="1">
                                          <a:latin typeface="Cambria Math"/>
                                        </a:rPr>
                                        <m:t>𝑡</m:t>
                                      </m:r>
                                    </m:e>
                                  </m:d>
                                </m:e>
                              </m:func>
                            </m:e>
                          </m:func>
                          <m:r>
                            <a:rPr lang="el-GR" sz="1800" i="1">
                              <a:latin typeface="Cambria Math"/>
                            </a:rPr>
                            <m:t> </m:t>
                          </m:r>
                        </m:e>
                      </m:d>
                      <m:r>
                        <a:rPr lang="el-GR" sz="1800" i="1">
                          <a:latin typeface="Cambria Math"/>
                        </a:rPr>
                        <m:t>= </m:t>
                      </m:r>
                      <m:f>
                        <m:fPr>
                          <m:ctrlPr>
                            <a:rPr lang="el-GR" sz="1800" i="1">
                              <a:latin typeface="Cambria Math"/>
                            </a:rPr>
                          </m:ctrlPr>
                        </m:fPr>
                        <m:num>
                          <m:r>
                            <a:rPr lang="el-GR" sz="1800" i="1">
                              <a:latin typeface="Cambria Math"/>
                            </a:rPr>
                            <m:t>1</m:t>
                          </m:r>
                        </m:num>
                        <m:den>
                          <m:r>
                            <a:rPr lang="el-GR" sz="1800" i="1">
                              <a:latin typeface="Cambria Math"/>
                            </a:rPr>
                            <m:t>2</m:t>
                          </m:r>
                        </m:den>
                      </m:f>
                      <m:r>
                        <a:rPr lang="el-GR" sz="1800" i="1">
                          <a:latin typeface="Cambria Math"/>
                        </a:rPr>
                        <m:t>2</m:t>
                      </m:r>
                      <m:func>
                        <m:funcPr>
                          <m:ctrlPr>
                            <a:rPr lang="el-GR" sz="1800" i="1">
                              <a:latin typeface="Cambria Math"/>
                            </a:rPr>
                          </m:ctrlPr>
                        </m:funcPr>
                        <m:fName>
                          <m:r>
                            <a:rPr lang="el-GR" sz="1800" i="1">
                              <a:latin typeface="Cambria Math"/>
                            </a:rPr>
                            <m:t>𝑐𝑜𝑠</m:t>
                          </m:r>
                        </m:fName>
                        <m:e>
                          <m:d>
                            <m:dPr>
                              <m:ctrlPr>
                                <a:rPr lang="el-GR" sz="1800" i="1">
                                  <a:latin typeface="Cambria Math"/>
                                </a:rPr>
                              </m:ctrlPr>
                            </m:dPr>
                            <m:e>
                              <m:r>
                                <a:rPr lang="el-GR" sz="1800" i="1">
                                  <a:latin typeface="Cambria Math"/>
                                </a:rPr>
                                <m:t>𝜔</m:t>
                              </m:r>
                              <m:r>
                                <a:rPr lang="el-GR" sz="1800" i="1">
                                  <a:latin typeface="Cambria Math"/>
                                </a:rPr>
                                <m:t>𝑡</m:t>
                              </m:r>
                            </m:e>
                          </m:d>
                        </m:e>
                      </m:func>
                      <m:r>
                        <a:rPr lang="el-GR" sz="1800" i="1">
                          <a:latin typeface="Cambria Math"/>
                        </a:rPr>
                        <m:t>=</m:t>
                      </m:r>
                      <m:func>
                        <m:funcPr>
                          <m:ctrlPr>
                            <a:rPr lang="el-GR" sz="1800" i="1">
                              <a:latin typeface="Cambria Math"/>
                            </a:rPr>
                          </m:ctrlPr>
                        </m:funcPr>
                        <m:fName>
                          <m:r>
                            <a:rPr lang="el-GR" sz="1800" i="1">
                              <a:latin typeface="Cambria Math"/>
                            </a:rPr>
                            <m:t>𝑐𝑜𝑠</m:t>
                          </m:r>
                        </m:fName>
                        <m:e>
                          <m:d>
                            <m:dPr>
                              <m:ctrlPr>
                                <a:rPr lang="el-GR" sz="1800" i="1">
                                  <a:latin typeface="Cambria Math"/>
                                </a:rPr>
                              </m:ctrlPr>
                            </m:dPr>
                            <m:e>
                              <m:r>
                                <a:rPr lang="el-GR" sz="1800" i="1">
                                  <a:latin typeface="Cambria Math"/>
                                </a:rPr>
                                <m:t>𝜔</m:t>
                              </m:r>
                              <m:r>
                                <a:rPr lang="el-GR" sz="1800" i="1">
                                  <a:latin typeface="Cambria Math"/>
                                </a:rPr>
                                <m:t>𝑡</m:t>
                              </m:r>
                            </m:e>
                          </m:d>
                        </m:e>
                      </m:func>
                    </m:oMath>
                  </m:oMathPara>
                </a14:m>
                <a:endParaRPr lang="el-GR" sz="1800" dirty="0"/>
              </a:p>
              <a:p>
                <a:pPr marL="0" indent="0">
                  <a:buNone/>
                </a:pPr>
                <a:endParaRPr lang="en-US" sz="1800" dirty="0" smtClean="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457200" y="1052736"/>
                <a:ext cx="8229600" cy="5472608"/>
              </a:xfrm>
              <a:blipFill rotWithShape="1">
                <a:blip r:embed="rId2"/>
                <a:stretch>
                  <a:fillRect l="-593" r="-593"/>
                </a:stretch>
              </a:blipFill>
            </p:spPr>
            <p:txBody>
              <a:bodyPr/>
              <a:lstStyle/>
              <a:p>
                <a:r>
                  <a:rPr lang="el-GR">
                    <a:noFill/>
                  </a:rPr>
                  <a:t> </a:t>
                </a:r>
              </a:p>
            </p:txBody>
          </p:sp>
        </mc:Fallback>
      </mc:AlternateContent>
      <p:sp>
        <p:nvSpPr>
          <p:cNvPr id="4" name="Slide Number Placeholder 3"/>
          <p:cNvSpPr>
            <a:spLocks noGrp="1"/>
          </p:cNvSpPr>
          <p:nvPr>
            <p:ph type="sldNum" sz="quarter" idx="12"/>
          </p:nvPr>
        </p:nvSpPr>
        <p:spPr/>
        <p:txBody>
          <a:bodyPr/>
          <a:lstStyle/>
          <a:p>
            <a:fld id="{0B0EBAE1-C03B-424B-868F-E6C23C4F0113}" type="slidenum">
              <a:rPr lang="el-GR" smtClean="0"/>
              <a:t>39</a:t>
            </a:fld>
            <a:endParaRPr lang="el-GR"/>
          </a:p>
        </p:txBody>
      </p:sp>
    </p:spTree>
    <p:extLst>
      <p:ext uri="{BB962C8B-B14F-4D97-AF65-F5344CB8AC3E}">
        <p14:creationId xmlns:p14="http://schemas.microsoft.com/office/powerpoint/2010/main" val="241561933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0"/>
            <a:ext cx="8229600" cy="1143000"/>
          </a:xfrm>
        </p:spPr>
        <p:txBody>
          <a:bodyPr>
            <a:normAutofit/>
          </a:bodyPr>
          <a:lstStyle/>
          <a:p>
            <a:r>
              <a:rPr lang="el-GR" b="1" dirty="0"/>
              <a:t>1</a:t>
            </a:r>
            <a:r>
              <a:rPr lang="el-GR" b="1" dirty="0" smtClean="0"/>
              <a:t>. Κατηγορίες Σημάτων</a:t>
            </a:r>
            <a:endParaRPr lang="el-GR" b="1" dirty="0"/>
          </a:p>
        </p:txBody>
      </p:sp>
      <p:sp>
        <p:nvSpPr>
          <p:cNvPr id="3" name="Slide Number Placeholder 2"/>
          <p:cNvSpPr>
            <a:spLocks noGrp="1"/>
          </p:cNvSpPr>
          <p:nvPr>
            <p:ph type="sldNum" sz="quarter" idx="12"/>
          </p:nvPr>
        </p:nvSpPr>
        <p:spPr/>
        <p:txBody>
          <a:bodyPr/>
          <a:lstStyle/>
          <a:p>
            <a:fld id="{0B0EBAE1-C03B-424B-868F-E6C23C4F0113}" type="slidenum">
              <a:rPr lang="el-GR" smtClean="0"/>
              <a:t>4</a:t>
            </a:fld>
            <a:endParaRPr lang="el-GR"/>
          </a:p>
        </p:txBody>
      </p:sp>
    </p:spTree>
    <p:extLst>
      <p:ext uri="{BB962C8B-B14F-4D97-AF65-F5344CB8AC3E}">
        <p14:creationId xmlns:p14="http://schemas.microsoft.com/office/powerpoint/2010/main" val="2186198099"/>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l-GR" dirty="0" smtClean="0"/>
              <a:t>Άσκηση 5 (συνέχεια)</a:t>
            </a:r>
            <a:endParaRPr lang="el-GR"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457200" y="1052736"/>
                <a:ext cx="8229600" cy="5472608"/>
              </a:xfrm>
            </p:spPr>
            <p:txBody>
              <a:bodyPr>
                <a:noAutofit/>
              </a:bodyPr>
              <a:lstStyle/>
              <a:p>
                <a:pPr marL="0" indent="0" algn="l">
                  <a:lnSpc>
                    <a:spcPct val="150000"/>
                  </a:lnSpc>
                  <a:spcBef>
                    <a:spcPts val="600"/>
                  </a:spcBef>
                  <a:spcAft>
                    <a:spcPts val="600"/>
                  </a:spcAft>
                  <a:buNone/>
                </a:pPr>
                <a:r>
                  <a:rPr lang="el-GR" sz="1800" dirty="0" smtClean="0"/>
                  <a:t>Ομοίως και για την περιττή</a:t>
                </a:r>
                <a:r>
                  <a:rPr lang="en-US" sz="1800" dirty="0" smtClean="0"/>
                  <a:t>:</a:t>
                </a:r>
                <a:endParaRPr lang="el-GR" sz="1800" dirty="0" smtClean="0"/>
              </a:p>
              <a:p>
                <a:pPr marL="0" indent="0" algn="l">
                  <a:lnSpc>
                    <a:spcPct val="150000"/>
                  </a:lnSpc>
                  <a:spcBef>
                    <a:spcPts val="600"/>
                  </a:spcBef>
                  <a:spcAft>
                    <a:spcPts val="600"/>
                  </a:spcAft>
                  <a:buNone/>
                </a:pPr>
                <a:endParaRPr lang="el-GR" sz="1800" dirty="0"/>
              </a:p>
              <a:p>
                <a:pPr marL="0" indent="0">
                  <a:buNone/>
                </a:pPr>
                <a14:m>
                  <m:oMathPara xmlns:m="http://schemas.openxmlformats.org/officeDocument/2006/math">
                    <m:oMathParaPr>
                      <m:jc m:val="centerGroup"/>
                    </m:oMathParaPr>
                    <m:oMath xmlns:m="http://schemas.openxmlformats.org/officeDocument/2006/math">
                      <m:sSub>
                        <m:sSubPr>
                          <m:ctrlPr>
                            <a:rPr lang="el-GR" sz="1800" i="1">
                              <a:latin typeface="Cambria Math"/>
                            </a:rPr>
                          </m:ctrlPr>
                        </m:sSubPr>
                        <m:e>
                          <m:r>
                            <a:rPr lang="el-GR" sz="1800" i="1">
                              <a:latin typeface="Cambria Math"/>
                            </a:rPr>
                            <m:t>𝑥</m:t>
                          </m:r>
                        </m:e>
                        <m:sub>
                          <m:r>
                            <a:rPr lang="el-GR" sz="1800" i="1">
                              <a:latin typeface="Cambria Math"/>
                            </a:rPr>
                            <m:t>𝑜</m:t>
                          </m:r>
                        </m:sub>
                      </m:sSub>
                      <m:d>
                        <m:dPr>
                          <m:ctrlPr>
                            <a:rPr lang="el-GR" sz="1800" i="1">
                              <a:latin typeface="Cambria Math"/>
                            </a:rPr>
                          </m:ctrlPr>
                        </m:dPr>
                        <m:e>
                          <m:r>
                            <a:rPr lang="el-GR" sz="1800" i="1">
                              <a:latin typeface="Cambria Math"/>
                            </a:rPr>
                            <m:t>𝑡</m:t>
                          </m:r>
                        </m:e>
                      </m:d>
                      <m:r>
                        <a:rPr lang="el-GR" sz="1800" i="1">
                          <a:latin typeface="Cambria Math"/>
                        </a:rPr>
                        <m:t>=</m:t>
                      </m:r>
                      <m:f>
                        <m:fPr>
                          <m:ctrlPr>
                            <a:rPr lang="el-GR" sz="1800" i="1">
                              <a:latin typeface="Cambria Math"/>
                            </a:rPr>
                          </m:ctrlPr>
                        </m:fPr>
                        <m:num>
                          <m:r>
                            <a:rPr lang="el-GR" sz="1800" i="1">
                              <a:latin typeface="Cambria Math"/>
                            </a:rPr>
                            <m:t>1</m:t>
                          </m:r>
                        </m:num>
                        <m:den>
                          <m:r>
                            <a:rPr lang="el-GR" sz="1800" i="1">
                              <a:latin typeface="Cambria Math"/>
                            </a:rPr>
                            <m:t>2</m:t>
                          </m:r>
                        </m:den>
                      </m:f>
                      <m:d>
                        <m:dPr>
                          <m:begChr m:val="["/>
                          <m:endChr m:val="]"/>
                          <m:ctrlPr>
                            <a:rPr lang="el-GR" sz="1800" i="1">
                              <a:latin typeface="Cambria Math"/>
                            </a:rPr>
                          </m:ctrlPr>
                        </m:dPr>
                        <m:e>
                          <m:r>
                            <a:rPr lang="el-GR" sz="1800" i="1">
                              <a:latin typeface="Cambria Math"/>
                            </a:rPr>
                            <m:t>𝑥</m:t>
                          </m:r>
                          <m:d>
                            <m:dPr>
                              <m:ctrlPr>
                                <a:rPr lang="el-GR" sz="1800" i="1">
                                  <a:latin typeface="Cambria Math"/>
                                </a:rPr>
                              </m:ctrlPr>
                            </m:dPr>
                            <m:e>
                              <m:r>
                                <a:rPr lang="el-GR" sz="1800" i="1">
                                  <a:latin typeface="Cambria Math"/>
                                </a:rPr>
                                <m:t>𝑡</m:t>
                              </m:r>
                            </m:e>
                          </m:d>
                          <m:r>
                            <a:rPr lang="el-GR" sz="1800" i="1">
                              <a:latin typeface="Cambria Math"/>
                            </a:rPr>
                            <m:t>−</m:t>
                          </m:r>
                          <m:r>
                            <a:rPr lang="el-GR" sz="1800" i="1">
                              <a:latin typeface="Cambria Math"/>
                            </a:rPr>
                            <m:t>𝑥</m:t>
                          </m:r>
                          <m:d>
                            <m:dPr>
                              <m:ctrlPr>
                                <a:rPr lang="el-GR" sz="1800" i="1">
                                  <a:latin typeface="Cambria Math"/>
                                </a:rPr>
                              </m:ctrlPr>
                            </m:dPr>
                            <m:e>
                              <m:r>
                                <a:rPr lang="el-GR" sz="1800" i="1">
                                  <a:latin typeface="Cambria Math"/>
                                </a:rPr>
                                <m:t>−</m:t>
                              </m:r>
                              <m:r>
                                <a:rPr lang="el-GR" sz="1800" i="1">
                                  <a:latin typeface="Cambria Math"/>
                                </a:rPr>
                                <m:t>𝑡</m:t>
                              </m:r>
                            </m:e>
                          </m:d>
                        </m:e>
                      </m:d>
                      <m:r>
                        <a:rPr lang="el-GR" sz="1800" i="1">
                          <a:latin typeface="Cambria Math"/>
                        </a:rPr>
                        <m:t>=</m:t>
                      </m:r>
                      <m:f>
                        <m:fPr>
                          <m:ctrlPr>
                            <a:rPr lang="el-GR" sz="1800" i="1">
                              <a:latin typeface="Cambria Math"/>
                            </a:rPr>
                          </m:ctrlPr>
                        </m:fPr>
                        <m:num>
                          <m:r>
                            <a:rPr lang="el-GR" sz="1800" i="1">
                              <a:latin typeface="Cambria Math"/>
                            </a:rPr>
                            <m:t>1</m:t>
                          </m:r>
                        </m:num>
                        <m:den>
                          <m:r>
                            <a:rPr lang="el-GR" sz="1800" i="1">
                              <a:latin typeface="Cambria Math"/>
                            </a:rPr>
                            <m:t>2</m:t>
                          </m:r>
                        </m:den>
                      </m:f>
                      <m:d>
                        <m:dPr>
                          <m:begChr m:val="["/>
                          <m:endChr m:val="]"/>
                          <m:ctrlPr>
                            <a:rPr lang="el-GR" sz="1800" i="1">
                              <a:latin typeface="Cambria Math"/>
                            </a:rPr>
                          </m:ctrlPr>
                        </m:dPr>
                        <m:e>
                          <m:sSup>
                            <m:sSupPr>
                              <m:ctrlPr>
                                <a:rPr lang="el-GR" sz="1800" i="1">
                                  <a:latin typeface="Cambria Math"/>
                                </a:rPr>
                              </m:ctrlPr>
                            </m:sSupPr>
                            <m:e>
                              <m:r>
                                <a:rPr lang="el-GR" sz="1800" i="1">
                                  <a:latin typeface="Cambria Math"/>
                                </a:rPr>
                                <m:t>𝑒</m:t>
                              </m:r>
                            </m:e>
                            <m:sup>
                              <m:r>
                                <a:rPr lang="el-GR" sz="1800" i="1">
                                  <a:latin typeface="Cambria Math"/>
                                </a:rPr>
                                <m:t>𝑗</m:t>
                              </m:r>
                              <m:r>
                                <a:rPr lang="el-GR" sz="1800" i="1">
                                  <a:latin typeface="Cambria Math"/>
                                </a:rPr>
                                <m:t>𝜔</m:t>
                              </m:r>
                              <m:r>
                                <a:rPr lang="el-GR" sz="1800" i="1">
                                  <a:latin typeface="Cambria Math"/>
                                </a:rPr>
                                <m:t>𝑡</m:t>
                              </m:r>
                            </m:sup>
                          </m:sSup>
                          <m:r>
                            <a:rPr lang="el-GR" sz="1800" i="1">
                              <a:latin typeface="Cambria Math"/>
                            </a:rPr>
                            <m:t>−</m:t>
                          </m:r>
                          <m:sSup>
                            <m:sSupPr>
                              <m:ctrlPr>
                                <a:rPr lang="el-GR" sz="1800" i="1">
                                  <a:latin typeface="Cambria Math"/>
                                </a:rPr>
                              </m:ctrlPr>
                            </m:sSupPr>
                            <m:e>
                              <m:r>
                                <a:rPr lang="el-GR" sz="1800" i="1">
                                  <a:latin typeface="Cambria Math"/>
                                </a:rPr>
                                <m:t>𝑒</m:t>
                              </m:r>
                            </m:e>
                            <m:sup>
                              <m:r>
                                <a:rPr lang="el-GR" sz="1800" i="1">
                                  <a:latin typeface="Cambria Math"/>
                                </a:rPr>
                                <m:t>−</m:t>
                              </m:r>
                              <m:r>
                                <a:rPr lang="el-GR" sz="1800" i="1">
                                  <a:latin typeface="Cambria Math"/>
                                </a:rPr>
                                <m:t>𝑗</m:t>
                              </m:r>
                              <m:r>
                                <a:rPr lang="el-GR" sz="1800" i="1">
                                  <a:latin typeface="Cambria Math"/>
                                </a:rPr>
                                <m:t>𝜔</m:t>
                              </m:r>
                              <m:r>
                                <a:rPr lang="el-GR" sz="1800" i="1">
                                  <a:latin typeface="Cambria Math"/>
                                </a:rPr>
                                <m:t>𝑡</m:t>
                              </m:r>
                            </m:sup>
                          </m:sSup>
                        </m:e>
                      </m:d>
                      <m:r>
                        <a:rPr lang="el-GR" sz="1800" i="1">
                          <a:latin typeface="Cambria Math"/>
                        </a:rPr>
                        <m:t>=</m:t>
                      </m:r>
                      <m:f>
                        <m:fPr>
                          <m:ctrlPr>
                            <a:rPr lang="el-GR" sz="1800" i="1">
                              <a:latin typeface="Cambria Math"/>
                            </a:rPr>
                          </m:ctrlPr>
                        </m:fPr>
                        <m:num>
                          <m:r>
                            <a:rPr lang="el-GR" sz="1800" i="1">
                              <a:latin typeface="Cambria Math"/>
                            </a:rPr>
                            <m:t>1</m:t>
                          </m:r>
                        </m:num>
                        <m:den>
                          <m:r>
                            <a:rPr lang="el-GR" sz="1800" i="1">
                              <a:latin typeface="Cambria Math"/>
                            </a:rPr>
                            <m:t>2</m:t>
                          </m:r>
                        </m:den>
                      </m:f>
                      <m:d>
                        <m:dPr>
                          <m:begChr m:val="["/>
                          <m:endChr m:val="]"/>
                          <m:ctrlPr>
                            <a:rPr lang="el-GR" sz="1800" i="1">
                              <a:latin typeface="Cambria Math"/>
                            </a:rPr>
                          </m:ctrlPr>
                        </m:dPr>
                        <m:e>
                          <m:func>
                            <m:funcPr>
                              <m:ctrlPr>
                                <a:rPr lang="el-GR" sz="1800" i="1">
                                  <a:latin typeface="Cambria Math"/>
                                </a:rPr>
                              </m:ctrlPr>
                            </m:funcPr>
                            <m:fName>
                              <m:r>
                                <a:rPr lang="el-GR" sz="1800" i="1">
                                  <a:latin typeface="Cambria Math"/>
                                </a:rPr>
                                <m:t>𝑐𝑜𝑠</m:t>
                              </m:r>
                            </m:fName>
                            <m:e>
                              <m:d>
                                <m:dPr>
                                  <m:ctrlPr>
                                    <a:rPr lang="el-GR" sz="1800" i="1">
                                      <a:latin typeface="Cambria Math"/>
                                    </a:rPr>
                                  </m:ctrlPr>
                                </m:dPr>
                                <m:e>
                                  <m:r>
                                    <a:rPr lang="el-GR" sz="1800" i="1">
                                      <a:latin typeface="Cambria Math"/>
                                    </a:rPr>
                                    <m:t>𝜔</m:t>
                                  </m:r>
                                  <m:r>
                                    <a:rPr lang="el-GR" sz="1800" i="1">
                                      <a:latin typeface="Cambria Math"/>
                                    </a:rPr>
                                    <m:t>𝑡</m:t>
                                  </m:r>
                                </m:e>
                              </m:d>
                              <m:r>
                                <a:rPr lang="el-GR" sz="1800" i="1">
                                  <a:latin typeface="Cambria Math"/>
                                </a:rPr>
                                <m:t>+</m:t>
                              </m:r>
                              <m:r>
                                <a:rPr lang="el-GR" sz="1800" i="1">
                                  <a:latin typeface="Cambria Math"/>
                                </a:rPr>
                                <m:t>𝑗</m:t>
                              </m:r>
                              <m:func>
                                <m:funcPr>
                                  <m:ctrlPr>
                                    <a:rPr lang="el-GR" sz="1800" i="1">
                                      <a:latin typeface="Cambria Math"/>
                                    </a:rPr>
                                  </m:ctrlPr>
                                </m:funcPr>
                                <m:fName>
                                  <m:r>
                                    <a:rPr lang="el-GR" sz="1800" i="1">
                                      <a:latin typeface="Cambria Math"/>
                                    </a:rPr>
                                    <m:t>𝑠𝑖𝑛</m:t>
                                  </m:r>
                                </m:fName>
                                <m:e>
                                  <m:d>
                                    <m:dPr>
                                      <m:ctrlPr>
                                        <a:rPr lang="el-GR" sz="1800" i="1">
                                          <a:latin typeface="Cambria Math"/>
                                        </a:rPr>
                                      </m:ctrlPr>
                                    </m:dPr>
                                    <m:e>
                                      <m:r>
                                        <a:rPr lang="el-GR" sz="1800" i="1">
                                          <a:latin typeface="Cambria Math"/>
                                        </a:rPr>
                                        <m:t>𝜔</m:t>
                                      </m:r>
                                      <m:r>
                                        <a:rPr lang="el-GR" sz="1800" i="1">
                                          <a:latin typeface="Cambria Math"/>
                                        </a:rPr>
                                        <m:t>𝑡</m:t>
                                      </m:r>
                                    </m:e>
                                  </m:d>
                                </m:e>
                              </m:func>
                            </m:e>
                          </m:func>
                          <m:r>
                            <a:rPr lang="el-GR" sz="1800" i="1">
                              <a:latin typeface="Cambria Math"/>
                            </a:rPr>
                            <m:t>−</m:t>
                          </m:r>
                          <m:func>
                            <m:funcPr>
                              <m:ctrlPr>
                                <a:rPr lang="el-GR" sz="1800" i="1">
                                  <a:latin typeface="Cambria Math"/>
                                </a:rPr>
                              </m:ctrlPr>
                            </m:funcPr>
                            <m:fName>
                              <m:r>
                                <a:rPr lang="el-GR" sz="1800" i="1">
                                  <a:latin typeface="Cambria Math"/>
                                </a:rPr>
                                <m:t>𝑐𝑜𝑠</m:t>
                              </m:r>
                            </m:fName>
                            <m:e>
                              <m:d>
                                <m:dPr>
                                  <m:ctrlPr>
                                    <a:rPr lang="el-GR" sz="1800" i="1">
                                      <a:latin typeface="Cambria Math"/>
                                    </a:rPr>
                                  </m:ctrlPr>
                                </m:dPr>
                                <m:e>
                                  <m:r>
                                    <a:rPr lang="el-GR" sz="1800" i="1">
                                      <a:latin typeface="Cambria Math"/>
                                    </a:rPr>
                                    <m:t>𝜔</m:t>
                                  </m:r>
                                  <m:r>
                                    <a:rPr lang="el-GR" sz="1800" i="1">
                                      <a:latin typeface="Cambria Math"/>
                                    </a:rPr>
                                    <m:t>𝑡</m:t>
                                  </m:r>
                                </m:e>
                              </m:d>
                              <m:r>
                                <a:rPr lang="el-GR" sz="1800" i="1">
                                  <a:latin typeface="Cambria Math"/>
                                </a:rPr>
                                <m:t>+</m:t>
                              </m:r>
                              <m:r>
                                <a:rPr lang="el-GR" sz="1800" i="1">
                                  <a:latin typeface="Cambria Math"/>
                                </a:rPr>
                                <m:t>𝑗</m:t>
                              </m:r>
                              <m:func>
                                <m:funcPr>
                                  <m:ctrlPr>
                                    <a:rPr lang="el-GR" sz="1800" i="1">
                                      <a:latin typeface="Cambria Math"/>
                                    </a:rPr>
                                  </m:ctrlPr>
                                </m:funcPr>
                                <m:fName>
                                  <m:r>
                                    <a:rPr lang="el-GR" sz="1800" i="1">
                                      <a:latin typeface="Cambria Math"/>
                                    </a:rPr>
                                    <m:t>𝑠𝑖𝑛</m:t>
                                  </m:r>
                                </m:fName>
                                <m:e>
                                  <m:d>
                                    <m:dPr>
                                      <m:ctrlPr>
                                        <a:rPr lang="el-GR" sz="1800" i="1">
                                          <a:latin typeface="Cambria Math"/>
                                        </a:rPr>
                                      </m:ctrlPr>
                                    </m:dPr>
                                    <m:e>
                                      <m:r>
                                        <a:rPr lang="el-GR" sz="1800" i="1">
                                          <a:latin typeface="Cambria Math"/>
                                        </a:rPr>
                                        <m:t>𝜔</m:t>
                                      </m:r>
                                      <m:r>
                                        <a:rPr lang="el-GR" sz="1800" i="1">
                                          <a:latin typeface="Cambria Math"/>
                                        </a:rPr>
                                        <m:t>𝑡</m:t>
                                      </m:r>
                                    </m:e>
                                  </m:d>
                                </m:e>
                              </m:func>
                            </m:e>
                          </m:func>
                          <m:r>
                            <a:rPr lang="el-GR" sz="1800" i="1">
                              <a:latin typeface="Cambria Math"/>
                            </a:rPr>
                            <m:t> </m:t>
                          </m:r>
                        </m:e>
                      </m:d>
                      <m:r>
                        <a:rPr lang="el-GR" sz="1800" i="1">
                          <a:latin typeface="Cambria Math"/>
                        </a:rPr>
                        <m:t>=</m:t>
                      </m:r>
                      <m:f>
                        <m:fPr>
                          <m:ctrlPr>
                            <a:rPr lang="el-GR" sz="1800" i="1">
                              <a:latin typeface="Cambria Math"/>
                            </a:rPr>
                          </m:ctrlPr>
                        </m:fPr>
                        <m:num>
                          <m:r>
                            <a:rPr lang="el-GR" sz="1800" i="1">
                              <a:latin typeface="Cambria Math"/>
                            </a:rPr>
                            <m:t>1</m:t>
                          </m:r>
                        </m:num>
                        <m:den>
                          <m:r>
                            <a:rPr lang="el-GR" sz="1800" i="1">
                              <a:latin typeface="Cambria Math"/>
                            </a:rPr>
                            <m:t>2</m:t>
                          </m:r>
                        </m:den>
                      </m:f>
                      <m:r>
                        <a:rPr lang="el-GR" sz="1800" i="1">
                          <a:latin typeface="Cambria Math"/>
                        </a:rPr>
                        <m:t>2</m:t>
                      </m:r>
                      <m:r>
                        <a:rPr lang="el-GR" sz="1800" i="1">
                          <a:latin typeface="Cambria Math"/>
                        </a:rPr>
                        <m:t>𝑗</m:t>
                      </m:r>
                      <m:func>
                        <m:funcPr>
                          <m:ctrlPr>
                            <a:rPr lang="el-GR" sz="1800" i="1">
                              <a:latin typeface="Cambria Math"/>
                            </a:rPr>
                          </m:ctrlPr>
                        </m:funcPr>
                        <m:fName>
                          <m:r>
                            <a:rPr lang="el-GR" sz="1800" i="1">
                              <a:latin typeface="Cambria Math"/>
                            </a:rPr>
                            <m:t>𝑠𝑖𝑛</m:t>
                          </m:r>
                        </m:fName>
                        <m:e>
                          <m:d>
                            <m:dPr>
                              <m:ctrlPr>
                                <a:rPr lang="el-GR" sz="1800" i="1">
                                  <a:latin typeface="Cambria Math"/>
                                </a:rPr>
                              </m:ctrlPr>
                            </m:dPr>
                            <m:e>
                              <m:r>
                                <a:rPr lang="el-GR" sz="1800" i="1">
                                  <a:latin typeface="Cambria Math"/>
                                </a:rPr>
                                <m:t>𝜔</m:t>
                              </m:r>
                              <m:r>
                                <a:rPr lang="el-GR" sz="1800" i="1">
                                  <a:latin typeface="Cambria Math"/>
                                </a:rPr>
                                <m:t>𝑡</m:t>
                              </m:r>
                            </m:e>
                          </m:d>
                        </m:e>
                      </m:func>
                      <m:r>
                        <a:rPr lang="el-GR" sz="1800" i="1">
                          <a:latin typeface="Cambria Math"/>
                        </a:rPr>
                        <m:t>=</m:t>
                      </m:r>
                      <m:r>
                        <a:rPr lang="el-GR" sz="1800" i="1">
                          <a:latin typeface="Cambria Math"/>
                        </a:rPr>
                        <m:t>𝑗</m:t>
                      </m:r>
                      <m:func>
                        <m:funcPr>
                          <m:ctrlPr>
                            <a:rPr lang="el-GR" sz="1800" i="1">
                              <a:latin typeface="Cambria Math"/>
                            </a:rPr>
                          </m:ctrlPr>
                        </m:funcPr>
                        <m:fName>
                          <m:r>
                            <a:rPr lang="el-GR" sz="1800" i="1">
                              <a:latin typeface="Cambria Math"/>
                            </a:rPr>
                            <m:t>𝑠𝑖𝑛</m:t>
                          </m:r>
                        </m:fName>
                        <m:e>
                          <m:d>
                            <m:dPr>
                              <m:ctrlPr>
                                <a:rPr lang="el-GR" sz="1800" i="1">
                                  <a:latin typeface="Cambria Math"/>
                                </a:rPr>
                              </m:ctrlPr>
                            </m:dPr>
                            <m:e>
                              <m:r>
                                <a:rPr lang="el-GR" sz="1800" i="1">
                                  <a:latin typeface="Cambria Math"/>
                                </a:rPr>
                                <m:t>𝜔</m:t>
                              </m:r>
                              <m:r>
                                <a:rPr lang="el-GR" sz="1800" i="1">
                                  <a:latin typeface="Cambria Math"/>
                                </a:rPr>
                                <m:t>𝑡</m:t>
                              </m:r>
                            </m:e>
                          </m:d>
                        </m:e>
                      </m:func>
                    </m:oMath>
                  </m:oMathPara>
                </a14:m>
                <a:endParaRPr lang="en-US" sz="1800" dirty="0" smtClean="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457200" y="1052736"/>
                <a:ext cx="8229600" cy="5472608"/>
              </a:xfrm>
              <a:blipFill rotWithShape="1">
                <a:blip r:embed="rId2"/>
                <a:stretch>
                  <a:fillRect l="-593"/>
                </a:stretch>
              </a:blipFill>
            </p:spPr>
            <p:txBody>
              <a:bodyPr/>
              <a:lstStyle/>
              <a:p>
                <a:r>
                  <a:rPr lang="el-GR">
                    <a:noFill/>
                  </a:rPr>
                  <a:t> </a:t>
                </a:r>
              </a:p>
            </p:txBody>
          </p:sp>
        </mc:Fallback>
      </mc:AlternateContent>
      <p:sp>
        <p:nvSpPr>
          <p:cNvPr id="4" name="Slide Number Placeholder 3"/>
          <p:cNvSpPr>
            <a:spLocks noGrp="1"/>
          </p:cNvSpPr>
          <p:nvPr>
            <p:ph type="sldNum" sz="quarter" idx="12"/>
          </p:nvPr>
        </p:nvSpPr>
        <p:spPr/>
        <p:txBody>
          <a:bodyPr/>
          <a:lstStyle/>
          <a:p>
            <a:fld id="{0B0EBAE1-C03B-424B-868F-E6C23C4F0113}" type="slidenum">
              <a:rPr lang="el-GR" smtClean="0"/>
              <a:t>40</a:t>
            </a:fld>
            <a:endParaRPr lang="el-GR"/>
          </a:p>
        </p:txBody>
      </p:sp>
    </p:spTree>
    <p:extLst>
      <p:ext uri="{BB962C8B-B14F-4D97-AF65-F5344CB8AC3E}">
        <p14:creationId xmlns:p14="http://schemas.microsoft.com/office/powerpoint/2010/main" val="1983596200"/>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l-GR" dirty="0" smtClean="0"/>
              <a:t>Άσκηση 6</a:t>
            </a:r>
            <a:endParaRPr lang="el-GR"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457200" y="1052736"/>
                <a:ext cx="8229600" cy="5472608"/>
              </a:xfrm>
            </p:spPr>
            <p:txBody>
              <a:bodyPr>
                <a:noAutofit/>
              </a:bodyPr>
              <a:lstStyle/>
              <a:p>
                <a:pPr marL="0" indent="0" algn="l">
                  <a:spcBef>
                    <a:spcPts val="0"/>
                  </a:spcBef>
                  <a:buNone/>
                </a:pPr>
                <a:r>
                  <a:rPr lang="el-GR" sz="1600" dirty="0"/>
                  <a:t>Να προσδιορίσετε την άρτια και την περιττή συνιστώσα της μοναδιαίας </a:t>
                </a:r>
                <a:r>
                  <a:rPr lang="el-GR" sz="1600" dirty="0" err="1"/>
                  <a:t>βηματικής</a:t>
                </a:r>
                <a:r>
                  <a:rPr lang="el-GR" sz="1600" dirty="0"/>
                  <a:t> συνάρτησης </a:t>
                </a:r>
                <a14:m>
                  <m:oMath xmlns:m="http://schemas.openxmlformats.org/officeDocument/2006/math">
                    <m:r>
                      <a:rPr lang="en-US" sz="1600" i="1">
                        <a:latin typeface="Cambria Math"/>
                      </a:rPr>
                      <m:t>𝑢</m:t>
                    </m:r>
                    <m:d>
                      <m:dPr>
                        <m:ctrlPr>
                          <a:rPr lang="el-GR" sz="1600" i="1">
                            <a:latin typeface="Cambria Math"/>
                          </a:rPr>
                        </m:ctrlPr>
                      </m:dPr>
                      <m:e>
                        <m:r>
                          <a:rPr lang="el-GR" sz="1600" i="1">
                            <a:latin typeface="Cambria Math"/>
                          </a:rPr>
                          <m:t>𝑡</m:t>
                        </m:r>
                      </m:e>
                    </m:d>
                  </m:oMath>
                </a14:m>
                <a:r>
                  <a:rPr lang="el-GR" sz="1600" dirty="0"/>
                  <a:t>.</a:t>
                </a:r>
              </a:p>
              <a:p>
                <a:pPr marL="0" indent="0" algn="l">
                  <a:spcBef>
                    <a:spcPts val="0"/>
                  </a:spcBef>
                  <a:buNone/>
                </a:pPr>
                <a:r>
                  <a:rPr lang="el-GR" sz="1600" dirty="0"/>
                  <a:t> </a:t>
                </a:r>
              </a:p>
              <a:p>
                <a:pPr marL="0" indent="0" algn="l">
                  <a:spcBef>
                    <a:spcPts val="0"/>
                  </a:spcBef>
                  <a:buNone/>
                </a:pPr>
                <a:r>
                  <a:rPr lang="el-GR" sz="1600" u="sng" dirty="0"/>
                  <a:t>Απάντηση</a:t>
                </a:r>
                <a:r>
                  <a:rPr lang="el-GR" sz="1600" dirty="0"/>
                  <a:t>: Από τις εξισώσεις ορισμού των άρτιων και περιττών συνιστωσών έχουμε:</a:t>
                </a:r>
              </a:p>
              <a:p>
                <a:pPr marL="0" indent="0" algn="l">
                  <a:spcBef>
                    <a:spcPts val="0"/>
                  </a:spcBef>
                  <a:buNone/>
                </a:pPr>
                <a14:m>
                  <m:oMathPara xmlns:m="http://schemas.openxmlformats.org/officeDocument/2006/math">
                    <m:oMathParaPr>
                      <m:jc m:val="left"/>
                    </m:oMathParaPr>
                    <m:oMath xmlns:m="http://schemas.openxmlformats.org/officeDocument/2006/math">
                      <m:sSub>
                        <m:sSubPr>
                          <m:ctrlPr>
                            <a:rPr lang="el-GR" sz="1600" i="1">
                              <a:latin typeface="Cambria Math"/>
                            </a:rPr>
                          </m:ctrlPr>
                        </m:sSubPr>
                        <m:e>
                          <m:r>
                            <a:rPr lang="el-GR" sz="1600" i="1">
                              <a:latin typeface="Cambria Math"/>
                            </a:rPr>
                            <m:t>𝑢</m:t>
                          </m:r>
                        </m:e>
                        <m:sub>
                          <m:r>
                            <a:rPr lang="el-GR" sz="1600" i="1">
                              <a:latin typeface="Cambria Math"/>
                            </a:rPr>
                            <m:t>𝑒</m:t>
                          </m:r>
                        </m:sub>
                      </m:sSub>
                      <m:d>
                        <m:dPr>
                          <m:ctrlPr>
                            <a:rPr lang="el-GR" sz="1600" i="1">
                              <a:latin typeface="Cambria Math"/>
                            </a:rPr>
                          </m:ctrlPr>
                        </m:dPr>
                        <m:e>
                          <m:r>
                            <a:rPr lang="el-GR" sz="1600" i="1">
                              <a:latin typeface="Cambria Math"/>
                            </a:rPr>
                            <m:t>𝑡</m:t>
                          </m:r>
                        </m:e>
                      </m:d>
                      <m:r>
                        <a:rPr lang="el-GR" sz="1600" i="1">
                          <a:latin typeface="Cambria Math"/>
                        </a:rPr>
                        <m:t>=</m:t>
                      </m:r>
                      <m:f>
                        <m:fPr>
                          <m:ctrlPr>
                            <a:rPr lang="el-GR" sz="1600" i="1">
                              <a:latin typeface="Cambria Math"/>
                            </a:rPr>
                          </m:ctrlPr>
                        </m:fPr>
                        <m:num>
                          <m:r>
                            <a:rPr lang="el-GR" sz="1600" i="1">
                              <a:latin typeface="Cambria Math"/>
                            </a:rPr>
                            <m:t>1</m:t>
                          </m:r>
                        </m:num>
                        <m:den>
                          <m:r>
                            <a:rPr lang="el-GR" sz="1600" i="1">
                              <a:latin typeface="Cambria Math"/>
                            </a:rPr>
                            <m:t>2</m:t>
                          </m:r>
                        </m:den>
                      </m:f>
                      <m:d>
                        <m:dPr>
                          <m:begChr m:val="["/>
                          <m:endChr m:val="]"/>
                          <m:ctrlPr>
                            <a:rPr lang="el-GR" sz="1600" i="1">
                              <a:latin typeface="Cambria Math"/>
                            </a:rPr>
                          </m:ctrlPr>
                        </m:dPr>
                        <m:e>
                          <m:r>
                            <a:rPr lang="el-GR" sz="1600" i="1">
                              <a:latin typeface="Cambria Math"/>
                            </a:rPr>
                            <m:t>𝑢</m:t>
                          </m:r>
                          <m:d>
                            <m:dPr>
                              <m:ctrlPr>
                                <a:rPr lang="el-GR" sz="1600" i="1">
                                  <a:latin typeface="Cambria Math"/>
                                </a:rPr>
                              </m:ctrlPr>
                            </m:dPr>
                            <m:e>
                              <m:r>
                                <a:rPr lang="el-GR" sz="1600" i="1">
                                  <a:latin typeface="Cambria Math"/>
                                </a:rPr>
                                <m:t>𝑡</m:t>
                              </m:r>
                            </m:e>
                          </m:d>
                          <m:r>
                            <a:rPr lang="el-GR" sz="1600" i="1">
                              <a:latin typeface="Cambria Math"/>
                            </a:rPr>
                            <m:t>+</m:t>
                          </m:r>
                          <m:r>
                            <a:rPr lang="el-GR" sz="1600" i="1">
                              <a:latin typeface="Cambria Math"/>
                            </a:rPr>
                            <m:t>𝑢</m:t>
                          </m:r>
                          <m:d>
                            <m:dPr>
                              <m:ctrlPr>
                                <a:rPr lang="el-GR" sz="1600" i="1">
                                  <a:latin typeface="Cambria Math"/>
                                </a:rPr>
                              </m:ctrlPr>
                            </m:dPr>
                            <m:e>
                              <m:r>
                                <a:rPr lang="el-GR" sz="1600" i="1">
                                  <a:latin typeface="Cambria Math"/>
                                </a:rPr>
                                <m:t>−</m:t>
                              </m:r>
                              <m:r>
                                <a:rPr lang="el-GR" sz="1600" i="1">
                                  <a:latin typeface="Cambria Math"/>
                                </a:rPr>
                                <m:t>𝑡</m:t>
                              </m:r>
                            </m:e>
                          </m:d>
                        </m:e>
                      </m:d>
                      <m:r>
                        <a:rPr lang="el-GR" sz="1600" i="1">
                          <a:latin typeface="Cambria Math"/>
                        </a:rPr>
                        <m:t>=</m:t>
                      </m:r>
                      <m:d>
                        <m:dPr>
                          <m:begChr m:val="{"/>
                          <m:endChr m:val=""/>
                          <m:ctrlPr>
                            <a:rPr lang="el-GR" sz="1600" i="1">
                              <a:latin typeface="Cambria Math"/>
                            </a:rPr>
                          </m:ctrlPr>
                        </m:dPr>
                        <m:e>
                          <m:eqArr>
                            <m:eqArrPr>
                              <m:ctrlPr>
                                <a:rPr lang="el-GR" sz="1600" i="1">
                                  <a:latin typeface="Cambria Math"/>
                                </a:rPr>
                              </m:ctrlPr>
                            </m:eqArrPr>
                            <m:e>
                              <m:f>
                                <m:fPr>
                                  <m:ctrlPr>
                                    <a:rPr lang="el-GR" sz="1600" i="1">
                                      <a:latin typeface="Cambria Math"/>
                                    </a:rPr>
                                  </m:ctrlPr>
                                </m:fPr>
                                <m:num>
                                  <m:r>
                                    <a:rPr lang="el-GR" sz="1600" i="1">
                                      <a:latin typeface="Cambria Math"/>
                                    </a:rPr>
                                    <m:t>1</m:t>
                                  </m:r>
                                </m:num>
                                <m:den>
                                  <m:r>
                                    <a:rPr lang="el-GR" sz="1600" i="1">
                                      <a:latin typeface="Cambria Math"/>
                                    </a:rPr>
                                    <m:t>2</m:t>
                                  </m:r>
                                </m:den>
                              </m:f>
                              <m:d>
                                <m:dPr>
                                  <m:begChr m:val="["/>
                                  <m:endChr m:val="]"/>
                                  <m:ctrlPr>
                                    <a:rPr lang="el-GR" sz="1600" i="1">
                                      <a:latin typeface="Cambria Math"/>
                                    </a:rPr>
                                  </m:ctrlPr>
                                </m:dPr>
                                <m:e>
                                  <m:r>
                                    <a:rPr lang="el-GR" sz="1600" i="1">
                                      <a:latin typeface="Cambria Math"/>
                                    </a:rPr>
                                    <m:t>0+1</m:t>
                                  </m:r>
                                </m:e>
                              </m:d>
                              <m:r>
                                <a:rPr lang="el-GR" sz="1600" i="1">
                                  <a:latin typeface="Cambria Math"/>
                                </a:rPr>
                                <m:t>,     </m:t>
                              </m:r>
                              <m:r>
                                <a:rPr lang="el-GR" sz="1600" i="1">
                                  <a:latin typeface="Cambria Math"/>
                                </a:rPr>
                                <m:t>𝑡</m:t>
                              </m:r>
                              <m:r>
                                <a:rPr lang="el-GR" sz="1600" i="1">
                                  <a:latin typeface="Cambria Math"/>
                                </a:rPr>
                                <m:t>&lt;0</m:t>
                              </m:r>
                            </m:e>
                            <m:e>
                              <m:f>
                                <m:fPr>
                                  <m:ctrlPr>
                                    <a:rPr lang="el-GR" sz="1600" i="1">
                                      <a:latin typeface="Cambria Math"/>
                                    </a:rPr>
                                  </m:ctrlPr>
                                </m:fPr>
                                <m:num>
                                  <m:r>
                                    <a:rPr lang="el-GR" sz="1600" i="1">
                                      <a:latin typeface="Cambria Math"/>
                                    </a:rPr>
                                    <m:t>1</m:t>
                                  </m:r>
                                </m:num>
                                <m:den>
                                  <m:r>
                                    <a:rPr lang="el-GR" sz="1600" i="1">
                                      <a:latin typeface="Cambria Math"/>
                                    </a:rPr>
                                    <m:t>2</m:t>
                                  </m:r>
                                </m:den>
                              </m:f>
                              <m:d>
                                <m:dPr>
                                  <m:begChr m:val="["/>
                                  <m:endChr m:val="]"/>
                                  <m:ctrlPr>
                                    <a:rPr lang="el-GR" sz="1600" i="1">
                                      <a:latin typeface="Cambria Math"/>
                                    </a:rPr>
                                  </m:ctrlPr>
                                </m:dPr>
                                <m:e>
                                  <m:r>
                                    <a:rPr lang="el-GR" sz="1600" i="1">
                                      <a:latin typeface="Cambria Math"/>
                                    </a:rPr>
                                    <m:t>1+0</m:t>
                                  </m:r>
                                </m:e>
                              </m:d>
                              <m:r>
                                <a:rPr lang="el-GR" sz="1600" i="1">
                                  <a:latin typeface="Cambria Math"/>
                                </a:rPr>
                                <m:t>,     </m:t>
                              </m:r>
                              <m:r>
                                <a:rPr lang="el-GR" sz="1600" i="1">
                                  <a:latin typeface="Cambria Math"/>
                                </a:rPr>
                                <m:t>𝑡</m:t>
                              </m:r>
                              <m:r>
                                <a:rPr lang="el-GR" sz="1600" i="1">
                                  <a:latin typeface="Cambria Math"/>
                                </a:rPr>
                                <m:t>&gt;0</m:t>
                              </m:r>
                            </m:e>
                          </m:eqArr>
                        </m:e>
                      </m:d>
                      <m:r>
                        <a:rPr lang="el-GR" sz="1600" i="1">
                          <a:latin typeface="Cambria Math"/>
                        </a:rPr>
                        <m:t>=</m:t>
                      </m:r>
                      <m:f>
                        <m:fPr>
                          <m:ctrlPr>
                            <a:rPr lang="el-GR" sz="1600" i="1">
                              <a:latin typeface="Cambria Math"/>
                            </a:rPr>
                          </m:ctrlPr>
                        </m:fPr>
                        <m:num>
                          <m:r>
                            <a:rPr lang="el-GR" sz="1600" i="1">
                              <a:latin typeface="Cambria Math"/>
                            </a:rPr>
                            <m:t>1</m:t>
                          </m:r>
                        </m:num>
                        <m:den>
                          <m:r>
                            <a:rPr lang="el-GR" sz="1600" i="1">
                              <a:latin typeface="Cambria Math"/>
                            </a:rPr>
                            <m:t>2</m:t>
                          </m:r>
                        </m:den>
                      </m:f>
                    </m:oMath>
                  </m:oMathPara>
                </a14:m>
                <a:endParaRPr lang="el-GR" sz="1600" dirty="0" smtClean="0"/>
              </a:p>
              <a:p>
                <a:pPr marL="0" indent="0" algn="l">
                  <a:spcBef>
                    <a:spcPts val="0"/>
                  </a:spcBef>
                  <a:buNone/>
                </a:pPr>
                <a:endParaRPr lang="el-GR" sz="1600" dirty="0"/>
              </a:p>
              <a:p>
                <a:pPr marL="0" indent="0" algn="l">
                  <a:spcBef>
                    <a:spcPts val="0"/>
                  </a:spcBef>
                  <a:buNone/>
                </a:pPr>
                <a14:m>
                  <m:oMathPara xmlns:m="http://schemas.openxmlformats.org/officeDocument/2006/math">
                    <m:oMathParaPr>
                      <m:jc m:val="left"/>
                    </m:oMathParaPr>
                    <m:oMath xmlns:m="http://schemas.openxmlformats.org/officeDocument/2006/math">
                      <m:sSub>
                        <m:sSubPr>
                          <m:ctrlPr>
                            <a:rPr lang="el-GR" sz="1600" i="1">
                              <a:latin typeface="Cambria Math"/>
                            </a:rPr>
                          </m:ctrlPr>
                        </m:sSubPr>
                        <m:e>
                          <m:r>
                            <a:rPr lang="el-GR" sz="1600" i="1">
                              <a:latin typeface="Cambria Math"/>
                            </a:rPr>
                            <m:t>𝑢</m:t>
                          </m:r>
                        </m:e>
                        <m:sub>
                          <m:r>
                            <a:rPr lang="el-GR" sz="1600" i="1">
                              <a:latin typeface="Cambria Math"/>
                            </a:rPr>
                            <m:t>𝑜</m:t>
                          </m:r>
                        </m:sub>
                      </m:sSub>
                      <m:d>
                        <m:dPr>
                          <m:ctrlPr>
                            <a:rPr lang="el-GR" sz="1600" i="1">
                              <a:latin typeface="Cambria Math"/>
                            </a:rPr>
                          </m:ctrlPr>
                        </m:dPr>
                        <m:e>
                          <m:r>
                            <a:rPr lang="el-GR" sz="1600" i="1">
                              <a:latin typeface="Cambria Math"/>
                            </a:rPr>
                            <m:t>𝑡</m:t>
                          </m:r>
                        </m:e>
                      </m:d>
                      <m:r>
                        <a:rPr lang="el-GR" sz="1600" i="1">
                          <a:latin typeface="Cambria Math"/>
                        </a:rPr>
                        <m:t>=</m:t>
                      </m:r>
                      <m:f>
                        <m:fPr>
                          <m:ctrlPr>
                            <a:rPr lang="el-GR" sz="1600" i="1">
                              <a:latin typeface="Cambria Math"/>
                            </a:rPr>
                          </m:ctrlPr>
                        </m:fPr>
                        <m:num>
                          <m:r>
                            <a:rPr lang="el-GR" sz="1600" i="1">
                              <a:latin typeface="Cambria Math"/>
                            </a:rPr>
                            <m:t>1</m:t>
                          </m:r>
                        </m:num>
                        <m:den>
                          <m:r>
                            <a:rPr lang="el-GR" sz="1600" i="1">
                              <a:latin typeface="Cambria Math"/>
                            </a:rPr>
                            <m:t>2</m:t>
                          </m:r>
                        </m:den>
                      </m:f>
                      <m:d>
                        <m:dPr>
                          <m:begChr m:val="["/>
                          <m:endChr m:val="]"/>
                          <m:ctrlPr>
                            <a:rPr lang="el-GR" sz="1600" i="1">
                              <a:latin typeface="Cambria Math"/>
                            </a:rPr>
                          </m:ctrlPr>
                        </m:dPr>
                        <m:e>
                          <m:r>
                            <a:rPr lang="el-GR" sz="1600" i="1">
                              <a:latin typeface="Cambria Math"/>
                            </a:rPr>
                            <m:t>𝑢</m:t>
                          </m:r>
                          <m:d>
                            <m:dPr>
                              <m:ctrlPr>
                                <a:rPr lang="el-GR" sz="1600" i="1">
                                  <a:latin typeface="Cambria Math"/>
                                </a:rPr>
                              </m:ctrlPr>
                            </m:dPr>
                            <m:e>
                              <m:r>
                                <a:rPr lang="el-GR" sz="1600" i="1">
                                  <a:latin typeface="Cambria Math"/>
                                </a:rPr>
                                <m:t>𝑡</m:t>
                              </m:r>
                            </m:e>
                          </m:d>
                          <m:r>
                            <a:rPr lang="el-GR" sz="1600" i="1">
                              <a:latin typeface="Cambria Math"/>
                            </a:rPr>
                            <m:t>−</m:t>
                          </m:r>
                          <m:r>
                            <a:rPr lang="el-GR" sz="1600" i="1">
                              <a:latin typeface="Cambria Math"/>
                            </a:rPr>
                            <m:t>𝑢</m:t>
                          </m:r>
                          <m:d>
                            <m:dPr>
                              <m:ctrlPr>
                                <a:rPr lang="el-GR" sz="1600" i="1">
                                  <a:latin typeface="Cambria Math"/>
                                </a:rPr>
                              </m:ctrlPr>
                            </m:dPr>
                            <m:e>
                              <m:r>
                                <a:rPr lang="el-GR" sz="1600" i="1">
                                  <a:latin typeface="Cambria Math"/>
                                </a:rPr>
                                <m:t>−</m:t>
                              </m:r>
                              <m:r>
                                <a:rPr lang="el-GR" sz="1600" i="1">
                                  <a:latin typeface="Cambria Math"/>
                                </a:rPr>
                                <m:t>𝑡</m:t>
                              </m:r>
                            </m:e>
                          </m:d>
                        </m:e>
                      </m:d>
                      <m:r>
                        <a:rPr lang="el-GR" sz="1600" i="1">
                          <a:latin typeface="Cambria Math"/>
                        </a:rPr>
                        <m:t>=</m:t>
                      </m:r>
                      <m:d>
                        <m:dPr>
                          <m:begChr m:val="{"/>
                          <m:endChr m:val=""/>
                          <m:ctrlPr>
                            <a:rPr lang="el-GR" sz="1600" i="1">
                              <a:latin typeface="Cambria Math"/>
                            </a:rPr>
                          </m:ctrlPr>
                        </m:dPr>
                        <m:e>
                          <m:eqArr>
                            <m:eqArrPr>
                              <m:ctrlPr>
                                <a:rPr lang="el-GR" sz="1600" i="1">
                                  <a:latin typeface="Cambria Math"/>
                                </a:rPr>
                              </m:ctrlPr>
                            </m:eqArrPr>
                            <m:e>
                              <m:f>
                                <m:fPr>
                                  <m:ctrlPr>
                                    <a:rPr lang="el-GR" sz="1600" i="1">
                                      <a:latin typeface="Cambria Math"/>
                                    </a:rPr>
                                  </m:ctrlPr>
                                </m:fPr>
                                <m:num>
                                  <m:r>
                                    <a:rPr lang="el-GR" sz="1600" i="1">
                                      <a:latin typeface="Cambria Math"/>
                                    </a:rPr>
                                    <m:t>1</m:t>
                                  </m:r>
                                </m:num>
                                <m:den>
                                  <m:r>
                                    <a:rPr lang="el-GR" sz="1600" i="1">
                                      <a:latin typeface="Cambria Math"/>
                                    </a:rPr>
                                    <m:t>2</m:t>
                                  </m:r>
                                </m:den>
                              </m:f>
                              <m:d>
                                <m:dPr>
                                  <m:begChr m:val="["/>
                                  <m:endChr m:val="]"/>
                                  <m:ctrlPr>
                                    <a:rPr lang="el-GR" sz="1600" i="1">
                                      <a:latin typeface="Cambria Math"/>
                                    </a:rPr>
                                  </m:ctrlPr>
                                </m:dPr>
                                <m:e>
                                  <m:r>
                                    <a:rPr lang="el-GR" sz="1600" i="1">
                                      <a:latin typeface="Cambria Math"/>
                                    </a:rPr>
                                    <m:t>0−1</m:t>
                                  </m:r>
                                </m:e>
                              </m:d>
                              <m:r>
                                <a:rPr lang="el-GR" sz="1600" i="1">
                                  <a:latin typeface="Cambria Math"/>
                                </a:rPr>
                                <m:t>,     </m:t>
                              </m:r>
                              <m:r>
                                <a:rPr lang="el-GR" sz="1600" i="1">
                                  <a:latin typeface="Cambria Math"/>
                                </a:rPr>
                                <m:t>𝑡</m:t>
                              </m:r>
                              <m:r>
                                <a:rPr lang="el-GR" sz="1600" i="1">
                                  <a:latin typeface="Cambria Math"/>
                                </a:rPr>
                                <m:t>&lt;0</m:t>
                              </m:r>
                            </m:e>
                            <m:e>
                              <m:f>
                                <m:fPr>
                                  <m:ctrlPr>
                                    <a:rPr lang="el-GR" sz="1600" i="1">
                                      <a:latin typeface="Cambria Math"/>
                                    </a:rPr>
                                  </m:ctrlPr>
                                </m:fPr>
                                <m:num>
                                  <m:r>
                                    <a:rPr lang="el-GR" sz="1600" i="1">
                                      <a:latin typeface="Cambria Math"/>
                                    </a:rPr>
                                    <m:t>1</m:t>
                                  </m:r>
                                </m:num>
                                <m:den>
                                  <m:r>
                                    <a:rPr lang="el-GR" sz="1600" i="1">
                                      <a:latin typeface="Cambria Math"/>
                                    </a:rPr>
                                    <m:t>2</m:t>
                                  </m:r>
                                </m:den>
                              </m:f>
                              <m:d>
                                <m:dPr>
                                  <m:begChr m:val="["/>
                                  <m:endChr m:val="]"/>
                                  <m:ctrlPr>
                                    <a:rPr lang="el-GR" sz="1600" i="1">
                                      <a:latin typeface="Cambria Math"/>
                                    </a:rPr>
                                  </m:ctrlPr>
                                </m:dPr>
                                <m:e>
                                  <m:r>
                                    <a:rPr lang="el-GR" sz="1600" i="1">
                                      <a:latin typeface="Cambria Math"/>
                                    </a:rPr>
                                    <m:t>1−0</m:t>
                                  </m:r>
                                </m:e>
                              </m:d>
                              <m:r>
                                <a:rPr lang="el-GR" sz="1600" i="1">
                                  <a:latin typeface="Cambria Math"/>
                                </a:rPr>
                                <m:t>,     </m:t>
                              </m:r>
                              <m:r>
                                <a:rPr lang="el-GR" sz="1600" i="1">
                                  <a:latin typeface="Cambria Math"/>
                                </a:rPr>
                                <m:t>𝑡</m:t>
                              </m:r>
                              <m:r>
                                <a:rPr lang="el-GR" sz="1600" i="1">
                                  <a:latin typeface="Cambria Math"/>
                                </a:rPr>
                                <m:t>&gt;0</m:t>
                              </m:r>
                            </m:e>
                          </m:eqArr>
                        </m:e>
                      </m:d>
                      <m:r>
                        <a:rPr lang="el-GR" sz="1600" i="1">
                          <a:latin typeface="Cambria Math"/>
                        </a:rPr>
                        <m:t>=</m:t>
                      </m:r>
                      <m:d>
                        <m:dPr>
                          <m:begChr m:val="{"/>
                          <m:endChr m:val=""/>
                          <m:ctrlPr>
                            <a:rPr lang="el-GR" sz="1600" i="1">
                              <a:latin typeface="Cambria Math"/>
                            </a:rPr>
                          </m:ctrlPr>
                        </m:dPr>
                        <m:e>
                          <m:eqArr>
                            <m:eqArrPr>
                              <m:ctrlPr>
                                <a:rPr lang="el-GR" sz="1600" i="1">
                                  <a:latin typeface="Cambria Math"/>
                                </a:rPr>
                              </m:ctrlPr>
                            </m:eqArrPr>
                            <m:e>
                              <m:r>
                                <a:rPr lang="el-GR" sz="1600" i="1">
                                  <a:latin typeface="Cambria Math"/>
                                </a:rPr>
                                <m:t>−</m:t>
                              </m:r>
                              <m:f>
                                <m:fPr>
                                  <m:ctrlPr>
                                    <a:rPr lang="el-GR" sz="1600" i="1">
                                      <a:latin typeface="Cambria Math"/>
                                    </a:rPr>
                                  </m:ctrlPr>
                                </m:fPr>
                                <m:num>
                                  <m:r>
                                    <a:rPr lang="el-GR" sz="1600" i="1">
                                      <a:latin typeface="Cambria Math"/>
                                    </a:rPr>
                                    <m:t>1</m:t>
                                  </m:r>
                                </m:num>
                                <m:den>
                                  <m:r>
                                    <a:rPr lang="el-GR" sz="1600" i="1">
                                      <a:latin typeface="Cambria Math"/>
                                    </a:rPr>
                                    <m:t>2</m:t>
                                  </m:r>
                                </m:den>
                              </m:f>
                              <m:r>
                                <a:rPr lang="el-GR" sz="1600" i="1">
                                  <a:latin typeface="Cambria Math"/>
                                </a:rPr>
                                <m:t>,     </m:t>
                              </m:r>
                              <m:r>
                                <a:rPr lang="el-GR" sz="1600" i="1">
                                  <a:latin typeface="Cambria Math"/>
                                </a:rPr>
                                <m:t>𝑡</m:t>
                              </m:r>
                              <m:r>
                                <a:rPr lang="el-GR" sz="1600" i="1">
                                  <a:latin typeface="Cambria Math"/>
                                </a:rPr>
                                <m:t>&lt;0</m:t>
                              </m:r>
                            </m:e>
                            <m:e>
                              <m:f>
                                <m:fPr>
                                  <m:ctrlPr>
                                    <a:rPr lang="el-GR" sz="1600" i="1">
                                      <a:latin typeface="Cambria Math"/>
                                    </a:rPr>
                                  </m:ctrlPr>
                                </m:fPr>
                                <m:num>
                                  <m:r>
                                    <a:rPr lang="el-GR" sz="1600" i="1">
                                      <a:latin typeface="Cambria Math"/>
                                    </a:rPr>
                                    <m:t>1</m:t>
                                  </m:r>
                                </m:num>
                                <m:den>
                                  <m:r>
                                    <a:rPr lang="el-GR" sz="1600" i="1">
                                      <a:latin typeface="Cambria Math"/>
                                    </a:rPr>
                                    <m:t>2</m:t>
                                  </m:r>
                                </m:den>
                              </m:f>
                              <m:r>
                                <a:rPr lang="el-GR" sz="1600" i="1">
                                  <a:latin typeface="Cambria Math"/>
                                </a:rPr>
                                <m:t>,          </m:t>
                              </m:r>
                              <m:r>
                                <a:rPr lang="el-GR" sz="1600" i="1">
                                  <a:latin typeface="Cambria Math"/>
                                </a:rPr>
                                <m:t>𝑡</m:t>
                              </m:r>
                              <m:r>
                                <a:rPr lang="el-GR" sz="1600" i="1">
                                  <a:latin typeface="Cambria Math"/>
                                </a:rPr>
                                <m:t>&gt;0</m:t>
                              </m:r>
                            </m:e>
                          </m:eqArr>
                        </m:e>
                      </m:d>
                    </m:oMath>
                  </m:oMathPara>
                </a14:m>
                <a:endParaRPr lang="en-US" sz="1600" dirty="0" smtClean="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457200" y="1052736"/>
                <a:ext cx="8229600" cy="5472608"/>
              </a:xfrm>
              <a:blipFill rotWithShape="1">
                <a:blip r:embed="rId2"/>
                <a:stretch>
                  <a:fillRect l="-370" t="-446"/>
                </a:stretch>
              </a:blipFill>
            </p:spPr>
            <p:txBody>
              <a:bodyPr/>
              <a:lstStyle/>
              <a:p>
                <a:r>
                  <a:rPr lang="el-GR">
                    <a:noFill/>
                  </a:rPr>
                  <a:t> </a:t>
                </a:r>
              </a:p>
            </p:txBody>
          </p:sp>
        </mc:Fallback>
      </mc:AlternateContent>
      <p:sp>
        <p:nvSpPr>
          <p:cNvPr id="4" name="Slide Number Placeholder 3"/>
          <p:cNvSpPr>
            <a:spLocks noGrp="1"/>
          </p:cNvSpPr>
          <p:nvPr>
            <p:ph type="sldNum" sz="quarter" idx="12"/>
          </p:nvPr>
        </p:nvSpPr>
        <p:spPr/>
        <p:txBody>
          <a:bodyPr/>
          <a:lstStyle/>
          <a:p>
            <a:fld id="{0B0EBAE1-C03B-424B-868F-E6C23C4F0113}" type="slidenum">
              <a:rPr lang="el-GR" smtClean="0"/>
              <a:t>41</a:t>
            </a:fld>
            <a:endParaRPr lang="el-GR"/>
          </a:p>
        </p:txBody>
      </p:sp>
      <p:pic>
        <p:nvPicPr>
          <p:cNvPr id="5122" name="Picture 2"/>
          <p:cNvPicPr>
            <a:picLocks noChangeAspect="1" noChangeArrowheads="1"/>
          </p:cNvPicPr>
          <p:nvPr/>
        </p:nvPicPr>
        <p:blipFill>
          <a:blip r:embed="rId3">
            <a:extLst>
              <a:ext uri="{BEBA8EAE-BF5A-486C-A8C5-ECC9F3942E4B}">
                <a14:imgProps xmlns:a14="http://schemas.microsoft.com/office/drawing/2010/main">
                  <a14:imgLayer r:embed="rId4">
                    <a14:imgEffect>
                      <a14:sharpenSoften amount="50000"/>
                    </a14:imgEffect>
                  </a14:imgLayer>
                </a14:imgProps>
              </a:ext>
              <a:ext uri="{28A0092B-C50C-407E-A947-70E740481C1C}">
                <a14:useLocalDpi xmlns:a14="http://schemas.microsoft.com/office/drawing/2010/main" val="0"/>
              </a:ext>
            </a:extLst>
          </a:blip>
          <a:srcRect/>
          <a:stretch>
            <a:fillRect/>
          </a:stretch>
        </p:blipFill>
        <p:spPr bwMode="auto">
          <a:xfrm>
            <a:off x="1979712" y="4197436"/>
            <a:ext cx="5472608" cy="254857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551890240"/>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l-GR" dirty="0" smtClean="0"/>
              <a:t>Άσκηση 7</a:t>
            </a:r>
            <a:endParaRPr lang="el-GR"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457200" y="1052736"/>
                <a:ext cx="8229600" cy="5472608"/>
              </a:xfrm>
            </p:spPr>
            <p:txBody>
              <a:bodyPr>
                <a:noAutofit/>
              </a:bodyPr>
              <a:lstStyle/>
              <a:p>
                <a:pPr marL="0" indent="0" algn="l">
                  <a:spcBef>
                    <a:spcPts val="600"/>
                  </a:spcBef>
                  <a:spcAft>
                    <a:spcPts val="600"/>
                  </a:spcAft>
                  <a:buNone/>
                </a:pPr>
                <a:r>
                  <a:rPr lang="el-GR" sz="1800" dirty="0" smtClean="0"/>
                  <a:t>Για κάθε ένα από τα παρακάτω σήματα να εξετάσετε αν είναι περιοδικό ή όχι.</a:t>
                </a:r>
              </a:p>
              <a:p>
                <a:pPr algn="l">
                  <a:spcBef>
                    <a:spcPts val="600"/>
                  </a:spcBef>
                  <a:spcAft>
                    <a:spcPts val="600"/>
                  </a:spcAft>
                  <a:buFont typeface="+mj-lt"/>
                  <a:buAutoNum type="arabicPeriod"/>
                </a:pPr>
                <a14:m>
                  <m:oMath xmlns:m="http://schemas.openxmlformats.org/officeDocument/2006/math">
                    <m:r>
                      <m:rPr>
                        <m:sty m:val="p"/>
                      </m:rPr>
                      <a:rPr lang="es-ES_tradnl" sz="1800" i="0">
                        <a:latin typeface="Cambria Math"/>
                      </a:rPr>
                      <m:t>y</m:t>
                    </m:r>
                    <m:r>
                      <a:rPr lang="es-ES_tradnl" sz="1800" i="0">
                        <a:latin typeface="Cambria Math"/>
                      </a:rPr>
                      <m:t>(</m:t>
                    </m:r>
                    <m:r>
                      <m:rPr>
                        <m:sty m:val="p"/>
                      </m:rPr>
                      <a:rPr lang="es-ES_tradnl" sz="1800" i="0">
                        <a:latin typeface="Cambria Math"/>
                      </a:rPr>
                      <m:t>t</m:t>
                    </m:r>
                    <m:r>
                      <a:rPr lang="es-ES_tradnl" sz="1800" i="0">
                        <a:latin typeface="Cambria Math"/>
                      </a:rPr>
                      <m:t>) = 3</m:t>
                    </m:r>
                    <m:r>
                      <m:rPr>
                        <m:sty m:val="p"/>
                      </m:rPr>
                      <a:rPr lang="es-ES_tradnl" sz="1800" i="0">
                        <a:latin typeface="Cambria Math"/>
                      </a:rPr>
                      <m:t>sin</m:t>
                    </m:r>
                    <m:r>
                      <a:rPr lang="es-ES_tradnl" sz="1800" i="0">
                        <a:latin typeface="Cambria Math"/>
                      </a:rPr>
                      <m:t>(3</m:t>
                    </m:r>
                    <m:r>
                      <m:rPr>
                        <m:sty m:val="p"/>
                      </m:rPr>
                      <a:rPr lang="el-GR" sz="1800" i="0">
                        <a:latin typeface="Cambria Math"/>
                      </a:rPr>
                      <m:t>π</m:t>
                    </m:r>
                    <m:r>
                      <m:rPr>
                        <m:sty m:val="p"/>
                      </m:rPr>
                      <a:rPr lang="es-ES_tradnl" sz="1800" i="0">
                        <a:latin typeface="Cambria Math"/>
                      </a:rPr>
                      <m:t>t</m:t>
                    </m:r>
                    <m:r>
                      <a:rPr lang="es-ES_tradnl" sz="1800" i="0">
                        <a:latin typeface="Cambria Math"/>
                      </a:rPr>
                      <m:t>) + 2</m:t>
                    </m:r>
                    <m:r>
                      <m:rPr>
                        <m:sty m:val="p"/>
                      </m:rPr>
                      <a:rPr lang="es-ES_tradnl" sz="1800" i="0">
                        <a:latin typeface="Cambria Math"/>
                      </a:rPr>
                      <m:t>sin</m:t>
                    </m:r>
                    <m:r>
                      <a:rPr lang="es-ES_tradnl" sz="1800" i="0">
                        <a:latin typeface="Cambria Math"/>
                      </a:rPr>
                      <m:t>(4</m:t>
                    </m:r>
                    <m:r>
                      <m:rPr>
                        <m:sty m:val="p"/>
                      </m:rPr>
                      <a:rPr lang="el-GR" sz="1800" i="0">
                        <a:latin typeface="Cambria Math"/>
                      </a:rPr>
                      <m:t>π</m:t>
                    </m:r>
                    <m:r>
                      <m:rPr>
                        <m:sty m:val="p"/>
                      </m:rPr>
                      <a:rPr lang="es-ES_tradnl" sz="1800" i="0">
                        <a:latin typeface="Cambria Math"/>
                      </a:rPr>
                      <m:t>t</m:t>
                    </m:r>
                    <m:r>
                      <a:rPr lang="es-ES_tradnl" sz="1800" i="0">
                        <a:latin typeface="Cambria Math"/>
                      </a:rPr>
                      <m:t>)</m:t>
                    </m:r>
                  </m:oMath>
                </a14:m>
                <a:endParaRPr lang="el-GR" sz="1800" dirty="0"/>
              </a:p>
              <a:p>
                <a:pPr algn="l">
                  <a:spcBef>
                    <a:spcPts val="600"/>
                  </a:spcBef>
                  <a:spcAft>
                    <a:spcPts val="600"/>
                  </a:spcAft>
                  <a:buFont typeface="+mj-lt"/>
                  <a:buAutoNum type="arabicPeriod"/>
                </a:pPr>
                <a14:m>
                  <m:oMath xmlns:m="http://schemas.openxmlformats.org/officeDocument/2006/math">
                    <m:r>
                      <m:rPr>
                        <m:sty m:val="p"/>
                      </m:rPr>
                      <a:rPr lang="fr-FR" sz="1800" i="0">
                        <a:latin typeface="Cambria Math"/>
                      </a:rPr>
                      <m:t>y</m:t>
                    </m:r>
                    <m:r>
                      <a:rPr lang="fr-FR" sz="1800" i="0">
                        <a:latin typeface="Cambria Math"/>
                      </a:rPr>
                      <m:t>(</m:t>
                    </m:r>
                    <m:r>
                      <m:rPr>
                        <m:sty m:val="p"/>
                      </m:rPr>
                      <a:rPr lang="fr-FR" sz="1800" i="0">
                        <a:latin typeface="Cambria Math"/>
                      </a:rPr>
                      <m:t>t</m:t>
                    </m:r>
                    <m:r>
                      <a:rPr lang="fr-FR" sz="1800" i="0">
                        <a:latin typeface="Cambria Math"/>
                      </a:rPr>
                      <m:t>) = 4</m:t>
                    </m:r>
                    <m:r>
                      <m:rPr>
                        <m:sty m:val="p"/>
                      </m:rPr>
                      <a:rPr lang="fr-FR" sz="1800" i="0">
                        <a:latin typeface="Cambria Math"/>
                      </a:rPr>
                      <m:t>cos</m:t>
                    </m:r>
                    <m:r>
                      <a:rPr lang="fr-FR" sz="1800" i="0">
                        <a:latin typeface="Cambria Math"/>
                      </a:rPr>
                      <m:t>(100</m:t>
                    </m:r>
                    <m:r>
                      <m:rPr>
                        <m:sty m:val="p"/>
                      </m:rPr>
                      <a:rPr lang="fr-FR" sz="1800" i="0">
                        <a:latin typeface="Cambria Math"/>
                      </a:rPr>
                      <m:t>t</m:t>
                    </m:r>
                    <m:r>
                      <a:rPr lang="fr-FR" sz="1800" i="0">
                        <a:latin typeface="Cambria Math"/>
                      </a:rPr>
                      <m:t>) + 5</m:t>
                    </m:r>
                    <m:r>
                      <m:rPr>
                        <m:sty m:val="p"/>
                      </m:rPr>
                      <a:rPr lang="fr-FR" sz="1800" i="0">
                        <a:latin typeface="Cambria Math"/>
                      </a:rPr>
                      <m:t>sin</m:t>
                    </m:r>
                    <m:r>
                      <a:rPr lang="fr-FR" sz="1800" i="0">
                        <a:latin typeface="Cambria Math"/>
                      </a:rPr>
                      <m:t>(70</m:t>
                    </m:r>
                    <m:rad>
                      <m:radPr>
                        <m:degHide m:val="on"/>
                        <m:ctrlPr>
                          <a:rPr lang="el-GR" sz="1800" i="1">
                            <a:latin typeface="Cambria Math"/>
                          </a:rPr>
                        </m:ctrlPr>
                      </m:radPr>
                      <m:deg/>
                      <m:e>
                        <m:r>
                          <a:rPr lang="fr-FR" sz="1800" i="0">
                            <a:latin typeface="Cambria Math"/>
                          </a:rPr>
                          <m:t>2</m:t>
                        </m:r>
                      </m:e>
                    </m:rad>
                    <m:r>
                      <a:rPr lang="fr-FR" sz="1800" i="0">
                        <a:latin typeface="Cambria Math"/>
                      </a:rPr>
                      <m:t> </m:t>
                    </m:r>
                    <m:r>
                      <m:rPr>
                        <m:sty m:val="p"/>
                      </m:rPr>
                      <a:rPr lang="fr-FR" sz="1800" i="0">
                        <a:latin typeface="Cambria Math"/>
                      </a:rPr>
                      <m:t>t</m:t>
                    </m:r>
                    <m:r>
                      <a:rPr lang="fr-FR" sz="1800" i="0">
                        <a:latin typeface="Cambria Math"/>
                      </a:rPr>
                      <m:t>)</m:t>
                    </m:r>
                  </m:oMath>
                </a14:m>
                <a:endParaRPr lang="el-GR" sz="1800" dirty="0" smtClean="0"/>
              </a:p>
              <a:p>
                <a:pPr algn="l">
                  <a:spcBef>
                    <a:spcPts val="600"/>
                  </a:spcBef>
                  <a:spcAft>
                    <a:spcPts val="600"/>
                  </a:spcAft>
                  <a:buFont typeface="+mj-lt"/>
                  <a:buAutoNum type="arabicPeriod"/>
                </a:pPr>
                <a14:m>
                  <m:oMath xmlns:m="http://schemas.openxmlformats.org/officeDocument/2006/math">
                    <m:r>
                      <m:rPr>
                        <m:sty m:val="p"/>
                      </m:rPr>
                      <a:rPr lang="fr-FR" sz="1800" i="0" dirty="0" smtClean="0">
                        <a:latin typeface="Cambria Math"/>
                      </a:rPr>
                      <m:t>y</m:t>
                    </m:r>
                    <m:d>
                      <m:dPr>
                        <m:ctrlPr>
                          <a:rPr lang="fr-FR" sz="1800" i="1" dirty="0" smtClean="0">
                            <a:latin typeface="Cambria Math"/>
                          </a:rPr>
                        </m:ctrlPr>
                      </m:dPr>
                      <m:e>
                        <m:r>
                          <m:rPr>
                            <m:sty m:val="p"/>
                          </m:rPr>
                          <a:rPr lang="fr-FR" sz="1800" i="0" dirty="0" smtClean="0">
                            <a:latin typeface="Cambria Math"/>
                          </a:rPr>
                          <m:t>t</m:t>
                        </m:r>
                      </m:e>
                    </m:d>
                    <m:r>
                      <a:rPr lang="fr-FR" sz="1800" i="0" dirty="0" smtClean="0">
                        <a:latin typeface="Cambria Math"/>
                      </a:rPr>
                      <m:t>= </m:t>
                    </m:r>
                    <m:rad>
                      <m:radPr>
                        <m:degHide m:val="on"/>
                        <m:ctrlPr>
                          <a:rPr lang="fr-FR" sz="1800" i="1" dirty="0" smtClean="0">
                            <a:latin typeface="Cambria Math"/>
                          </a:rPr>
                        </m:ctrlPr>
                      </m:radPr>
                      <m:deg/>
                      <m:e>
                        <m:r>
                          <a:rPr lang="fr-FR" sz="1800" i="0" dirty="0" smtClean="0">
                            <a:latin typeface="Cambria Math"/>
                          </a:rPr>
                          <m:t>2</m:t>
                        </m:r>
                      </m:e>
                    </m:rad>
                    <m:func>
                      <m:funcPr>
                        <m:ctrlPr>
                          <a:rPr lang="fr-FR" sz="1800" i="1" dirty="0" smtClean="0">
                            <a:latin typeface="Cambria Math"/>
                          </a:rPr>
                        </m:ctrlPr>
                      </m:funcPr>
                      <m:fName>
                        <m:r>
                          <m:rPr>
                            <m:sty m:val="p"/>
                          </m:rPr>
                          <a:rPr lang="fr-FR" sz="1800" i="0" dirty="0" smtClean="0">
                            <a:latin typeface="Cambria Math"/>
                          </a:rPr>
                          <m:t>cos</m:t>
                        </m:r>
                      </m:fName>
                      <m:e>
                        <m:d>
                          <m:dPr>
                            <m:ctrlPr>
                              <a:rPr lang="fr-FR" sz="1800" i="1" dirty="0" smtClean="0">
                                <a:latin typeface="Cambria Math"/>
                              </a:rPr>
                            </m:ctrlPr>
                          </m:dPr>
                          <m:e>
                            <m:r>
                              <a:rPr lang="fr-FR" sz="1800" i="0" dirty="0" smtClean="0">
                                <a:latin typeface="Cambria Math"/>
                              </a:rPr>
                              <m:t>12</m:t>
                            </m:r>
                            <m:r>
                              <m:rPr>
                                <m:sty m:val="p"/>
                              </m:rPr>
                              <a:rPr lang="fr-FR" sz="1800" i="0" dirty="0" smtClean="0">
                                <a:latin typeface="Cambria Math"/>
                              </a:rPr>
                              <m:t>t</m:t>
                            </m:r>
                          </m:e>
                        </m:d>
                      </m:e>
                    </m:func>
                    <m:r>
                      <a:rPr lang="fr-FR" sz="1800" i="0" dirty="0" smtClean="0">
                        <a:latin typeface="Cambria Math"/>
                      </a:rPr>
                      <m:t>+ 1,5</m:t>
                    </m:r>
                    <m:func>
                      <m:funcPr>
                        <m:ctrlPr>
                          <a:rPr lang="fr-FR" sz="1800" i="1" dirty="0" smtClean="0">
                            <a:latin typeface="Cambria Math"/>
                          </a:rPr>
                        </m:ctrlPr>
                      </m:funcPr>
                      <m:fName>
                        <m:r>
                          <m:rPr>
                            <m:sty m:val="p"/>
                          </m:rPr>
                          <a:rPr lang="fr-FR" sz="1800" i="0" dirty="0" smtClean="0">
                            <a:latin typeface="Cambria Math"/>
                          </a:rPr>
                          <m:t>cos</m:t>
                        </m:r>
                      </m:fName>
                      <m:e>
                        <m:d>
                          <m:dPr>
                            <m:ctrlPr>
                              <a:rPr lang="fr-FR" sz="1800" i="1" dirty="0" smtClean="0">
                                <a:latin typeface="Cambria Math"/>
                              </a:rPr>
                            </m:ctrlPr>
                          </m:dPr>
                          <m:e>
                            <m:r>
                              <a:rPr lang="fr-FR" sz="1800" i="0" dirty="0" smtClean="0">
                                <a:latin typeface="Cambria Math"/>
                              </a:rPr>
                              <m:t>2</m:t>
                            </m:r>
                            <m:r>
                              <m:rPr>
                                <m:sty m:val="p"/>
                              </m:rPr>
                              <a:rPr lang="fr-FR" sz="1800" i="0" dirty="0" smtClean="0">
                                <a:latin typeface="Cambria Math"/>
                              </a:rPr>
                              <m:t>πt</m:t>
                            </m:r>
                          </m:e>
                        </m:d>
                      </m:e>
                    </m:func>
                  </m:oMath>
                </a14:m>
                <a:r>
                  <a:rPr lang="el-GR" sz="1800" dirty="0" smtClean="0"/>
                  <a:t> </a:t>
                </a:r>
                <a:endParaRPr lang="el-GR" sz="1800" dirty="0"/>
              </a:p>
              <a:p>
                <a:pPr marL="0" indent="0" algn="l">
                  <a:spcBef>
                    <a:spcPts val="600"/>
                  </a:spcBef>
                  <a:spcAft>
                    <a:spcPts val="600"/>
                  </a:spcAft>
                  <a:buNone/>
                </a:pPr>
                <a:r>
                  <a:rPr lang="en-US" sz="1800" dirty="0"/>
                  <a:t> </a:t>
                </a:r>
                <a:endParaRPr lang="el-GR" sz="1800" dirty="0"/>
              </a:p>
              <a:p>
                <a:pPr marL="0" indent="0" algn="l">
                  <a:spcBef>
                    <a:spcPts val="600"/>
                  </a:spcBef>
                  <a:spcAft>
                    <a:spcPts val="600"/>
                  </a:spcAft>
                  <a:buNone/>
                </a:pPr>
                <a:r>
                  <a:rPr lang="el-GR" sz="1800" u="sng" dirty="0"/>
                  <a:t>Απάντηση</a:t>
                </a:r>
                <a:r>
                  <a:rPr lang="el-GR" sz="1800" dirty="0"/>
                  <a:t>:</a:t>
                </a:r>
                <a:r>
                  <a:rPr lang="el-GR" sz="1800" u="sng" dirty="0"/>
                  <a:t> </a:t>
                </a:r>
                <a:endParaRPr lang="el-GR" sz="1800" dirty="0"/>
              </a:p>
              <a:p>
                <a:pPr lvl="0" algn="l">
                  <a:spcBef>
                    <a:spcPts val="600"/>
                  </a:spcBef>
                  <a:spcAft>
                    <a:spcPts val="600"/>
                  </a:spcAft>
                  <a:buFont typeface="+mj-lt"/>
                  <a:buAutoNum type="arabicPeriod"/>
                </a:pPr>
                <a:r>
                  <a:rPr lang="el-GR" sz="1800" dirty="0"/>
                  <a:t>Σχετικά με την κυκλική συχνότητα κάθε συνιστώσας του σήματος, ισχύει </a:t>
                </a:r>
                <a14:m>
                  <m:oMath xmlns:m="http://schemas.openxmlformats.org/officeDocument/2006/math">
                    <m:sSub>
                      <m:sSubPr>
                        <m:ctrlPr>
                          <a:rPr lang="el-GR" sz="1800" i="1">
                            <a:latin typeface="Cambria Math"/>
                          </a:rPr>
                        </m:ctrlPr>
                      </m:sSubPr>
                      <m:e>
                        <m:r>
                          <a:rPr lang="el-GR" sz="1800" i="1">
                            <a:latin typeface="Cambria Math"/>
                          </a:rPr>
                          <m:t>𝜔</m:t>
                        </m:r>
                      </m:e>
                      <m:sub>
                        <m:r>
                          <a:rPr lang="el-GR" sz="1800" i="1" baseline="-25000">
                            <a:latin typeface="Cambria Math"/>
                          </a:rPr>
                          <m:t>1</m:t>
                        </m:r>
                      </m:sub>
                    </m:sSub>
                    <m:r>
                      <a:rPr lang="el-GR" sz="1800" i="1">
                        <a:latin typeface="Cambria Math"/>
                      </a:rPr>
                      <m:t>=3</m:t>
                    </m:r>
                    <m:r>
                      <a:rPr lang="el-GR" sz="1800" i="1">
                        <a:latin typeface="Cambria Math"/>
                      </a:rPr>
                      <m:t>𝜋</m:t>
                    </m:r>
                  </m:oMath>
                </a14:m>
                <a:r>
                  <a:rPr lang="el-GR" sz="1800" dirty="0"/>
                  <a:t> και </a:t>
                </a:r>
                <a14:m>
                  <m:oMath xmlns:m="http://schemas.openxmlformats.org/officeDocument/2006/math">
                    <m:sSub>
                      <m:sSubPr>
                        <m:ctrlPr>
                          <a:rPr lang="el-GR" sz="1800" i="1">
                            <a:latin typeface="Cambria Math"/>
                          </a:rPr>
                        </m:ctrlPr>
                      </m:sSubPr>
                      <m:e>
                        <m:r>
                          <a:rPr lang="el-GR" sz="1800" i="1">
                            <a:latin typeface="Cambria Math"/>
                          </a:rPr>
                          <m:t>𝜔</m:t>
                        </m:r>
                      </m:e>
                      <m:sub>
                        <m:r>
                          <a:rPr lang="el-GR" sz="1800" i="1" baseline="-25000">
                            <a:latin typeface="Cambria Math"/>
                          </a:rPr>
                          <m:t>2</m:t>
                        </m:r>
                      </m:sub>
                    </m:sSub>
                    <m:r>
                      <a:rPr lang="el-GR" sz="1800" i="1">
                        <a:latin typeface="Cambria Math"/>
                      </a:rPr>
                      <m:t>=4</m:t>
                    </m:r>
                    <m:r>
                      <a:rPr lang="el-GR" sz="1800" i="1">
                        <a:latin typeface="Cambria Math"/>
                      </a:rPr>
                      <m:t>𝜋</m:t>
                    </m:r>
                  </m:oMath>
                </a14:m>
                <a:r>
                  <a:rPr lang="el-GR" sz="1800" dirty="0"/>
                  <a:t> και αφού το πηλίκο </a:t>
                </a:r>
                <a14:m>
                  <m:oMath xmlns:m="http://schemas.openxmlformats.org/officeDocument/2006/math">
                    <m:sSub>
                      <m:sSubPr>
                        <m:ctrlPr>
                          <a:rPr lang="el-GR" sz="1800" i="1">
                            <a:latin typeface="Cambria Math"/>
                          </a:rPr>
                        </m:ctrlPr>
                      </m:sSubPr>
                      <m:e>
                        <m:r>
                          <a:rPr lang="el-GR" sz="1800" i="1">
                            <a:latin typeface="Cambria Math"/>
                          </a:rPr>
                          <m:t>𝜔</m:t>
                        </m:r>
                      </m:e>
                      <m:sub>
                        <m:r>
                          <a:rPr lang="el-GR" sz="1800" i="1" baseline="-25000">
                            <a:latin typeface="Cambria Math"/>
                          </a:rPr>
                          <m:t>2</m:t>
                        </m:r>
                      </m:sub>
                    </m:sSub>
                    <m:r>
                      <a:rPr lang="el-GR" sz="1800" i="1">
                        <a:latin typeface="Cambria Math"/>
                      </a:rPr>
                      <m:t>/</m:t>
                    </m:r>
                    <m:sSub>
                      <m:sSubPr>
                        <m:ctrlPr>
                          <a:rPr lang="el-GR" sz="1800" i="1">
                            <a:latin typeface="Cambria Math"/>
                          </a:rPr>
                        </m:ctrlPr>
                      </m:sSubPr>
                      <m:e>
                        <m:r>
                          <a:rPr lang="el-GR" sz="1800" i="1">
                            <a:latin typeface="Cambria Math"/>
                          </a:rPr>
                          <m:t>𝜔</m:t>
                        </m:r>
                      </m:e>
                      <m:sub>
                        <m:r>
                          <a:rPr lang="el-GR" sz="1800" i="1" baseline="-25000">
                            <a:latin typeface="Cambria Math"/>
                          </a:rPr>
                          <m:t>1</m:t>
                        </m:r>
                      </m:sub>
                    </m:sSub>
                    <m:r>
                      <a:rPr lang="el-GR" sz="1800" i="1" baseline="-25000">
                        <a:latin typeface="Cambria Math"/>
                      </a:rPr>
                      <m:t> </m:t>
                    </m:r>
                    <m:r>
                      <a:rPr lang="el-GR" sz="1800" i="1">
                        <a:latin typeface="Cambria Math"/>
                      </a:rPr>
                      <m:t>= 4/3</m:t>
                    </m:r>
                  </m:oMath>
                </a14:m>
                <a:r>
                  <a:rPr lang="el-GR" sz="1800" dirty="0"/>
                  <a:t> είναι ένας ρητός αριθμός,  το </a:t>
                </a:r>
                <a:r>
                  <a:rPr lang="el-GR" sz="1800" dirty="0" smtClean="0"/>
                  <a:t>σήμα </a:t>
                </a:r>
                <a14:m>
                  <m:oMath xmlns:m="http://schemas.openxmlformats.org/officeDocument/2006/math">
                    <m:r>
                      <a:rPr lang="el-GR" sz="1800" i="1">
                        <a:latin typeface="Cambria Math"/>
                      </a:rPr>
                      <m:t>𝑦</m:t>
                    </m:r>
                    <m:r>
                      <a:rPr lang="el-GR" sz="1800" i="1">
                        <a:latin typeface="Cambria Math"/>
                      </a:rPr>
                      <m:t>(</m:t>
                    </m:r>
                    <m:r>
                      <a:rPr lang="el-GR" sz="1800" i="1">
                        <a:latin typeface="Cambria Math"/>
                      </a:rPr>
                      <m:t>𝑡</m:t>
                    </m:r>
                    <m:r>
                      <a:rPr lang="el-GR" sz="1800" i="1">
                        <a:latin typeface="Cambria Math"/>
                      </a:rPr>
                      <m:t>)</m:t>
                    </m:r>
                  </m:oMath>
                </a14:m>
                <a:r>
                  <a:rPr lang="el-GR" sz="1800" dirty="0"/>
                  <a:t> είναι περιοδικό.</a:t>
                </a:r>
              </a:p>
              <a:p>
                <a:pPr lvl="0" algn="l">
                  <a:spcBef>
                    <a:spcPts val="600"/>
                  </a:spcBef>
                  <a:spcAft>
                    <a:spcPts val="600"/>
                  </a:spcAft>
                  <a:buFont typeface="+mj-lt"/>
                  <a:buAutoNum type="arabicPeriod"/>
                </a:pPr>
                <a:r>
                  <a:rPr lang="el-GR" sz="1800" dirty="0"/>
                  <a:t>Ισχύει ότι </a:t>
                </a:r>
                <a14:m>
                  <m:oMath xmlns:m="http://schemas.openxmlformats.org/officeDocument/2006/math">
                    <m:sSub>
                      <m:sSubPr>
                        <m:ctrlPr>
                          <a:rPr lang="el-GR" sz="1800" i="1">
                            <a:latin typeface="Cambria Math"/>
                          </a:rPr>
                        </m:ctrlPr>
                      </m:sSubPr>
                      <m:e>
                        <m:r>
                          <a:rPr lang="el-GR" sz="1800" i="1">
                            <a:latin typeface="Cambria Math"/>
                          </a:rPr>
                          <m:t>𝜔</m:t>
                        </m:r>
                      </m:e>
                      <m:sub>
                        <m:r>
                          <a:rPr lang="el-GR" sz="1800" i="1" baseline="-25000">
                            <a:latin typeface="Cambria Math"/>
                          </a:rPr>
                          <m:t>1</m:t>
                        </m:r>
                      </m:sub>
                    </m:sSub>
                    <m:r>
                      <a:rPr lang="el-GR" sz="1800" i="1">
                        <a:latin typeface="Cambria Math"/>
                      </a:rPr>
                      <m:t>=100</m:t>
                    </m:r>
                  </m:oMath>
                </a14:m>
                <a:r>
                  <a:rPr lang="el-GR" sz="1800" dirty="0"/>
                  <a:t> και </a:t>
                </a:r>
                <a14:m>
                  <m:oMath xmlns:m="http://schemas.openxmlformats.org/officeDocument/2006/math">
                    <m:sSub>
                      <m:sSubPr>
                        <m:ctrlPr>
                          <a:rPr lang="el-GR" sz="1800" i="1">
                            <a:latin typeface="Cambria Math"/>
                          </a:rPr>
                        </m:ctrlPr>
                      </m:sSubPr>
                      <m:e>
                        <m:r>
                          <a:rPr lang="el-GR" sz="1800" i="1">
                            <a:latin typeface="Cambria Math"/>
                          </a:rPr>
                          <m:t>𝜔</m:t>
                        </m:r>
                      </m:e>
                      <m:sub>
                        <m:r>
                          <a:rPr lang="el-GR" sz="1800" i="1" baseline="-25000">
                            <a:latin typeface="Cambria Math"/>
                          </a:rPr>
                          <m:t>2</m:t>
                        </m:r>
                      </m:sub>
                    </m:sSub>
                    <m:r>
                      <a:rPr lang="el-GR" sz="1800" i="1">
                        <a:latin typeface="Cambria Math"/>
                      </a:rPr>
                      <m:t>=70 </m:t>
                    </m:r>
                    <m:rad>
                      <m:radPr>
                        <m:degHide m:val="on"/>
                        <m:ctrlPr>
                          <a:rPr lang="el-GR" sz="1800" i="1">
                            <a:latin typeface="Cambria Math"/>
                          </a:rPr>
                        </m:ctrlPr>
                      </m:radPr>
                      <m:deg/>
                      <m:e>
                        <m:r>
                          <a:rPr lang="el-GR" sz="1800" i="1">
                            <a:latin typeface="Cambria Math"/>
                          </a:rPr>
                          <m:t>2 </m:t>
                        </m:r>
                      </m:e>
                    </m:rad>
                    <m:f>
                      <m:fPr>
                        <m:ctrlPr>
                          <a:rPr lang="el-GR" sz="1800" i="1">
                            <a:latin typeface="Cambria Math"/>
                          </a:rPr>
                        </m:ctrlPr>
                      </m:fPr>
                      <m:num>
                        <m:sSub>
                          <m:sSubPr>
                            <m:ctrlPr>
                              <a:rPr lang="el-GR" sz="1800" i="1">
                                <a:latin typeface="Cambria Math"/>
                              </a:rPr>
                            </m:ctrlPr>
                          </m:sSubPr>
                          <m:e>
                            <m:r>
                              <a:rPr lang="el-GR" sz="1800" i="1">
                                <a:latin typeface="Cambria Math"/>
                              </a:rPr>
                              <m:t>𝜔</m:t>
                            </m:r>
                          </m:e>
                          <m:sub>
                            <m:r>
                              <a:rPr lang="el-GR" sz="1800" i="1" baseline="-25000">
                                <a:latin typeface="Cambria Math"/>
                              </a:rPr>
                              <m:t>2</m:t>
                            </m:r>
                          </m:sub>
                        </m:sSub>
                      </m:num>
                      <m:den>
                        <m:sSub>
                          <m:sSubPr>
                            <m:ctrlPr>
                              <a:rPr lang="el-GR" sz="1800" i="1">
                                <a:latin typeface="Cambria Math"/>
                              </a:rPr>
                            </m:ctrlPr>
                          </m:sSubPr>
                          <m:e>
                            <m:r>
                              <a:rPr lang="el-GR" sz="1800" i="1">
                                <a:latin typeface="Cambria Math"/>
                              </a:rPr>
                              <m:t>𝜔</m:t>
                            </m:r>
                          </m:e>
                          <m:sub>
                            <m:r>
                              <a:rPr lang="el-GR" sz="1800" i="1" baseline="-25000">
                                <a:latin typeface="Cambria Math"/>
                              </a:rPr>
                              <m:t>1</m:t>
                            </m:r>
                          </m:sub>
                        </m:sSub>
                      </m:den>
                    </m:f>
                    <m:r>
                      <a:rPr lang="el-GR" sz="1800" i="1">
                        <a:latin typeface="Cambria Math"/>
                      </a:rPr>
                      <m:t>=70 </m:t>
                    </m:r>
                    <m:rad>
                      <m:radPr>
                        <m:degHide m:val="on"/>
                        <m:ctrlPr>
                          <a:rPr lang="el-GR" sz="1800" i="1">
                            <a:latin typeface="Cambria Math"/>
                          </a:rPr>
                        </m:ctrlPr>
                      </m:radPr>
                      <m:deg/>
                      <m:e>
                        <m:r>
                          <a:rPr lang="el-GR" sz="1800" i="1">
                            <a:latin typeface="Cambria Math"/>
                          </a:rPr>
                          <m:t>2 </m:t>
                        </m:r>
                      </m:e>
                    </m:rad>
                    <m:f>
                      <m:fPr>
                        <m:ctrlPr>
                          <a:rPr lang="el-GR" sz="1800" i="1">
                            <a:latin typeface="Cambria Math"/>
                          </a:rPr>
                        </m:ctrlPr>
                      </m:fPr>
                      <m:num>
                        <m:r>
                          <a:rPr lang="el-GR" sz="1800" i="1">
                            <a:latin typeface="Cambria Math"/>
                          </a:rPr>
                          <m:t>1</m:t>
                        </m:r>
                      </m:num>
                      <m:den>
                        <m:r>
                          <a:rPr lang="el-GR" sz="1800" i="1">
                            <a:latin typeface="Cambria Math"/>
                          </a:rPr>
                          <m:t>100</m:t>
                        </m:r>
                      </m:den>
                    </m:f>
                    <m:r>
                      <a:rPr lang="el-GR" sz="1800" i="1">
                        <a:latin typeface="Cambria Math"/>
                      </a:rPr>
                      <m:t>= 7 </m:t>
                    </m:r>
                    <m:rad>
                      <m:radPr>
                        <m:degHide m:val="on"/>
                        <m:ctrlPr>
                          <a:rPr lang="el-GR" sz="1800" i="1">
                            <a:latin typeface="Cambria Math"/>
                          </a:rPr>
                        </m:ctrlPr>
                      </m:radPr>
                      <m:deg/>
                      <m:e>
                        <m:r>
                          <a:rPr lang="el-GR" sz="1800" i="1">
                            <a:latin typeface="Cambria Math"/>
                          </a:rPr>
                          <m:t>2 </m:t>
                        </m:r>
                      </m:e>
                    </m:rad>
                    <m:f>
                      <m:fPr>
                        <m:ctrlPr>
                          <a:rPr lang="el-GR" sz="1800" i="1">
                            <a:latin typeface="Cambria Math"/>
                          </a:rPr>
                        </m:ctrlPr>
                      </m:fPr>
                      <m:num>
                        <m:r>
                          <a:rPr lang="el-GR" sz="1800" i="1">
                            <a:latin typeface="Cambria Math"/>
                          </a:rPr>
                          <m:t>1</m:t>
                        </m:r>
                      </m:num>
                      <m:den>
                        <m:r>
                          <a:rPr lang="el-GR" sz="1800" i="1">
                            <a:latin typeface="Cambria Math"/>
                          </a:rPr>
                          <m:t>10</m:t>
                        </m:r>
                      </m:den>
                    </m:f>
                  </m:oMath>
                </a14:m>
                <a:r>
                  <a:rPr lang="el-GR" sz="1800" dirty="0"/>
                  <a:t>. </a:t>
                </a:r>
                <a:r>
                  <a:rPr lang="el-GR" sz="1800" dirty="0" smtClean="0"/>
                  <a:t/>
                </a:r>
                <a:br>
                  <a:rPr lang="el-GR" sz="1800" dirty="0" smtClean="0"/>
                </a:br>
                <a:r>
                  <a:rPr lang="el-GR" sz="1800" dirty="0" smtClean="0"/>
                  <a:t>Άρα </a:t>
                </a:r>
                <a:r>
                  <a:rPr lang="el-GR" sz="1800" dirty="0"/>
                  <a:t>το </a:t>
                </a:r>
                <a14:m>
                  <m:oMath xmlns:m="http://schemas.openxmlformats.org/officeDocument/2006/math">
                    <m:r>
                      <a:rPr lang="el-GR" sz="1800" i="1">
                        <a:latin typeface="Cambria Math"/>
                      </a:rPr>
                      <m:t>𝑦</m:t>
                    </m:r>
                    <m:r>
                      <a:rPr lang="el-GR" sz="1800" i="1">
                        <a:latin typeface="Cambria Math"/>
                      </a:rPr>
                      <m:t>(</m:t>
                    </m:r>
                    <m:r>
                      <a:rPr lang="el-GR" sz="1800" i="1">
                        <a:latin typeface="Cambria Math"/>
                      </a:rPr>
                      <m:t>𝑡</m:t>
                    </m:r>
                    <m:r>
                      <a:rPr lang="el-GR" sz="1800" i="1">
                        <a:latin typeface="Cambria Math"/>
                      </a:rPr>
                      <m:t>)</m:t>
                    </m:r>
                  </m:oMath>
                </a14:m>
                <a:r>
                  <a:rPr lang="el-GR" sz="1800" dirty="0"/>
                  <a:t> δεν είναι περιοδικό.</a:t>
                </a:r>
              </a:p>
              <a:p>
                <a:pPr algn="l">
                  <a:spcBef>
                    <a:spcPts val="600"/>
                  </a:spcBef>
                  <a:spcAft>
                    <a:spcPts val="600"/>
                  </a:spcAft>
                  <a:buFont typeface="+mj-lt"/>
                  <a:buAutoNum type="arabicPeriod"/>
                </a:pPr>
                <a:r>
                  <a:rPr lang="el-GR" sz="1800" dirty="0"/>
                  <a:t>Ισχύει ότι </a:t>
                </a:r>
                <a14:m>
                  <m:oMath xmlns:m="http://schemas.openxmlformats.org/officeDocument/2006/math">
                    <m:sSub>
                      <m:sSubPr>
                        <m:ctrlPr>
                          <a:rPr lang="el-GR" sz="1800" i="1">
                            <a:latin typeface="Cambria Math"/>
                          </a:rPr>
                        </m:ctrlPr>
                      </m:sSubPr>
                      <m:e>
                        <m:r>
                          <a:rPr lang="el-GR" sz="1800" i="1">
                            <a:latin typeface="Cambria Math"/>
                          </a:rPr>
                          <m:t>𝜔</m:t>
                        </m:r>
                      </m:e>
                      <m:sub>
                        <m:r>
                          <a:rPr lang="el-GR" sz="1800" i="1" baseline="-25000">
                            <a:latin typeface="Cambria Math"/>
                          </a:rPr>
                          <m:t>1</m:t>
                        </m:r>
                      </m:sub>
                    </m:sSub>
                    <m:r>
                      <a:rPr lang="el-GR" sz="1800" i="1">
                        <a:latin typeface="Cambria Math"/>
                      </a:rPr>
                      <m:t>=12</m:t>
                    </m:r>
                  </m:oMath>
                </a14:m>
                <a:r>
                  <a:rPr lang="el-GR" sz="1800" dirty="0"/>
                  <a:t> και </a:t>
                </a:r>
                <a14:m>
                  <m:oMath xmlns:m="http://schemas.openxmlformats.org/officeDocument/2006/math">
                    <m:sSub>
                      <m:sSubPr>
                        <m:ctrlPr>
                          <a:rPr lang="el-GR" sz="1800" i="1">
                            <a:latin typeface="Cambria Math"/>
                          </a:rPr>
                        </m:ctrlPr>
                      </m:sSubPr>
                      <m:e>
                        <m:r>
                          <a:rPr lang="el-GR" sz="1800" i="1">
                            <a:latin typeface="Cambria Math"/>
                          </a:rPr>
                          <m:t>𝜔</m:t>
                        </m:r>
                      </m:e>
                      <m:sub>
                        <m:r>
                          <a:rPr lang="el-GR" sz="1800" i="1" baseline="-25000">
                            <a:latin typeface="Cambria Math"/>
                          </a:rPr>
                          <m:t>2</m:t>
                        </m:r>
                      </m:sub>
                    </m:sSub>
                    <m:r>
                      <a:rPr lang="el-GR" sz="1800" i="1">
                        <a:latin typeface="Cambria Math"/>
                      </a:rPr>
                      <m:t>=2</m:t>
                    </m:r>
                    <m:r>
                      <a:rPr lang="el-GR" sz="1800" i="1">
                        <a:latin typeface="Cambria Math"/>
                      </a:rPr>
                      <m:t>𝜋</m:t>
                    </m:r>
                    <m:f>
                      <m:fPr>
                        <m:ctrlPr>
                          <a:rPr lang="el-GR" sz="1800" i="1">
                            <a:latin typeface="Cambria Math"/>
                          </a:rPr>
                        </m:ctrlPr>
                      </m:fPr>
                      <m:num>
                        <m:sSub>
                          <m:sSubPr>
                            <m:ctrlPr>
                              <a:rPr lang="el-GR" sz="1800" i="1">
                                <a:latin typeface="Cambria Math"/>
                              </a:rPr>
                            </m:ctrlPr>
                          </m:sSubPr>
                          <m:e>
                            <m:r>
                              <a:rPr lang="el-GR" sz="1800" i="1">
                                <a:latin typeface="Cambria Math"/>
                              </a:rPr>
                              <m:t>𝜔</m:t>
                            </m:r>
                          </m:e>
                          <m:sub>
                            <m:r>
                              <a:rPr lang="el-GR" sz="1800" i="1" baseline="-25000">
                                <a:latin typeface="Cambria Math"/>
                              </a:rPr>
                              <m:t>2</m:t>
                            </m:r>
                          </m:sub>
                        </m:sSub>
                      </m:num>
                      <m:den>
                        <m:sSub>
                          <m:sSubPr>
                            <m:ctrlPr>
                              <a:rPr lang="el-GR" sz="1800" i="1">
                                <a:latin typeface="Cambria Math"/>
                              </a:rPr>
                            </m:ctrlPr>
                          </m:sSubPr>
                          <m:e>
                            <m:r>
                              <a:rPr lang="el-GR" sz="1800" i="1">
                                <a:latin typeface="Cambria Math"/>
                              </a:rPr>
                              <m:t>𝜔</m:t>
                            </m:r>
                          </m:e>
                          <m:sub>
                            <m:r>
                              <a:rPr lang="el-GR" sz="1800" i="1" baseline="-25000">
                                <a:latin typeface="Cambria Math"/>
                              </a:rPr>
                              <m:t>1</m:t>
                            </m:r>
                          </m:sub>
                        </m:sSub>
                      </m:den>
                    </m:f>
                    <m:r>
                      <a:rPr lang="el-GR" sz="1800" i="1">
                        <a:latin typeface="Cambria Math"/>
                      </a:rPr>
                      <m:t>=</m:t>
                    </m:r>
                    <m:f>
                      <m:fPr>
                        <m:ctrlPr>
                          <a:rPr lang="el-GR" sz="1800" i="1">
                            <a:latin typeface="Cambria Math"/>
                          </a:rPr>
                        </m:ctrlPr>
                      </m:fPr>
                      <m:num>
                        <m:r>
                          <a:rPr lang="el-GR" sz="1800" i="1">
                            <a:latin typeface="Cambria Math"/>
                          </a:rPr>
                          <m:t>𝜋</m:t>
                        </m:r>
                      </m:num>
                      <m:den>
                        <m:r>
                          <a:rPr lang="el-GR" sz="1800" i="1">
                            <a:latin typeface="Cambria Math"/>
                          </a:rPr>
                          <m:t>6</m:t>
                        </m:r>
                      </m:den>
                    </m:f>
                  </m:oMath>
                </a14:m>
                <a:r>
                  <a:rPr lang="el-GR" sz="1800" dirty="0"/>
                  <a:t>. </a:t>
                </a:r>
                <a:r>
                  <a:rPr lang="el-GR" sz="1800" dirty="0" smtClean="0"/>
                  <a:t/>
                </a:r>
                <a:br>
                  <a:rPr lang="el-GR" sz="1800" dirty="0" smtClean="0"/>
                </a:br>
                <a:r>
                  <a:rPr lang="el-GR" sz="1800" dirty="0" smtClean="0"/>
                  <a:t>Άρα </a:t>
                </a:r>
                <a:r>
                  <a:rPr lang="el-GR" sz="1800" dirty="0"/>
                  <a:t>το </a:t>
                </a:r>
                <a14:m>
                  <m:oMath xmlns:m="http://schemas.openxmlformats.org/officeDocument/2006/math">
                    <m:r>
                      <a:rPr lang="el-GR" sz="1800" i="1">
                        <a:latin typeface="Cambria Math"/>
                      </a:rPr>
                      <m:t>𝑦</m:t>
                    </m:r>
                    <m:r>
                      <a:rPr lang="el-GR" sz="1800" i="1">
                        <a:latin typeface="Cambria Math"/>
                      </a:rPr>
                      <m:t>(</m:t>
                    </m:r>
                    <m:r>
                      <a:rPr lang="el-GR" sz="1800" i="1">
                        <a:latin typeface="Cambria Math"/>
                      </a:rPr>
                      <m:t>𝑡</m:t>
                    </m:r>
                    <m:r>
                      <a:rPr lang="el-GR" sz="1800" i="1">
                        <a:latin typeface="Cambria Math"/>
                      </a:rPr>
                      <m:t>)</m:t>
                    </m:r>
                  </m:oMath>
                </a14:m>
                <a:r>
                  <a:rPr lang="el-GR" sz="1800" dirty="0"/>
                  <a:t> δεν είναι </a:t>
                </a:r>
                <a:r>
                  <a:rPr lang="el-GR" sz="1800" dirty="0" smtClean="0"/>
                  <a:t>περιοδικό.</a:t>
                </a:r>
                <a:endParaRPr lang="en-US" sz="1800" dirty="0" smtClean="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457200" y="1052736"/>
                <a:ext cx="8229600" cy="5472608"/>
              </a:xfrm>
              <a:blipFill rotWithShape="1">
                <a:blip r:embed="rId2"/>
                <a:stretch>
                  <a:fillRect l="-593" t="-669"/>
                </a:stretch>
              </a:blipFill>
            </p:spPr>
            <p:txBody>
              <a:bodyPr/>
              <a:lstStyle/>
              <a:p>
                <a:r>
                  <a:rPr lang="el-GR">
                    <a:noFill/>
                  </a:rPr>
                  <a:t> </a:t>
                </a:r>
              </a:p>
            </p:txBody>
          </p:sp>
        </mc:Fallback>
      </mc:AlternateContent>
      <p:sp>
        <p:nvSpPr>
          <p:cNvPr id="4" name="Slide Number Placeholder 3"/>
          <p:cNvSpPr>
            <a:spLocks noGrp="1"/>
          </p:cNvSpPr>
          <p:nvPr>
            <p:ph type="sldNum" sz="quarter" idx="12"/>
          </p:nvPr>
        </p:nvSpPr>
        <p:spPr/>
        <p:txBody>
          <a:bodyPr/>
          <a:lstStyle/>
          <a:p>
            <a:fld id="{0B0EBAE1-C03B-424B-868F-E6C23C4F0113}" type="slidenum">
              <a:rPr lang="el-GR" smtClean="0"/>
              <a:t>42</a:t>
            </a:fld>
            <a:endParaRPr lang="el-GR"/>
          </a:p>
        </p:txBody>
      </p:sp>
    </p:spTree>
    <p:extLst>
      <p:ext uri="{BB962C8B-B14F-4D97-AF65-F5344CB8AC3E}">
        <p14:creationId xmlns:p14="http://schemas.microsoft.com/office/powerpoint/2010/main" val="1982259605"/>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l-GR" dirty="0" smtClean="0"/>
              <a:t>Άσκηση 8</a:t>
            </a:r>
            <a:endParaRPr lang="el-GR"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457200" y="1052736"/>
                <a:ext cx="8229600" cy="5472608"/>
              </a:xfrm>
            </p:spPr>
            <p:txBody>
              <a:bodyPr>
                <a:noAutofit/>
              </a:bodyPr>
              <a:lstStyle/>
              <a:p>
                <a:pPr marL="0" indent="0" algn="l">
                  <a:buNone/>
                </a:pPr>
                <a:r>
                  <a:rPr lang="el-GR" sz="1800" dirty="0" smtClean="0"/>
                  <a:t>Να υπολογιστεί η θεμελιώδης περίοδος για καθένα από τα παρακάτω περιοδικά σήματα:</a:t>
                </a:r>
                <a:endParaRPr lang="el-GR" sz="1800" dirty="0"/>
              </a:p>
              <a:p>
                <a:pPr algn="l">
                  <a:buFont typeface="+mj-lt"/>
                  <a:buAutoNum type="arabicPeriod"/>
                </a:pPr>
                <a14:m>
                  <m:oMath xmlns:m="http://schemas.openxmlformats.org/officeDocument/2006/math">
                    <m:sSub>
                      <m:sSubPr>
                        <m:ctrlPr>
                          <a:rPr lang="fr-FR" sz="1800" i="1" dirty="0" smtClean="0">
                            <a:latin typeface="Cambria Math"/>
                          </a:rPr>
                        </m:ctrlPr>
                      </m:sSubPr>
                      <m:e>
                        <m:r>
                          <m:rPr>
                            <m:sty m:val="p"/>
                          </m:rPr>
                          <a:rPr lang="fr-FR" sz="1800" i="0" dirty="0" smtClean="0">
                            <a:latin typeface="Cambria Math"/>
                          </a:rPr>
                          <m:t>x</m:t>
                        </m:r>
                      </m:e>
                      <m:sub>
                        <m:r>
                          <a:rPr lang="fr-FR" sz="1800" i="0" dirty="0" smtClean="0">
                            <a:latin typeface="Cambria Math"/>
                          </a:rPr>
                          <m:t>1</m:t>
                        </m:r>
                      </m:sub>
                    </m:sSub>
                    <m:d>
                      <m:dPr>
                        <m:ctrlPr>
                          <a:rPr lang="fr-FR" sz="1800" i="1" dirty="0" smtClean="0">
                            <a:latin typeface="Cambria Math"/>
                          </a:rPr>
                        </m:ctrlPr>
                      </m:dPr>
                      <m:e>
                        <m:r>
                          <m:rPr>
                            <m:sty m:val="p"/>
                          </m:rPr>
                          <a:rPr lang="fr-FR" sz="1800" i="0" dirty="0" smtClean="0">
                            <a:latin typeface="Cambria Math"/>
                          </a:rPr>
                          <m:t>t</m:t>
                        </m:r>
                      </m:e>
                    </m:d>
                    <m:r>
                      <a:rPr lang="fr-FR" sz="1800" i="0" dirty="0" smtClean="0">
                        <a:latin typeface="Cambria Math"/>
                      </a:rPr>
                      <m:t>=</m:t>
                    </m:r>
                    <m:sSup>
                      <m:sSupPr>
                        <m:ctrlPr>
                          <a:rPr lang="fr-FR" sz="1800" i="1" dirty="0" smtClean="0">
                            <a:latin typeface="Cambria Math"/>
                          </a:rPr>
                        </m:ctrlPr>
                      </m:sSupPr>
                      <m:e>
                        <m:r>
                          <m:rPr>
                            <m:sty m:val="p"/>
                          </m:rPr>
                          <a:rPr lang="fr-FR" sz="1800" i="0" dirty="0" smtClean="0">
                            <a:latin typeface="Cambria Math"/>
                          </a:rPr>
                          <m:t>e</m:t>
                        </m:r>
                      </m:e>
                      <m:sup>
                        <m:r>
                          <m:rPr>
                            <m:sty m:val="p"/>
                          </m:rPr>
                          <a:rPr lang="fr-FR" sz="1800" i="0" dirty="0" smtClean="0">
                            <a:latin typeface="Cambria Math"/>
                          </a:rPr>
                          <m:t>j</m:t>
                        </m:r>
                        <m:r>
                          <a:rPr lang="fr-FR" sz="1800" i="0" dirty="0" smtClean="0">
                            <a:latin typeface="Cambria Math"/>
                          </a:rPr>
                          <m:t> 0.25 </m:t>
                        </m:r>
                        <m:r>
                          <m:rPr>
                            <m:sty m:val="p"/>
                          </m:rPr>
                          <a:rPr lang="fr-FR" sz="1800" i="0" dirty="0" smtClean="0">
                            <a:latin typeface="Cambria Math"/>
                          </a:rPr>
                          <m:t>π</m:t>
                        </m:r>
                        <m:r>
                          <a:rPr lang="fr-FR" sz="1800" i="0" dirty="0" smtClean="0">
                            <a:latin typeface="Cambria Math"/>
                          </a:rPr>
                          <m:t> </m:t>
                        </m:r>
                        <m:r>
                          <m:rPr>
                            <m:sty m:val="p"/>
                          </m:rPr>
                          <a:rPr lang="fr-FR" sz="1800" i="0" dirty="0" smtClean="0">
                            <a:latin typeface="Cambria Math"/>
                          </a:rPr>
                          <m:t>t</m:t>
                        </m:r>
                      </m:sup>
                    </m:sSup>
                  </m:oMath>
                </a14:m>
                <a:r>
                  <a:rPr lang="el-GR" sz="1800" dirty="0" smtClean="0"/>
                  <a:t>  </a:t>
                </a:r>
                <a:endParaRPr lang="fr-FR" sz="1800" dirty="0"/>
              </a:p>
              <a:p>
                <a:pPr algn="l">
                  <a:buFont typeface="+mj-lt"/>
                  <a:buAutoNum type="arabicPeriod"/>
                </a:pPr>
                <a14:m>
                  <m:oMath xmlns:m="http://schemas.openxmlformats.org/officeDocument/2006/math">
                    <m:sSub>
                      <m:sSubPr>
                        <m:ctrlPr>
                          <a:rPr lang="fr-FR" sz="1800" i="1" dirty="0" smtClean="0">
                            <a:latin typeface="Cambria Math"/>
                          </a:rPr>
                        </m:ctrlPr>
                      </m:sSubPr>
                      <m:e>
                        <m:r>
                          <m:rPr>
                            <m:sty m:val="p"/>
                          </m:rPr>
                          <a:rPr lang="fr-FR" sz="1800" i="0" dirty="0" smtClean="0">
                            <a:latin typeface="Cambria Math"/>
                          </a:rPr>
                          <m:t>x</m:t>
                        </m:r>
                      </m:e>
                      <m:sub>
                        <m:r>
                          <a:rPr lang="fr-FR" sz="1800" i="0" dirty="0" smtClean="0">
                            <a:latin typeface="Cambria Math"/>
                          </a:rPr>
                          <m:t>2</m:t>
                        </m:r>
                      </m:sub>
                    </m:sSub>
                    <m:d>
                      <m:dPr>
                        <m:ctrlPr>
                          <a:rPr lang="fr-FR" sz="1800" i="1" dirty="0" smtClean="0">
                            <a:latin typeface="Cambria Math"/>
                          </a:rPr>
                        </m:ctrlPr>
                      </m:dPr>
                      <m:e>
                        <m:r>
                          <m:rPr>
                            <m:sty m:val="p"/>
                          </m:rPr>
                          <a:rPr lang="fr-FR" sz="1800" i="0" dirty="0" smtClean="0">
                            <a:latin typeface="Cambria Math"/>
                          </a:rPr>
                          <m:t>t</m:t>
                        </m:r>
                      </m:e>
                    </m:d>
                    <m:r>
                      <a:rPr lang="fr-FR" sz="1800" i="0" dirty="0" smtClean="0">
                        <a:latin typeface="Cambria Math"/>
                      </a:rPr>
                      <m:t>=</m:t>
                    </m:r>
                    <m:func>
                      <m:funcPr>
                        <m:ctrlPr>
                          <a:rPr lang="fr-FR" sz="1800" i="1" dirty="0" smtClean="0">
                            <a:latin typeface="Cambria Math"/>
                          </a:rPr>
                        </m:ctrlPr>
                      </m:funcPr>
                      <m:fName>
                        <m:r>
                          <m:rPr>
                            <m:sty m:val="p"/>
                          </m:rPr>
                          <a:rPr lang="fr-FR" sz="1800" i="0" dirty="0" smtClean="0">
                            <a:latin typeface="Cambria Math"/>
                          </a:rPr>
                          <m:t>cos</m:t>
                        </m:r>
                      </m:fName>
                      <m:e>
                        <m:d>
                          <m:dPr>
                            <m:ctrlPr>
                              <a:rPr lang="fr-FR" sz="1800" i="1" dirty="0" smtClean="0">
                                <a:latin typeface="Cambria Math"/>
                              </a:rPr>
                            </m:ctrlPr>
                          </m:dPr>
                          <m:e>
                            <m:r>
                              <a:rPr lang="fr-FR" sz="1800" i="0" dirty="0" smtClean="0">
                                <a:latin typeface="Cambria Math"/>
                              </a:rPr>
                              <m:t>0.2 </m:t>
                            </m:r>
                            <m:r>
                              <m:rPr>
                                <m:sty m:val="p"/>
                              </m:rPr>
                              <a:rPr lang="fr-FR" sz="1800" i="0" dirty="0" smtClean="0">
                                <a:latin typeface="Cambria Math"/>
                              </a:rPr>
                              <m:t>πt</m:t>
                            </m:r>
                          </m:e>
                        </m:d>
                      </m:e>
                    </m:func>
                  </m:oMath>
                </a14:m>
                <a:endParaRPr lang="fr-FR" sz="1800" dirty="0"/>
              </a:p>
              <a:p>
                <a:pPr algn="l">
                  <a:buFont typeface="+mj-lt"/>
                  <a:buAutoNum type="arabicPeriod"/>
                </a:pPr>
                <a14:m>
                  <m:oMath xmlns:m="http://schemas.openxmlformats.org/officeDocument/2006/math">
                    <m:sSub>
                      <m:sSubPr>
                        <m:ctrlPr>
                          <a:rPr lang="fr-FR" sz="1800" i="1" dirty="0" smtClean="0">
                            <a:latin typeface="Cambria Math"/>
                          </a:rPr>
                        </m:ctrlPr>
                      </m:sSubPr>
                      <m:e>
                        <m:r>
                          <m:rPr>
                            <m:sty m:val="p"/>
                          </m:rPr>
                          <a:rPr lang="fr-FR" sz="1800" i="0" dirty="0" smtClean="0">
                            <a:latin typeface="Cambria Math"/>
                          </a:rPr>
                          <m:t>x</m:t>
                        </m:r>
                      </m:e>
                      <m:sub>
                        <m:r>
                          <a:rPr lang="fr-FR" sz="1800" i="0" dirty="0" smtClean="0">
                            <a:latin typeface="Cambria Math"/>
                          </a:rPr>
                          <m:t>3</m:t>
                        </m:r>
                      </m:sub>
                    </m:sSub>
                    <m:d>
                      <m:dPr>
                        <m:ctrlPr>
                          <a:rPr lang="fr-FR" sz="1800" i="1" dirty="0" smtClean="0">
                            <a:latin typeface="Cambria Math"/>
                          </a:rPr>
                        </m:ctrlPr>
                      </m:dPr>
                      <m:e>
                        <m:r>
                          <m:rPr>
                            <m:sty m:val="p"/>
                          </m:rPr>
                          <a:rPr lang="fr-FR" sz="1800" i="0" dirty="0" smtClean="0">
                            <a:latin typeface="Cambria Math"/>
                          </a:rPr>
                          <m:t>t</m:t>
                        </m:r>
                      </m:e>
                    </m:d>
                    <m:r>
                      <a:rPr lang="fr-FR" sz="1800" i="0" dirty="0" smtClean="0">
                        <a:latin typeface="Cambria Math"/>
                      </a:rPr>
                      <m:t>=2</m:t>
                    </m:r>
                    <m:func>
                      <m:funcPr>
                        <m:ctrlPr>
                          <a:rPr lang="fr-FR" sz="1800" i="1" dirty="0" smtClean="0">
                            <a:latin typeface="Cambria Math"/>
                          </a:rPr>
                        </m:ctrlPr>
                      </m:funcPr>
                      <m:fName>
                        <m:r>
                          <m:rPr>
                            <m:sty m:val="p"/>
                          </m:rPr>
                          <a:rPr lang="fr-FR" sz="1800" i="0" dirty="0" smtClean="0">
                            <a:latin typeface="Cambria Math"/>
                          </a:rPr>
                          <m:t>cos</m:t>
                        </m:r>
                      </m:fName>
                      <m:e>
                        <m:d>
                          <m:dPr>
                            <m:ctrlPr>
                              <a:rPr lang="fr-FR" sz="1800" i="1" dirty="0" smtClean="0">
                                <a:latin typeface="Cambria Math"/>
                              </a:rPr>
                            </m:ctrlPr>
                          </m:dPr>
                          <m:e>
                            <m:r>
                              <a:rPr lang="fr-FR" sz="1800" i="0" dirty="0" smtClean="0">
                                <a:latin typeface="Cambria Math"/>
                              </a:rPr>
                              <m:t>0.1 </m:t>
                            </m:r>
                            <m:r>
                              <m:rPr>
                                <m:sty m:val="p"/>
                              </m:rPr>
                              <a:rPr lang="fr-FR" sz="1800" i="0" dirty="0" smtClean="0">
                                <a:latin typeface="Cambria Math"/>
                              </a:rPr>
                              <m:t>πt</m:t>
                            </m:r>
                          </m:e>
                        </m:d>
                      </m:e>
                    </m:func>
                    <m:r>
                      <a:rPr lang="fr-FR" sz="1800" i="0" dirty="0" smtClean="0">
                        <a:latin typeface="Cambria Math"/>
                      </a:rPr>
                      <m:t>+ 2</m:t>
                    </m:r>
                    <m:func>
                      <m:funcPr>
                        <m:ctrlPr>
                          <a:rPr lang="fr-FR" sz="1800" i="1" dirty="0" smtClean="0">
                            <a:latin typeface="Cambria Math"/>
                          </a:rPr>
                        </m:ctrlPr>
                      </m:funcPr>
                      <m:fName>
                        <m:r>
                          <m:rPr>
                            <m:sty m:val="p"/>
                          </m:rPr>
                          <a:rPr lang="fr-FR" sz="1800" i="0" dirty="0" smtClean="0">
                            <a:latin typeface="Cambria Math"/>
                          </a:rPr>
                          <m:t>sin</m:t>
                        </m:r>
                      </m:fName>
                      <m:e>
                        <m:d>
                          <m:dPr>
                            <m:ctrlPr>
                              <a:rPr lang="fr-FR" sz="1800" i="1" dirty="0" smtClean="0">
                                <a:latin typeface="Cambria Math"/>
                              </a:rPr>
                            </m:ctrlPr>
                          </m:dPr>
                          <m:e>
                            <m:r>
                              <a:rPr lang="fr-FR" sz="1800" i="0" dirty="0" smtClean="0">
                                <a:latin typeface="Cambria Math"/>
                              </a:rPr>
                              <m:t>0.2 </m:t>
                            </m:r>
                            <m:r>
                              <m:rPr>
                                <m:sty m:val="p"/>
                              </m:rPr>
                              <a:rPr lang="fr-FR" sz="1800" i="0" dirty="0" smtClean="0">
                                <a:latin typeface="Cambria Math"/>
                              </a:rPr>
                              <m:t>πt</m:t>
                            </m:r>
                          </m:e>
                        </m:d>
                      </m:e>
                    </m:func>
                  </m:oMath>
                </a14:m>
                <a:endParaRPr lang="fr-FR" sz="1800" dirty="0"/>
              </a:p>
              <a:p>
                <a:pPr marL="0" indent="0" algn="l">
                  <a:buNone/>
                </a:pPr>
                <a:r>
                  <a:rPr lang="fr-FR" sz="1800" dirty="0"/>
                  <a:t> </a:t>
                </a:r>
                <a:endParaRPr lang="el-GR" sz="1800" dirty="0"/>
              </a:p>
              <a:p>
                <a:pPr marL="0" indent="0" algn="l">
                  <a:buNone/>
                </a:pPr>
                <a:r>
                  <a:rPr lang="el-GR" sz="1800" u="sng" dirty="0"/>
                  <a:t>Απάντηση</a:t>
                </a:r>
                <a:r>
                  <a:rPr lang="el-GR" sz="1800" dirty="0"/>
                  <a:t>:</a:t>
                </a:r>
              </a:p>
              <a:p>
                <a:pPr lvl="0" algn="l" fontAlgn="base">
                  <a:buFont typeface="+mj-lt"/>
                  <a:buAutoNum type="arabicPeriod"/>
                </a:pPr>
                <a:r>
                  <a:rPr lang="el-GR" sz="1800" dirty="0"/>
                  <a:t>Το </a:t>
                </a:r>
                <a14:m>
                  <m:oMath xmlns:m="http://schemas.openxmlformats.org/officeDocument/2006/math">
                    <m:sSub>
                      <m:sSubPr>
                        <m:ctrlPr>
                          <a:rPr lang="el-GR" sz="1800" i="1">
                            <a:latin typeface="Cambria Math"/>
                          </a:rPr>
                        </m:ctrlPr>
                      </m:sSubPr>
                      <m:e>
                        <m:r>
                          <a:rPr lang="en-US" sz="1800" i="1">
                            <a:latin typeface="Cambria Math"/>
                          </a:rPr>
                          <m:t>𝑥</m:t>
                        </m:r>
                      </m:e>
                      <m:sub>
                        <m:r>
                          <a:rPr lang="el-GR" sz="1800" i="1" baseline="-25000">
                            <a:latin typeface="Cambria Math"/>
                          </a:rPr>
                          <m:t>1</m:t>
                        </m:r>
                      </m:sub>
                    </m:sSub>
                    <m:r>
                      <a:rPr lang="el-GR" sz="1800" i="1">
                        <a:latin typeface="Cambria Math"/>
                      </a:rPr>
                      <m:t>(</m:t>
                    </m:r>
                    <m:r>
                      <a:rPr lang="en-US" sz="1800" i="1">
                        <a:latin typeface="Cambria Math"/>
                      </a:rPr>
                      <m:t>𝑡</m:t>
                    </m:r>
                    <m:r>
                      <a:rPr lang="el-GR" sz="1800" i="1">
                        <a:latin typeface="Cambria Math"/>
                      </a:rPr>
                      <m:t>)</m:t>
                    </m:r>
                  </m:oMath>
                </a14:m>
                <a:r>
                  <a:rPr lang="el-GR" sz="1800" dirty="0"/>
                  <a:t> γράφεται ως </a:t>
                </a:r>
                <a14:m>
                  <m:oMath xmlns:m="http://schemas.openxmlformats.org/officeDocument/2006/math">
                    <m:sSup>
                      <m:sSupPr>
                        <m:ctrlPr>
                          <a:rPr lang="el-GR" sz="1800" i="1">
                            <a:latin typeface="Cambria Math"/>
                          </a:rPr>
                        </m:ctrlPr>
                      </m:sSupPr>
                      <m:e>
                        <m:r>
                          <a:rPr lang="el-GR" sz="1800" i="1">
                            <a:latin typeface="Cambria Math"/>
                          </a:rPr>
                          <m:t>𝑒</m:t>
                        </m:r>
                      </m:e>
                      <m:sup>
                        <m:r>
                          <a:rPr lang="el-GR" sz="1800" i="1">
                            <a:latin typeface="Cambria Math"/>
                          </a:rPr>
                          <m:t> </m:t>
                        </m:r>
                        <m:r>
                          <a:rPr lang="en-US" sz="1800" i="1">
                            <a:latin typeface="Cambria Math"/>
                          </a:rPr>
                          <m:t>𝑗</m:t>
                        </m:r>
                        <m:r>
                          <a:rPr lang="el-GR" sz="1800" i="1">
                            <a:latin typeface="Cambria Math"/>
                          </a:rPr>
                          <m:t> 2</m:t>
                        </m:r>
                        <m:r>
                          <a:rPr lang="el-GR" sz="1800" i="1">
                            <a:latin typeface="Cambria Math"/>
                          </a:rPr>
                          <m:t>𝜋</m:t>
                        </m:r>
                        <m:r>
                          <a:rPr lang="el-GR" sz="1800" i="1">
                            <a:latin typeface="Cambria Math"/>
                          </a:rPr>
                          <m:t> </m:t>
                        </m:r>
                        <m:r>
                          <a:rPr lang="en-US" sz="1800" i="1">
                            <a:latin typeface="Cambria Math"/>
                          </a:rPr>
                          <m:t>𝑡</m:t>
                        </m:r>
                        <m:r>
                          <a:rPr lang="el-GR" sz="1800" i="1">
                            <a:latin typeface="Cambria Math"/>
                          </a:rPr>
                          <m:t> /8</m:t>
                        </m:r>
                      </m:sup>
                    </m:sSup>
                  </m:oMath>
                </a14:m>
                <a:r>
                  <a:rPr lang="el-GR" sz="1800" dirty="0"/>
                  <a:t> </a:t>
                </a:r>
                <a:r>
                  <a:rPr lang="el-GR" sz="1800" dirty="0" smtClean="0"/>
                  <a:t>και </a:t>
                </a:r>
                <a:r>
                  <a:rPr lang="el-GR" sz="1800" dirty="0"/>
                  <a:t>επειδή ισχύει </a:t>
                </a:r>
                <a14:m>
                  <m:oMath xmlns:m="http://schemas.openxmlformats.org/officeDocument/2006/math">
                    <m:r>
                      <a:rPr lang="el-GR" sz="1800" i="1">
                        <a:latin typeface="Cambria Math"/>
                      </a:rPr>
                      <m:t>2</m:t>
                    </m:r>
                    <m:r>
                      <a:rPr lang="el-GR" sz="1800" i="1">
                        <a:latin typeface="Cambria Math"/>
                      </a:rPr>
                      <m:t>𝜋</m:t>
                    </m:r>
                    <m:r>
                      <a:rPr lang="el-GR" sz="1800" i="1">
                        <a:latin typeface="Cambria Math"/>
                      </a:rPr>
                      <m:t>/</m:t>
                    </m:r>
                    <m:sSub>
                      <m:sSubPr>
                        <m:ctrlPr>
                          <a:rPr lang="el-GR" sz="1800" i="1">
                            <a:latin typeface="Cambria Math"/>
                          </a:rPr>
                        </m:ctrlPr>
                      </m:sSubPr>
                      <m:e>
                        <m:r>
                          <a:rPr lang="en-US" sz="1800" i="1">
                            <a:latin typeface="Cambria Math"/>
                          </a:rPr>
                          <m:t>𝑇</m:t>
                        </m:r>
                      </m:e>
                      <m:sub>
                        <m:r>
                          <a:rPr lang="el-GR" sz="1800" i="1">
                            <a:latin typeface="Cambria Math"/>
                          </a:rPr>
                          <m:t>0</m:t>
                        </m:r>
                      </m:sub>
                    </m:sSub>
                    <m:r>
                      <a:rPr lang="el-GR" sz="1800" i="1">
                        <a:latin typeface="Cambria Math"/>
                      </a:rPr>
                      <m:t> =2</m:t>
                    </m:r>
                    <m:r>
                      <a:rPr lang="el-GR" sz="1800" i="1">
                        <a:latin typeface="Cambria Math"/>
                      </a:rPr>
                      <m:t>𝜋</m:t>
                    </m:r>
                    <m:r>
                      <a:rPr lang="el-GR" sz="1800" i="1">
                        <a:latin typeface="Cambria Math"/>
                      </a:rPr>
                      <m:t>/8,</m:t>
                    </m:r>
                  </m:oMath>
                </a14:m>
                <a:r>
                  <a:rPr lang="el-GR" sz="1800" dirty="0"/>
                  <a:t> η θεμελιώδης περίοδος είναι </a:t>
                </a:r>
                <a14:m>
                  <m:oMath xmlns:m="http://schemas.openxmlformats.org/officeDocument/2006/math">
                    <m:sSub>
                      <m:sSubPr>
                        <m:ctrlPr>
                          <a:rPr lang="el-GR" sz="1800" i="1">
                            <a:latin typeface="Cambria Math"/>
                          </a:rPr>
                        </m:ctrlPr>
                      </m:sSubPr>
                      <m:e>
                        <m:r>
                          <a:rPr lang="el-GR" sz="1800" i="1">
                            <a:latin typeface="Cambria Math"/>
                          </a:rPr>
                          <m:t>𝛵</m:t>
                        </m:r>
                      </m:e>
                      <m:sub>
                        <m:r>
                          <a:rPr lang="el-GR" sz="1800" i="1" baseline="-25000">
                            <a:latin typeface="Cambria Math"/>
                          </a:rPr>
                          <m:t>0</m:t>
                        </m:r>
                      </m:sub>
                    </m:sSub>
                    <m:r>
                      <a:rPr lang="el-GR" sz="1800" i="1">
                        <a:latin typeface="Cambria Math"/>
                      </a:rPr>
                      <m:t>=8</m:t>
                    </m:r>
                  </m:oMath>
                </a14:m>
                <a:r>
                  <a:rPr lang="el-GR" sz="1800" dirty="0"/>
                  <a:t>. </a:t>
                </a:r>
              </a:p>
              <a:p>
                <a:pPr lvl="0" algn="l" fontAlgn="base">
                  <a:buFont typeface="+mj-lt"/>
                  <a:buAutoNum type="arabicPeriod"/>
                </a:pPr>
                <a:r>
                  <a:rPr lang="el-GR" sz="1800" dirty="0"/>
                  <a:t>Η θεμελιώδης περίοδος του </a:t>
                </a:r>
                <a14:m>
                  <m:oMath xmlns:m="http://schemas.openxmlformats.org/officeDocument/2006/math">
                    <m:sSub>
                      <m:sSubPr>
                        <m:ctrlPr>
                          <a:rPr lang="el-GR" sz="1800" i="1">
                            <a:latin typeface="Cambria Math"/>
                          </a:rPr>
                        </m:ctrlPr>
                      </m:sSubPr>
                      <m:e>
                        <m:r>
                          <a:rPr lang="en-US" sz="1800" i="1">
                            <a:latin typeface="Cambria Math"/>
                          </a:rPr>
                          <m:t>𝑥</m:t>
                        </m:r>
                      </m:e>
                      <m:sub>
                        <m:r>
                          <a:rPr lang="el-GR" sz="1800" i="1" baseline="-25000">
                            <a:latin typeface="Cambria Math"/>
                          </a:rPr>
                          <m:t>2</m:t>
                        </m:r>
                      </m:sub>
                    </m:sSub>
                    <m:r>
                      <a:rPr lang="el-GR" sz="1800" i="1">
                        <a:latin typeface="Cambria Math"/>
                      </a:rPr>
                      <m:t>(</m:t>
                    </m:r>
                    <m:r>
                      <a:rPr lang="en-US" sz="1800" i="1">
                        <a:latin typeface="Cambria Math"/>
                      </a:rPr>
                      <m:t>𝑡</m:t>
                    </m:r>
                    <m:r>
                      <a:rPr lang="el-GR" sz="1800" i="1">
                        <a:latin typeface="Cambria Math"/>
                      </a:rPr>
                      <m:t>)=</m:t>
                    </m:r>
                    <m:r>
                      <a:rPr lang="en-US" sz="1800" i="1">
                        <a:latin typeface="Cambria Math"/>
                      </a:rPr>
                      <m:t>𝑐𝑜𝑠</m:t>
                    </m:r>
                    <m:r>
                      <a:rPr lang="el-GR" sz="1800" i="1">
                        <a:latin typeface="Cambria Math"/>
                      </a:rPr>
                      <m:t> (0.2 </m:t>
                    </m:r>
                    <m:r>
                      <a:rPr lang="el-GR" sz="1800" i="1">
                        <a:latin typeface="Cambria Math"/>
                      </a:rPr>
                      <m:t>𝜋</m:t>
                    </m:r>
                    <m:r>
                      <a:rPr lang="en-US" sz="1800" i="1">
                        <a:latin typeface="Cambria Math"/>
                      </a:rPr>
                      <m:t>𝑡</m:t>
                    </m:r>
                    <m:r>
                      <a:rPr lang="el-GR" sz="1800" i="1">
                        <a:latin typeface="Cambria Math"/>
                      </a:rPr>
                      <m:t>)=</m:t>
                    </m:r>
                    <m:func>
                      <m:funcPr>
                        <m:ctrlPr>
                          <a:rPr lang="el-GR" sz="1800" i="1">
                            <a:latin typeface="Cambria Math"/>
                          </a:rPr>
                        </m:ctrlPr>
                      </m:funcPr>
                      <m:fName>
                        <m:r>
                          <m:rPr>
                            <m:sty m:val="p"/>
                          </m:rPr>
                          <a:rPr lang="el-GR" sz="1800">
                            <a:latin typeface="Cambria Math"/>
                          </a:rPr>
                          <m:t>cos</m:t>
                        </m:r>
                      </m:fName>
                      <m:e>
                        <m:d>
                          <m:dPr>
                            <m:ctrlPr>
                              <a:rPr lang="el-GR" sz="1800" i="1">
                                <a:latin typeface="Cambria Math"/>
                              </a:rPr>
                            </m:ctrlPr>
                          </m:dPr>
                          <m:e>
                            <m:f>
                              <m:fPr>
                                <m:ctrlPr>
                                  <a:rPr lang="el-GR" sz="1800" i="1">
                                    <a:latin typeface="Cambria Math"/>
                                  </a:rPr>
                                </m:ctrlPr>
                              </m:fPr>
                              <m:num>
                                <m:r>
                                  <a:rPr lang="el-GR" sz="1800" i="1">
                                    <a:latin typeface="Cambria Math"/>
                                  </a:rPr>
                                  <m:t>2</m:t>
                                </m:r>
                                <m:r>
                                  <a:rPr lang="el-GR" sz="1800" i="1">
                                    <a:latin typeface="Cambria Math"/>
                                  </a:rPr>
                                  <m:t>𝜋</m:t>
                                </m:r>
                              </m:num>
                              <m:den>
                                <m:r>
                                  <a:rPr lang="el-GR" sz="1800" i="1">
                                    <a:latin typeface="Cambria Math"/>
                                  </a:rPr>
                                  <m:t>10</m:t>
                                </m:r>
                              </m:den>
                            </m:f>
                            <m:r>
                              <a:rPr lang="en-US" sz="1800" i="1">
                                <a:latin typeface="Cambria Math"/>
                              </a:rPr>
                              <m:t>𝑡</m:t>
                            </m:r>
                          </m:e>
                        </m:d>
                      </m:e>
                    </m:func>
                  </m:oMath>
                </a14:m>
                <a:r>
                  <a:rPr lang="el-GR" sz="1800" dirty="0"/>
                  <a:t> είναι </a:t>
                </a:r>
                <a14:m>
                  <m:oMath xmlns:m="http://schemas.openxmlformats.org/officeDocument/2006/math">
                    <m:sSub>
                      <m:sSubPr>
                        <m:ctrlPr>
                          <a:rPr lang="el-GR" sz="1800" i="1">
                            <a:latin typeface="Cambria Math"/>
                          </a:rPr>
                        </m:ctrlPr>
                      </m:sSubPr>
                      <m:e>
                        <m:r>
                          <a:rPr lang="el-GR" sz="1800" i="1">
                            <a:latin typeface="Cambria Math"/>
                          </a:rPr>
                          <m:t>𝛵</m:t>
                        </m:r>
                      </m:e>
                      <m:sub>
                        <m:r>
                          <a:rPr lang="el-GR" sz="1800" i="1" baseline="-25000">
                            <a:latin typeface="Cambria Math"/>
                          </a:rPr>
                          <m:t>0</m:t>
                        </m:r>
                      </m:sub>
                    </m:sSub>
                    <m:r>
                      <a:rPr lang="el-GR" sz="1800" i="1">
                        <a:latin typeface="Cambria Math"/>
                      </a:rPr>
                      <m:t>=10</m:t>
                    </m:r>
                  </m:oMath>
                </a14:m>
                <a:r>
                  <a:rPr lang="el-GR" sz="1800" dirty="0"/>
                  <a:t>.</a:t>
                </a:r>
              </a:p>
              <a:p>
                <a:pPr lvl="0" algn="l" fontAlgn="base">
                  <a:buFont typeface="+mj-lt"/>
                  <a:buAutoNum type="arabicPeriod"/>
                </a:pPr>
                <a:r>
                  <a:rPr lang="el-GR" sz="1800" dirty="0"/>
                  <a:t>Η θεμελιώδης περίοδος του </a:t>
                </a:r>
                <a14:m>
                  <m:oMath xmlns:m="http://schemas.openxmlformats.org/officeDocument/2006/math">
                    <m:r>
                      <a:rPr lang="el-GR" sz="1800" i="1">
                        <a:latin typeface="Cambria Math"/>
                      </a:rPr>
                      <m:t>2</m:t>
                    </m:r>
                    <m:r>
                      <a:rPr lang="en-US" sz="1800" i="1">
                        <a:latin typeface="Cambria Math"/>
                      </a:rPr>
                      <m:t>𝑐𝑜𝑠</m:t>
                    </m:r>
                    <m:r>
                      <a:rPr lang="el-GR" sz="1800" i="1">
                        <a:latin typeface="Cambria Math"/>
                      </a:rPr>
                      <m:t> (0.1 </m:t>
                    </m:r>
                    <m:r>
                      <a:rPr lang="el-GR" sz="1800" i="1">
                        <a:latin typeface="Cambria Math"/>
                      </a:rPr>
                      <m:t>𝜋</m:t>
                    </m:r>
                    <m:r>
                      <a:rPr lang="en-US" sz="1800" i="1">
                        <a:latin typeface="Cambria Math"/>
                      </a:rPr>
                      <m:t>𝑡</m:t>
                    </m:r>
                    <m:r>
                      <a:rPr lang="el-GR" sz="1800" i="1">
                        <a:latin typeface="Cambria Math"/>
                      </a:rPr>
                      <m:t>)</m:t>
                    </m:r>
                  </m:oMath>
                </a14:m>
                <a:r>
                  <a:rPr lang="el-GR" sz="1800" dirty="0"/>
                  <a:t> είναι </a:t>
                </a:r>
                <a14:m>
                  <m:oMath xmlns:m="http://schemas.openxmlformats.org/officeDocument/2006/math">
                    <m:sSub>
                      <m:sSubPr>
                        <m:ctrlPr>
                          <a:rPr lang="el-GR" sz="1800" i="1">
                            <a:latin typeface="Cambria Math"/>
                          </a:rPr>
                        </m:ctrlPr>
                      </m:sSubPr>
                      <m:e>
                        <m:r>
                          <a:rPr lang="el-GR" sz="1800" i="1">
                            <a:latin typeface="Cambria Math"/>
                          </a:rPr>
                          <m:t>𝛵</m:t>
                        </m:r>
                      </m:e>
                      <m:sub>
                        <m:r>
                          <a:rPr lang="el-GR" sz="1800" i="1" baseline="-25000">
                            <a:latin typeface="Cambria Math"/>
                          </a:rPr>
                          <m:t>0</m:t>
                        </m:r>
                      </m:sub>
                    </m:sSub>
                    <m:r>
                      <a:rPr lang="el-GR" sz="1800" i="1">
                        <a:latin typeface="Cambria Math"/>
                      </a:rPr>
                      <m:t>=</m:t>
                    </m:r>
                    <m:f>
                      <m:fPr>
                        <m:ctrlPr>
                          <a:rPr lang="el-GR" sz="1800" i="1">
                            <a:latin typeface="Cambria Math"/>
                          </a:rPr>
                        </m:ctrlPr>
                      </m:fPr>
                      <m:num>
                        <m:r>
                          <a:rPr lang="el-GR" sz="1800" i="1">
                            <a:latin typeface="Cambria Math"/>
                          </a:rPr>
                          <m:t>2</m:t>
                        </m:r>
                        <m:r>
                          <a:rPr lang="el-GR" sz="1800" i="1">
                            <a:latin typeface="Cambria Math"/>
                          </a:rPr>
                          <m:t>𝜋</m:t>
                        </m:r>
                      </m:num>
                      <m:den>
                        <m:r>
                          <a:rPr lang="el-GR" sz="1800" i="1">
                            <a:latin typeface="Cambria Math"/>
                          </a:rPr>
                          <m:t>0.1</m:t>
                        </m:r>
                        <m:r>
                          <a:rPr lang="el-GR" sz="1800" i="1">
                            <a:latin typeface="Cambria Math"/>
                          </a:rPr>
                          <m:t>𝜋</m:t>
                        </m:r>
                      </m:den>
                    </m:f>
                    <m:r>
                      <a:rPr lang="el-GR" sz="1800" i="1">
                        <a:latin typeface="Cambria Math"/>
                      </a:rPr>
                      <m:t>=20,</m:t>
                    </m:r>
                  </m:oMath>
                </a14:m>
                <a:r>
                  <a:rPr lang="el-GR" sz="1800" dirty="0"/>
                  <a:t> ενώ του </a:t>
                </a:r>
                <a14:m>
                  <m:oMath xmlns:m="http://schemas.openxmlformats.org/officeDocument/2006/math">
                    <m:r>
                      <a:rPr lang="el-GR" sz="1800" i="1">
                        <a:latin typeface="Cambria Math"/>
                      </a:rPr>
                      <m:t>2 </m:t>
                    </m:r>
                    <m:r>
                      <a:rPr lang="en-US" sz="1800" i="1">
                        <a:latin typeface="Cambria Math"/>
                      </a:rPr>
                      <m:t>𝑠𝑖𝑛</m:t>
                    </m:r>
                    <m:r>
                      <a:rPr lang="el-GR" sz="1800" i="1">
                        <a:latin typeface="Cambria Math"/>
                      </a:rPr>
                      <m:t>(0.2</m:t>
                    </m:r>
                    <m:r>
                      <a:rPr lang="el-GR" sz="1800" i="1">
                        <a:latin typeface="Cambria Math"/>
                      </a:rPr>
                      <m:t>𝜋</m:t>
                    </m:r>
                    <m:r>
                      <a:rPr lang="en-US" sz="1800" i="1">
                        <a:latin typeface="Cambria Math"/>
                      </a:rPr>
                      <m:t>𝑡</m:t>
                    </m:r>
                    <m:r>
                      <a:rPr lang="el-GR" sz="1800" i="1">
                        <a:latin typeface="Cambria Math"/>
                      </a:rPr>
                      <m:t>)</m:t>
                    </m:r>
                  </m:oMath>
                </a14:m>
                <a:r>
                  <a:rPr lang="el-GR" sz="1800" dirty="0"/>
                  <a:t> είναι </a:t>
                </a:r>
                <a14:m>
                  <m:oMath xmlns:m="http://schemas.openxmlformats.org/officeDocument/2006/math">
                    <m:sSub>
                      <m:sSubPr>
                        <m:ctrlPr>
                          <a:rPr lang="el-GR" sz="1800" i="1">
                            <a:latin typeface="Cambria Math"/>
                          </a:rPr>
                        </m:ctrlPr>
                      </m:sSubPr>
                      <m:e>
                        <m:r>
                          <a:rPr lang="el-GR" sz="1800" i="1">
                            <a:latin typeface="Cambria Math"/>
                          </a:rPr>
                          <m:t>𝛵</m:t>
                        </m:r>
                      </m:e>
                      <m:sub>
                        <m:r>
                          <a:rPr lang="el-GR" sz="1800" i="1" baseline="-25000">
                            <a:latin typeface="Cambria Math"/>
                          </a:rPr>
                          <m:t>0</m:t>
                        </m:r>
                      </m:sub>
                    </m:sSub>
                    <m:r>
                      <a:rPr lang="el-GR" sz="1800" i="1">
                        <a:latin typeface="Cambria Math"/>
                      </a:rPr>
                      <m:t>=</m:t>
                    </m:r>
                    <m:f>
                      <m:fPr>
                        <m:ctrlPr>
                          <a:rPr lang="el-GR" sz="1800" i="1">
                            <a:latin typeface="Cambria Math"/>
                          </a:rPr>
                        </m:ctrlPr>
                      </m:fPr>
                      <m:num>
                        <m:r>
                          <a:rPr lang="el-GR" sz="1800" i="1">
                            <a:latin typeface="Cambria Math"/>
                          </a:rPr>
                          <m:t>2</m:t>
                        </m:r>
                        <m:r>
                          <a:rPr lang="el-GR" sz="1800" i="1">
                            <a:latin typeface="Cambria Math"/>
                          </a:rPr>
                          <m:t>𝜋</m:t>
                        </m:r>
                      </m:num>
                      <m:den>
                        <m:r>
                          <a:rPr lang="el-GR" sz="1800" i="1">
                            <a:latin typeface="Cambria Math"/>
                          </a:rPr>
                          <m:t>0.2</m:t>
                        </m:r>
                        <m:r>
                          <a:rPr lang="el-GR" sz="1800" i="1">
                            <a:latin typeface="Cambria Math"/>
                          </a:rPr>
                          <m:t>𝜋</m:t>
                        </m:r>
                      </m:den>
                    </m:f>
                    <m:r>
                      <a:rPr lang="el-GR" sz="1800" i="1">
                        <a:latin typeface="Cambria Math"/>
                      </a:rPr>
                      <m:t>=10.</m:t>
                    </m:r>
                  </m:oMath>
                </a14:m>
                <a:r>
                  <a:rPr lang="el-GR" sz="1800" dirty="0"/>
                  <a:t> </a:t>
                </a:r>
                <a:r>
                  <a:rPr lang="el-GR" sz="1800" dirty="0" smtClean="0"/>
                  <a:t/>
                </a:r>
                <a:br>
                  <a:rPr lang="el-GR" sz="1800" dirty="0" smtClean="0"/>
                </a:br>
                <a:r>
                  <a:rPr lang="el-GR" sz="1800" dirty="0" smtClean="0"/>
                  <a:t>Επειδή </a:t>
                </a:r>
                <a:r>
                  <a:rPr lang="el-GR" sz="1800" dirty="0"/>
                  <a:t>το 20 είναι ακέραιο </a:t>
                </a:r>
                <a:r>
                  <a:rPr lang="el-GR" sz="1800" dirty="0" smtClean="0"/>
                  <a:t>πολλαπλάσιο </a:t>
                </a:r>
                <a:r>
                  <a:rPr lang="el-GR" sz="1800" dirty="0"/>
                  <a:t>του 10 είναι και περίοδος του </a:t>
                </a:r>
                <a14:m>
                  <m:oMath xmlns:m="http://schemas.openxmlformats.org/officeDocument/2006/math">
                    <m:r>
                      <a:rPr lang="el-GR" sz="1800" i="1">
                        <a:latin typeface="Cambria Math"/>
                      </a:rPr>
                      <m:t>2 </m:t>
                    </m:r>
                    <m:r>
                      <a:rPr lang="en-US" sz="1800" i="1">
                        <a:latin typeface="Cambria Math"/>
                      </a:rPr>
                      <m:t>𝑠𝑖𝑛</m:t>
                    </m:r>
                    <m:r>
                      <a:rPr lang="el-GR" sz="1800" i="1">
                        <a:latin typeface="Cambria Math"/>
                      </a:rPr>
                      <m:t>(0.2 </m:t>
                    </m:r>
                    <m:r>
                      <a:rPr lang="el-GR" sz="1800" i="1">
                        <a:latin typeface="Cambria Math"/>
                      </a:rPr>
                      <m:t>𝜋</m:t>
                    </m:r>
                    <m:r>
                      <a:rPr lang="en-US" sz="1800" i="1">
                        <a:latin typeface="Cambria Math"/>
                      </a:rPr>
                      <m:t>𝑡</m:t>
                    </m:r>
                    <m:r>
                      <a:rPr lang="el-GR" sz="1800" i="1">
                        <a:latin typeface="Cambria Math"/>
                      </a:rPr>
                      <m:t>)</m:t>
                    </m:r>
                  </m:oMath>
                </a14:m>
                <a:r>
                  <a:rPr lang="el-GR" sz="1800" dirty="0"/>
                  <a:t>. Επομένως, η θεμελιώδης περίοδος του </a:t>
                </a:r>
                <a14:m>
                  <m:oMath xmlns:m="http://schemas.openxmlformats.org/officeDocument/2006/math">
                    <m:sSub>
                      <m:sSubPr>
                        <m:ctrlPr>
                          <a:rPr lang="el-GR" sz="1800" i="1">
                            <a:latin typeface="Cambria Math"/>
                          </a:rPr>
                        </m:ctrlPr>
                      </m:sSubPr>
                      <m:e>
                        <m:r>
                          <a:rPr lang="en-US" sz="1800" i="1">
                            <a:latin typeface="Cambria Math"/>
                          </a:rPr>
                          <m:t>𝑥</m:t>
                        </m:r>
                      </m:e>
                      <m:sub>
                        <m:r>
                          <a:rPr lang="el-GR" sz="1800" i="1" baseline="-25000">
                            <a:latin typeface="Cambria Math"/>
                          </a:rPr>
                          <m:t>3</m:t>
                        </m:r>
                      </m:sub>
                    </m:sSub>
                    <m:r>
                      <a:rPr lang="el-GR" sz="1800" i="1">
                        <a:latin typeface="Cambria Math"/>
                      </a:rPr>
                      <m:t>(</m:t>
                    </m:r>
                    <m:r>
                      <a:rPr lang="en-US" sz="1800" i="1">
                        <a:latin typeface="Cambria Math"/>
                      </a:rPr>
                      <m:t>𝑡</m:t>
                    </m:r>
                    <m:r>
                      <a:rPr lang="el-GR" sz="1800" i="1">
                        <a:latin typeface="Cambria Math"/>
                      </a:rPr>
                      <m:t>)</m:t>
                    </m:r>
                  </m:oMath>
                </a14:m>
                <a:r>
                  <a:rPr lang="el-GR" sz="1800" dirty="0"/>
                  <a:t> είναι </a:t>
                </a:r>
                <a14:m>
                  <m:oMath xmlns:m="http://schemas.openxmlformats.org/officeDocument/2006/math">
                    <m:sSub>
                      <m:sSubPr>
                        <m:ctrlPr>
                          <a:rPr lang="el-GR" sz="1800" i="1">
                            <a:latin typeface="Cambria Math"/>
                          </a:rPr>
                        </m:ctrlPr>
                      </m:sSubPr>
                      <m:e>
                        <m:r>
                          <a:rPr lang="el-GR" sz="1800" i="1">
                            <a:latin typeface="Cambria Math"/>
                          </a:rPr>
                          <m:t>𝛵</m:t>
                        </m:r>
                      </m:e>
                      <m:sub>
                        <m:r>
                          <a:rPr lang="el-GR" sz="1800" i="1" baseline="-25000">
                            <a:latin typeface="Cambria Math"/>
                          </a:rPr>
                          <m:t>0</m:t>
                        </m:r>
                      </m:sub>
                    </m:sSub>
                    <m:r>
                      <a:rPr lang="el-GR" sz="1800" i="1">
                        <a:latin typeface="Cambria Math"/>
                      </a:rPr>
                      <m:t>=20</m:t>
                    </m:r>
                  </m:oMath>
                </a14:m>
                <a:r>
                  <a:rPr lang="el-GR" sz="1800" dirty="0" smtClean="0"/>
                  <a:t>.</a:t>
                </a:r>
                <a:endParaRPr lang="el-GR" sz="1800"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457200" y="1052736"/>
                <a:ext cx="8229600" cy="5472608"/>
              </a:xfrm>
              <a:blipFill rotWithShape="1">
                <a:blip r:embed="rId2"/>
                <a:stretch>
                  <a:fillRect l="-593" t="-669"/>
                </a:stretch>
              </a:blipFill>
            </p:spPr>
            <p:txBody>
              <a:bodyPr/>
              <a:lstStyle/>
              <a:p>
                <a:r>
                  <a:rPr lang="el-GR">
                    <a:noFill/>
                  </a:rPr>
                  <a:t> </a:t>
                </a:r>
              </a:p>
            </p:txBody>
          </p:sp>
        </mc:Fallback>
      </mc:AlternateContent>
      <p:sp>
        <p:nvSpPr>
          <p:cNvPr id="4" name="Slide Number Placeholder 3"/>
          <p:cNvSpPr>
            <a:spLocks noGrp="1"/>
          </p:cNvSpPr>
          <p:nvPr>
            <p:ph type="sldNum" sz="quarter" idx="12"/>
          </p:nvPr>
        </p:nvSpPr>
        <p:spPr/>
        <p:txBody>
          <a:bodyPr/>
          <a:lstStyle/>
          <a:p>
            <a:fld id="{0B0EBAE1-C03B-424B-868F-E6C23C4F0113}" type="slidenum">
              <a:rPr lang="el-GR" smtClean="0"/>
              <a:t>43</a:t>
            </a:fld>
            <a:endParaRPr lang="el-GR"/>
          </a:p>
        </p:txBody>
      </p:sp>
    </p:spTree>
    <p:extLst>
      <p:ext uri="{BB962C8B-B14F-4D97-AF65-F5344CB8AC3E}">
        <p14:creationId xmlns:p14="http://schemas.microsoft.com/office/powerpoint/2010/main" val="2415619336"/>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l-GR" dirty="0" smtClean="0"/>
              <a:t>Άσκηση 8</a:t>
            </a:r>
            <a:endParaRPr lang="el-GR"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457200" y="1052736"/>
                <a:ext cx="8229600" cy="5472608"/>
              </a:xfrm>
            </p:spPr>
            <p:txBody>
              <a:bodyPr>
                <a:noAutofit/>
              </a:bodyPr>
              <a:lstStyle/>
              <a:p>
                <a:pPr marL="0" indent="0" algn="l">
                  <a:spcBef>
                    <a:spcPts val="600"/>
                  </a:spcBef>
                  <a:spcAft>
                    <a:spcPts val="600"/>
                  </a:spcAft>
                  <a:buNone/>
                </a:pPr>
                <a:r>
                  <a:rPr lang="el-GR" sz="1800" dirty="0" smtClean="0"/>
                  <a:t>Να αποδειχθεί πως το σήμα </a:t>
                </a:r>
                <a14:m>
                  <m:oMath xmlns:m="http://schemas.openxmlformats.org/officeDocument/2006/math">
                    <m:r>
                      <a:rPr lang="el-GR" sz="1800" i="1">
                        <a:latin typeface="Cambria Math"/>
                      </a:rPr>
                      <m:t>𝑥</m:t>
                    </m:r>
                    <m:d>
                      <m:dPr>
                        <m:ctrlPr>
                          <a:rPr lang="el-GR" sz="1800" i="1">
                            <a:latin typeface="Cambria Math"/>
                          </a:rPr>
                        </m:ctrlPr>
                      </m:dPr>
                      <m:e>
                        <m:r>
                          <a:rPr lang="el-GR" sz="1800" i="1">
                            <a:latin typeface="Cambria Math"/>
                          </a:rPr>
                          <m:t>𝑡</m:t>
                        </m:r>
                      </m:e>
                    </m:d>
                    <m:r>
                      <a:rPr lang="el-GR" sz="1800" i="1">
                        <a:latin typeface="Cambria Math"/>
                      </a:rPr>
                      <m:t>=</m:t>
                    </m:r>
                    <m:r>
                      <a:rPr lang="el-GR" sz="1800" i="1">
                        <a:latin typeface="Cambria Math"/>
                      </a:rPr>
                      <m:t>𝐴</m:t>
                    </m:r>
                    <m:func>
                      <m:funcPr>
                        <m:ctrlPr>
                          <a:rPr lang="el-GR" sz="1800" i="1">
                            <a:latin typeface="Cambria Math"/>
                          </a:rPr>
                        </m:ctrlPr>
                      </m:funcPr>
                      <m:fName>
                        <m:r>
                          <a:rPr lang="el-GR" sz="1800" i="1">
                            <a:latin typeface="Cambria Math"/>
                          </a:rPr>
                          <m:t>𝑐𝑜𝑠</m:t>
                        </m:r>
                      </m:fName>
                      <m:e>
                        <m:d>
                          <m:dPr>
                            <m:ctrlPr>
                              <a:rPr lang="el-GR" sz="1800" i="1">
                                <a:latin typeface="Cambria Math"/>
                              </a:rPr>
                            </m:ctrlPr>
                          </m:dPr>
                          <m:e>
                            <m:sSub>
                              <m:sSubPr>
                                <m:ctrlPr>
                                  <a:rPr lang="el-GR" sz="1800" i="1">
                                    <a:latin typeface="Cambria Math"/>
                                  </a:rPr>
                                </m:ctrlPr>
                              </m:sSubPr>
                              <m:e>
                                <m:r>
                                  <a:rPr lang="el-GR" sz="1800" i="1">
                                    <a:latin typeface="Cambria Math"/>
                                  </a:rPr>
                                  <m:t>𝜔</m:t>
                                </m:r>
                              </m:e>
                              <m:sub>
                                <m:r>
                                  <a:rPr lang="el-GR" sz="1800" i="1">
                                    <a:latin typeface="Cambria Math"/>
                                  </a:rPr>
                                  <m:t>0</m:t>
                                </m:r>
                              </m:sub>
                            </m:sSub>
                            <m:r>
                              <a:rPr lang="el-GR" sz="1800" i="1">
                                <a:latin typeface="Cambria Math"/>
                              </a:rPr>
                              <m:t>𝑡</m:t>
                            </m:r>
                            <m:r>
                              <a:rPr lang="el-GR" sz="1800" i="1">
                                <a:latin typeface="Cambria Math"/>
                              </a:rPr>
                              <m:t>+</m:t>
                            </m:r>
                            <m:r>
                              <a:rPr lang="el-GR" sz="1800" i="1">
                                <a:latin typeface="Cambria Math"/>
                              </a:rPr>
                              <m:t>𝜑</m:t>
                            </m:r>
                          </m:e>
                        </m:d>
                      </m:e>
                    </m:func>
                  </m:oMath>
                </a14:m>
                <a:r>
                  <a:rPr lang="el-GR" sz="1800" dirty="0"/>
                  <a:t> είναι περιοδικό σήμα. Να βρεθεί η θεμελιώδης περίοδός του.</a:t>
                </a:r>
              </a:p>
              <a:p>
                <a:pPr marL="0" indent="0" algn="l">
                  <a:spcBef>
                    <a:spcPts val="600"/>
                  </a:spcBef>
                  <a:spcAft>
                    <a:spcPts val="600"/>
                  </a:spcAft>
                  <a:buNone/>
                </a:pPr>
                <a:r>
                  <a:rPr lang="el-GR" sz="1800" dirty="0"/>
                  <a:t> </a:t>
                </a:r>
              </a:p>
              <a:p>
                <a:pPr marL="0" indent="0" algn="l">
                  <a:spcBef>
                    <a:spcPts val="600"/>
                  </a:spcBef>
                  <a:spcAft>
                    <a:spcPts val="600"/>
                  </a:spcAft>
                  <a:buNone/>
                </a:pPr>
                <a:r>
                  <a:rPr lang="el-GR" sz="1800" u="sng" dirty="0"/>
                  <a:t>Απάντηση</a:t>
                </a:r>
                <a:r>
                  <a:rPr lang="el-GR" sz="1800" dirty="0"/>
                  <a:t>: Προκειμένου το σήμα </a:t>
                </a:r>
                <a14:m>
                  <m:oMath xmlns:m="http://schemas.openxmlformats.org/officeDocument/2006/math">
                    <m:r>
                      <a:rPr lang="en-US" sz="1800" b="0" i="1" smtClean="0">
                        <a:latin typeface="Cambria Math"/>
                      </a:rPr>
                      <m:t>𝑥</m:t>
                    </m:r>
                    <m:d>
                      <m:dPr>
                        <m:ctrlPr>
                          <a:rPr lang="el-GR" sz="1800" i="1">
                            <a:latin typeface="Cambria Math"/>
                          </a:rPr>
                        </m:ctrlPr>
                      </m:dPr>
                      <m:e>
                        <m:r>
                          <a:rPr lang="el-GR" sz="1800" i="1">
                            <a:latin typeface="Cambria Math"/>
                          </a:rPr>
                          <m:t>𝑡</m:t>
                        </m:r>
                      </m:e>
                    </m:d>
                  </m:oMath>
                </a14:m>
                <a:r>
                  <a:rPr lang="el-GR" sz="1800" dirty="0"/>
                  <a:t> να είναι περιοδικό θα πρέπει να υπάρχει θετικός αριθμός </a:t>
                </a:r>
                <a14:m>
                  <m:oMath xmlns:m="http://schemas.openxmlformats.org/officeDocument/2006/math">
                    <m:r>
                      <a:rPr lang="el-GR" sz="1800" i="1">
                        <a:latin typeface="Cambria Math"/>
                      </a:rPr>
                      <m:t>𝑇</m:t>
                    </m:r>
                  </m:oMath>
                </a14:m>
                <a:r>
                  <a:rPr lang="el-GR" sz="1800" dirty="0"/>
                  <a:t> τέτοιος ώστε </a:t>
                </a:r>
                <a14:m>
                  <m:oMath xmlns:m="http://schemas.openxmlformats.org/officeDocument/2006/math">
                    <m:r>
                      <a:rPr lang="el-GR" sz="1800" i="1">
                        <a:latin typeface="Cambria Math"/>
                      </a:rPr>
                      <m:t>𝑥</m:t>
                    </m:r>
                    <m:d>
                      <m:dPr>
                        <m:ctrlPr>
                          <a:rPr lang="el-GR" sz="1800" i="1">
                            <a:latin typeface="Cambria Math"/>
                          </a:rPr>
                        </m:ctrlPr>
                      </m:dPr>
                      <m:e>
                        <m:r>
                          <a:rPr lang="el-GR" sz="1800" i="1">
                            <a:latin typeface="Cambria Math"/>
                          </a:rPr>
                          <m:t>𝑡</m:t>
                        </m:r>
                        <m:r>
                          <a:rPr lang="el-GR" sz="1800" i="1">
                            <a:latin typeface="Cambria Math"/>
                          </a:rPr>
                          <m:t>+</m:t>
                        </m:r>
                        <m:r>
                          <a:rPr lang="el-GR" sz="1800" i="1">
                            <a:latin typeface="Cambria Math"/>
                          </a:rPr>
                          <m:t>𝑇</m:t>
                        </m:r>
                      </m:e>
                    </m:d>
                    <m:r>
                      <a:rPr lang="el-GR" sz="1800" i="1">
                        <a:latin typeface="Cambria Math"/>
                      </a:rPr>
                      <m:t>=</m:t>
                    </m:r>
                    <m:r>
                      <a:rPr lang="el-GR" sz="1800" i="1">
                        <a:latin typeface="Cambria Math"/>
                      </a:rPr>
                      <m:t>𝑥</m:t>
                    </m:r>
                    <m:d>
                      <m:dPr>
                        <m:ctrlPr>
                          <a:rPr lang="el-GR" sz="1800" i="1">
                            <a:latin typeface="Cambria Math"/>
                          </a:rPr>
                        </m:ctrlPr>
                      </m:dPr>
                      <m:e>
                        <m:r>
                          <a:rPr lang="el-GR" sz="1800" i="1">
                            <a:latin typeface="Cambria Math"/>
                          </a:rPr>
                          <m:t>𝑡</m:t>
                        </m:r>
                      </m:e>
                    </m:d>
                  </m:oMath>
                </a14:m>
                <a:r>
                  <a:rPr lang="el-GR" sz="1800" dirty="0"/>
                  <a:t>. </a:t>
                </a:r>
                <a:endParaRPr lang="en-US" sz="1800" dirty="0" smtClean="0"/>
              </a:p>
              <a:p>
                <a:pPr marL="0" indent="0" algn="l">
                  <a:spcBef>
                    <a:spcPts val="600"/>
                  </a:spcBef>
                  <a:spcAft>
                    <a:spcPts val="600"/>
                  </a:spcAft>
                  <a:buNone/>
                </a:pPr>
                <a:r>
                  <a:rPr lang="el-GR" sz="1800" dirty="0" smtClean="0"/>
                  <a:t>Με </a:t>
                </a:r>
                <a:r>
                  <a:rPr lang="el-GR" sz="1800" dirty="0"/>
                  <a:t>βάση την εξίσωση ορισμού του δοθέντος σήματος, η παραπάνω σχέση γράφεται</a:t>
                </a:r>
                <a:r>
                  <a:rPr lang="el-GR" sz="1800" dirty="0" smtClean="0"/>
                  <a:t>:</a:t>
                </a:r>
              </a:p>
              <a:p>
                <a:pPr marL="0" indent="0" algn="l">
                  <a:spcBef>
                    <a:spcPts val="600"/>
                  </a:spcBef>
                  <a:spcAft>
                    <a:spcPts val="600"/>
                  </a:spcAft>
                  <a:buNone/>
                </a:pPr>
                <a14:m>
                  <m:oMathPara xmlns:m="http://schemas.openxmlformats.org/officeDocument/2006/math">
                    <m:oMathParaPr>
                      <m:jc m:val="centerGroup"/>
                    </m:oMathParaPr>
                    <m:oMath xmlns:m="http://schemas.openxmlformats.org/officeDocument/2006/math">
                      <m:r>
                        <a:rPr lang="el-GR" sz="1800" i="1">
                          <a:latin typeface="Cambria Math"/>
                        </a:rPr>
                        <m:t>𝑥</m:t>
                      </m:r>
                      <m:d>
                        <m:dPr>
                          <m:ctrlPr>
                            <a:rPr lang="el-GR" sz="1800" i="1">
                              <a:latin typeface="Cambria Math"/>
                            </a:rPr>
                          </m:ctrlPr>
                        </m:dPr>
                        <m:e>
                          <m:r>
                            <a:rPr lang="el-GR" sz="1800" i="1">
                              <a:latin typeface="Cambria Math"/>
                            </a:rPr>
                            <m:t>𝑡</m:t>
                          </m:r>
                          <m:r>
                            <a:rPr lang="el-GR" sz="1800" i="1">
                              <a:latin typeface="Cambria Math"/>
                            </a:rPr>
                            <m:t>+</m:t>
                          </m:r>
                          <m:r>
                            <a:rPr lang="el-GR" sz="1800" i="1">
                              <a:latin typeface="Cambria Math"/>
                            </a:rPr>
                            <m:t>𝑇</m:t>
                          </m:r>
                        </m:e>
                      </m:d>
                      <m:r>
                        <a:rPr lang="el-GR" sz="1800" i="1">
                          <a:latin typeface="Cambria Math"/>
                        </a:rPr>
                        <m:t>=</m:t>
                      </m:r>
                      <m:r>
                        <a:rPr lang="el-GR" sz="1800" i="1">
                          <a:latin typeface="Cambria Math"/>
                        </a:rPr>
                        <m:t>𝐴</m:t>
                      </m:r>
                      <m:func>
                        <m:funcPr>
                          <m:ctrlPr>
                            <a:rPr lang="el-GR" sz="1800" i="1">
                              <a:latin typeface="Cambria Math"/>
                            </a:rPr>
                          </m:ctrlPr>
                        </m:funcPr>
                        <m:fName>
                          <m:r>
                            <a:rPr lang="el-GR" sz="1800" i="1">
                              <a:latin typeface="Cambria Math"/>
                            </a:rPr>
                            <m:t>𝑐𝑜𝑠</m:t>
                          </m:r>
                        </m:fName>
                        <m:e>
                          <m:d>
                            <m:dPr>
                              <m:ctrlPr>
                                <a:rPr lang="el-GR" sz="1800" i="1">
                                  <a:latin typeface="Cambria Math"/>
                                </a:rPr>
                              </m:ctrlPr>
                            </m:dPr>
                            <m:e>
                              <m:sSub>
                                <m:sSubPr>
                                  <m:ctrlPr>
                                    <a:rPr lang="el-GR" sz="1800" i="1">
                                      <a:latin typeface="Cambria Math"/>
                                    </a:rPr>
                                  </m:ctrlPr>
                                </m:sSubPr>
                                <m:e>
                                  <m:r>
                                    <a:rPr lang="el-GR" sz="1800" i="1">
                                      <a:latin typeface="Cambria Math"/>
                                    </a:rPr>
                                    <m:t>𝜔</m:t>
                                  </m:r>
                                </m:e>
                                <m:sub>
                                  <m:r>
                                    <a:rPr lang="el-GR" sz="1800" i="1">
                                      <a:latin typeface="Cambria Math"/>
                                    </a:rPr>
                                    <m:t>0</m:t>
                                  </m:r>
                                </m:sub>
                              </m:sSub>
                              <m:d>
                                <m:dPr>
                                  <m:ctrlPr>
                                    <a:rPr lang="el-GR" sz="1800" i="1">
                                      <a:latin typeface="Cambria Math"/>
                                    </a:rPr>
                                  </m:ctrlPr>
                                </m:dPr>
                                <m:e>
                                  <m:r>
                                    <a:rPr lang="el-GR" sz="1800" i="1">
                                      <a:latin typeface="Cambria Math"/>
                                    </a:rPr>
                                    <m:t>𝑡</m:t>
                                  </m:r>
                                  <m:r>
                                    <a:rPr lang="el-GR" sz="1800" i="1">
                                      <a:latin typeface="Cambria Math"/>
                                    </a:rPr>
                                    <m:t>+</m:t>
                                  </m:r>
                                  <m:r>
                                    <a:rPr lang="el-GR" sz="1800" i="1">
                                      <a:latin typeface="Cambria Math"/>
                                    </a:rPr>
                                    <m:t>𝑇</m:t>
                                  </m:r>
                                </m:e>
                              </m:d>
                              <m:r>
                                <a:rPr lang="el-GR" sz="1800" i="1">
                                  <a:latin typeface="Cambria Math"/>
                                </a:rPr>
                                <m:t>+</m:t>
                              </m:r>
                              <m:r>
                                <a:rPr lang="el-GR" sz="1800" i="1">
                                  <a:latin typeface="Cambria Math"/>
                                </a:rPr>
                                <m:t>𝜑</m:t>
                              </m:r>
                            </m:e>
                          </m:d>
                        </m:e>
                      </m:func>
                      <m:r>
                        <a:rPr lang="el-GR" sz="1800" i="1">
                          <a:latin typeface="Cambria Math"/>
                        </a:rPr>
                        <m:t>=</m:t>
                      </m:r>
                      <m:r>
                        <a:rPr lang="el-GR" sz="1800" i="1">
                          <a:latin typeface="Cambria Math"/>
                        </a:rPr>
                        <m:t>𝐴</m:t>
                      </m:r>
                      <m:func>
                        <m:funcPr>
                          <m:ctrlPr>
                            <a:rPr lang="el-GR" sz="1800" i="1">
                              <a:latin typeface="Cambria Math"/>
                            </a:rPr>
                          </m:ctrlPr>
                        </m:funcPr>
                        <m:fName>
                          <m:r>
                            <a:rPr lang="el-GR" sz="1800" i="1">
                              <a:latin typeface="Cambria Math"/>
                            </a:rPr>
                            <m:t>𝑐𝑜𝑠</m:t>
                          </m:r>
                        </m:fName>
                        <m:e>
                          <m:d>
                            <m:dPr>
                              <m:ctrlPr>
                                <a:rPr lang="el-GR" sz="1800" i="1">
                                  <a:latin typeface="Cambria Math"/>
                                </a:rPr>
                              </m:ctrlPr>
                            </m:dPr>
                            <m:e>
                              <m:sSub>
                                <m:sSubPr>
                                  <m:ctrlPr>
                                    <a:rPr lang="el-GR" sz="1800" i="1">
                                      <a:latin typeface="Cambria Math"/>
                                    </a:rPr>
                                  </m:ctrlPr>
                                </m:sSubPr>
                                <m:e>
                                  <m:r>
                                    <a:rPr lang="el-GR" sz="1800" i="1">
                                      <a:latin typeface="Cambria Math"/>
                                    </a:rPr>
                                    <m:t>𝜔</m:t>
                                  </m:r>
                                </m:e>
                                <m:sub>
                                  <m:r>
                                    <a:rPr lang="el-GR" sz="1800" i="1">
                                      <a:latin typeface="Cambria Math"/>
                                    </a:rPr>
                                    <m:t>0</m:t>
                                  </m:r>
                                </m:sub>
                              </m:sSub>
                              <m:r>
                                <a:rPr lang="el-GR" sz="1800" i="1">
                                  <a:latin typeface="Cambria Math"/>
                                </a:rPr>
                                <m:t>𝑡</m:t>
                              </m:r>
                              <m:r>
                                <a:rPr lang="el-GR" sz="1800" i="1">
                                  <a:latin typeface="Cambria Math"/>
                                </a:rPr>
                                <m:t>+</m:t>
                              </m:r>
                              <m:sSub>
                                <m:sSubPr>
                                  <m:ctrlPr>
                                    <a:rPr lang="el-GR" sz="1800" i="1">
                                      <a:latin typeface="Cambria Math"/>
                                    </a:rPr>
                                  </m:ctrlPr>
                                </m:sSubPr>
                                <m:e>
                                  <m:r>
                                    <a:rPr lang="el-GR" sz="1800" i="1">
                                      <a:latin typeface="Cambria Math"/>
                                    </a:rPr>
                                    <m:t>𝜔</m:t>
                                  </m:r>
                                </m:e>
                                <m:sub>
                                  <m:r>
                                    <a:rPr lang="el-GR" sz="1800" i="1">
                                      <a:latin typeface="Cambria Math"/>
                                    </a:rPr>
                                    <m:t>0</m:t>
                                  </m:r>
                                </m:sub>
                              </m:sSub>
                              <m:r>
                                <a:rPr lang="el-GR" sz="1800" i="1">
                                  <a:latin typeface="Cambria Math"/>
                                </a:rPr>
                                <m:t>𝑇</m:t>
                              </m:r>
                              <m:r>
                                <a:rPr lang="el-GR" sz="1800" i="1">
                                  <a:latin typeface="Cambria Math"/>
                                </a:rPr>
                                <m:t>+</m:t>
                              </m:r>
                              <m:r>
                                <a:rPr lang="el-GR" sz="1800" i="1">
                                  <a:latin typeface="Cambria Math"/>
                                </a:rPr>
                                <m:t>𝜑</m:t>
                              </m:r>
                            </m:e>
                          </m:d>
                        </m:e>
                      </m:func>
                    </m:oMath>
                  </m:oMathPara>
                </a14:m>
                <a:endParaRPr lang="el-GR" sz="1800" dirty="0"/>
              </a:p>
              <a:p>
                <a:pPr marL="0" indent="0" algn="l">
                  <a:spcBef>
                    <a:spcPts val="600"/>
                  </a:spcBef>
                  <a:spcAft>
                    <a:spcPts val="600"/>
                  </a:spcAft>
                  <a:buNone/>
                </a:pPr>
                <a:r>
                  <a:rPr lang="el-GR" sz="1800" dirty="0"/>
                  <a:t>Γνωρίζουμε ότι η συνάρτηση συνημιτόνου είναι περιοδική συνάρτηση με περίοδο </a:t>
                </a:r>
                <a14:m>
                  <m:oMath xmlns:m="http://schemas.openxmlformats.org/officeDocument/2006/math">
                    <m:r>
                      <a:rPr lang="el-GR" sz="1800" i="1">
                        <a:latin typeface="Cambria Math"/>
                      </a:rPr>
                      <m:t>𝑇</m:t>
                    </m:r>
                    <m:r>
                      <a:rPr lang="el-GR" sz="1800" i="1">
                        <a:latin typeface="Cambria Math"/>
                      </a:rPr>
                      <m:t>=2</m:t>
                    </m:r>
                    <m:r>
                      <a:rPr lang="el-GR" sz="1800" i="1">
                        <a:latin typeface="Cambria Math"/>
                      </a:rPr>
                      <m:t>𝜋</m:t>
                    </m:r>
                    <m:r>
                      <a:rPr lang="el-GR" sz="1800" i="1">
                        <a:latin typeface="Cambria Math"/>
                      </a:rPr>
                      <m:t>𝑚</m:t>
                    </m:r>
                  </m:oMath>
                </a14:m>
                <a:r>
                  <a:rPr lang="el-GR" sz="1800" dirty="0"/>
                  <a:t>. </a:t>
                </a:r>
                <a:endParaRPr lang="en-US" sz="1800" dirty="0" smtClean="0"/>
              </a:p>
              <a:p>
                <a:pPr marL="0" indent="0" algn="l">
                  <a:spcBef>
                    <a:spcPts val="600"/>
                  </a:spcBef>
                  <a:spcAft>
                    <a:spcPts val="600"/>
                  </a:spcAft>
                  <a:buNone/>
                </a:pPr>
                <a:r>
                  <a:rPr lang="el-GR" sz="1800" dirty="0" smtClean="0"/>
                  <a:t>Για </a:t>
                </a:r>
                <a:r>
                  <a:rPr lang="el-GR" sz="1800" dirty="0"/>
                  <a:t>να είναι </a:t>
                </a:r>
                <a14:m>
                  <m:oMath xmlns:m="http://schemas.openxmlformats.org/officeDocument/2006/math">
                    <m:r>
                      <a:rPr lang="el-GR" sz="1800" i="1">
                        <a:latin typeface="Cambria Math"/>
                      </a:rPr>
                      <m:t>𝑥</m:t>
                    </m:r>
                    <m:d>
                      <m:dPr>
                        <m:ctrlPr>
                          <a:rPr lang="el-GR" sz="1800" i="1">
                            <a:latin typeface="Cambria Math"/>
                          </a:rPr>
                        </m:ctrlPr>
                      </m:dPr>
                      <m:e>
                        <m:r>
                          <a:rPr lang="el-GR" sz="1800" i="1">
                            <a:latin typeface="Cambria Math"/>
                          </a:rPr>
                          <m:t>𝑡</m:t>
                        </m:r>
                        <m:r>
                          <a:rPr lang="el-GR" sz="1800" i="1">
                            <a:latin typeface="Cambria Math"/>
                          </a:rPr>
                          <m:t>+</m:t>
                        </m:r>
                        <m:r>
                          <a:rPr lang="el-GR" sz="1800" i="1">
                            <a:latin typeface="Cambria Math"/>
                          </a:rPr>
                          <m:t>𝑇</m:t>
                        </m:r>
                      </m:e>
                    </m:d>
                    <m:r>
                      <a:rPr lang="el-GR" sz="1800" i="1">
                        <a:latin typeface="Cambria Math"/>
                      </a:rPr>
                      <m:t>=</m:t>
                    </m:r>
                    <m:r>
                      <a:rPr lang="el-GR" sz="1800" i="1">
                        <a:latin typeface="Cambria Math"/>
                      </a:rPr>
                      <m:t>𝑥</m:t>
                    </m:r>
                    <m:d>
                      <m:dPr>
                        <m:ctrlPr>
                          <a:rPr lang="el-GR" sz="1800" i="1">
                            <a:latin typeface="Cambria Math"/>
                          </a:rPr>
                        </m:ctrlPr>
                      </m:dPr>
                      <m:e>
                        <m:r>
                          <a:rPr lang="el-GR" sz="1800" i="1">
                            <a:latin typeface="Cambria Math"/>
                          </a:rPr>
                          <m:t>𝑡</m:t>
                        </m:r>
                      </m:e>
                    </m:d>
                  </m:oMath>
                </a14:m>
                <a:r>
                  <a:rPr lang="el-GR" sz="1800" dirty="0"/>
                  <a:t> ή </a:t>
                </a:r>
                <a14:m>
                  <m:oMath xmlns:m="http://schemas.openxmlformats.org/officeDocument/2006/math">
                    <m:r>
                      <a:rPr lang="el-GR" sz="1800" i="1">
                        <a:latin typeface="Cambria Math"/>
                      </a:rPr>
                      <m:t>𝐴</m:t>
                    </m:r>
                    <m:func>
                      <m:funcPr>
                        <m:ctrlPr>
                          <a:rPr lang="el-GR" sz="1800" i="1">
                            <a:latin typeface="Cambria Math"/>
                          </a:rPr>
                        </m:ctrlPr>
                      </m:funcPr>
                      <m:fName>
                        <m:r>
                          <a:rPr lang="el-GR" sz="1800" i="1">
                            <a:latin typeface="Cambria Math"/>
                          </a:rPr>
                          <m:t>𝑐𝑜𝑠</m:t>
                        </m:r>
                      </m:fName>
                      <m:e>
                        <m:d>
                          <m:dPr>
                            <m:ctrlPr>
                              <a:rPr lang="el-GR" sz="1800" i="1">
                                <a:latin typeface="Cambria Math"/>
                              </a:rPr>
                            </m:ctrlPr>
                          </m:dPr>
                          <m:e>
                            <m:sSub>
                              <m:sSubPr>
                                <m:ctrlPr>
                                  <a:rPr lang="el-GR" sz="1800" i="1">
                                    <a:latin typeface="Cambria Math"/>
                                  </a:rPr>
                                </m:ctrlPr>
                              </m:sSubPr>
                              <m:e>
                                <m:r>
                                  <a:rPr lang="el-GR" sz="1800" i="1">
                                    <a:latin typeface="Cambria Math"/>
                                  </a:rPr>
                                  <m:t>𝜔</m:t>
                                </m:r>
                              </m:e>
                              <m:sub>
                                <m:r>
                                  <a:rPr lang="el-GR" sz="1800" i="1">
                                    <a:latin typeface="Cambria Math"/>
                                  </a:rPr>
                                  <m:t>0</m:t>
                                </m:r>
                              </m:sub>
                            </m:sSub>
                            <m:r>
                              <a:rPr lang="el-GR" sz="1800" i="1">
                                <a:latin typeface="Cambria Math"/>
                              </a:rPr>
                              <m:t>𝑡</m:t>
                            </m:r>
                            <m:r>
                              <a:rPr lang="el-GR" sz="1800" i="1">
                                <a:latin typeface="Cambria Math"/>
                              </a:rPr>
                              <m:t>+</m:t>
                            </m:r>
                            <m:sSub>
                              <m:sSubPr>
                                <m:ctrlPr>
                                  <a:rPr lang="el-GR" sz="1800" i="1">
                                    <a:latin typeface="Cambria Math"/>
                                  </a:rPr>
                                </m:ctrlPr>
                              </m:sSubPr>
                              <m:e>
                                <m:r>
                                  <a:rPr lang="el-GR" sz="1800" i="1">
                                    <a:latin typeface="Cambria Math"/>
                                  </a:rPr>
                                  <m:t>𝜔</m:t>
                                </m:r>
                              </m:e>
                              <m:sub>
                                <m:r>
                                  <a:rPr lang="el-GR" sz="1800" i="1">
                                    <a:latin typeface="Cambria Math"/>
                                  </a:rPr>
                                  <m:t>0</m:t>
                                </m:r>
                              </m:sub>
                            </m:sSub>
                            <m:r>
                              <a:rPr lang="el-GR" sz="1800" i="1">
                                <a:latin typeface="Cambria Math"/>
                              </a:rPr>
                              <m:t>𝑇</m:t>
                            </m:r>
                            <m:r>
                              <a:rPr lang="el-GR" sz="1800" i="1">
                                <a:latin typeface="Cambria Math"/>
                              </a:rPr>
                              <m:t>+</m:t>
                            </m:r>
                            <m:r>
                              <a:rPr lang="el-GR" sz="1800" i="1">
                                <a:latin typeface="Cambria Math"/>
                              </a:rPr>
                              <m:t>𝜑</m:t>
                            </m:r>
                          </m:e>
                        </m:d>
                      </m:e>
                    </m:func>
                    <m:r>
                      <a:rPr lang="el-GR" sz="1800" i="1">
                        <a:latin typeface="Cambria Math"/>
                      </a:rPr>
                      <m:t>=</m:t>
                    </m:r>
                    <m:r>
                      <a:rPr lang="el-GR" sz="1800" i="1">
                        <a:latin typeface="Cambria Math"/>
                      </a:rPr>
                      <m:t>𝐴</m:t>
                    </m:r>
                    <m:func>
                      <m:funcPr>
                        <m:ctrlPr>
                          <a:rPr lang="el-GR" sz="1800" i="1">
                            <a:latin typeface="Cambria Math"/>
                          </a:rPr>
                        </m:ctrlPr>
                      </m:funcPr>
                      <m:fName>
                        <m:r>
                          <a:rPr lang="el-GR" sz="1800" i="1">
                            <a:latin typeface="Cambria Math"/>
                          </a:rPr>
                          <m:t>𝑐𝑜𝑠</m:t>
                        </m:r>
                      </m:fName>
                      <m:e>
                        <m:d>
                          <m:dPr>
                            <m:ctrlPr>
                              <a:rPr lang="el-GR" sz="1800" i="1">
                                <a:latin typeface="Cambria Math"/>
                              </a:rPr>
                            </m:ctrlPr>
                          </m:dPr>
                          <m:e>
                            <m:sSub>
                              <m:sSubPr>
                                <m:ctrlPr>
                                  <a:rPr lang="el-GR" sz="1800" i="1">
                                    <a:latin typeface="Cambria Math"/>
                                  </a:rPr>
                                </m:ctrlPr>
                              </m:sSubPr>
                              <m:e>
                                <m:r>
                                  <a:rPr lang="el-GR" sz="1800" i="1">
                                    <a:latin typeface="Cambria Math"/>
                                  </a:rPr>
                                  <m:t>𝜔</m:t>
                                </m:r>
                              </m:e>
                              <m:sub>
                                <m:r>
                                  <a:rPr lang="el-GR" sz="1800" i="1">
                                    <a:latin typeface="Cambria Math"/>
                                  </a:rPr>
                                  <m:t>0</m:t>
                                </m:r>
                              </m:sub>
                            </m:sSub>
                            <m:r>
                              <a:rPr lang="el-GR" sz="1800" i="1">
                                <a:latin typeface="Cambria Math"/>
                              </a:rPr>
                              <m:t>𝑡</m:t>
                            </m:r>
                            <m:r>
                              <a:rPr lang="el-GR" sz="1800" i="1">
                                <a:latin typeface="Cambria Math"/>
                              </a:rPr>
                              <m:t>+</m:t>
                            </m:r>
                            <m:r>
                              <a:rPr lang="el-GR" sz="1800" i="1">
                                <a:latin typeface="Cambria Math"/>
                              </a:rPr>
                              <m:t>𝜑</m:t>
                            </m:r>
                          </m:e>
                        </m:d>
                      </m:e>
                    </m:func>
                  </m:oMath>
                </a14:m>
                <a:r>
                  <a:rPr lang="el-GR" sz="1800" dirty="0"/>
                  <a:t>, θα πρέπει </a:t>
                </a:r>
                <a14:m>
                  <m:oMath xmlns:m="http://schemas.openxmlformats.org/officeDocument/2006/math">
                    <m:sSub>
                      <m:sSubPr>
                        <m:ctrlPr>
                          <a:rPr lang="el-GR" sz="1800" i="1">
                            <a:latin typeface="Cambria Math"/>
                          </a:rPr>
                        </m:ctrlPr>
                      </m:sSubPr>
                      <m:e>
                        <m:r>
                          <a:rPr lang="el-GR" sz="1800" i="1">
                            <a:latin typeface="Cambria Math"/>
                          </a:rPr>
                          <m:t>𝜔</m:t>
                        </m:r>
                      </m:e>
                      <m:sub>
                        <m:r>
                          <a:rPr lang="el-GR" sz="1800" i="1">
                            <a:latin typeface="Cambria Math"/>
                          </a:rPr>
                          <m:t>0</m:t>
                        </m:r>
                      </m:sub>
                    </m:sSub>
                    <m:r>
                      <a:rPr lang="el-GR" sz="1800" i="1">
                        <a:latin typeface="Cambria Math"/>
                      </a:rPr>
                      <m:t>𝑇</m:t>
                    </m:r>
                    <m:r>
                      <a:rPr lang="el-GR" sz="1800" i="1">
                        <a:latin typeface="Cambria Math"/>
                      </a:rPr>
                      <m:t>=2</m:t>
                    </m:r>
                    <m:r>
                      <a:rPr lang="el-GR" sz="1800" i="1">
                        <a:latin typeface="Cambria Math"/>
                      </a:rPr>
                      <m:t>𝜋</m:t>
                    </m:r>
                    <m:r>
                      <a:rPr lang="el-GR" sz="1800" i="1">
                        <a:latin typeface="Cambria Math"/>
                      </a:rPr>
                      <m:t>𝑚</m:t>
                    </m:r>
                  </m:oMath>
                </a14:m>
                <a:r>
                  <a:rPr lang="el-GR" sz="1800" dirty="0"/>
                  <a:t>. </a:t>
                </a:r>
              </a:p>
              <a:p>
                <a:pPr marL="0" indent="0" algn="l">
                  <a:spcBef>
                    <a:spcPts val="600"/>
                  </a:spcBef>
                  <a:spcAft>
                    <a:spcPts val="600"/>
                  </a:spcAft>
                  <a:buNone/>
                </a:pPr>
                <a:r>
                  <a:rPr lang="el-GR" sz="1800" dirty="0"/>
                  <a:t>Θα ισχύει λοιπόν </a:t>
                </a:r>
                <a14:m>
                  <m:oMath xmlns:m="http://schemas.openxmlformats.org/officeDocument/2006/math">
                    <m:r>
                      <a:rPr lang="el-GR" sz="1800" i="1">
                        <a:latin typeface="Cambria Math"/>
                      </a:rPr>
                      <m:t>𝑇</m:t>
                    </m:r>
                    <m:r>
                      <a:rPr lang="el-GR" sz="1800" i="1">
                        <a:latin typeface="Cambria Math"/>
                      </a:rPr>
                      <m:t>=</m:t>
                    </m:r>
                    <m:r>
                      <a:rPr lang="el-GR" sz="1800" i="1">
                        <a:latin typeface="Cambria Math"/>
                      </a:rPr>
                      <m:t>𝑚</m:t>
                    </m:r>
                    <m:d>
                      <m:dPr>
                        <m:ctrlPr>
                          <a:rPr lang="el-GR" sz="1800" i="1">
                            <a:latin typeface="Cambria Math"/>
                          </a:rPr>
                        </m:ctrlPr>
                      </m:dPr>
                      <m:e>
                        <m:f>
                          <m:fPr>
                            <m:ctrlPr>
                              <a:rPr lang="el-GR" sz="1800" i="1">
                                <a:latin typeface="Cambria Math"/>
                              </a:rPr>
                            </m:ctrlPr>
                          </m:fPr>
                          <m:num>
                            <m:sSub>
                              <m:sSubPr>
                                <m:ctrlPr>
                                  <a:rPr lang="el-GR" sz="1800" i="1">
                                    <a:latin typeface="Cambria Math"/>
                                  </a:rPr>
                                </m:ctrlPr>
                              </m:sSubPr>
                              <m:e>
                                <m:r>
                                  <a:rPr lang="el-GR" sz="1800" i="1">
                                    <a:latin typeface="Cambria Math"/>
                                  </a:rPr>
                                  <m:t>𝜔</m:t>
                                </m:r>
                              </m:e>
                              <m:sub>
                                <m:r>
                                  <a:rPr lang="el-GR" sz="1800" i="1">
                                    <a:latin typeface="Cambria Math"/>
                                  </a:rPr>
                                  <m:t>0</m:t>
                                </m:r>
                              </m:sub>
                            </m:sSub>
                          </m:num>
                          <m:den>
                            <m:r>
                              <a:rPr lang="el-GR" sz="1800" i="1">
                                <a:latin typeface="Cambria Math"/>
                              </a:rPr>
                              <m:t>2</m:t>
                            </m:r>
                            <m:r>
                              <a:rPr lang="el-GR" sz="1800" i="1">
                                <a:latin typeface="Cambria Math"/>
                              </a:rPr>
                              <m:t>𝜋</m:t>
                            </m:r>
                          </m:den>
                        </m:f>
                      </m:e>
                    </m:d>
                  </m:oMath>
                </a14:m>
                <a:r>
                  <a:rPr lang="el-GR" sz="1800" dirty="0"/>
                  <a:t> και η θεμελιώδης περίοδος του σήματος θα είναι ίση με </a:t>
                </a:r>
                <a14:m>
                  <m:oMath xmlns:m="http://schemas.openxmlformats.org/officeDocument/2006/math">
                    <m:r>
                      <a:rPr lang="el-GR" sz="1800" i="1">
                        <a:latin typeface="Cambria Math"/>
                      </a:rPr>
                      <m:t>𝑇</m:t>
                    </m:r>
                    <m:r>
                      <a:rPr lang="el-GR" sz="1800" i="1">
                        <a:latin typeface="Cambria Math"/>
                      </a:rPr>
                      <m:t>=</m:t>
                    </m:r>
                    <m:f>
                      <m:fPr>
                        <m:ctrlPr>
                          <a:rPr lang="el-GR" sz="1800" i="1">
                            <a:latin typeface="Cambria Math"/>
                          </a:rPr>
                        </m:ctrlPr>
                      </m:fPr>
                      <m:num>
                        <m:sSub>
                          <m:sSubPr>
                            <m:ctrlPr>
                              <a:rPr lang="el-GR" sz="1800" i="1">
                                <a:latin typeface="Cambria Math"/>
                              </a:rPr>
                            </m:ctrlPr>
                          </m:sSubPr>
                          <m:e>
                            <m:r>
                              <a:rPr lang="el-GR" sz="1800" i="1">
                                <a:latin typeface="Cambria Math"/>
                              </a:rPr>
                              <m:t>𝜔</m:t>
                            </m:r>
                          </m:e>
                          <m:sub>
                            <m:r>
                              <a:rPr lang="el-GR" sz="1800" i="1">
                                <a:latin typeface="Cambria Math"/>
                              </a:rPr>
                              <m:t>0</m:t>
                            </m:r>
                          </m:sub>
                        </m:sSub>
                      </m:num>
                      <m:den>
                        <m:r>
                          <a:rPr lang="el-GR" sz="1800" i="1">
                            <a:latin typeface="Cambria Math"/>
                          </a:rPr>
                          <m:t>2</m:t>
                        </m:r>
                        <m:r>
                          <a:rPr lang="el-GR" sz="1800" i="1">
                            <a:latin typeface="Cambria Math"/>
                          </a:rPr>
                          <m:t>𝜋</m:t>
                        </m:r>
                      </m:den>
                    </m:f>
                  </m:oMath>
                </a14:m>
                <a:r>
                  <a:rPr lang="el-GR" sz="1800" dirty="0" smtClean="0"/>
                  <a:t>.</a:t>
                </a:r>
                <a:endParaRPr lang="el-GR" sz="1800"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457200" y="1052736"/>
                <a:ext cx="8229600" cy="5472608"/>
              </a:xfrm>
              <a:blipFill rotWithShape="1">
                <a:blip r:embed="rId2"/>
                <a:stretch>
                  <a:fillRect l="-593" t="-669" r="-1111"/>
                </a:stretch>
              </a:blipFill>
            </p:spPr>
            <p:txBody>
              <a:bodyPr/>
              <a:lstStyle/>
              <a:p>
                <a:r>
                  <a:rPr lang="el-GR">
                    <a:noFill/>
                  </a:rPr>
                  <a:t> </a:t>
                </a:r>
              </a:p>
            </p:txBody>
          </p:sp>
        </mc:Fallback>
      </mc:AlternateContent>
      <p:sp>
        <p:nvSpPr>
          <p:cNvPr id="4" name="Slide Number Placeholder 3"/>
          <p:cNvSpPr>
            <a:spLocks noGrp="1"/>
          </p:cNvSpPr>
          <p:nvPr>
            <p:ph type="sldNum" sz="quarter" idx="12"/>
          </p:nvPr>
        </p:nvSpPr>
        <p:spPr/>
        <p:txBody>
          <a:bodyPr/>
          <a:lstStyle/>
          <a:p>
            <a:fld id="{0B0EBAE1-C03B-424B-868F-E6C23C4F0113}" type="slidenum">
              <a:rPr lang="el-GR" smtClean="0"/>
              <a:t>44</a:t>
            </a:fld>
            <a:endParaRPr lang="el-GR"/>
          </a:p>
        </p:txBody>
      </p:sp>
    </p:spTree>
    <p:extLst>
      <p:ext uri="{BB962C8B-B14F-4D97-AF65-F5344CB8AC3E}">
        <p14:creationId xmlns:p14="http://schemas.microsoft.com/office/powerpoint/2010/main" val="2415619336"/>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l-GR" dirty="0" smtClean="0"/>
              <a:t>Άσκηση 9</a:t>
            </a:r>
            <a:endParaRPr lang="el-GR"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457200" y="1052736"/>
                <a:ext cx="8229600" cy="5472608"/>
              </a:xfrm>
            </p:spPr>
            <p:txBody>
              <a:bodyPr>
                <a:noAutofit/>
              </a:bodyPr>
              <a:lstStyle/>
              <a:p>
                <a:pPr marL="0" indent="0" algn="l">
                  <a:spcBef>
                    <a:spcPts val="0"/>
                  </a:spcBef>
                  <a:buNone/>
                </a:pPr>
                <a:r>
                  <a:rPr lang="el-GR" sz="1700" dirty="0"/>
                  <a:t>Να βρεθεί η θεμελιώδης περίοδος του σήματος </a:t>
                </a:r>
                <a14:m>
                  <m:oMath xmlns:m="http://schemas.openxmlformats.org/officeDocument/2006/math">
                    <m:r>
                      <a:rPr lang="el-GR" sz="1700" i="1">
                        <a:latin typeface="Cambria Math"/>
                      </a:rPr>
                      <m:t>𝑥</m:t>
                    </m:r>
                    <m:d>
                      <m:dPr>
                        <m:ctrlPr>
                          <a:rPr lang="el-GR" sz="1700" i="1">
                            <a:latin typeface="Cambria Math"/>
                          </a:rPr>
                        </m:ctrlPr>
                      </m:dPr>
                      <m:e>
                        <m:r>
                          <a:rPr lang="el-GR" sz="1700" i="1">
                            <a:latin typeface="Cambria Math"/>
                          </a:rPr>
                          <m:t>𝑡</m:t>
                        </m:r>
                      </m:e>
                    </m:d>
                    <m:r>
                      <a:rPr lang="el-GR" sz="1700" i="1">
                        <a:latin typeface="Cambria Math"/>
                      </a:rPr>
                      <m:t>=</m:t>
                    </m:r>
                    <m:func>
                      <m:funcPr>
                        <m:ctrlPr>
                          <a:rPr lang="el-GR" sz="1700" i="1">
                            <a:latin typeface="Cambria Math"/>
                          </a:rPr>
                        </m:ctrlPr>
                      </m:funcPr>
                      <m:fName>
                        <m:r>
                          <a:rPr lang="el-GR" sz="1700" i="1">
                            <a:latin typeface="Cambria Math"/>
                          </a:rPr>
                          <m:t>𝑐𝑜𝑠</m:t>
                        </m:r>
                      </m:fName>
                      <m:e>
                        <m:d>
                          <m:dPr>
                            <m:ctrlPr>
                              <a:rPr lang="el-GR" sz="1700" i="1">
                                <a:latin typeface="Cambria Math"/>
                              </a:rPr>
                            </m:ctrlPr>
                          </m:dPr>
                          <m:e>
                            <m:r>
                              <a:rPr lang="el-GR" sz="1700" i="1">
                                <a:latin typeface="Cambria Math"/>
                              </a:rPr>
                              <m:t>15</m:t>
                            </m:r>
                            <m:r>
                              <a:rPr lang="el-GR" sz="1700" i="1">
                                <a:latin typeface="Cambria Math"/>
                              </a:rPr>
                              <m:t>𝜋</m:t>
                            </m:r>
                            <m:r>
                              <a:rPr lang="el-GR" sz="1700" i="1">
                                <a:latin typeface="Cambria Math"/>
                              </a:rPr>
                              <m:t>𝑡</m:t>
                            </m:r>
                          </m:e>
                        </m:d>
                      </m:e>
                    </m:func>
                    <m:r>
                      <a:rPr lang="el-GR" sz="1700" i="1">
                        <a:latin typeface="Cambria Math"/>
                      </a:rPr>
                      <m:t>+3</m:t>
                    </m:r>
                    <m:func>
                      <m:funcPr>
                        <m:ctrlPr>
                          <a:rPr lang="el-GR" sz="1700" i="1">
                            <a:latin typeface="Cambria Math"/>
                          </a:rPr>
                        </m:ctrlPr>
                      </m:funcPr>
                      <m:fName>
                        <m:r>
                          <a:rPr lang="el-GR" sz="1700" i="1">
                            <a:latin typeface="Cambria Math"/>
                          </a:rPr>
                          <m:t>𝑠𝑖𝑛</m:t>
                        </m:r>
                      </m:fName>
                      <m:e>
                        <m:d>
                          <m:dPr>
                            <m:ctrlPr>
                              <a:rPr lang="el-GR" sz="1700" i="1">
                                <a:latin typeface="Cambria Math"/>
                              </a:rPr>
                            </m:ctrlPr>
                          </m:dPr>
                          <m:e>
                            <m:r>
                              <a:rPr lang="el-GR" sz="1700" i="1">
                                <a:latin typeface="Cambria Math"/>
                              </a:rPr>
                              <m:t>8</m:t>
                            </m:r>
                            <m:r>
                              <a:rPr lang="el-GR" sz="1700" i="1">
                                <a:latin typeface="Cambria Math"/>
                              </a:rPr>
                              <m:t>𝜋</m:t>
                            </m:r>
                            <m:r>
                              <a:rPr lang="el-GR" sz="1700" i="1">
                                <a:latin typeface="Cambria Math"/>
                              </a:rPr>
                              <m:t>𝑡</m:t>
                            </m:r>
                          </m:e>
                        </m:d>
                      </m:e>
                    </m:func>
                  </m:oMath>
                </a14:m>
                <a:r>
                  <a:rPr lang="el-GR" sz="1700" dirty="0"/>
                  <a:t>.</a:t>
                </a:r>
              </a:p>
              <a:p>
                <a:pPr marL="0" indent="0" algn="l">
                  <a:spcBef>
                    <a:spcPts val="0"/>
                  </a:spcBef>
                  <a:buNone/>
                </a:pPr>
                <a:r>
                  <a:rPr lang="el-GR" sz="1700" dirty="0"/>
                  <a:t> </a:t>
                </a:r>
              </a:p>
              <a:p>
                <a:pPr marL="0" indent="0" algn="l">
                  <a:spcBef>
                    <a:spcPts val="0"/>
                  </a:spcBef>
                  <a:buNone/>
                </a:pPr>
                <a:r>
                  <a:rPr lang="el-GR" sz="1700" u="sng" dirty="0"/>
                  <a:t>Απάντηση</a:t>
                </a:r>
                <a:r>
                  <a:rPr lang="el-GR" sz="1700" dirty="0"/>
                  <a:t>: </a:t>
                </a:r>
                <a:r>
                  <a:rPr lang="el-GR" sz="1700" dirty="0" smtClean="0"/>
                  <a:t>Εάν </a:t>
                </a:r>
                <a:r>
                  <a:rPr lang="el-GR" sz="1700" dirty="0"/>
                  <a:t>το σήμα </a:t>
                </a:r>
                <a14:m>
                  <m:oMath xmlns:m="http://schemas.openxmlformats.org/officeDocument/2006/math">
                    <m:r>
                      <a:rPr lang="el-GR" sz="1700" i="1">
                        <a:latin typeface="Cambria Math"/>
                      </a:rPr>
                      <m:t>𝑥</m:t>
                    </m:r>
                    <m:d>
                      <m:dPr>
                        <m:ctrlPr>
                          <a:rPr lang="el-GR" sz="1700" i="1">
                            <a:latin typeface="Cambria Math"/>
                          </a:rPr>
                        </m:ctrlPr>
                      </m:dPr>
                      <m:e>
                        <m:r>
                          <a:rPr lang="el-GR" sz="1700" i="1">
                            <a:latin typeface="Cambria Math"/>
                          </a:rPr>
                          <m:t>𝑡</m:t>
                        </m:r>
                      </m:e>
                    </m:d>
                  </m:oMath>
                </a14:m>
                <a:r>
                  <a:rPr lang="el-GR" sz="1700" dirty="0"/>
                  <a:t> είναι περιοδικό με περίοδο </a:t>
                </a:r>
                <a14:m>
                  <m:oMath xmlns:m="http://schemas.openxmlformats.org/officeDocument/2006/math">
                    <m:r>
                      <a:rPr lang="el-GR" sz="1700" i="1">
                        <a:latin typeface="Cambria Math"/>
                      </a:rPr>
                      <m:t>𝑇</m:t>
                    </m:r>
                  </m:oMath>
                </a14:m>
                <a:r>
                  <a:rPr lang="el-GR" sz="1700" dirty="0"/>
                  <a:t>, τότε θα ισχύει </a:t>
                </a:r>
                <a14:m>
                  <m:oMath xmlns:m="http://schemas.openxmlformats.org/officeDocument/2006/math">
                    <m:r>
                      <a:rPr lang="el-GR" sz="1700" i="1">
                        <a:latin typeface="Cambria Math"/>
                      </a:rPr>
                      <m:t>𝑥</m:t>
                    </m:r>
                    <m:d>
                      <m:dPr>
                        <m:ctrlPr>
                          <a:rPr lang="el-GR" sz="1700" i="1">
                            <a:latin typeface="Cambria Math"/>
                          </a:rPr>
                        </m:ctrlPr>
                      </m:dPr>
                      <m:e>
                        <m:r>
                          <a:rPr lang="el-GR" sz="1700" i="1">
                            <a:latin typeface="Cambria Math"/>
                          </a:rPr>
                          <m:t>𝑡</m:t>
                        </m:r>
                      </m:e>
                    </m:d>
                    <m:r>
                      <a:rPr lang="el-GR" sz="1700" i="1">
                        <a:latin typeface="Cambria Math"/>
                      </a:rPr>
                      <m:t>=</m:t>
                    </m:r>
                    <m:r>
                      <a:rPr lang="el-GR" sz="1700" i="1">
                        <a:latin typeface="Cambria Math"/>
                      </a:rPr>
                      <m:t>𝑥</m:t>
                    </m:r>
                    <m:d>
                      <m:dPr>
                        <m:ctrlPr>
                          <a:rPr lang="el-GR" sz="1700" i="1">
                            <a:latin typeface="Cambria Math"/>
                          </a:rPr>
                        </m:ctrlPr>
                      </m:dPr>
                      <m:e>
                        <m:r>
                          <a:rPr lang="el-GR" sz="1700" i="1">
                            <a:latin typeface="Cambria Math"/>
                          </a:rPr>
                          <m:t>𝑡</m:t>
                        </m:r>
                        <m:r>
                          <a:rPr lang="el-GR" sz="1700" i="1">
                            <a:latin typeface="Cambria Math"/>
                          </a:rPr>
                          <m:t>+</m:t>
                        </m:r>
                        <m:r>
                          <a:rPr lang="el-GR" sz="1700" i="1">
                            <a:latin typeface="Cambria Math"/>
                          </a:rPr>
                          <m:t>𝑇</m:t>
                        </m:r>
                      </m:e>
                    </m:d>
                    <m:r>
                      <a:rPr lang="el-GR" sz="1700" i="1">
                        <a:latin typeface="Cambria Math"/>
                      </a:rPr>
                      <m:t>.</m:t>
                    </m:r>
                  </m:oMath>
                </a14:m>
                <a:r>
                  <a:rPr lang="el-GR" sz="1700" dirty="0"/>
                  <a:t> </a:t>
                </a:r>
                <a:r>
                  <a:rPr lang="el-GR" sz="1700" dirty="0" smtClean="0"/>
                  <a:t> Το </a:t>
                </a:r>
                <a:r>
                  <a:rPr lang="el-GR" sz="1700" dirty="0"/>
                  <a:t>σήμα </a:t>
                </a:r>
                <a14:m>
                  <m:oMath xmlns:m="http://schemas.openxmlformats.org/officeDocument/2006/math">
                    <m:r>
                      <a:rPr lang="el-GR" sz="1700" i="1">
                        <a:latin typeface="Cambria Math"/>
                      </a:rPr>
                      <m:t>𝑥</m:t>
                    </m:r>
                    <m:d>
                      <m:dPr>
                        <m:ctrlPr>
                          <a:rPr lang="el-GR" sz="1700" i="1">
                            <a:latin typeface="Cambria Math"/>
                          </a:rPr>
                        </m:ctrlPr>
                      </m:dPr>
                      <m:e>
                        <m:r>
                          <a:rPr lang="el-GR" sz="1700" i="1">
                            <a:latin typeface="Cambria Math"/>
                          </a:rPr>
                          <m:t>𝑡</m:t>
                        </m:r>
                        <m:r>
                          <a:rPr lang="el-GR" sz="1700" i="1">
                            <a:latin typeface="Cambria Math"/>
                          </a:rPr>
                          <m:t>+</m:t>
                        </m:r>
                        <m:r>
                          <a:rPr lang="el-GR" sz="1700" i="1">
                            <a:latin typeface="Cambria Math"/>
                          </a:rPr>
                          <m:t>𝑇</m:t>
                        </m:r>
                      </m:e>
                    </m:d>
                  </m:oMath>
                </a14:m>
                <a:r>
                  <a:rPr lang="el-GR" sz="1700" dirty="0"/>
                  <a:t> ορίζεται </a:t>
                </a:r>
                <a:r>
                  <a:rPr lang="el-GR" sz="1700" dirty="0" smtClean="0"/>
                  <a:t>ως:</a:t>
                </a:r>
                <a:endParaRPr lang="el-GR" sz="1700" dirty="0"/>
              </a:p>
              <a:p>
                <a:pPr marL="0" indent="0" algn="l">
                  <a:spcBef>
                    <a:spcPts val="0"/>
                  </a:spcBef>
                  <a:buNone/>
                </a:pPr>
                <a:endParaRPr lang="el-GR" sz="1700" dirty="0"/>
              </a:p>
              <a:p>
                <a:pPr marL="0" indent="0" algn="l">
                  <a:spcBef>
                    <a:spcPts val="0"/>
                  </a:spcBef>
                  <a:buNone/>
                </a:pPr>
                <a14:m>
                  <m:oMathPara xmlns:m="http://schemas.openxmlformats.org/officeDocument/2006/math">
                    <m:oMathParaPr>
                      <m:jc m:val="centerGroup"/>
                    </m:oMathParaPr>
                    <m:oMath xmlns:m="http://schemas.openxmlformats.org/officeDocument/2006/math">
                      <m:r>
                        <a:rPr lang="el-GR" sz="1700" i="1">
                          <a:latin typeface="Cambria Math"/>
                        </a:rPr>
                        <m:t>𝑥</m:t>
                      </m:r>
                      <m:d>
                        <m:dPr>
                          <m:ctrlPr>
                            <a:rPr lang="el-GR" sz="1700" i="1">
                              <a:latin typeface="Cambria Math"/>
                            </a:rPr>
                          </m:ctrlPr>
                        </m:dPr>
                        <m:e>
                          <m:r>
                            <a:rPr lang="el-GR" sz="1700" i="1">
                              <a:latin typeface="Cambria Math"/>
                            </a:rPr>
                            <m:t>𝑡</m:t>
                          </m:r>
                          <m:r>
                            <a:rPr lang="el-GR" sz="1700" i="1">
                              <a:latin typeface="Cambria Math"/>
                            </a:rPr>
                            <m:t>+</m:t>
                          </m:r>
                          <m:r>
                            <a:rPr lang="el-GR" sz="1700" i="1">
                              <a:latin typeface="Cambria Math"/>
                            </a:rPr>
                            <m:t>𝑇</m:t>
                          </m:r>
                        </m:e>
                      </m:d>
                      <m:r>
                        <a:rPr lang="el-GR" sz="1700" i="1">
                          <a:latin typeface="Cambria Math"/>
                        </a:rPr>
                        <m:t>=</m:t>
                      </m:r>
                      <m:func>
                        <m:funcPr>
                          <m:ctrlPr>
                            <a:rPr lang="el-GR" sz="1700" i="1">
                              <a:latin typeface="Cambria Math"/>
                            </a:rPr>
                          </m:ctrlPr>
                        </m:funcPr>
                        <m:fName>
                          <m:r>
                            <a:rPr lang="el-GR" sz="1700" i="1">
                              <a:latin typeface="Cambria Math"/>
                            </a:rPr>
                            <m:t>𝑐𝑜𝑠</m:t>
                          </m:r>
                        </m:fName>
                        <m:e>
                          <m:d>
                            <m:dPr>
                              <m:begChr m:val="["/>
                              <m:endChr m:val="]"/>
                              <m:ctrlPr>
                                <a:rPr lang="el-GR" sz="1700" i="1">
                                  <a:latin typeface="Cambria Math"/>
                                </a:rPr>
                              </m:ctrlPr>
                            </m:dPr>
                            <m:e>
                              <m:r>
                                <a:rPr lang="el-GR" sz="1700" i="1">
                                  <a:latin typeface="Cambria Math"/>
                                </a:rPr>
                                <m:t>15</m:t>
                              </m:r>
                              <m:r>
                                <a:rPr lang="el-GR" sz="1700" i="1">
                                  <a:latin typeface="Cambria Math"/>
                                </a:rPr>
                                <m:t>𝜋</m:t>
                              </m:r>
                              <m:d>
                                <m:dPr>
                                  <m:ctrlPr>
                                    <a:rPr lang="el-GR" sz="1700" i="1">
                                      <a:latin typeface="Cambria Math"/>
                                    </a:rPr>
                                  </m:ctrlPr>
                                </m:dPr>
                                <m:e>
                                  <m:r>
                                    <a:rPr lang="el-GR" sz="1700" i="1">
                                      <a:latin typeface="Cambria Math"/>
                                    </a:rPr>
                                    <m:t>𝑡</m:t>
                                  </m:r>
                                  <m:r>
                                    <a:rPr lang="el-GR" sz="1700" i="1">
                                      <a:latin typeface="Cambria Math"/>
                                    </a:rPr>
                                    <m:t>+</m:t>
                                  </m:r>
                                  <m:r>
                                    <a:rPr lang="el-GR" sz="1700" i="1">
                                      <a:latin typeface="Cambria Math"/>
                                    </a:rPr>
                                    <m:t>𝑇</m:t>
                                  </m:r>
                                </m:e>
                              </m:d>
                            </m:e>
                          </m:d>
                        </m:e>
                      </m:func>
                      <m:r>
                        <a:rPr lang="el-GR" sz="1700" i="1">
                          <a:latin typeface="Cambria Math"/>
                        </a:rPr>
                        <m:t>+3</m:t>
                      </m:r>
                      <m:func>
                        <m:funcPr>
                          <m:ctrlPr>
                            <a:rPr lang="el-GR" sz="1700" i="1">
                              <a:latin typeface="Cambria Math"/>
                            </a:rPr>
                          </m:ctrlPr>
                        </m:funcPr>
                        <m:fName>
                          <m:r>
                            <a:rPr lang="el-GR" sz="1700" i="1">
                              <a:latin typeface="Cambria Math"/>
                            </a:rPr>
                            <m:t>𝑠𝑖𝑛</m:t>
                          </m:r>
                        </m:fName>
                        <m:e>
                          <m:d>
                            <m:dPr>
                              <m:begChr m:val="["/>
                              <m:endChr m:val="]"/>
                              <m:ctrlPr>
                                <a:rPr lang="el-GR" sz="1700" i="1">
                                  <a:latin typeface="Cambria Math"/>
                                </a:rPr>
                              </m:ctrlPr>
                            </m:dPr>
                            <m:e>
                              <m:r>
                                <a:rPr lang="el-GR" sz="1700" i="1">
                                  <a:latin typeface="Cambria Math"/>
                                </a:rPr>
                                <m:t>8</m:t>
                              </m:r>
                              <m:r>
                                <a:rPr lang="el-GR" sz="1700" i="1">
                                  <a:latin typeface="Cambria Math"/>
                                </a:rPr>
                                <m:t>𝜋</m:t>
                              </m:r>
                              <m:d>
                                <m:dPr>
                                  <m:ctrlPr>
                                    <a:rPr lang="el-GR" sz="1700" i="1">
                                      <a:latin typeface="Cambria Math"/>
                                    </a:rPr>
                                  </m:ctrlPr>
                                </m:dPr>
                                <m:e>
                                  <m:r>
                                    <a:rPr lang="el-GR" sz="1700" i="1">
                                      <a:latin typeface="Cambria Math"/>
                                    </a:rPr>
                                    <m:t>𝑡</m:t>
                                  </m:r>
                                  <m:r>
                                    <a:rPr lang="el-GR" sz="1700" i="1">
                                      <a:latin typeface="Cambria Math"/>
                                    </a:rPr>
                                    <m:t>+</m:t>
                                  </m:r>
                                  <m:r>
                                    <a:rPr lang="el-GR" sz="1700" i="1">
                                      <a:latin typeface="Cambria Math"/>
                                    </a:rPr>
                                    <m:t>𝑇</m:t>
                                  </m:r>
                                </m:e>
                              </m:d>
                            </m:e>
                          </m:d>
                        </m:e>
                      </m:func>
                    </m:oMath>
                  </m:oMathPara>
                </a14:m>
                <a:endParaRPr lang="el-GR" sz="1700" dirty="0" smtClean="0"/>
              </a:p>
              <a:p>
                <a:pPr marL="0" indent="0" algn="l">
                  <a:spcBef>
                    <a:spcPts val="0"/>
                  </a:spcBef>
                  <a:buNone/>
                </a:pPr>
                <a14:m>
                  <m:oMathPara xmlns:m="http://schemas.openxmlformats.org/officeDocument/2006/math">
                    <m:oMathParaPr>
                      <m:jc m:val="centerGroup"/>
                    </m:oMathParaPr>
                    <m:oMath xmlns:m="http://schemas.openxmlformats.org/officeDocument/2006/math">
                      <m:r>
                        <a:rPr lang="el-GR" sz="1700" i="1">
                          <a:latin typeface="Cambria Math"/>
                        </a:rPr>
                        <m:t>=</m:t>
                      </m:r>
                      <m:func>
                        <m:funcPr>
                          <m:ctrlPr>
                            <a:rPr lang="el-GR" sz="1700" i="1">
                              <a:latin typeface="Cambria Math"/>
                            </a:rPr>
                          </m:ctrlPr>
                        </m:funcPr>
                        <m:fName>
                          <m:r>
                            <a:rPr lang="el-GR" sz="1700" i="1">
                              <a:latin typeface="Cambria Math"/>
                            </a:rPr>
                            <m:t>𝑐𝑜𝑠</m:t>
                          </m:r>
                        </m:fName>
                        <m:e>
                          <m:d>
                            <m:dPr>
                              <m:ctrlPr>
                                <a:rPr lang="el-GR" sz="1700" i="1">
                                  <a:latin typeface="Cambria Math"/>
                                </a:rPr>
                              </m:ctrlPr>
                            </m:dPr>
                            <m:e>
                              <m:r>
                                <a:rPr lang="el-GR" sz="1700" i="1">
                                  <a:latin typeface="Cambria Math"/>
                                </a:rPr>
                                <m:t>15</m:t>
                              </m:r>
                              <m:r>
                                <a:rPr lang="el-GR" sz="1700" i="1">
                                  <a:latin typeface="Cambria Math"/>
                                </a:rPr>
                                <m:t>𝜋</m:t>
                              </m:r>
                              <m:r>
                                <a:rPr lang="el-GR" sz="1700" i="1">
                                  <a:latin typeface="Cambria Math"/>
                                </a:rPr>
                                <m:t>𝑡</m:t>
                              </m:r>
                              <m:r>
                                <a:rPr lang="el-GR" sz="1700" i="1">
                                  <a:latin typeface="Cambria Math"/>
                                </a:rPr>
                                <m:t>+15</m:t>
                              </m:r>
                              <m:r>
                                <a:rPr lang="el-GR" sz="1700" i="1">
                                  <a:latin typeface="Cambria Math"/>
                                </a:rPr>
                                <m:t>𝜋</m:t>
                              </m:r>
                              <m:r>
                                <a:rPr lang="el-GR" sz="1700" i="1">
                                  <a:latin typeface="Cambria Math"/>
                                </a:rPr>
                                <m:t>𝑇</m:t>
                              </m:r>
                            </m:e>
                          </m:d>
                        </m:e>
                      </m:func>
                      <m:r>
                        <a:rPr lang="el-GR" sz="1700" i="1">
                          <a:latin typeface="Cambria Math"/>
                        </a:rPr>
                        <m:t>+3</m:t>
                      </m:r>
                      <m:func>
                        <m:funcPr>
                          <m:ctrlPr>
                            <a:rPr lang="el-GR" sz="1700" i="1">
                              <a:latin typeface="Cambria Math"/>
                            </a:rPr>
                          </m:ctrlPr>
                        </m:funcPr>
                        <m:fName>
                          <m:r>
                            <a:rPr lang="el-GR" sz="1700" i="1">
                              <a:latin typeface="Cambria Math"/>
                            </a:rPr>
                            <m:t>𝑠𝑖𝑛</m:t>
                          </m:r>
                        </m:fName>
                        <m:e>
                          <m:d>
                            <m:dPr>
                              <m:ctrlPr>
                                <a:rPr lang="el-GR" sz="1700" i="1">
                                  <a:latin typeface="Cambria Math"/>
                                </a:rPr>
                              </m:ctrlPr>
                            </m:dPr>
                            <m:e>
                              <m:r>
                                <a:rPr lang="el-GR" sz="1700" i="1">
                                  <a:latin typeface="Cambria Math"/>
                                </a:rPr>
                                <m:t>8</m:t>
                              </m:r>
                              <m:r>
                                <a:rPr lang="el-GR" sz="1700" i="1">
                                  <a:latin typeface="Cambria Math"/>
                                </a:rPr>
                                <m:t>𝜋</m:t>
                              </m:r>
                              <m:r>
                                <a:rPr lang="el-GR" sz="1700" i="1">
                                  <a:latin typeface="Cambria Math"/>
                                </a:rPr>
                                <m:t>𝑡</m:t>
                              </m:r>
                              <m:r>
                                <a:rPr lang="el-GR" sz="1700" i="1">
                                  <a:latin typeface="Cambria Math"/>
                                </a:rPr>
                                <m:t>+8</m:t>
                              </m:r>
                              <m:r>
                                <a:rPr lang="el-GR" sz="1700" i="1">
                                  <a:latin typeface="Cambria Math"/>
                                </a:rPr>
                                <m:t>𝜋</m:t>
                              </m:r>
                              <m:r>
                                <a:rPr lang="el-GR" sz="1700" i="1">
                                  <a:latin typeface="Cambria Math"/>
                                </a:rPr>
                                <m:t>𝑇</m:t>
                              </m:r>
                            </m:e>
                          </m:d>
                        </m:e>
                      </m:func>
                    </m:oMath>
                  </m:oMathPara>
                </a14:m>
                <a:endParaRPr lang="el-GR" sz="1700" dirty="0"/>
              </a:p>
              <a:p>
                <a:pPr marL="0" indent="0" algn="l">
                  <a:spcBef>
                    <a:spcPts val="0"/>
                  </a:spcBef>
                  <a:buNone/>
                </a:pPr>
                <a:endParaRPr lang="el-GR" sz="1700" dirty="0"/>
              </a:p>
              <a:p>
                <a:pPr marL="0" indent="0" algn="l">
                  <a:spcBef>
                    <a:spcPts val="0"/>
                  </a:spcBef>
                  <a:buNone/>
                </a:pPr>
                <a:r>
                  <a:rPr lang="el-GR" sz="1700" dirty="0"/>
                  <a:t>Λαμβάνοντας υπ’ όψη πως οι περίοδοι των δύο ημιτονοειδών σημάτων είναι της μορφής </a:t>
                </a:r>
                <a14:m>
                  <m:oMath xmlns:m="http://schemas.openxmlformats.org/officeDocument/2006/math">
                    <m:sSub>
                      <m:sSubPr>
                        <m:ctrlPr>
                          <a:rPr lang="el-GR" sz="1700" i="1">
                            <a:latin typeface="Cambria Math"/>
                          </a:rPr>
                        </m:ctrlPr>
                      </m:sSubPr>
                      <m:e>
                        <m:r>
                          <a:rPr lang="el-GR" sz="1700" i="1">
                            <a:latin typeface="Cambria Math"/>
                          </a:rPr>
                          <m:t>𝑇</m:t>
                        </m:r>
                      </m:e>
                      <m:sub>
                        <m:r>
                          <a:rPr lang="el-GR" sz="1700" i="1">
                            <a:latin typeface="Cambria Math"/>
                          </a:rPr>
                          <m:t>1</m:t>
                        </m:r>
                      </m:sub>
                    </m:sSub>
                    <m:r>
                      <a:rPr lang="el-GR" sz="1700" i="1">
                        <a:latin typeface="Cambria Math"/>
                      </a:rPr>
                      <m:t>=2</m:t>
                    </m:r>
                    <m:r>
                      <a:rPr lang="el-GR" sz="1700" i="1">
                        <a:latin typeface="Cambria Math"/>
                      </a:rPr>
                      <m:t>𝜋</m:t>
                    </m:r>
                    <m:r>
                      <a:rPr lang="el-GR" sz="1700" i="1">
                        <a:latin typeface="Cambria Math"/>
                      </a:rPr>
                      <m:t>𝑚</m:t>
                    </m:r>
                  </m:oMath>
                </a14:m>
                <a:r>
                  <a:rPr lang="el-GR" sz="1700" dirty="0"/>
                  <a:t> και </a:t>
                </a:r>
                <a14:m>
                  <m:oMath xmlns:m="http://schemas.openxmlformats.org/officeDocument/2006/math">
                    <m:sSub>
                      <m:sSubPr>
                        <m:ctrlPr>
                          <a:rPr lang="el-GR" sz="1700" i="1">
                            <a:latin typeface="Cambria Math"/>
                          </a:rPr>
                        </m:ctrlPr>
                      </m:sSubPr>
                      <m:e>
                        <m:r>
                          <a:rPr lang="el-GR" sz="1700" i="1">
                            <a:latin typeface="Cambria Math"/>
                          </a:rPr>
                          <m:t>𝑇</m:t>
                        </m:r>
                      </m:e>
                      <m:sub>
                        <m:r>
                          <a:rPr lang="el-GR" sz="1700" i="1">
                            <a:latin typeface="Cambria Math"/>
                          </a:rPr>
                          <m:t>2</m:t>
                        </m:r>
                      </m:sub>
                    </m:sSub>
                    <m:r>
                      <a:rPr lang="el-GR" sz="1700" i="1">
                        <a:latin typeface="Cambria Math"/>
                      </a:rPr>
                      <m:t>=2</m:t>
                    </m:r>
                    <m:r>
                      <a:rPr lang="el-GR" sz="1700" i="1">
                        <a:latin typeface="Cambria Math"/>
                      </a:rPr>
                      <m:t>𝜋</m:t>
                    </m:r>
                    <m:r>
                      <a:rPr lang="el-GR" sz="1700" i="1">
                        <a:latin typeface="Cambria Math"/>
                      </a:rPr>
                      <m:t>𝑛</m:t>
                    </m:r>
                  </m:oMath>
                </a14:m>
                <a:r>
                  <a:rPr lang="el-GR" sz="1700" dirty="0"/>
                  <a:t>, η συνθήκη περιοδικότητας ικανοποιείται εάν ισχύει</a:t>
                </a:r>
                <a:r>
                  <a:rPr lang="el-GR" sz="1700" dirty="0" smtClean="0"/>
                  <a:t>:</a:t>
                </a:r>
              </a:p>
              <a:p>
                <a:pPr marL="0" indent="0" algn="l">
                  <a:spcBef>
                    <a:spcPts val="0"/>
                  </a:spcBef>
                  <a:buNone/>
                </a:pPr>
                <a:endParaRPr lang="el-GR" sz="1700" dirty="0"/>
              </a:p>
              <a:p>
                <a:pPr marL="0" indent="0" algn="l">
                  <a:spcBef>
                    <a:spcPts val="0"/>
                  </a:spcBef>
                  <a:buNone/>
                </a:pPr>
                <a14:m>
                  <m:oMathPara xmlns:m="http://schemas.openxmlformats.org/officeDocument/2006/math">
                    <m:oMathParaPr>
                      <m:jc m:val="centerGroup"/>
                    </m:oMathParaPr>
                    <m:oMath xmlns:m="http://schemas.openxmlformats.org/officeDocument/2006/math">
                      <m:r>
                        <a:rPr lang="el-GR" sz="1700" i="1">
                          <a:latin typeface="Cambria Math"/>
                        </a:rPr>
                        <m:t>15</m:t>
                      </m:r>
                      <m:r>
                        <a:rPr lang="el-GR" sz="1700" i="1">
                          <a:latin typeface="Cambria Math"/>
                        </a:rPr>
                        <m:t>𝜋</m:t>
                      </m:r>
                      <m:r>
                        <a:rPr lang="el-GR" sz="1700" i="1">
                          <a:latin typeface="Cambria Math"/>
                        </a:rPr>
                        <m:t>𝑇</m:t>
                      </m:r>
                      <m:r>
                        <a:rPr lang="el-GR" sz="1700" i="1">
                          <a:latin typeface="Cambria Math"/>
                        </a:rPr>
                        <m:t>=2</m:t>
                      </m:r>
                      <m:r>
                        <a:rPr lang="el-GR" sz="1700" i="1">
                          <a:latin typeface="Cambria Math"/>
                        </a:rPr>
                        <m:t>𝜋</m:t>
                      </m:r>
                      <m:r>
                        <a:rPr lang="el-GR" sz="1700" i="1">
                          <a:latin typeface="Cambria Math"/>
                        </a:rPr>
                        <m:t>𝑚</m:t>
                      </m:r>
                      <m:r>
                        <a:rPr lang="el-GR" sz="1700" i="1">
                          <a:latin typeface="Cambria Math"/>
                        </a:rPr>
                        <m:t>  </m:t>
                      </m:r>
                      <m:r>
                        <m:rPr>
                          <m:sty m:val="p"/>
                        </m:rPr>
                        <a:rPr lang="el-GR" sz="1700">
                          <a:latin typeface="Cambria Math"/>
                        </a:rPr>
                        <m:t>και</m:t>
                      </m:r>
                      <m:r>
                        <a:rPr lang="el-GR" sz="1700">
                          <a:latin typeface="Cambria Math"/>
                        </a:rPr>
                        <m:t>  </m:t>
                      </m:r>
                      <m:r>
                        <a:rPr lang="el-GR" sz="1700" i="1">
                          <a:latin typeface="Cambria Math"/>
                        </a:rPr>
                        <m:t>8</m:t>
                      </m:r>
                      <m:r>
                        <a:rPr lang="el-GR" sz="1700" i="1">
                          <a:latin typeface="Cambria Math"/>
                        </a:rPr>
                        <m:t>𝜋</m:t>
                      </m:r>
                      <m:r>
                        <a:rPr lang="el-GR" sz="1700" i="1">
                          <a:latin typeface="Cambria Math"/>
                        </a:rPr>
                        <m:t>𝑇</m:t>
                      </m:r>
                      <m:r>
                        <a:rPr lang="el-GR" sz="1700" i="1">
                          <a:latin typeface="Cambria Math"/>
                        </a:rPr>
                        <m:t>=2</m:t>
                      </m:r>
                      <m:r>
                        <a:rPr lang="el-GR" sz="1700" i="1">
                          <a:latin typeface="Cambria Math"/>
                        </a:rPr>
                        <m:t>𝜋</m:t>
                      </m:r>
                      <m:r>
                        <a:rPr lang="el-GR" sz="1700" i="1">
                          <a:latin typeface="Cambria Math"/>
                        </a:rPr>
                        <m:t>𝑛</m:t>
                      </m:r>
                    </m:oMath>
                  </m:oMathPara>
                </a14:m>
                <a:endParaRPr lang="el-GR" sz="1700" dirty="0"/>
              </a:p>
              <a:p>
                <a:pPr marL="0" indent="0" algn="l">
                  <a:spcBef>
                    <a:spcPts val="0"/>
                  </a:spcBef>
                  <a:buNone/>
                </a:pPr>
                <a:endParaRPr lang="el-GR" sz="1700" dirty="0"/>
              </a:p>
              <a:p>
                <a:pPr marL="0" indent="0" algn="l">
                  <a:spcBef>
                    <a:spcPts val="0"/>
                  </a:spcBef>
                  <a:buNone/>
                </a:pPr>
                <a:r>
                  <a:rPr lang="el-GR" sz="1700" dirty="0"/>
                  <a:t>Λύνοντας ως προς </a:t>
                </a:r>
                <a14:m>
                  <m:oMath xmlns:m="http://schemas.openxmlformats.org/officeDocument/2006/math">
                    <m:r>
                      <a:rPr lang="en-US" sz="1700" i="1">
                        <a:latin typeface="Cambria Math"/>
                      </a:rPr>
                      <m:t>𝑇</m:t>
                    </m:r>
                  </m:oMath>
                </a14:m>
                <a:r>
                  <a:rPr lang="el-GR" sz="1700" dirty="0"/>
                  <a:t>, προκύπτει ότι</a:t>
                </a:r>
                <a:r>
                  <a:rPr lang="el-GR" sz="1700" dirty="0" smtClean="0"/>
                  <a:t>:</a:t>
                </a:r>
              </a:p>
              <a:p>
                <a:pPr marL="0" indent="0" algn="l">
                  <a:spcBef>
                    <a:spcPts val="0"/>
                  </a:spcBef>
                  <a:buNone/>
                </a:pPr>
                <a:endParaRPr lang="el-GR" sz="1700" dirty="0"/>
              </a:p>
              <a:p>
                <a:pPr marL="0" indent="0" algn="l">
                  <a:spcBef>
                    <a:spcPts val="0"/>
                  </a:spcBef>
                  <a:buNone/>
                </a:pPr>
                <a14:m>
                  <m:oMathPara xmlns:m="http://schemas.openxmlformats.org/officeDocument/2006/math">
                    <m:oMathParaPr>
                      <m:jc m:val="centerGroup"/>
                    </m:oMathParaPr>
                    <m:oMath xmlns:m="http://schemas.openxmlformats.org/officeDocument/2006/math">
                      <m:r>
                        <a:rPr lang="el-GR" sz="1700" i="1">
                          <a:latin typeface="Cambria Math"/>
                        </a:rPr>
                        <m:t>𝑇</m:t>
                      </m:r>
                      <m:r>
                        <a:rPr lang="el-GR" sz="1700" i="1">
                          <a:latin typeface="Cambria Math"/>
                        </a:rPr>
                        <m:t>=</m:t>
                      </m:r>
                      <m:f>
                        <m:fPr>
                          <m:ctrlPr>
                            <a:rPr lang="el-GR" sz="1700" i="1">
                              <a:latin typeface="Cambria Math"/>
                            </a:rPr>
                          </m:ctrlPr>
                        </m:fPr>
                        <m:num>
                          <m:r>
                            <a:rPr lang="el-GR" sz="1700" i="1">
                              <a:latin typeface="Cambria Math"/>
                            </a:rPr>
                            <m:t>2</m:t>
                          </m:r>
                          <m:r>
                            <a:rPr lang="el-GR" sz="1700" i="1">
                              <a:latin typeface="Cambria Math"/>
                            </a:rPr>
                            <m:t>𝑚</m:t>
                          </m:r>
                        </m:num>
                        <m:den>
                          <m:r>
                            <a:rPr lang="el-GR" sz="1700" i="1">
                              <a:latin typeface="Cambria Math"/>
                            </a:rPr>
                            <m:t>15</m:t>
                          </m:r>
                        </m:den>
                      </m:f>
                      <m:r>
                        <a:rPr lang="el-GR" sz="1700" i="1">
                          <a:latin typeface="Cambria Math"/>
                        </a:rPr>
                        <m:t>=</m:t>
                      </m:r>
                      <m:f>
                        <m:fPr>
                          <m:ctrlPr>
                            <a:rPr lang="el-GR" sz="1700" i="1">
                              <a:latin typeface="Cambria Math"/>
                            </a:rPr>
                          </m:ctrlPr>
                        </m:fPr>
                        <m:num>
                          <m:r>
                            <a:rPr lang="el-GR" sz="1700" i="1">
                              <a:latin typeface="Cambria Math"/>
                            </a:rPr>
                            <m:t>𝑛</m:t>
                          </m:r>
                        </m:num>
                        <m:den>
                          <m:r>
                            <a:rPr lang="el-GR" sz="1700" i="1">
                              <a:latin typeface="Cambria Math"/>
                            </a:rPr>
                            <m:t>4</m:t>
                          </m:r>
                        </m:den>
                      </m:f>
                      <m:r>
                        <a:rPr lang="el-GR" sz="1700">
                          <a:latin typeface="Cambria Math"/>
                        </a:rPr>
                        <m:t>  </m:t>
                      </m:r>
                      <m:r>
                        <m:rPr>
                          <m:sty m:val="p"/>
                        </m:rPr>
                        <a:rPr lang="el-GR" sz="1700">
                          <a:latin typeface="Cambria Math"/>
                        </a:rPr>
                        <m:t>ή</m:t>
                      </m:r>
                      <m:r>
                        <a:rPr lang="el-GR" sz="1700">
                          <a:latin typeface="Cambria Math"/>
                        </a:rPr>
                        <m:t> </m:t>
                      </m:r>
                      <m:r>
                        <m:rPr>
                          <m:sty m:val="p"/>
                        </m:rPr>
                        <a:rPr lang="el-GR" sz="1700">
                          <a:latin typeface="Cambria Math"/>
                        </a:rPr>
                        <m:t>ισοδύναμα</m:t>
                      </m:r>
                      <m:r>
                        <a:rPr lang="el-GR" sz="1700">
                          <a:latin typeface="Cambria Math"/>
                        </a:rPr>
                        <m:t> </m:t>
                      </m:r>
                      <m:f>
                        <m:fPr>
                          <m:ctrlPr>
                            <a:rPr lang="el-GR" sz="1700" i="1">
                              <a:latin typeface="Cambria Math"/>
                            </a:rPr>
                          </m:ctrlPr>
                        </m:fPr>
                        <m:num>
                          <m:r>
                            <a:rPr lang="el-GR" sz="1700" i="1">
                              <a:latin typeface="Cambria Math"/>
                            </a:rPr>
                            <m:t>𝑛</m:t>
                          </m:r>
                        </m:num>
                        <m:den>
                          <m:r>
                            <a:rPr lang="el-GR" sz="1700" i="1">
                              <a:latin typeface="Cambria Math"/>
                            </a:rPr>
                            <m:t>𝑚</m:t>
                          </m:r>
                        </m:den>
                      </m:f>
                      <m:r>
                        <a:rPr lang="el-GR" sz="1700" i="1">
                          <a:latin typeface="Cambria Math"/>
                        </a:rPr>
                        <m:t>=</m:t>
                      </m:r>
                      <m:f>
                        <m:fPr>
                          <m:ctrlPr>
                            <a:rPr lang="el-GR" sz="1700" i="1">
                              <a:latin typeface="Cambria Math"/>
                            </a:rPr>
                          </m:ctrlPr>
                        </m:fPr>
                        <m:num>
                          <m:r>
                            <a:rPr lang="el-GR" sz="1700" i="1">
                              <a:latin typeface="Cambria Math"/>
                            </a:rPr>
                            <m:t>8</m:t>
                          </m:r>
                        </m:num>
                        <m:den>
                          <m:r>
                            <a:rPr lang="el-GR" sz="1700" i="1">
                              <a:latin typeface="Cambria Math"/>
                            </a:rPr>
                            <m:t>15</m:t>
                          </m:r>
                        </m:den>
                      </m:f>
                    </m:oMath>
                  </m:oMathPara>
                </a14:m>
                <a:endParaRPr lang="el-GR" sz="1700" dirty="0"/>
              </a:p>
              <a:p>
                <a:pPr marL="0" indent="0" algn="l">
                  <a:spcBef>
                    <a:spcPts val="0"/>
                  </a:spcBef>
                  <a:buNone/>
                </a:pPr>
                <a:endParaRPr lang="el-GR" sz="1700" dirty="0"/>
              </a:p>
              <a:p>
                <a:pPr marL="0" indent="0" algn="l">
                  <a:spcBef>
                    <a:spcPts val="0"/>
                  </a:spcBef>
                  <a:buNone/>
                </a:pPr>
                <a:r>
                  <a:rPr lang="el-GR" sz="1700" dirty="0"/>
                  <a:t>Αλλά οι δύο παραπάνω αριθμοί δεν διαθέτουν κάποιο κοινό διαιρέτη (εκτός από το 1</a:t>
                </a:r>
                <a:r>
                  <a:rPr lang="el-GR" sz="1700" dirty="0" smtClean="0"/>
                  <a:t>).</a:t>
                </a:r>
              </a:p>
              <a:p>
                <a:pPr marL="0" indent="0" algn="l">
                  <a:spcBef>
                    <a:spcPts val="0"/>
                  </a:spcBef>
                  <a:buNone/>
                </a:pPr>
                <a:endParaRPr lang="el-GR" sz="1700" dirty="0"/>
              </a:p>
              <a:p>
                <a:pPr marL="0" indent="0" algn="l">
                  <a:spcBef>
                    <a:spcPts val="0"/>
                  </a:spcBef>
                  <a:buNone/>
                </a:pPr>
                <a:r>
                  <a:rPr lang="el-GR" sz="1700" dirty="0" smtClean="0"/>
                  <a:t>Θα </a:t>
                </a:r>
                <a:r>
                  <a:rPr lang="el-GR" sz="1700" dirty="0"/>
                  <a:t>είναι λοιπόν </a:t>
                </a:r>
                <a14:m>
                  <m:oMath xmlns:m="http://schemas.openxmlformats.org/officeDocument/2006/math">
                    <m:r>
                      <a:rPr lang="el-GR" sz="1700" i="1">
                        <a:latin typeface="Cambria Math"/>
                      </a:rPr>
                      <m:t>𝑛</m:t>
                    </m:r>
                    <m:r>
                      <a:rPr lang="el-GR" sz="1700" i="1">
                        <a:latin typeface="Cambria Math"/>
                      </a:rPr>
                      <m:t>=8</m:t>
                    </m:r>
                  </m:oMath>
                </a14:m>
                <a:r>
                  <a:rPr lang="el-GR" sz="1700" dirty="0"/>
                  <a:t> και </a:t>
                </a:r>
                <a14:m>
                  <m:oMath xmlns:m="http://schemas.openxmlformats.org/officeDocument/2006/math">
                    <m:r>
                      <a:rPr lang="el-GR" sz="1700" i="1">
                        <a:latin typeface="Cambria Math"/>
                      </a:rPr>
                      <m:t>𝑚</m:t>
                    </m:r>
                    <m:r>
                      <a:rPr lang="el-GR" sz="1700" i="1">
                        <a:latin typeface="Cambria Math"/>
                      </a:rPr>
                      <m:t>=15,</m:t>
                    </m:r>
                  </m:oMath>
                </a14:m>
                <a:r>
                  <a:rPr lang="el-GR" sz="1700" dirty="0"/>
                  <a:t> από όπου προκύπτει ότι </a:t>
                </a:r>
                <a:r>
                  <a:rPr lang="el-GR" sz="1700" dirty="0" smtClean="0"/>
                  <a:t> </a:t>
                </a:r>
                <a14:m>
                  <m:oMath xmlns:m="http://schemas.openxmlformats.org/officeDocument/2006/math">
                    <m:r>
                      <a:rPr lang="el-GR" sz="1700" i="1">
                        <a:latin typeface="Cambria Math"/>
                      </a:rPr>
                      <m:t>𝑇</m:t>
                    </m:r>
                    <m:r>
                      <a:rPr lang="el-GR" sz="1700" i="1">
                        <a:latin typeface="Cambria Math"/>
                      </a:rPr>
                      <m:t>=</m:t>
                    </m:r>
                    <m:r>
                      <a:rPr lang="el-GR" sz="1700" i="1">
                        <a:latin typeface="Cambria Math"/>
                      </a:rPr>
                      <m:t>𝑛</m:t>
                    </m:r>
                    <m:r>
                      <a:rPr lang="el-GR" sz="1700" i="1">
                        <a:latin typeface="Cambria Math"/>
                      </a:rPr>
                      <m:t>/2=4</m:t>
                    </m:r>
                  </m:oMath>
                </a14:m>
                <a:endParaRPr lang="el-GR" sz="1700"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457200" y="1052736"/>
                <a:ext cx="8229600" cy="5472608"/>
              </a:xfrm>
              <a:blipFill rotWithShape="1">
                <a:blip r:embed="rId2"/>
                <a:stretch>
                  <a:fillRect l="-444" t="-334" r="-148" b="-2118"/>
                </a:stretch>
              </a:blipFill>
            </p:spPr>
            <p:txBody>
              <a:bodyPr/>
              <a:lstStyle/>
              <a:p>
                <a:r>
                  <a:rPr lang="el-GR">
                    <a:noFill/>
                  </a:rPr>
                  <a:t> </a:t>
                </a:r>
              </a:p>
            </p:txBody>
          </p:sp>
        </mc:Fallback>
      </mc:AlternateContent>
      <p:sp>
        <p:nvSpPr>
          <p:cNvPr id="4" name="Slide Number Placeholder 3"/>
          <p:cNvSpPr>
            <a:spLocks noGrp="1"/>
          </p:cNvSpPr>
          <p:nvPr>
            <p:ph type="sldNum" sz="quarter" idx="12"/>
          </p:nvPr>
        </p:nvSpPr>
        <p:spPr/>
        <p:txBody>
          <a:bodyPr/>
          <a:lstStyle/>
          <a:p>
            <a:fld id="{0B0EBAE1-C03B-424B-868F-E6C23C4F0113}" type="slidenum">
              <a:rPr lang="el-GR" smtClean="0"/>
              <a:t>45</a:t>
            </a:fld>
            <a:endParaRPr lang="el-GR"/>
          </a:p>
        </p:txBody>
      </p:sp>
    </p:spTree>
    <p:extLst>
      <p:ext uri="{BB962C8B-B14F-4D97-AF65-F5344CB8AC3E}">
        <p14:creationId xmlns:p14="http://schemas.microsoft.com/office/powerpoint/2010/main" val="2415619336"/>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0"/>
            <a:ext cx="8229600" cy="1143000"/>
          </a:xfrm>
        </p:spPr>
        <p:txBody>
          <a:bodyPr>
            <a:normAutofit fontScale="90000"/>
          </a:bodyPr>
          <a:lstStyle/>
          <a:p>
            <a:pPr marL="457200" lvl="0" indent="-457200"/>
            <a:r>
              <a:rPr lang="el-GR" b="1" dirty="0"/>
              <a:t>6</a:t>
            </a:r>
            <a:r>
              <a:rPr lang="el-GR" b="1" dirty="0" smtClean="0"/>
              <a:t>. Στοιχειώδη Σήματα </a:t>
            </a:r>
            <a:br>
              <a:rPr lang="el-GR" b="1" dirty="0" smtClean="0"/>
            </a:br>
            <a:r>
              <a:rPr lang="el-GR" b="1" dirty="0" smtClean="0"/>
              <a:t>Συνεχούς Χρόνου</a:t>
            </a:r>
            <a:endParaRPr lang="el-GR" sz="4000" b="1" dirty="0"/>
          </a:p>
        </p:txBody>
      </p:sp>
      <p:sp>
        <p:nvSpPr>
          <p:cNvPr id="3" name="Slide Number Placeholder 2"/>
          <p:cNvSpPr>
            <a:spLocks noGrp="1"/>
          </p:cNvSpPr>
          <p:nvPr>
            <p:ph type="sldNum" sz="quarter" idx="12"/>
          </p:nvPr>
        </p:nvSpPr>
        <p:spPr/>
        <p:txBody>
          <a:bodyPr/>
          <a:lstStyle/>
          <a:p>
            <a:fld id="{0B0EBAE1-C03B-424B-868F-E6C23C4F0113}" type="slidenum">
              <a:rPr lang="el-GR" smtClean="0"/>
              <a:t>46</a:t>
            </a:fld>
            <a:endParaRPr lang="el-GR"/>
          </a:p>
        </p:txBody>
      </p:sp>
    </p:spTree>
    <p:extLst>
      <p:ext uri="{BB962C8B-B14F-4D97-AF65-F5344CB8AC3E}">
        <p14:creationId xmlns:p14="http://schemas.microsoft.com/office/powerpoint/2010/main" val="2135766249"/>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0"/>
            <a:ext cx="8229600" cy="1143000"/>
          </a:xfrm>
        </p:spPr>
        <p:txBody>
          <a:bodyPr>
            <a:normAutofit/>
          </a:bodyPr>
          <a:lstStyle/>
          <a:p>
            <a:pPr marL="457200" lvl="0" indent="-457200"/>
            <a:r>
              <a:rPr lang="el-GR" sz="3200" b="1" dirty="0" smtClean="0"/>
              <a:t>6.1. </a:t>
            </a:r>
            <a:r>
              <a:rPr lang="el-GR" sz="3200" b="1" dirty="0"/>
              <a:t>Μοναδιαία </a:t>
            </a:r>
            <a:r>
              <a:rPr lang="el-GR" sz="3200" b="1" dirty="0" err="1"/>
              <a:t>Βηματική</a:t>
            </a:r>
            <a:r>
              <a:rPr lang="el-GR" sz="3200" b="1" dirty="0"/>
              <a:t> Συνάρτηση</a:t>
            </a:r>
            <a:endParaRPr lang="el-GR" sz="2800" b="1" dirty="0"/>
          </a:p>
        </p:txBody>
      </p:sp>
      <p:sp>
        <p:nvSpPr>
          <p:cNvPr id="3" name="Slide Number Placeholder 2"/>
          <p:cNvSpPr>
            <a:spLocks noGrp="1"/>
          </p:cNvSpPr>
          <p:nvPr>
            <p:ph type="sldNum" sz="quarter" idx="12"/>
          </p:nvPr>
        </p:nvSpPr>
        <p:spPr/>
        <p:txBody>
          <a:bodyPr/>
          <a:lstStyle/>
          <a:p>
            <a:fld id="{0B0EBAE1-C03B-424B-868F-E6C23C4F0113}" type="slidenum">
              <a:rPr lang="el-GR" smtClean="0"/>
              <a:t>47</a:t>
            </a:fld>
            <a:endParaRPr lang="el-GR"/>
          </a:p>
        </p:txBody>
      </p:sp>
    </p:spTree>
    <p:extLst>
      <p:ext uri="{BB962C8B-B14F-4D97-AF65-F5344CB8AC3E}">
        <p14:creationId xmlns:p14="http://schemas.microsoft.com/office/powerpoint/2010/main" val="2368455918"/>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l-GR" dirty="0" smtClean="0"/>
              <a:t>Μοναδιαία </a:t>
            </a:r>
            <a:r>
              <a:rPr lang="el-GR" dirty="0" err="1" smtClean="0"/>
              <a:t>Βηματική</a:t>
            </a:r>
            <a:r>
              <a:rPr lang="el-GR" dirty="0" smtClean="0"/>
              <a:t> Συνάρτηση (1/2)</a:t>
            </a:r>
            <a:endParaRPr lang="el-GR"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457200" y="1052736"/>
                <a:ext cx="8229600" cy="5472608"/>
              </a:xfrm>
            </p:spPr>
            <p:txBody>
              <a:bodyPr>
                <a:noAutofit/>
              </a:bodyPr>
              <a:lstStyle/>
              <a:p>
                <a:pPr marL="0" indent="0" algn="l">
                  <a:lnSpc>
                    <a:spcPct val="150000"/>
                  </a:lnSpc>
                  <a:spcBef>
                    <a:spcPts val="600"/>
                  </a:spcBef>
                  <a:spcAft>
                    <a:spcPts val="600"/>
                  </a:spcAft>
                  <a:buNone/>
                </a:pPr>
                <a:r>
                  <a:rPr lang="el-GR" sz="1800" dirty="0" smtClean="0"/>
                  <a:t>Η συνάρτηση</a:t>
                </a:r>
                <a:r>
                  <a:rPr lang="el-GR" sz="1800" b="1" dirty="0"/>
                  <a:t> </a:t>
                </a:r>
                <a:r>
                  <a:rPr lang="el-GR" sz="1800" dirty="0"/>
                  <a:t>μοναδιαίου βήματος ή </a:t>
                </a:r>
                <a:r>
                  <a:rPr lang="el-GR" sz="1800" b="1" dirty="0"/>
                  <a:t>μοναδιαία </a:t>
                </a:r>
                <a:r>
                  <a:rPr lang="el-GR" sz="1800" b="1" dirty="0" err="1"/>
                  <a:t>βηματική</a:t>
                </a:r>
                <a:r>
                  <a:rPr lang="el-GR" sz="1800" b="1" dirty="0"/>
                  <a:t> συνάρτηση</a:t>
                </a:r>
                <a:r>
                  <a:rPr lang="el-GR" sz="1800" dirty="0"/>
                  <a:t> συνεχούς χρόνου ή συνάρτηση του </a:t>
                </a:r>
                <a:r>
                  <a:rPr lang="en-US" sz="1800" dirty="0"/>
                  <a:t>Heaviside</a:t>
                </a:r>
                <a:r>
                  <a:rPr lang="el-GR" sz="1800" dirty="0"/>
                  <a:t>, ορίζεται από τη σχέση:</a:t>
                </a:r>
              </a:p>
              <a:p>
                <a:pPr marL="0" indent="0" algn="l">
                  <a:lnSpc>
                    <a:spcPct val="150000"/>
                  </a:lnSpc>
                  <a:spcBef>
                    <a:spcPts val="600"/>
                  </a:spcBef>
                  <a:spcAft>
                    <a:spcPts val="600"/>
                  </a:spcAft>
                  <a:buNone/>
                </a:pPr>
                <a14:m>
                  <m:oMathPara xmlns:m="http://schemas.openxmlformats.org/officeDocument/2006/math">
                    <m:oMathParaPr>
                      <m:jc m:val="centerGroup"/>
                    </m:oMathParaPr>
                    <m:oMath xmlns:m="http://schemas.openxmlformats.org/officeDocument/2006/math">
                      <m:r>
                        <a:rPr lang="en-US" sz="1800" i="1">
                          <a:latin typeface="Cambria Math"/>
                        </a:rPr>
                        <m:t>𝑢</m:t>
                      </m:r>
                      <m:d>
                        <m:dPr>
                          <m:ctrlPr>
                            <a:rPr lang="el-GR" sz="1800" i="1">
                              <a:latin typeface="Cambria Math"/>
                            </a:rPr>
                          </m:ctrlPr>
                        </m:dPr>
                        <m:e>
                          <m:r>
                            <a:rPr lang="el-GR" sz="1800" i="1">
                              <a:latin typeface="Cambria Math"/>
                            </a:rPr>
                            <m:t>𝑡</m:t>
                          </m:r>
                        </m:e>
                      </m:d>
                      <m:r>
                        <a:rPr lang="el-GR" sz="1800" i="1">
                          <a:latin typeface="Cambria Math"/>
                        </a:rPr>
                        <m:t>=</m:t>
                      </m:r>
                      <m:d>
                        <m:dPr>
                          <m:begChr m:val="{"/>
                          <m:endChr m:val=""/>
                          <m:ctrlPr>
                            <a:rPr lang="el-GR" sz="1800" i="1">
                              <a:latin typeface="Cambria Math"/>
                            </a:rPr>
                          </m:ctrlPr>
                        </m:dPr>
                        <m:e>
                          <m:eqArr>
                            <m:eqArrPr>
                              <m:ctrlPr>
                                <a:rPr lang="el-GR" sz="1800" i="1">
                                  <a:latin typeface="Cambria Math"/>
                                </a:rPr>
                              </m:ctrlPr>
                            </m:eqArrPr>
                            <m:e>
                              <m:r>
                                <a:rPr lang="el-GR" sz="1800" i="1">
                                  <a:latin typeface="Cambria Math"/>
                                </a:rPr>
                                <m:t>0,  </m:t>
                              </m:r>
                              <m:r>
                                <a:rPr lang="el-GR" sz="1800" b="0" i="1" smtClean="0">
                                  <a:latin typeface="Cambria Math"/>
                                </a:rPr>
                                <m:t>       </m:t>
                              </m:r>
                              <m:r>
                                <a:rPr lang="el-GR" sz="1800" i="1">
                                  <a:latin typeface="Cambria Math"/>
                                </a:rPr>
                                <m:t>𝑡</m:t>
                              </m:r>
                              <m:r>
                                <a:rPr lang="el-GR" sz="1800" i="1">
                                  <a:latin typeface="Cambria Math"/>
                                </a:rPr>
                                <m:t>&lt;0</m:t>
                              </m:r>
                            </m:e>
                            <m:e>
                              <m:r>
                                <a:rPr lang="el-GR" sz="1800" i="1">
                                  <a:latin typeface="Cambria Math"/>
                                </a:rPr>
                                <m:t>1,     &amp;    </m:t>
                              </m:r>
                              <m:r>
                                <a:rPr lang="el-GR" sz="1800" i="1">
                                  <a:latin typeface="Cambria Math"/>
                                </a:rPr>
                                <m:t>𝑡</m:t>
                              </m:r>
                              <m:r>
                                <a:rPr lang="el-GR" sz="1800" i="1">
                                  <a:latin typeface="Cambria Math"/>
                                </a:rPr>
                                <m:t>&gt;0</m:t>
                              </m:r>
                            </m:e>
                          </m:eqArr>
                        </m:e>
                      </m:d>
                    </m:oMath>
                  </m:oMathPara>
                </a14:m>
                <a:endParaRPr lang="el-GR" sz="1800" dirty="0" smtClean="0"/>
              </a:p>
              <a:p>
                <a:pPr marL="0" indent="0" algn="l">
                  <a:lnSpc>
                    <a:spcPct val="150000"/>
                  </a:lnSpc>
                  <a:spcBef>
                    <a:spcPts val="600"/>
                  </a:spcBef>
                  <a:spcAft>
                    <a:spcPts val="600"/>
                  </a:spcAft>
                  <a:buNone/>
                </a:pPr>
                <a:r>
                  <a:rPr lang="el-GR" sz="1800" dirty="0"/>
                  <a:t>Η συνάρτηση </a:t>
                </a:r>
                <a14:m>
                  <m:oMath xmlns:m="http://schemas.openxmlformats.org/officeDocument/2006/math">
                    <m:r>
                      <a:rPr lang="en-US" sz="1800" i="1">
                        <a:latin typeface="Cambria Math"/>
                      </a:rPr>
                      <m:t>𝑢</m:t>
                    </m:r>
                    <m:r>
                      <a:rPr lang="el-GR" sz="1800" i="1">
                        <a:latin typeface="Cambria Math"/>
                      </a:rPr>
                      <m:t>(</m:t>
                    </m:r>
                    <m:r>
                      <a:rPr lang="en-US" sz="1800" i="1">
                        <a:latin typeface="Cambria Math"/>
                      </a:rPr>
                      <m:t>𝑡</m:t>
                    </m:r>
                    <m:r>
                      <a:rPr lang="el-GR" sz="1800" i="1">
                        <a:latin typeface="Cambria Math"/>
                      </a:rPr>
                      <m:t>)</m:t>
                    </m:r>
                  </m:oMath>
                </a14:m>
                <a:r>
                  <a:rPr lang="el-GR" sz="1800" dirty="0"/>
                  <a:t> είναι </a:t>
                </a:r>
                <a:r>
                  <a:rPr lang="el-GR" sz="1800" b="1" dirty="0"/>
                  <a:t>ασυνεχής</a:t>
                </a:r>
                <a:r>
                  <a:rPr lang="el-GR" sz="1800" dirty="0"/>
                  <a:t> εφόσον δεν ορίζεται στο </a:t>
                </a:r>
                <a14:m>
                  <m:oMath xmlns:m="http://schemas.openxmlformats.org/officeDocument/2006/math">
                    <m:r>
                      <a:rPr lang="en-US" sz="1800" i="1">
                        <a:latin typeface="Cambria Math"/>
                      </a:rPr>
                      <m:t>𝑡</m:t>
                    </m:r>
                    <m:r>
                      <a:rPr lang="el-GR" sz="1800" i="1">
                        <a:latin typeface="Cambria Math"/>
                      </a:rPr>
                      <m:t>=0</m:t>
                    </m:r>
                  </m:oMath>
                </a14:m>
                <a:r>
                  <a:rPr lang="el-GR" sz="1800" dirty="0" smtClean="0"/>
                  <a:t>.</a:t>
                </a:r>
              </a:p>
              <a:p>
                <a:pPr marL="0" indent="0" algn="l">
                  <a:lnSpc>
                    <a:spcPct val="150000"/>
                  </a:lnSpc>
                  <a:spcBef>
                    <a:spcPts val="600"/>
                  </a:spcBef>
                  <a:spcAft>
                    <a:spcPts val="600"/>
                  </a:spcAft>
                  <a:buNone/>
                </a:pPr>
                <a:endParaRPr lang="el-GR" sz="1800" dirty="0"/>
              </a:p>
              <a:p>
                <a:pPr marL="0" indent="0" algn="l">
                  <a:lnSpc>
                    <a:spcPct val="150000"/>
                  </a:lnSpc>
                  <a:spcBef>
                    <a:spcPts val="600"/>
                  </a:spcBef>
                  <a:spcAft>
                    <a:spcPts val="600"/>
                  </a:spcAft>
                  <a:buNone/>
                </a:pPr>
                <a:endParaRPr lang="el-GR" sz="1800" dirty="0" smtClean="0"/>
              </a:p>
              <a:p>
                <a:pPr marL="0" indent="0" algn="l">
                  <a:lnSpc>
                    <a:spcPct val="150000"/>
                  </a:lnSpc>
                  <a:spcBef>
                    <a:spcPts val="600"/>
                  </a:spcBef>
                  <a:spcAft>
                    <a:spcPts val="600"/>
                  </a:spcAft>
                  <a:buNone/>
                </a:pPr>
                <a:endParaRPr lang="el-GR" sz="1800" dirty="0"/>
              </a:p>
              <a:p>
                <a:pPr marL="0" indent="0" algn="ctr">
                  <a:lnSpc>
                    <a:spcPct val="150000"/>
                  </a:lnSpc>
                  <a:spcBef>
                    <a:spcPts val="600"/>
                  </a:spcBef>
                  <a:spcAft>
                    <a:spcPts val="600"/>
                  </a:spcAft>
                  <a:buNone/>
                </a:pPr>
                <a:r>
                  <a:rPr lang="el-GR" sz="1800" dirty="0" smtClean="0"/>
                  <a:t>Συνάρτηση μοναδιαίου βήματος </a:t>
                </a:r>
                <a14:m>
                  <m:oMath xmlns:m="http://schemas.openxmlformats.org/officeDocument/2006/math">
                    <m:r>
                      <a:rPr lang="en-US" sz="1800" i="1" dirty="0" smtClean="0">
                        <a:latin typeface="Cambria Math"/>
                      </a:rPr>
                      <m:t>𝑢</m:t>
                    </m:r>
                    <m:r>
                      <a:rPr lang="en-US" sz="1800" i="1" dirty="0" smtClean="0">
                        <a:latin typeface="Cambria Math"/>
                      </a:rPr>
                      <m:t>(</m:t>
                    </m:r>
                    <m:r>
                      <a:rPr lang="en-US" sz="1800" i="1" dirty="0" smtClean="0">
                        <a:latin typeface="Cambria Math"/>
                      </a:rPr>
                      <m:t>𝑡</m:t>
                    </m:r>
                    <m:r>
                      <a:rPr lang="en-US" sz="1800" i="1" dirty="0" smtClean="0">
                        <a:latin typeface="Cambria Math"/>
                      </a:rPr>
                      <m:t>)</m:t>
                    </m:r>
                  </m:oMath>
                </a14:m>
                <a:r>
                  <a:rPr lang="en-US" sz="1800" dirty="0" smtClean="0"/>
                  <a:t> (Heaviside)</a:t>
                </a:r>
                <a:endParaRPr lang="el-GR" sz="1800" dirty="0"/>
              </a:p>
              <a:p>
                <a:pPr marL="0" indent="0" algn="l">
                  <a:lnSpc>
                    <a:spcPct val="150000"/>
                  </a:lnSpc>
                  <a:spcBef>
                    <a:spcPts val="600"/>
                  </a:spcBef>
                  <a:spcAft>
                    <a:spcPts val="600"/>
                  </a:spcAft>
                  <a:buNone/>
                </a:pPr>
                <a:endParaRPr lang="en-US" sz="1800" dirty="0" smtClean="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457200" y="1052736"/>
                <a:ext cx="8229600" cy="5472608"/>
              </a:xfrm>
              <a:blipFill rotWithShape="1">
                <a:blip r:embed="rId2"/>
                <a:stretch>
                  <a:fillRect l="-593"/>
                </a:stretch>
              </a:blipFill>
            </p:spPr>
            <p:txBody>
              <a:bodyPr/>
              <a:lstStyle/>
              <a:p>
                <a:r>
                  <a:rPr lang="el-GR">
                    <a:noFill/>
                  </a:rPr>
                  <a:t> </a:t>
                </a:r>
              </a:p>
            </p:txBody>
          </p:sp>
        </mc:Fallback>
      </mc:AlternateContent>
      <p:sp>
        <p:nvSpPr>
          <p:cNvPr id="4" name="Slide Number Placeholder 3"/>
          <p:cNvSpPr>
            <a:spLocks noGrp="1"/>
          </p:cNvSpPr>
          <p:nvPr>
            <p:ph type="sldNum" sz="quarter" idx="12"/>
          </p:nvPr>
        </p:nvSpPr>
        <p:spPr/>
        <p:txBody>
          <a:bodyPr/>
          <a:lstStyle/>
          <a:p>
            <a:fld id="{0B0EBAE1-C03B-424B-868F-E6C23C4F0113}" type="slidenum">
              <a:rPr lang="el-GR" smtClean="0"/>
              <a:t>48</a:t>
            </a:fld>
            <a:endParaRPr lang="el-GR"/>
          </a:p>
        </p:txBody>
      </p:sp>
      <p:pic>
        <p:nvPicPr>
          <p:cNvPr id="9" name="Picture 8"/>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483768" y="3621268"/>
            <a:ext cx="3932644" cy="1343655"/>
          </a:xfrm>
          <a:prstGeom prst="rect">
            <a:avLst/>
          </a:prstGeom>
          <a:noFill/>
          <a:ln>
            <a:noFill/>
          </a:ln>
        </p:spPr>
      </p:pic>
    </p:spTree>
    <p:extLst>
      <p:ext uri="{BB962C8B-B14F-4D97-AF65-F5344CB8AC3E}">
        <p14:creationId xmlns:p14="http://schemas.microsoft.com/office/powerpoint/2010/main" val="2507096030"/>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l-GR" dirty="0" smtClean="0"/>
              <a:t>Μοναδιαία </a:t>
            </a:r>
            <a:r>
              <a:rPr lang="el-GR" dirty="0" err="1" smtClean="0"/>
              <a:t>Βηματική</a:t>
            </a:r>
            <a:r>
              <a:rPr lang="el-GR" dirty="0" smtClean="0"/>
              <a:t> Συνάρτηση (2/2)</a:t>
            </a:r>
            <a:endParaRPr lang="el-GR"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457200" y="1052736"/>
                <a:ext cx="8229600" cy="5472608"/>
              </a:xfrm>
            </p:spPr>
            <p:txBody>
              <a:bodyPr>
                <a:noAutofit/>
              </a:bodyPr>
              <a:lstStyle/>
              <a:p>
                <a:pPr marL="0" indent="0" algn="l">
                  <a:spcBef>
                    <a:spcPts val="1200"/>
                  </a:spcBef>
                  <a:spcAft>
                    <a:spcPts val="600"/>
                  </a:spcAft>
                  <a:buNone/>
                </a:pPr>
                <a:r>
                  <a:rPr lang="el-GR" sz="1800" dirty="0" smtClean="0"/>
                  <a:t>Εναλλακτικά η μοναδιαία </a:t>
                </a:r>
                <a:r>
                  <a:rPr lang="el-GR" sz="1800" dirty="0" err="1"/>
                  <a:t>βηματική</a:t>
                </a:r>
                <a:r>
                  <a:rPr lang="el-GR" sz="1800" dirty="0"/>
                  <a:t> συνάρτηση </a:t>
                </a:r>
                <a:r>
                  <a:rPr lang="el-GR" sz="1800" dirty="0" smtClean="0"/>
                  <a:t>ορίζεται ως το </a:t>
                </a:r>
                <a:r>
                  <a:rPr lang="el-GR" sz="1800" dirty="0"/>
                  <a:t>όριο μίας ακολουθίας συναρτήσεων </a:t>
                </a:r>
                <a14:m>
                  <m:oMath xmlns:m="http://schemas.openxmlformats.org/officeDocument/2006/math">
                    <m:sSub>
                      <m:sSubPr>
                        <m:ctrlPr>
                          <a:rPr lang="el-GR" sz="1800" i="1" dirty="0" smtClean="0">
                            <a:latin typeface="Cambria Math"/>
                          </a:rPr>
                        </m:ctrlPr>
                      </m:sSubPr>
                      <m:e>
                        <m:r>
                          <a:rPr lang="el-GR" sz="1800" i="1" dirty="0" smtClean="0">
                            <a:latin typeface="Cambria Math"/>
                          </a:rPr>
                          <m:t>𝑢</m:t>
                        </m:r>
                      </m:e>
                      <m:sub>
                        <m:r>
                          <a:rPr lang="el-GR" sz="1800" i="1" dirty="0" smtClean="0">
                            <a:latin typeface="Cambria Math"/>
                          </a:rPr>
                          <m:t>𝑛</m:t>
                        </m:r>
                      </m:sub>
                    </m:sSub>
                    <m:r>
                      <a:rPr lang="el-GR" sz="1800" i="1" dirty="0">
                        <a:latin typeface="Cambria Math"/>
                      </a:rPr>
                      <m:t>(</m:t>
                    </m:r>
                    <m:r>
                      <a:rPr lang="el-GR" sz="1800" i="1" dirty="0">
                        <a:latin typeface="Cambria Math"/>
                      </a:rPr>
                      <m:t>𝑡</m:t>
                    </m:r>
                    <m:r>
                      <a:rPr lang="el-GR" sz="1800" i="1" dirty="0">
                        <a:latin typeface="Cambria Math"/>
                      </a:rPr>
                      <m:t>)</m:t>
                    </m:r>
                  </m:oMath>
                </a14:m>
                <a:r>
                  <a:rPr lang="el-GR" sz="1800" dirty="0"/>
                  <a:t>, δηλαδή ως </a:t>
                </a:r>
                <a14:m>
                  <m:oMath xmlns:m="http://schemas.openxmlformats.org/officeDocument/2006/math">
                    <m:r>
                      <a:rPr lang="el-GR" sz="1800" i="1" dirty="0" smtClean="0">
                        <a:latin typeface="Cambria Math"/>
                      </a:rPr>
                      <m:t>𝑢</m:t>
                    </m:r>
                    <m:d>
                      <m:dPr>
                        <m:ctrlPr>
                          <a:rPr lang="el-GR" sz="1800" i="1" dirty="0" smtClean="0">
                            <a:latin typeface="Cambria Math"/>
                          </a:rPr>
                        </m:ctrlPr>
                      </m:dPr>
                      <m:e>
                        <m:r>
                          <a:rPr lang="el-GR" sz="1800" i="1" dirty="0" smtClean="0">
                            <a:latin typeface="Cambria Math"/>
                          </a:rPr>
                          <m:t>𝑡</m:t>
                        </m:r>
                      </m:e>
                    </m:d>
                    <m:func>
                      <m:funcPr>
                        <m:ctrlPr>
                          <a:rPr lang="el-GR" sz="1800" i="1" dirty="0" smtClean="0">
                            <a:latin typeface="Cambria Math"/>
                          </a:rPr>
                        </m:ctrlPr>
                      </m:funcPr>
                      <m:fName>
                        <m:r>
                          <a:rPr lang="el-GR" sz="1800" b="0" i="1" dirty="0" smtClean="0">
                            <a:latin typeface="Cambria Math"/>
                          </a:rPr>
                          <m:t>=</m:t>
                        </m:r>
                        <m:limLow>
                          <m:limLowPr>
                            <m:ctrlPr>
                              <a:rPr lang="el-GR" sz="1800" i="1" dirty="0" smtClean="0">
                                <a:latin typeface="Cambria Math"/>
                              </a:rPr>
                            </m:ctrlPr>
                          </m:limLowPr>
                          <m:e>
                            <m:r>
                              <m:rPr>
                                <m:sty m:val="p"/>
                              </m:rPr>
                              <a:rPr lang="el-GR" sz="1800" i="1" dirty="0" smtClean="0">
                                <a:latin typeface="Cambria Math"/>
                              </a:rPr>
                              <m:t>lim</m:t>
                            </m:r>
                          </m:e>
                          <m:lim>
                            <m:r>
                              <m:rPr>
                                <m:sty m:val="p"/>
                              </m:rPr>
                              <a:rPr lang="el-GR" sz="1800" i="0" dirty="0">
                                <a:latin typeface="Cambria Math"/>
                              </a:rPr>
                              <m:t>Δ</m:t>
                            </m:r>
                            <m:r>
                              <a:rPr lang="el-GR" sz="1800" i="1" dirty="0">
                                <a:latin typeface="Cambria Math"/>
                              </a:rPr>
                              <m:t>→0</m:t>
                            </m:r>
                          </m:lim>
                        </m:limLow>
                      </m:fName>
                      <m:e>
                        <m:sSub>
                          <m:sSubPr>
                            <m:ctrlPr>
                              <a:rPr lang="el-GR" sz="1800" i="1" dirty="0" smtClean="0">
                                <a:latin typeface="Cambria Math"/>
                              </a:rPr>
                            </m:ctrlPr>
                          </m:sSubPr>
                          <m:e>
                            <m:r>
                              <a:rPr lang="el-GR" sz="1800" i="1" dirty="0">
                                <a:latin typeface="Cambria Math"/>
                              </a:rPr>
                              <m:t>𝑢</m:t>
                            </m:r>
                          </m:e>
                          <m:sub>
                            <m:r>
                              <m:rPr>
                                <m:sty m:val="p"/>
                              </m:rPr>
                              <a:rPr lang="el-GR" sz="1800" i="0" dirty="0">
                                <a:latin typeface="Cambria Math"/>
                              </a:rPr>
                              <m:t>Δ</m:t>
                            </m:r>
                          </m:sub>
                        </m:sSub>
                        <m:d>
                          <m:dPr>
                            <m:ctrlPr>
                              <a:rPr lang="el-GR" sz="1800" i="1" dirty="0">
                                <a:latin typeface="Cambria Math"/>
                              </a:rPr>
                            </m:ctrlPr>
                          </m:dPr>
                          <m:e>
                            <m:r>
                              <a:rPr lang="el-GR" sz="1800" i="1" dirty="0">
                                <a:latin typeface="Cambria Math"/>
                              </a:rPr>
                              <m:t>𝑡</m:t>
                            </m:r>
                          </m:e>
                        </m:d>
                      </m:e>
                    </m:func>
                  </m:oMath>
                </a14:m>
                <a:r>
                  <a:rPr lang="el-GR" sz="1800" dirty="0"/>
                  <a:t>, </a:t>
                </a:r>
                <a:r>
                  <a:rPr lang="el-GR" sz="1800" dirty="0" smtClean="0"/>
                  <a:t>όπου:</a:t>
                </a:r>
              </a:p>
              <a:p>
                <a:pPr marL="0" indent="0" algn="l">
                  <a:spcBef>
                    <a:spcPts val="1200"/>
                  </a:spcBef>
                  <a:spcAft>
                    <a:spcPts val="600"/>
                  </a:spcAft>
                  <a:buNone/>
                </a:pPr>
                <a:endParaRPr lang="el-GR" sz="1800" dirty="0" smtClean="0"/>
              </a:p>
              <a:p>
                <a:pPr marL="0" indent="0" algn="l">
                  <a:spcBef>
                    <a:spcPts val="1200"/>
                  </a:spcBef>
                  <a:spcAft>
                    <a:spcPts val="600"/>
                  </a:spcAft>
                  <a:buNone/>
                </a:pPr>
                <a14:m>
                  <m:oMathPara xmlns:m="http://schemas.openxmlformats.org/officeDocument/2006/math">
                    <m:oMathParaPr>
                      <m:jc m:val="centerGroup"/>
                    </m:oMathParaPr>
                    <m:oMath xmlns:m="http://schemas.openxmlformats.org/officeDocument/2006/math">
                      <m:sSub>
                        <m:sSubPr>
                          <m:ctrlPr>
                            <a:rPr lang="el-GR" sz="1800" i="1" dirty="0" smtClean="0">
                              <a:latin typeface="Cambria Math"/>
                            </a:rPr>
                          </m:ctrlPr>
                        </m:sSubPr>
                        <m:e>
                          <m:r>
                            <a:rPr lang="el-GR" sz="1800" i="1" dirty="0" smtClean="0">
                              <a:latin typeface="Cambria Math"/>
                            </a:rPr>
                            <m:t>𝑢</m:t>
                          </m:r>
                        </m:e>
                        <m:sub>
                          <m:r>
                            <m:rPr>
                              <m:sty m:val="p"/>
                            </m:rPr>
                            <a:rPr lang="el-GR" sz="1800" i="0" dirty="0" err="1">
                              <a:latin typeface="Cambria Math"/>
                            </a:rPr>
                            <m:t>Δ</m:t>
                          </m:r>
                        </m:sub>
                      </m:sSub>
                      <m:r>
                        <a:rPr lang="el-GR" sz="1800" i="1" dirty="0">
                          <a:latin typeface="Cambria Math"/>
                        </a:rPr>
                        <m:t>(</m:t>
                      </m:r>
                      <m:r>
                        <a:rPr lang="el-GR" sz="1800" i="1" dirty="0" err="1">
                          <a:latin typeface="Cambria Math"/>
                        </a:rPr>
                        <m:t>𝑡</m:t>
                      </m:r>
                      <m:r>
                        <a:rPr lang="el-GR" sz="1800" i="1" dirty="0" err="1">
                          <a:latin typeface="Cambria Math"/>
                        </a:rPr>
                        <m:t>)=</m:t>
                      </m:r>
                      <m:d>
                        <m:dPr>
                          <m:begChr m:val="{"/>
                          <m:endChr m:val=""/>
                          <m:ctrlPr>
                            <a:rPr lang="el-GR" sz="1800" i="1" dirty="0" err="1">
                              <a:latin typeface="Cambria Math"/>
                            </a:rPr>
                          </m:ctrlPr>
                        </m:dPr>
                        <m:e>
                          <m:eqArr>
                            <m:eqArrPr>
                              <m:ctrlPr>
                                <a:rPr lang="el-GR" sz="1800" i="1" dirty="0" err="1">
                                  <a:latin typeface="Cambria Math"/>
                                </a:rPr>
                              </m:ctrlPr>
                            </m:eqArrPr>
                            <m:e>
                              <m:r>
                                <a:rPr lang="el-GR" sz="1800" i="1" dirty="0" err="1">
                                  <a:latin typeface="Cambria Math"/>
                                </a:rPr>
                                <m:t>0</m:t>
                              </m:r>
                              <m:r>
                                <a:rPr lang="el-GR" sz="1800" i="1" dirty="0">
                                  <a:latin typeface="Cambria Math"/>
                                </a:rPr>
                                <m:t>,       </m:t>
                              </m:r>
                              <m:r>
                                <a:rPr lang="el-GR" sz="1800" i="1" dirty="0">
                                  <a:latin typeface="Cambria Math"/>
                                </a:rPr>
                                <m:t>𝑡</m:t>
                              </m:r>
                              <m:r>
                                <a:rPr lang="el-GR" sz="1800" i="1" dirty="0">
                                  <a:latin typeface="Cambria Math"/>
                                </a:rPr>
                                <m:t>&lt;0</m:t>
                              </m:r>
                            </m:e>
                            <m:e>
                              <m:r>
                                <a:rPr lang="el-GR" sz="1800" b="0" i="1" dirty="0" smtClean="0">
                                  <a:latin typeface="Cambria Math"/>
                                </a:rPr>
                                <m:t>   </m:t>
                              </m:r>
                              <m:f>
                                <m:fPr>
                                  <m:ctrlPr>
                                    <a:rPr lang="el-GR" sz="1800" i="1" dirty="0">
                                      <a:latin typeface="Cambria Math"/>
                                    </a:rPr>
                                  </m:ctrlPr>
                                </m:fPr>
                                <m:num>
                                  <m:r>
                                    <a:rPr lang="el-GR" sz="1800" i="1" dirty="0">
                                      <a:latin typeface="Cambria Math"/>
                                    </a:rPr>
                                    <m:t>𝑡</m:t>
                                  </m:r>
                                </m:num>
                                <m:den>
                                  <m:r>
                                    <m:rPr>
                                      <m:sty m:val="p"/>
                                    </m:rPr>
                                    <a:rPr lang="el-GR" sz="1800" i="0" dirty="0">
                                      <a:latin typeface="Cambria Math"/>
                                    </a:rPr>
                                    <m:t>Δ</m:t>
                                  </m:r>
                                </m:den>
                              </m:f>
                              <m:r>
                                <a:rPr lang="el-GR" sz="1800" i="1" dirty="0">
                                  <a:latin typeface="Cambria Math"/>
                                </a:rPr>
                                <m:t>,   0≤&amp;</m:t>
                              </m:r>
                              <m:r>
                                <a:rPr lang="el-GR" sz="1800" i="1" dirty="0">
                                  <a:latin typeface="Cambria Math"/>
                                </a:rPr>
                                <m:t>𝑡</m:t>
                              </m:r>
                              <m:r>
                                <a:rPr lang="el-GR" sz="1800" i="1" dirty="0">
                                  <a:latin typeface="Cambria Math"/>
                                </a:rPr>
                                <m:t>≤</m:t>
                              </m:r>
                              <m:r>
                                <m:rPr>
                                  <m:sty m:val="p"/>
                                </m:rPr>
                                <a:rPr lang="el-GR" sz="1800" i="0" dirty="0">
                                  <a:latin typeface="Cambria Math"/>
                                </a:rPr>
                                <m:t>Δ</m:t>
                              </m:r>
                            </m:e>
                            <m:e>
                              <m:r>
                                <a:rPr lang="el-GR" sz="1800" i="1" dirty="0">
                                  <a:latin typeface="Cambria Math"/>
                                </a:rPr>
                                <m:t>1,       </m:t>
                              </m:r>
                              <m:r>
                                <a:rPr lang="el-GR" sz="1800" i="1" dirty="0" err="1">
                                  <a:latin typeface="Cambria Math"/>
                                </a:rPr>
                                <m:t>𝑡</m:t>
                              </m:r>
                              <m:r>
                                <a:rPr lang="el-GR" sz="1800" i="1" dirty="0" err="1">
                                  <a:latin typeface="Cambria Math"/>
                                </a:rPr>
                                <m:t>≥</m:t>
                              </m:r>
                              <m:r>
                                <m:rPr>
                                  <m:sty m:val="p"/>
                                </m:rPr>
                                <a:rPr lang="el-GR" sz="1800" i="0" dirty="0" err="1">
                                  <a:latin typeface="Cambria Math"/>
                                </a:rPr>
                                <m:t>Δ</m:t>
                              </m:r>
                            </m:e>
                          </m:eqArr>
                        </m:e>
                      </m:d>
                    </m:oMath>
                  </m:oMathPara>
                </a14:m>
                <a:endParaRPr lang="el-GR" sz="1800" dirty="0" smtClean="0"/>
              </a:p>
              <a:p>
                <a:pPr marL="0" indent="0" algn="l">
                  <a:spcBef>
                    <a:spcPts val="1200"/>
                  </a:spcBef>
                  <a:spcAft>
                    <a:spcPts val="600"/>
                  </a:spcAft>
                  <a:buNone/>
                </a:pPr>
                <a:r>
                  <a:rPr lang="el-GR" sz="1800" dirty="0" smtClean="0"/>
                  <a:t> </a:t>
                </a:r>
              </a:p>
              <a:p>
                <a:pPr marL="0" indent="0" algn="l">
                  <a:spcBef>
                    <a:spcPts val="1200"/>
                  </a:spcBef>
                  <a:spcAft>
                    <a:spcPts val="600"/>
                  </a:spcAft>
                  <a:buNone/>
                </a:pPr>
                <a:endParaRPr lang="el-GR" sz="1800" dirty="0" smtClean="0"/>
              </a:p>
              <a:p>
                <a:pPr marL="0" indent="0" algn="l">
                  <a:spcBef>
                    <a:spcPts val="1200"/>
                  </a:spcBef>
                  <a:spcAft>
                    <a:spcPts val="600"/>
                  </a:spcAft>
                  <a:buNone/>
                </a:pPr>
                <a:endParaRPr lang="el-GR" sz="1800" dirty="0"/>
              </a:p>
              <a:p>
                <a:pPr marL="0" indent="0" algn="l">
                  <a:spcBef>
                    <a:spcPts val="1200"/>
                  </a:spcBef>
                  <a:spcAft>
                    <a:spcPts val="600"/>
                  </a:spcAft>
                  <a:buNone/>
                </a:pPr>
                <a:endParaRPr lang="el-GR" sz="1800" dirty="0" smtClean="0"/>
              </a:p>
              <a:p>
                <a:pPr marL="0" indent="0" algn="ctr">
                  <a:spcBef>
                    <a:spcPts val="1200"/>
                  </a:spcBef>
                  <a:spcAft>
                    <a:spcPts val="600"/>
                  </a:spcAft>
                  <a:buNone/>
                </a:pPr>
                <a:r>
                  <a:rPr lang="el-GR" sz="1800" dirty="0" smtClean="0"/>
                  <a:t>Η </a:t>
                </a:r>
                <a:r>
                  <a:rPr lang="el-GR" sz="1800" dirty="0"/>
                  <a:t>συνεχής προσέγγιση της συνάρτησης μοναδιαίου βήματος</a:t>
                </a:r>
              </a:p>
              <a:p>
                <a:pPr marL="0" indent="0" algn="l">
                  <a:spcBef>
                    <a:spcPts val="1200"/>
                  </a:spcBef>
                  <a:spcAft>
                    <a:spcPts val="600"/>
                  </a:spcAft>
                  <a:buNone/>
                </a:pPr>
                <a:endParaRPr lang="en-US" sz="1800" dirty="0" smtClean="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457200" y="1052736"/>
                <a:ext cx="8229600" cy="5472608"/>
              </a:xfrm>
              <a:blipFill rotWithShape="1">
                <a:blip r:embed="rId2"/>
                <a:stretch>
                  <a:fillRect l="-593" t="-669"/>
                </a:stretch>
              </a:blipFill>
            </p:spPr>
            <p:txBody>
              <a:bodyPr/>
              <a:lstStyle/>
              <a:p>
                <a:r>
                  <a:rPr lang="el-GR">
                    <a:noFill/>
                  </a:rPr>
                  <a:t> </a:t>
                </a:r>
              </a:p>
            </p:txBody>
          </p:sp>
        </mc:Fallback>
      </mc:AlternateContent>
      <p:sp>
        <p:nvSpPr>
          <p:cNvPr id="4" name="Slide Number Placeholder 3"/>
          <p:cNvSpPr>
            <a:spLocks noGrp="1"/>
          </p:cNvSpPr>
          <p:nvPr>
            <p:ph type="sldNum" sz="quarter" idx="12"/>
          </p:nvPr>
        </p:nvSpPr>
        <p:spPr/>
        <p:txBody>
          <a:bodyPr/>
          <a:lstStyle/>
          <a:p>
            <a:fld id="{0B0EBAE1-C03B-424B-868F-E6C23C4F0113}" type="slidenum">
              <a:rPr lang="el-GR" smtClean="0"/>
              <a:t>49</a:t>
            </a:fld>
            <a:endParaRPr lang="el-GR"/>
          </a:p>
        </p:txBody>
      </p:sp>
      <p:pic>
        <p:nvPicPr>
          <p:cNvPr id="6" name="Picture 5"/>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627784" y="3645024"/>
            <a:ext cx="4032448" cy="1656183"/>
          </a:xfrm>
          <a:prstGeom prst="rect">
            <a:avLst/>
          </a:prstGeom>
          <a:noFill/>
          <a:ln>
            <a:noFill/>
          </a:ln>
        </p:spPr>
      </p:pic>
    </p:spTree>
    <p:extLst>
      <p:ext uri="{BB962C8B-B14F-4D97-AF65-F5344CB8AC3E}">
        <p14:creationId xmlns:p14="http://schemas.microsoft.com/office/powerpoint/2010/main" val="139806688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lvl="0"/>
            <a:r>
              <a:rPr lang="el-GR" dirty="0"/>
              <a:t>Κατηγορίες </a:t>
            </a:r>
            <a:r>
              <a:rPr lang="el-GR" dirty="0" smtClean="0"/>
              <a:t>Σημάτων (1/2)</a:t>
            </a:r>
            <a:endParaRPr lang="el-GR"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457200" y="1052736"/>
                <a:ext cx="8229600" cy="5472608"/>
              </a:xfrm>
            </p:spPr>
            <p:txBody>
              <a:bodyPr>
                <a:noAutofit/>
              </a:bodyPr>
              <a:lstStyle/>
              <a:p>
                <a:pPr marL="0" indent="0" algn="l">
                  <a:lnSpc>
                    <a:spcPct val="150000"/>
                  </a:lnSpc>
                  <a:spcBef>
                    <a:spcPts val="1200"/>
                  </a:spcBef>
                  <a:spcAft>
                    <a:spcPts val="600"/>
                  </a:spcAft>
                  <a:buNone/>
                </a:pPr>
                <a:r>
                  <a:rPr lang="el-GR" sz="2000" dirty="0" smtClean="0"/>
                  <a:t>Ως προς την μεταβλητή του </a:t>
                </a:r>
                <a:r>
                  <a:rPr lang="el-GR" sz="2000" b="1" dirty="0" smtClean="0"/>
                  <a:t>χρόνου</a:t>
                </a:r>
                <a:r>
                  <a:rPr lang="el-GR" sz="2000" dirty="0" smtClean="0"/>
                  <a:t>:</a:t>
                </a:r>
              </a:p>
              <a:p>
                <a:pPr algn="l">
                  <a:lnSpc>
                    <a:spcPct val="150000"/>
                  </a:lnSpc>
                  <a:spcBef>
                    <a:spcPts val="1200"/>
                  </a:spcBef>
                  <a:spcAft>
                    <a:spcPts val="600"/>
                  </a:spcAft>
                </a:pPr>
                <a:r>
                  <a:rPr lang="el-GR" sz="2000" dirty="0" smtClean="0"/>
                  <a:t>Σήμα</a:t>
                </a:r>
                <a:r>
                  <a:rPr lang="el-GR" sz="2000" b="1" dirty="0" smtClean="0"/>
                  <a:t> </a:t>
                </a:r>
                <a:r>
                  <a:rPr lang="el-GR" sz="2000" b="1" dirty="0"/>
                  <a:t>Συνεχούς Χρόνου</a:t>
                </a:r>
                <a:r>
                  <a:rPr lang="el-GR" sz="2000" dirty="0"/>
                  <a:t> (</a:t>
                </a:r>
                <a:r>
                  <a:rPr lang="en-US" sz="2000" dirty="0"/>
                  <a:t>continuous time</a:t>
                </a:r>
                <a:r>
                  <a:rPr lang="el-GR" sz="2000" dirty="0" smtClean="0"/>
                  <a:t>): ένα </a:t>
                </a:r>
                <a:r>
                  <a:rPr lang="el-GR" sz="2000" dirty="0"/>
                  <a:t>σήμα </a:t>
                </a:r>
                <a14:m>
                  <m:oMath xmlns:m="http://schemas.openxmlformats.org/officeDocument/2006/math">
                    <m:r>
                      <a:rPr lang="en-US" sz="2000" i="1">
                        <a:latin typeface="Cambria Math"/>
                      </a:rPr>
                      <m:t>𝑥</m:t>
                    </m:r>
                    <m:d>
                      <m:dPr>
                        <m:ctrlPr>
                          <a:rPr lang="el-GR" sz="2000" i="1">
                            <a:latin typeface="Cambria Math"/>
                          </a:rPr>
                        </m:ctrlPr>
                      </m:dPr>
                      <m:e>
                        <m:r>
                          <a:rPr lang="en-US" sz="2000" i="1">
                            <a:latin typeface="Cambria Math"/>
                          </a:rPr>
                          <m:t>𝑡</m:t>
                        </m:r>
                      </m:e>
                    </m:d>
                    <m:r>
                      <a:rPr lang="en-US" sz="2000" i="1">
                        <a:latin typeface="Cambria Math"/>
                      </a:rPr>
                      <m:t> </m:t>
                    </m:r>
                  </m:oMath>
                </a14:m>
                <a:r>
                  <a:rPr lang="el-GR" sz="2000" dirty="0"/>
                  <a:t>το οποίο ορίζεται για </a:t>
                </a:r>
                <a:r>
                  <a:rPr lang="el-GR" sz="2000" b="1" dirty="0"/>
                  <a:t>κάθε τιμή του </a:t>
                </a:r>
                <a14:m>
                  <m:oMath xmlns:m="http://schemas.openxmlformats.org/officeDocument/2006/math">
                    <m:r>
                      <a:rPr lang="en-US" sz="2000" b="1" i="1">
                        <a:latin typeface="Cambria Math"/>
                      </a:rPr>
                      <m:t>𝒕</m:t>
                    </m:r>
                  </m:oMath>
                </a14:m>
                <a:r>
                  <a:rPr lang="el-GR" sz="2000" dirty="0"/>
                  <a:t> στο </a:t>
                </a:r>
                <a:r>
                  <a:rPr lang="el-GR" sz="2000" dirty="0" smtClean="0"/>
                  <a:t>διάστημα χρόνου </a:t>
                </a:r>
                <a14:m>
                  <m:oMath xmlns:m="http://schemas.openxmlformats.org/officeDocument/2006/math">
                    <m:r>
                      <a:rPr lang="el-GR" sz="2000" i="1">
                        <a:latin typeface="Cambria Math"/>
                      </a:rPr>
                      <m:t>(</m:t>
                    </m:r>
                    <m:r>
                      <a:rPr lang="en-US" sz="2000" i="1">
                        <a:latin typeface="Cambria Math"/>
                      </a:rPr>
                      <m:t>𝑎</m:t>
                    </m:r>
                    <m:r>
                      <a:rPr lang="el-GR" sz="2000" i="1">
                        <a:latin typeface="Cambria Math"/>
                      </a:rPr>
                      <m:t>, </m:t>
                    </m:r>
                    <m:r>
                      <a:rPr lang="en-US" sz="2000" i="1">
                        <a:latin typeface="Cambria Math"/>
                      </a:rPr>
                      <m:t>𝑏</m:t>
                    </m:r>
                    <m:r>
                      <a:rPr lang="el-GR" sz="2000" i="1">
                        <a:latin typeface="Cambria Math"/>
                      </a:rPr>
                      <m:t>)</m:t>
                    </m:r>
                  </m:oMath>
                </a14:m>
                <a:r>
                  <a:rPr lang="el-GR" sz="2000" dirty="0" smtClean="0"/>
                  <a:t>.</a:t>
                </a:r>
              </a:p>
              <a:p>
                <a:pPr algn="l">
                  <a:lnSpc>
                    <a:spcPct val="150000"/>
                  </a:lnSpc>
                  <a:spcBef>
                    <a:spcPts val="1200"/>
                  </a:spcBef>
                  <a:spcAft>
                    <a:spcPts val="600"/>
                  </a:spcAft>
                </a:pPr>
                <a:r>
                  <a:rPr lang="el-GR" sz="2000" dirty="0" smtClean="0"/>
                  <a:t>Σήμα</a:t>
                </a:r>
                <a:r>
                  <a:rPr lang="el-GR" sz="2000" b="1" dirty="0" smtClean="0"/>
                  <a:t> </a:t>
                </a:r>
                <a:r>
                  <a:rPr lang="el-GR" sz="2000" b="1" dirty="0"/>
                  <a:t>Διακριτού Χρόνου </a:t>
                </a:r>
                <a:r>
                  <a:rPr lang="el-GR" sz="2000" dirty="0"/>
                  <a:t>(</a:t>
                </a:r>
                <a:r>
                  <a:rPr lang="en-US" sz="2000" dirty="0"/>
                  <a:t>discrete time</a:t>
                </a:r>
                <a:r>
                  <a:rPr lang="el-GR" sz="2000" dirty="0" smtClean="0"/>
                  <a:t>): </a:t>
                </a:r>
                <a:r>
                  <a:rPr lang="el-GR" sz="2000" dirty="0"/>
                  <a:t>ένα σήμα </a:t>
                </a:r>
                <a:r>
                  <a:rPr lang="el-GR" sz="2000" dirty="0" smtClean="0"/>
                  <a:t>το οποίο </a:t>
                </a:r>
                <a:r>
                  <a:rPr lang="el-GR" sz="2000" dirty="0"/>
                  <a:t>ορίζεται μόνο για κάποιες (συγκεκριμένες) στιγμές του </a:t>
                </a:r>
                <a:r>
                  <a:rPr lang="el-GR" sz="2000" dirty="0" smtClean="0"/>
                  <a:t>χρόνου</a:t>
                </a:r>
                <a:r>
                  <a:rPr lang="el-GR" sz="2000" dirty="0"/>
                  <a:t>.  </a:t>
                </a:r>
                <a:r>
                  <a:rPr lang="el-GR" sz="2000" dirty="0" smtClean="0"/>
                  <a:t/>
                </a:r>
                <a:br>
                  <a:rPr lang="el-GR" sz="2000" dirty="0" smtClean="0"/>
                </a:br>
                <a:r>
                  <a:rPr lang="el-GR" sz="2000" dirty="0" smtClean="0"/>
                  <a:t>Τα </a:t>
                </a:r>
                <a:r>
                  <a:rPr lang="el-GR" sz="2000" dirty="0"/>
                  <a:t>διακριτά σήματα συμβολίζονται από </a:t>
                </a:r>
                <a:r>
                  <a:rPr lang="el-GR" sz="2000" b="1" dirty="0"/>
                  <a:t>ακολουθίες </a:t>
                </a:r>
                <a14:m>
                  <m:oMath xmlns:m="http://schemas.openxmlformats.org/officeDocument/2006/math">
                    <m:r>
                      <a:rPr lang="el-GR" sz="2000">
                        <a:latin typeface="Cambria Math"/>
                      </a:rPr>
                      <m:t>{</m:t>
                    </m:r>
                    <m:r>
                      <a:rPr lang="en-US" sz="2000">
                        <a:latin typeface="Cambria Math"/>
                      </a:rPr>
                      <m:t>𝑥</m:t>
                    </m:r>
                    <m:r>
                      <a:rPr lang="el-GR" sz="2000">
                        <a:latin typeface="Cambria Math"/>
                      </a:rPr>
                      <m:t>(</m:t>
                    </m:r>
                    <m:r>
                      <a:rPr lang="en-US" sz="2000">
                        <a:latin typeface="Cambria Math"/>
                      </a:rPr>
                      <m:t>𝑛</m:t>
                    </m:r>
                    <m:r>
                      <a:rPr lang="el-GR" sz="2000">
                        <a:latin typeface="Cambria Math"/>
                      </a:rPr>
                      <m:t>)}</m:t>
                    </m:r>
                  </m:oMath>
                </a14:m>
                <a:r>
                  <a:rPr lang="el-GR" sz="2000" dirty="0"/>
                  <a:t>. Η τιμή της ακολουθίας </a:t>
                </a:r>
                <a14:m>
                  <m:oMath xmlns:m="http://schemas.openxmlformats.org/officeDocument/2006/math">
                    <m:d>
                      <m:dPr>
                        <m:begChr m:val="{"/>
                        <m:endChr m:val="}"/>
                        <m:ctrlPr>
                          <a:rPr lang="el-GR" sz="2000" i="1">
                            <a:latin typeface="Cambria Math"/>
                          </a:rPr>
                        </m:ctrlPr>
                      </m:dPr>
                      <m:e>
                        <m:r>
                          <a:rPr lang="en-US" sz="2000">
                            <a:latin typeface="Cambria Math"/>
                          </a:rPr>
                          <m:t>𝑥</m:t>
                        </m:r>
                        <m:d>
                          <m:dPr>
                            <m:ctrlPr>
                              <a:rPr lang="el-GR" sz="2000" i="1">
                                <a:latin typeface="Cambria Math"/>
                              </a:rPr>
                            </m:ctrlPr>
                          </m:dPr>
                          <m:e>
                            <m:r>
                              <a:rPr lang="en-US" sz="2000">
                                <a:latin typeface="Cambria Math"/>
                              </a:rPr>
                              <m:t>𝑛</m:t>
                            </m:r>
                          </m:e>
                        </m:d>
                      </m:e>
                    </m:d>
                  </m:oMath>
                </a14:m>
                <a:r>
                  <a:rPr lang="el-GR" sz="2000" dirty="0"/>
                  <a:t> τη χρονική στιγμή </a:t>
                </a:r>
                <a14:m>
                  <m:oMath xmlns:m="http://schemas.openxmlformats.org/officeDocument/2006/math">
                    <m:sSub>
                      <m:sSubPr>
                        <m:ctrlPr>
                          <a:rPr lang="el-GR" sz="2000" i="1">
                            <a:latin typeface="Cambria Math"/>
                          </a:rPr>
                        </m:ctrlPr>
                      </m:sSubPr>
                      <m:e>
                        <m:r>
                          <a:rPr lang="en-US" sz="2000">
                            <a:latin typeface="Cambria Math"/>
                          </a:rPr>
                          <m:t> </m:t>
                        </m:r>
                        <m:r>
                          <a:rPr lang="en-US" sz="2000">
                            <a:latin typeface="Cambria Math"/>
                          </a:rPr>
                          <m:t>𝑛</m:t>
                        </m:r>
                      </m:e>
                      <m:sub>
                        <m:r>
                          <a:rPr lang="el-GR" sz="2000">
                            <a:latin typeface="Cambria Math"/>
                          </a:rPr>
                          <m:t>0</m:t>
                        </m:r>
                      </m:sub>
                    </m:sSub>
                  </m:oMath>
                </a14:m>
                <a:r>
                  <a:rPr lang="en-US" sz="2000" dirty="0"/>
                  <a:t> </a:t>
                </a:r>
                <a:r>
                  <a:rPr lang="el-GR" sz="2000" dirty="0"/>
                  <a:t>είναι το </a:t>
                </a:r>
                <a:r>
                  <a:rPr lang="el-GR" sz="2000" dirty="0" err="1"/>
                  <a:t>βαθμωτό</a:t>
                </a:r>
                <a:r>
                  <a:rPr lang="el-GR" sz="2000" dirty="0"/>
                  <a:t> μέγεθος </a:t>
                </a:r>
                <a14:m>
                  <m:oMath xmlns:m="http://schemas.openxmlformats.org/officeDocument/2006/math">
                    <m:r>
                      <a:rPr lang="en-US" sz="2000">
                        <a:latin typeface="Cambria Math"/>
                      </a:rPr>
                      <m:t>𝑥</m:t>
                    </m:r>
                    <m:r>
                      <a:rPr lang="el-GR" sz="2000">
                        <a:latin typeface="Cambria Math"/>
                      </a:rPr>
                      <m:t>(</m:t>
                    </m:r>
                    <m:sSub>
                      <m:sSubPr>
                        <m:ctrlPr>
                          <a:rPr lang="el-GR" sz="2000" i="1">
                            <a:latin typeface="Cambria Math"/>
                          </a:rPr>
                        </m:ctrlPr>
                      </m:sSubPr>
                      <m:e>
                        <m:r>
                          <a:rPr lang="en-US" sz="2000">
                            <a:latin typeface="Cambria Math"/>
                          </a:rPr>
                          <m:t>𝑛</m:t>
                        </m:r>
                      </m:e>
                      <m:sub>
                        <m:r>
                          <a:rPr lang="el-GR" sz="2000">
                            <a:latin typeface="Cambria Math"/>
                          </a:rPr>
                          <m:t>0</m:t>
                        </m:r>
                      </m:sub>
                    </m:sSub>
                    <m:r>
                      <a:rPr lang="el-GR" sz="2000">
                        <a:latin typeface="Cambria Math"/>
                      </a:rPr>
                      <m:t>)</m:t>
                    </m:r>
                  </m:oMath>
                </a14:m>
                <a:r>
                  <a:rPr lang="el-GR" sz="2000" dirty="0"/>
                  <a:t>.</a:t>
                </a:r>
              </a:p>
              <a:p>
                <a:pPr marL="0" indent="0" algn="l">
                  <a:lnSpc>
                    <a:spcPct val="150000"/>
                  </a:lnSpc>
                  <a:spcBef>
                    <a:spcPts val="1200"/>
                  </a:spcBef>
                  <a:spcAft>
                    <a:spcPts val="600"/>
                  </a:spcAft>
                  <a:buNone/>
                </a:pPr>
                <a:endParaRPr lang="en-US" sz="2000" dirty="0" smtClean="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457200" y="1052736"/>
                <a:ext cx="8229600" cy="5472608"/>
              </a:xfrm>
              <a:blipFill rotWithShape="1">
                <a:blip r:embed="rId2"/>
                <a:stretch>
                  <a:fillRect l="-741"/>
                </a:stretch>
              </a:blipFill>
            </p:spPr>
            <p:txBody>
              <a:bodyPr/>
              <a:lstStyle/>
              <a:p>
                <a:r>
                  <a:rPr lang="el-GR">
                    <a:noFill/>
                  </a:rPr>
                  <a:t> </a:t>
                </a:r>
              </a:p>
            </p:txBody>
          </p:sp>
        </mc:Fallback>
      </mc:AlternateContent>
      <p:sp>
        <p:nvSpPr>
          <p:cNvPr id="4" name="Slide Number Placeholder 3"/>
          <p:cNvSpPr>
            <a:spLocks noGrp="1"/>
          </p:cNvSpPr>
          <p:nvPr>
            <p:ph type="sldNum" sz="quarter" idx="12"/>
          </p:nvPr>
        </p:nvSpPr>
        <p:spPr/>
        <p:txBody>
          <a:bodyPr/>
          <a:lstStyle/>
          <a:p>
            <a:fld id="{0B0EBAE1-C03B-424B-868F-E6C23C4F0113}" type="slidenum">
              <a:rPr lang="el-GR" smtClean="0"/>
              <a:t>5</a:t>
            </a:fld>
            <a:endParaRPr lang="el-GR"/>
          </a:p>
        </p:txBody>
      </p:sp>
    </p:spTree>
    <p:extLst>
      <p:ext uri="{BB962C8B-B14F-4D97-AF65-F5344CB8AC3E}">
        <p14:creationId xmlns:p14="http://schemas.microsoft.com/office/powerpoint/2010/main" val="1382285892"/>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l-GR" dirty="0" smtClean="0"/>
              <a:t>Ιδιότητες Μοναδιαίας </a:t>
            </a:r>
            <a:r>
              <a:rPr lang="el-GR" dirty="0" err="1" smtClean="0"/>
              <a:t>Βηματικής</a:t>
            </a:r>
            <a:r>
              <a:rPr lang="el-GR" dirty="0" smtClean="0"/>
              <a:t> Συνάρτησης</a:t>
            </a:r>
            <a:endParaRPr lang="el-GR"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457200" y="1052736"/>
                <a:ext cx="8229600" cy="5472608"/>
              </a:xfrm>
            </p:spPr>
            <p:txBody>
              <a:bodyPr>
                <a:noAutofit/>
              </a:bodyPr>
              <a:lstStyle/>
              <a:p>
                <a:pPr marL="0" indent="0" algn="l">
                  <a:lnSpc>
                    <a:spcPct val="150000"/>
                  </a:lnSpc>
                  <a:spcBef>
                    <a:spcPts val="600"/>
                  </a:spcBef>
                  <a:spcAft>
                    <a:spcPts val="600"/>
                  </a:spcAft>
                  <a:buNone/>
                </a:pPr>
                <a:r>
                  <a:rPr lang="el-GR" sz="1800" dirty="0" smtClean="0"/>
                  <a:t>Οι πιο σημαντικές ιδιότητες της μοναδιαίας </a:t>
                </a:r>
                <a:r>
                  <a:rPr lang="el-GR" sz="1800" dirty="0" err="1"/>
                  <a:t>βηματικής</a:t>
                </a:r>
                <a:r>
                  <a:rPr lang="el-GR" sz="1800" dirty="0"/>
                  <a:t> συνάρτησης είναι:</a:t>
                </a:r>
              </a:p>
              <a:p>
                <a:pPr marL="0" indent="0" algn="l">
                  <a:lnSpc>
                    <a:spcPct val="150000"/>
                  </a:lnSpc>
                  <a:spcBef>
                    <a:spcPts val="600"/>
                  </a:spcBef>
                  <a:spcAft>
                    <a:spcPts val="600"/>
                  </a:spcAft>
                  <a:buNone/>
                </a:pPr>
                <a:r>
                  <a:rPr lang="el-GR" sz="1800" dirty="0" smtClean="0"/>
                  <a:t>(α) Η πράξη της </a:t>
                </a:r>
                <a:r>
                  <a:rPr lang="el-GR" sz="1800" b="1" dirty="0" smtClean="0"/>
                  <a:t>κλιμάκωσης</a:t>
                </a:r>
                <a:r>
                  <a:rPr lang="el-GR" sz="1800" dirty="0" smtClean="0"/>
                  <a:t>:</a:t>
                </a:r>
              </a:p>
              <a:p>
                <a:pPr marL="0" indent="0" algn="l">
                  <a:lnSpc>
                    <a:spcPct val="150000"/>
                  </a:lnSpc>
                  <a:spcBef>
                    <a:spcPts val="600"/>
                  </a:spcBef>
                  <a:spcAft>
                    <a:spcPts val="600"/>
                  </a:spcAft>
                  <a:buNone/>
                </a:pPr>
                <a14:m>
                  <m:oMathPara xmlns:m="http://schemas.openxmlformats.org/officeDocument/2006/math">
                    <m:oMathParaPr>
                      <m:jc m:val="centerGroup"/>
                    </m:oMathParaPr>
                    <m:oMath xmlns:m="http://schemas.openxmlformats.org/officeDocument/2006/math">
                      <m:r>
                        <m:rPr>
                          <m:sty m:val="p"/>
                        </m:rPr>
                        <a:rPr lang="el-GR" sz="1800" i="0" dirty="0" smtClean="0">
                          <a:latin typeface="Cambria Math"/>
                        </a:rPr>
                        <m:t>Α</m:t>
                      </m:r>
                      <m:r>
                        <a:rPr lang="el-GR" sz="1800" i="1" dirty="0">
                          <a:latin typeface="Cambria Math"/>
                        </a:rPr>
                        <m:t> </m:t>
                      </m:r>
                      <m:r>
                        <a:rPr lang="el-GR" sz="1800" i="1" dirty="0">
                          <a:latin typeface="Cambria Math"/>
                        </a:rPr>
                        <m:t>𝑢</m:t>
                      </m:r>
                      <m:r>
                        <a:rPr lang="el-GR" sz="1800" i="1" dirty="0">
                          <a:latin typeface="Cambria Math"/>
                        </a:rPr>
                        <m:t>(</m:t>
                      </m:r>
                      <m:r>
                        <a:rPr lang="el-GR" sz="1800" i="1" dirty="0">
                          <a:latin typeface="Cambria Math"/>
                        </a:rPr>
                        <m:t>𝑡</m:t>
                      </m:r>
                      <m:r>
                        <a:rPr lang="el-GR" sz="1800" i="1" dirty="0">
                          <a:latin typeface="Cambria Math"/>
                        </a:rPr>
                        <m:t>)=</m:t>
                      </m:r>
                      <m:d>
                        <m:dPr>
                          <m:begChr m:val="{"/>
                          <m:endChr m:val=""/>
                          <m:ctrlPr>
                            <a:rPr lang="el-GR" sz="1800" i="1" dirty="0">
                              <a:latin typeface="Cambria Math"/>
                            </a:rPr>
                          </m:ctrlPr>
                        </m:dPr>
                        <m:e>
                          <m:eqArr>
                            <m:eqArrPr>
                              <m:ctrlPr>
                                <a:rPr lang="el-GR" sz="1800" i="1" dirty="0">
                                  <a:latin typeface="Cambria Math"/>
                                </a:rPr>
                              </m:ctrlPr>
                            </m:eqArrPr>
                            <m:e>
                              <m:r>
                                <a:rPr lang="el-GR" sz="1800" i="1" dirty="0">
                                  <a:latin typeface="Cambria Math"/>
                                </a:rPr>
                                <m:t>0,</m:t>
                              </m:r>
                              <m:r>
                                <a:rPr lang="en-US" sz="1800" b="0" i="1" dirty="0" smtClean="0">
                                  <a:latin typeface="Cambria Math"/>
                                </a:rPr>
                                <m:t>         </m:t>
                              </m:r>
                              <m:r>
                                <a:rPr lang="el-GR" sz="1800" i="1" dirty="0">
                                  <a:latin typeface="Cambria Math"/>
                                </a:rPr>
                                <m:t>𝑡</m:t>
                              </m:r>
                              <m:r>
                                <a:rPr lang="el-GR" sz="1800" i="1" dirty="0">
                                  <a:latin typeface="Cambria Math"/>
                                </a:rPr>
                                <m:t>&lt;0</m:t>
                              </m:r>
                            </m:e>
                            <m:e>
                              <m:r>
                                <m:rPr>
                                  <m:sty m:val="p"/>
                                </m:rPr>
                                <a:rPr lang="el-GR" sz="1800" i="0" dirty="0">
                                  <a:latin typeface="Cambria Math"/>
                                </a:rPr>
                                <m:t>Α</m:t>
                              </m:r>
                              <m:r>
                                <a:rPr lang="el-GR" sz="1800" i="1" dirty="0">
                                  <a:latin typeface="Cambria Math"/>
                                </a:rPr>
                                <m:t>,     &amp;    </m:t>
                              </m:r>
                              <m:r>
                                <a:rPr lang="el-GR" sz="1800" i="1" dirty="0">
                                  <a:latin typeface="Cambria Math"/>
                                </a:rPr>
                                <m:t>𝑡</m:t>
                              </m:r>
                              <m:r>
                                <a:rPr lang="el-GR" sz="1800" i="1" dirty="0">
                                  <a:latin typeface="Cambria Math"/>
                                </a:rPr>
                                <m:t>&gt;0</m:t>
                              </m:r>
                            </m:e>
                          </m:eqArr>
                        </m:e>
                      </m:d>
                    </m:oMath>
                  </m:oMathPara>
                </a14:m>
                <a:endParaRPr lang="el-GR" sz="1800" dirty="0"/>
              </a:p>
              <a:p>
                <a:pPr marL="0" indent="0" algn="l">
                  <a:lnSpc>
                    <a:spcPct val="150000"/>
                  </a:lnSpc>
                  <a:spcBef>
                    <a:spcPts val="600"/>
                  </a:spcBef>
                  <a:spcAft>
                    <a:spcPts val="600"/>
                  </a:spcAft>
                  <a:buNone/>
                </a:pPr>
                <a:endParaRPr lang="en-US" sz="1800" dirty="0" smtClean="0"/>
              </a:p>
              <a:p>
                <a:pPr marL="0" indent="0" algn="l">
                  <a:lnSpc>
                    <a:spcPct val="150000"/>
                  </a:lnSpc>
                  <a:spcBef>
                    <a:spcPts val="600"/>
                  </a:spcBef>
                  <a:spcAft>
                    <a:spcPts val="600"/>
                  </a:spcAft>
                  <a:buNone/>
                </a:pPr>
                <a:r>
                  <a:rPr lang="el-GR" sz="1800" dirty="0" smtClean="0"/>
                  <a:t>(</a:t>
                </a:r>
                <a:r>
                  <a:rPr lang="el-GR" sz="1800" dirty="0"/>
                  <a:t>β) Η πράξη της </a:t>
                </a:r>
                <a:r>
                  <a:rPr lang="el-GR" sz="1800" b="1" dirty="0"/>
                  <a:t>χρονικής μετατόπισης </a:t>
                </a:r>
                <a:r>
                  <a:rPr lang="el-GR" sz="1800" dirty="0"/>
                  <a:t>κατά μία ποσότητα χρόνου </a:t>
                </a:r>
                <a14:m>
                  <m:oMath xmlns:m="http://schemas.openxmlformats.org/officeDocument/2006/math">
                    <m:sSub>
                      <m:sSubPr>
                        <m:ctrlPr>
                          <a:rPr lang="el-GR" sz="1800" i="1" dirty="0" smtClean="0">
                            <a:latin typeface="Cambria Math"/>
                          </a:rPr>
                        </m:ctrlPr>
                      </m:sSubPr>
                      <m:e>
                        <m:r>
                          <a:rPr lang="el-GR" sz="1800" i="1" dirty="0" smtClean="0">
                            <a:latin typeface="Cambria Math"/>
                          </a:rPr>
                          <m:t>𝑡</m:t>
                        </m:r>
                      </m:e>
                      <m:sub>
                        <m:r>
                          <a:rPr lang="el-GR" sz="1800" i="1" dirty="0" smtClean="0">
                            <a:latin typeface="Cambria Math"/>
                          </a:rPr>
                          <m:t>0</m:t>
                        </m:r>
                      </m:sub>
                    </m:sSub>
                  </m:oMath>
                </a14:m>
                <a:r>
                  <a:rPr lang="el-GR" sz="1800" dirty="0" smtClean="0"/>
                  <a:t>:</a:t>
                </a:r>
                <a:endParaRPr lang="el-GR" sz="1800" dirty="0"/>
              </a:p>
              <a:p>
                <a:pPr marL="0" indent="0" algn="l">
                  <a:lnSpc>
                    <a:spcPct val="150000"/>
                  </a:lnSpc>
                  <a:spcBef>
                    <a:spcPts val="600"/>
                  </a:spcBef>
                  <a:spcAft>
                    <a:spcPts val="600"/>
                  </a:spcAft>
                  <a:buNone/>
                </a:pPr>
                <a14:m>
                  <m:oMathPara xmlns:m="http://schemas.openxmlformats.org/officeDocument/2006/math">
                    <m:oMathParaPr>
                      <m:jc m:val="centerGroup"/>
                    </m:oMathParaPr>
                    <m:oMath xmlns:m="http://schemas.openxmlformats.org/officeDocument/2006/math">
                      <m:r>
                        <a:rPr lang="el-GR" sz="1800" i="1" dirty="0" smtClean="0">
                          <a:latin typeface="Cambria Math"/>
                        </a:rPr>
                        <m:t>𝑢</m:t>
                      </m:r>
                      <m:r>
                        <a:rPr lang="el-GR" sz="1800" i="1" dirty="0" smtClean="0">
                          <a:latin typeface="Cambria Math"/>
                        </a:rPr>
                        <m:t>(</m:t>
                      </m:r>
                      <m:r>
                        <a:rPr lang="el-GR" sz="1800" i="1" dirty="0" smtClean="0">
                          <a:latin typeface="Cambria Math"/>
                        </a:rPr>
                        <m:t>𝑡</m:t>
                      </m:r>
                      <m:r>
                        <a:rPr lang="el-GR" sz="1800" i="1" dirty="0" smtClean="0">
                          <a:latin typeface="Cambria Math"/>
                        </a:rPr>
                        <m:t>−</m:t>
                      </m:r>
                      <m:sSub>
                        <m:sSubPr>
                          <m:ctrlPr>
                            <a:rPr lang="el-GR" sz="1800" i="1" dirty="0" smtClean="0">
                              <a:latin typeface="Cambria Math"/>
                            </a:rPr>
                          </m:ctrlPr>
                        </m:sSubPr>
                        <m:e>
                          <m:r>
                            <a:rPr lang="el-GR" sz="1800" i="1" dirty="0" smtClean="0">
                              <a:latin typeface="Cambria Math"/>
                            </a:rPr>
                            <m:t>𝑡</m:t>
                          </m:r>
                        </m:e>
                        <m:sub>
                          <m:r>
                            <a:rPr lang="el-GR" sz="1800" i="1" dirty="0" smtClean="0">
                              <a:latin typeface="Cambria Math"/>
                            </a:rPr>
                            <m:t>0</m:t>
                          </m:r>
                        </m:sub>
                      </m:sSub>
                      <m:r>
                        <a:rPr lang="el-GR" sz="1800" i="1" dirty="0" smtClean="0">
                          <a:latin typeface="Cambria Math"/>
                        </a:rPr>
                        <m:t>)=</m:t>
                      </m:r>
                      <m:d>
                        <m:dPr>
                          <m:begChr m:val="{"/>
                          <m:endChr m:val=""/>
                          <m:ctrlPr>
                            <a:rPr lang="el-GR" sz="1800" i="1" dirty="0" smtClean="0">
                              <a:latin typeface="Cambria Math"/>
                            </a:rPr>
                          </m:ctrlPr>
                        </m:dPr>
                        <m:e>
                          <m:eqArr>
                            <m:eqArrPr>
                              <m:ctrlPr>
                                <a:rPr lang="el-GR" sz="1800" i="1" dirty="0" smtClean="0">
                                  <a:latin typeface="Cambria Math"/>
                                </a:rPr>
                              </m:ctrlPr>
                            </m:eqArrPr>
                            <m:e>
                              <m:r>
                                <a:rPr lang="el-GR" sz="1800" i="1" dirty="0" smtClean="0">
                                  <a:latin typeface="Cambria Math"/>
                                </a:rPr>
                                <m:t>0,</m:t>
                              </m:r>
                              <m:r>
                                <a:rPr lang="en-US" sz="1800" b="0" i="1" dirty="0" smtClean="0">
                                  <a:latin typeface="Cambria Math"/>
                                </a:rPr>
                                <m:t>        </m:t>
                              </m:r>
                              <m:r>
                                <a:rPr lang="el-GR" sz="1800" i="1" dirty="0" smtClean="0">
                                  <a:latin typeface="Cambria Math"/>
                                </a:rPr>
                                <m:t>𝑡</m:t>
                              </m:r>
                              <m:r>
                                <a:rPr lang="el-GR" sz="1800" i="1" dirty="0" smtClean="0">
                                  <a:latin typeface="Cambria Math"/>
                                </a:rPr>
                                <m:t>&lt;</m:t>
                              </m:r>
                              <m:sSub>
                                <m:sSubPr>
                                  <m:ctrlPr>
                                    <a:rPr lang="el-GR" sz="1800" i="1" dirty="0" smtClean="0">
                                      <a:latin typeface="Cambria Math"/>
                                    </a:rPr>
                                  </m:ctrlPr>
                                </m:sSubPr>
                                <m:e>
                                  <m:r>
                                    <a:rPr lang="el-GR" sz="1800" i="1" dirty="0" smtClean="0">
                                      <a:latin typeface="Cambria Math"/>
                                    </a:rPr>
                                    <m:t>𝑡</m:t>
                                  </m:r>
                                </m:e>
                                <m:sub>
                                  <m:r>
                                    <a:rPr lang="el-GR" sz="1800" i="1" dirty="0" smtClean="0">
                                      <a:latin typeface="Cambria Math"/>
                                    </a:rPr>
                                    <m:t>0</m:t>
                                  </m:r>
                                </m:sub>
                              </m:sSub>
                            </m:e>
                            <m:e>
                              <m:r>
                                <a:rPr lang="el-GR" sz="1800" i="1" dirty="0" smtClean="0">
                                  <a:latin typeface="Cambria Math"/>
                                </a:rPr>
                                <m:t>1,     &amp;    </m:t>
                              </m:r>
                              <m:r>
                                <a:rPr lang="el-GR" sz="1800" i="1" dirty="0" smtClean="0">
                                  <a:latin typeface="Cambria Math"/>
                                </a:rPr>
                                <m:t>𝑡</m:t>
                              </m:r>
                              <m:r>
                                <a:rPr lang="el-GR" sz="1800" i="1" dirty="0" smtClean="0">
                                  <a:latin typeface="Cambria Math"/>
                                </a:rPr>
                                <m:t>&gt;</m:t>
                              </m:r>
                              <m:sSub>
                                <m:sSubPr>
                                  <m:ctrlPr>
                                    <a:rPr lang="el-GR" sz="1800" i="1" dirty="0" smtClean="0">
                                      <a:latin typeface="Cambria Math"/>
                                    </a:rPr>
                                  </m:ctrlPr>
                                </m:sSubPr>
                                <m:e>
                                  <m:r>
                                    <a:rPr lang="el-GR" sz="1800" i="1" dirty="0" smtClean="0">
                                      <a:latin typeface="Cambria Math"/>
                                    </a:rPr>
                                    <m:t>𝑡</m:t>
                                  </m:r>
                                </m:e>
                                <m:sub>
                                  <m:r>
                                    <a:rPr lang="el-GR" sz="1800" i="1" dirty="0" smtClean="0">
                                      <a:latin typeface="Cambria Math"/>
                                    </a:rPr>
                                    <m:t>0</m:t>
                                  </m:r>
                                </m:sub>
                              </m:sSub>
                            </m:e>
                          </m:eqArr>
                        </m:e>
                      </m:d>
                    </m:oMath>
                  </m:oMathPara>
                </a14:m>
                <a:endParaRPr lang="el-GR" sz="1800"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457200" y="1052736"/>
                <a:ext cx="8229600" cy="5472608"/>
              </a:xfrm>
              <a:blipFill rotWithShape="1">
                <a:blip r:embed="rId2"/>
                <a:stretch>
                  <a:fillRect l="-593"/>
                </a:stretch>
              </a:blipFill>
            </p:spPr>
            <p:txBody>
              <a:bodyPr/>
              <a:lstStyle/>
              <a:p>
                <a:r>
                  <a:rPr lang="el-GR">
                    <a:noFill/>
                  </a:rPr>
                  <a:t> </a:t>
                </a:r>
              </a:p>
            </p:txBody>
          </p:sp>
        </mc:Fallback>
      </mc:AlternateContent>
      <p:sp>
        <p:nvSpPr>
          <p:cNvPr id="4" name="Slide Number Placeholder 3"/>
          <p:cNvSpPr>
            <a:spLocks noGrp="1"/>
          </p:cNvSpPr>
          <p:nvPr>
            <p:ph type="sldNum" sz="quarter" idx="12"/>
          </p:nvPr>
        </p:nvSpPr>
        <p:spPr/>
        <p:txBody>
          <a:bodyPr/>
          <a:lstStyle/>
          <a:p>
            <a:fld id="{0B0EBAE1-C03B-424B-868F-E6C23C4F0113}" type="slidenum">
              <a:rPr lang="el-GR" smtClean="0"/>
              <a:t>50</a:t>
            </a:fld>
            <a:endParaRPr lang="el-GR"/>
          </a:p>
        </p:txBody>
      </p:sp>
    </p:spTree>
    <p:extLst>
      <p:ext uri="{BB962C8B-B14F-4D97-AF65-F5344CB8AC3E}">
        <p14:creationId xmlns:p14="http://schemas.microsoft.com/office/powerpoint/2010/main" val="4070657620"/>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l-GR" dirty="0" smtClean="0"/>
              <a:t>Ιδιότητες Μοναδιαίας </a:t>
            </a:r>
            <a:r>
              <a:rPr lang="el-GR" dirty="0" err="1" smtClean="0"/>
              <a:t>Βηματικής</a:t>
            </a:r>
            <a:r>
              <a:rPr lang="el-GR" dirty="0" smtClean="0"/>
              <a:t> Συνάρτησης</a:t>
            </a:r>
            <a:endParaRPr lang="el-GR"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457200" y="1052736"/>
                <a:ext cx="8229600" cy="5472608"/>
              </a:xfrm>
            </p:spPr>
            <p:txBody>
              <a:bodyPr>
                <a:noAutofit/>
              </a:bodyPr>
              <a:lstStyle/>
              <a:p>
                <a:pPr marL="0" indent="0" algn="l">
                  <a:lnSpc>
                    <a:spcPct val="150000"/>
                  </a:lnSpc>
                  <a:spcBef>
                    <a:spcPts val="600"/>
                  </a:spcBef>
                  <a:spcAft>
                    <a:spcPts val="600"/>
                  </a:spcAft>
                  <a:buNone/>
                </a:pPr>
                <a:r>
                  <a:rPr lang="el-GR" sz="1800" dirty="0" smtClean="0"/>
                  <a:t>(</a:t>
                </a:r>
                <a:r>
                  <a:rPr lang="el-GR" sz="1800" dirty="0"/>
                  <a:t>γ) Η πράξη της </a:t>
                </a:r>
                <a:r>
                  <a:rPr lang="el-GR" sz="1800" b="1" dirty="0"/>
                  <a:t>αλλαγής </a:t>
                </a:r>
                <a:r>
                  <a:rPr lang="el-GR" sz="1800" b="1" dirty="0" smtClean="0"/>
                  <a:t>μεταβλητής</a:t>
                </a:r>
                <a:r>
                  <a:rPr lang="el-GR" sz="1800" dirty="0" smtClean="0"/>
                  <a:t>:</a:t>
                </a:r>
                <a:endParaRPr lang="el-GR" sz="1800" dirty="0"/>
              </a:p>
              <a:p>
                <a:pPr marL="0" indent="0" algn="l">
                  <a:lnSpc>
                    <a:spcPct val="150000"/>
                  </a:lnSpc>
                  <a:spcBef>
                    <a:spcPts val="600"/>
                  </a:spcBef>
                  <a:spcAft>
                    <a:spcPts val="600"/>
                  </a:spcAft>
                  <a:buNone/>
                </a:pPr>
                <a14:m>
                  <m:oMathPara xmlns:m="http://schemas.openxmlformats.org/officeDocument/2006/math">
                    <m:oMathParaPr>
                      <m:jc m:val="centerGroup"/>
                    </m:oMathParaPr>
                    <m:oMath xmlns:m="http://schemas.openxmlformats.org/officeDocument/2006/math">
                      <m:r>
                        <a:rPr lang="el-GR" sz="1800" i="1" dirty="0" smtClean="0">
                          <a:latin typeface="Cambria Math"/>
                        </a:rPr>
                        <m:t>𝑢</m:t>
                      </m:r>
                      <m:r>
                        <a:rPr lang="el-GR" sz="1800" i="1" dirty="0" smtClean="0">
                          <a:latin typeface="Cambria Math"/>
                        </a:rPr>
                        <m:t>(−</m:t>
                      </m:r>
                      <m:r>
                        <a:rPr lang="el-GR" sz="1800" i="1" dirty="0" smtClean="0">
                          <a:latin typeface="Cambria Math"/>
                        </a:rPr>
                        <m:t>𝑡</m:t>
                      </m:r>
                      <m:r>
                        <a:rPr lang="el-GR" sz="1800" i="1" dirty="0" smtClean="0">
                          <a:latin typeface="Cambria Math"/>
                        </a:rPr>
                        <m:t>)=</m:t>
                      </m:r>
                      <m:d>
                        <m:dPr>
                          <m:begChr m:val="{"/>
                          <m:endChr m:val=""/>
                          <m:ctrlPr>
                            <a:rPr lang="el-GR" sz="1800" i="1" dirty="0" smtClean="0">
                              <a:latin typeface="Cambria Math"/>
                            </a:rPr>
                          </m:ctrlPr>
                        </m:dPr>
                        <m:e>
                          <m:eqArr>
                            <m:eqArrPr>
                              <m:ctrlPr>
                                <a:rPr lang="el-GR" sz="1800" i="1" dirty="0" smtClean="0">
                                  <a:latin typeface="Cambria Math"/>
                                </a:rPr>
                              </m:ctrlPr>
                            </m:eqArrPr>
                            <m:e>
                              <m:r>
                                <a:rPr lang="el-GR" sz="1800" i="1" dirty="0" smtClean="0">
                                  <a:latin typeface="Cambria Math"/>
                                </a:rPr>
                                <m:t>0,</m:t>
                              </m:r>
                              <m:r>
                                <a:rPr lang="en-US" sz="1800" b="0" i="1" dirty="0" smtClean="0">
                                  <a:latin typeface="Cambria Math"/>
                                </a:rPr>
                                <m:t>         </m:t>
                              </m:r>
                              <m:r>
                                <a:rPr lang="el-GR" sz="1800" i="1" dirty="0" smtClean="0">
                                  <a:latin typeface="Cambria Math"/>
                                </a:rPr>
                                <m:t>𝑡</m:t>
                              </m:r>
                              <m:r>
                                <a:rPr lang="el-GR" sz="1800" i="1" dirty="0" smtClean="0">
                                  <a:latin typeface="Cambria Math"/>
                                </a:rPr>
                                <m:t>&gt;0</m:t>
                              </m:r>
                            </m:e>
                            <m:e>
                              <m:r>
                                <a:rPr lang="el-GR" sz="1800" i="1" dirty="0" smtClean="0">
                                  <a:latin typeface="Cambria Math"/>
                                </a:rPr>
                                <m:t>1,     &amp;    </m:t>
                              </m:r>
                              <m:r>
                                <a:rPr lang="el-GR" sz="1800" i="1" dirty="0" smtClean="0">
                                  <a:latin typeface="Cambria Math"/>
                                </a:rPr>
                                <m:t>𝑡</m:t>
                              </m:r>
                              <m:r>
                                <a:rPr lang="el-GR" sz="1800" i="1" dirty="0" smtClean="0">
                                  <a:latin typeface="Cambria Math"/>
                                </a:rPr>
                                <m:t>&lt;0</m:t>
                              </m:r>
                            </m:e>
                          </m:eqArr>
                        </m:e>
                      </m:d>
                    </m:oMath>
                  </m:oMathPara>
                </a14:m>
                <a:endParaRPr lang="el-GR" sz="1800" dirty="0"/>
              </a:p>
              <a:p>
                <a:pPr marL="0" indent="0" algn="l">
                  <a:lnSpc>
                    <a:spcPct val="150000"/>
                  </a:lnSpc>
                  <a:spcBef>
                    <a:spcPts val="600"/>
                  </a:spcBef>
                  <a:spcAft>
                    <a:spcPts val="600"/>
                  </a:spcAft>
                  <a:buNone/>
                </a:pPr>
                <a:endParaRPr lang="en-US" sz="1800" dirty="0" smtClean="0"/>
              </a:p>
              <a:p>
                <a:pPr marL="0" indent="0" algn="l">
                  <a:lnSpc>
                    <a:spcPct val="150000"/>
                  </a:lnSpc>
                  <a:spcBef>
                    <a:spcPts val="600"/>
                  </a:spcBef>
                  <a:spcAft>
                    <a:spcPts val="600"/>
                  </a:spcAft>
                  <a:buNone/>
                </a:pPr>
                <a:r>
                  <a:rPr lang="en-US" sz="1800" dirty="0" smtClean="0"/>
                  <a:t>A</a:t>
                </a:r>
                <a:r>
                  <a:rPr lang="el-GR" sz="1800" dirty="0" smtClean="0"/>
                  <a:t>ν </a:t>
                </a:r>
                <a:r>
                  <a:rPr lang="el-GR" sz="1800" dirty="0"/>
                  <a:t>προσθέσουμε τις </a:t>
                </a:r>
                <a14:m>
                  <m:oMath xmlns:m="http://schemas.openxmlformats.org/officeDocument/2006/math">
                    <m:r>
                      <a:rPr lang="el-GR" sz="1800" i="1" dirty="0" smtClean="0">
                        <a:latin typeface="Cambria Math"/>
                      </a:rPr>
                      <m:t>𝑢</m:t>
                    </m:r>
                    <m:r>
                      <a:rPr lang="el-GR" sz="1800" i="1" dirty="0" smtClean="0">
                        <a:latin typeface="Cambria Math"/>
                      </a:rPr>
                      <m:t>(</m:t>
                    </m:r>
                    <m:r>
                      <a:rPr lang="el-GR" sz="1800" i="1" dirty="0" smtClean="0">
                        <a:latin typeface="Cambria Math"/>
                      </a:rPr>
                      <m:t>𝑡</m:t>
                    </m:r>
                    <m:r>
                      <a:rPr lang="el-GR" sz="1800" i="1" dirty="0">
                        <a:latin typeface="Cambria Math"/>
                      </a:rPr>
                      <m:t>)</m:t>
                    </m:r>
                  </m:oMath>
                </a14:m>
                <a:r>
                  <a:rPr lang="el-GR" sz="1800" dirty="0"/>
                  <a:t> και </a:t>
                </a:r>
                <a14:m>
                  <m:oMath xmlns:m="http://schemas.openxmlformats.org/officeDocument/2006/math">
                    <m:r>
                      <a:rPr lang="el-GR" sz="1800" i="1" dirty="0" smtClean="0">
                        <a:latin typeface="Cambria Math"/>
                      </a:rPr>
                      <m:t>𝑢</m:t>
                    </m:r>
                    <m:r>
                      <a:rPr lang="el-GR" sz="1800" i="1" dirty="0" smtClean="0">
                        <a:latin typeface="Cambria Math"/>
                      </a:rPr>
                      <m:t>(−</m:t>
                    </m:r>
                    <m:r>
                      <a:rPr lang="el-GR" sz="1800" i="1" dirty="0" smtClean="0">
                        <a:latin typeface="Cambria Math"/>
                      </a:rPr>
                      <m:t>𝑡</m:t>
                    </m:r>
                    <m:r>
                      <a:rPr lang="el-GR" sz="1800" i="1" dirty="0" smtClean="0">
                        <a:latin typeface="Cambria Math"/>
                      </a:rPr>
                      <m:t>)</m:t>
                    </m:r>
                  </m:oMath>
                </a14:m>
                <a:r>
                  <a:rPr lang="el-GR" sz="1800" dirty="0"/>
                  <a:t>, βρίσκουμε </a:t>
                </a:r>
                <a:r>
                  <a:rPr lang="el-GR" sz="1800" dirty="0" smtClean="0"/>
                  <a:t>:</a:t>
                </a:r>
                <a:endParaRPr lang="el-GR" sz="1800" dirty="0"/>
              </a:p>
              <a:p>
                <a:pPr marL="0" indent="0" algn="ctr">
                  <a:lnSpc>
                    <a:spcPct val="150000"/>
                  </a:lnSpc>
                  <a:spcBef>
                    <a:spcPts val="600"/>
                  </a:spcBef>
                  <a:spcAft>
                    <a:spcPts val="600"/>
                  </a:spcAft>
                  <a:buNone/>
                </a:pPr>
                <a14:m>
                  <m:oMath xmlns:m="http://schemas.openxmlformats.org/officeDocument/2006/math">
                    <m:r>
                      <a:rPr lang="el-GR" sz="1800" i="1" dirty="0" smtClean="0">
                        <a:latin typeface="Cambria Math"/>
                      </a:rPr>
                      <m:t>𝑢</m:t>
                    </m:r>
                    <m:r>
                      <a:rPr lang="el-GR" sz="1800" i="1" dirty="0" smtClean="0">
                        <a:latin typeface="Cambria Math"/>
                      </a:rPr>
                      <m:t>(</m:t>
                    </m:r>
                    <m:r>
                      <a:rPr lang="el-GR" sz="1800" i="1" dirty="0" smtClean="0">
                        <a:latin typeface="Cambria Math"/>
                      </a:rPr>
                      <m:t>𝑡</m:t>
                    </m:r>
                    <m:r>
                      <a:rPr lang="el-GR" sz="1800" i="1" dirty="0" smtClean="0">
                        <a:latin typeface="Cambria Math"/>
                      </a:rPr>
                      <m:t>)−</m:t>
                    </m:r>
                    <m:r>
                      <a:rPr lang="el-GR" sz="1800" i="1" dirty="0" smtClean="0">
                        <a:latin typeface="Cambria Math"/>
                      </a:rPr>
                      <m:t>𝑢</m:t>
                    </m:r>
                    <m:r>
                      <a:rPr lang="el-GR" sz="1800" i="1" dirty="0" smtClean="0">
                        <a:latin typeface="Cambria Math"/>
                      </a:rPr>
                      <m:t>(−</m:t>
                    </m:r>
                    <m:r>
                      <a:rPr lang="el-GR" sz="1800" i="1" dirty="0" smtClean="0">
                        <a:latin typeface="Cambria Math"/>
                      </a:rPr>
                      <m:t>𝑡</m:t>
                    </m:r>
                    <m:r>
                      <a:rPr lang="el-GR" sz="1800" i="1" dirty="0" smtClean="0">
                        <a:latin typeface="Cambria Math"/>
                      </a:rPr>
                      <m:t>)=</m:t>
                    </m:r>
                    <m:d>
                      <m:dPr>
                        <m:begChr m:val="{"/>
                        <m:endChr m:val=""/>
                        <m:ctrlPr>
                          <a:rPr lang="el-GR" sz="1800" i="1" dirty="0" smtClean="0">
                            <a:latin typeface="Cambria Math"/>
                          </a:rPr>
                        </m:ctrlPr>
                      </m:dPr>
                      <m:e>
                        <m:eqArr>
                          <m:eqArrPr>
                            <m:ctrlPr>
                              <a:rPr lang="el-GR" sz="1800" i="1" dirty="0" smtClean="0">
                                <a:latin typeface="Cambria Math"/>
                              </a:rPr>
                            </m:ctrlPr>
                          </m:eqArrPr>
                          <m:e>
                            <m:r>
                              <a:rPr lang="el-GR" sz="1800" i="1" dirty="0" smtClean="0">
                                <a:latin typeface="Cambria Math"/>
                              </a:rPr>
                              <m:t>−1,       </m:t>
                            </m:r>
                            <m:r>
                              <a:rPr lang="el-GR" sz="1800" i="1" dirty="0" smtClean="0">
                                <a:latin typeface="Cambria Math"/>
                              </a:rPr>
                              <m:t>𝑡</m:t>
                            </m:r>
                            <m:r>
                              <a:rPr lang="el-GR" sz="1800" i="1" dirty="0" smtClean="0">
                                <a:latin typeface="Cambria Math"/>
                              </a:rPr>
                              <m:t>&lt;0</m:t>
                            </m:r>
                          </m:e>
                          <m:e>
                            <m:r>
                              <a:rPr lang="el-GR" sz="1800" i="1" dirty="0" smtClean="0">
                                <a:latin typeface="Cambria Math"/>
                              </a:rPr>
                              <m:t>0,           </m:t>
                            </m:r>
                            <m:r>
                              <a:rPr lang="el-GR" sz="1800" i="1" dirty="0" smtClean="0">
                                <a:latin typeface="Cambria Math"/>
                              </a:rPr>
                              <m:t>𝑡</m:t>
                            </m:r>
                            <m:r>
                              <a:rPr lang="el-GR" sz="1800" i="1" dirty="0" smtClean="0">
                                <a:latin typeface="Cambria Math"/>
                              </a:rPr>
                              <m:t>=0</m:t>
                            </m:r>
                          </m:e>
                          <m:e>
                            <m:r>
                              <a:rPr lang="el-GR" sz="1800" i="1" dirty="0" smtClean="0">
                                <a:latin typeface="Cambria Math"/>
                              </a:rPr>
                              <m:t>1,           </m:t>
                            </m:r>
                            <m:r>
                              <a:rPr lang="el-GR" sz="1800" i="1" dirty="0" smtClean="0">
                                <a:latin typeface="Cambria Math"/>
                              </a:rPr>
                              <m:t>𝑡</m:t>
                            </m:r>
                            <m:r>
                              <a:rPr lang="el-GR" sz="1800" i="1" dirty="0" smtClean="0">
                                <a:latin typeface="Cambria Math"/>
                              </a:rPr>
                              <m:t>&gt;0</m:t>
                            </m:r>
                          </m:e>
                        </m:eqArr>
                        <m:r>
                          <a:rPr lang="el-GR" sz="1800" i="1" dirty="0" smtClean="0">
                            <a:latin typeface="Cambria Math"/>
                          </a:rPr>
                          <m:t>    =</m:t>
                        </m:r>
                        <m:r>
                          <a:rPr lang="el-GR" sz="1800" i="1" dirty="0" err="1">
                            <a:latin typeface="Cambria Math"/>
                          </a:rPr>
                          <m:t>𝑠𝑔𝑛</m:t>
                        </m:r>
                        <m:d>
                          <m:dPr>
                            <m:ctrlPr>
                              <a:rPr lang="el-GR" sz="1800" i="1" dirty="0" err="1">
                                <a:latin typeface="Cambria Math"/>
                              </a:rPr>
                            </m:ctrlPr>
                          </m:dPr>
                          <m:e>
                            <m:r>
                              <a:rPr lang="el-GR" sz="1800" i="1" dirty="0" err="1">
                                <a:latin typeface="Cambria Math"/>
                              </a:rPr>
                              <m:t>𝑡</m:t>
                            </m:r>
                          </m:e>
                        </m:d>
                      </m:e>
                    </m:d>
                  </m:oMath>
                </a14:m>
                <a:r>
                  <a:rPr lang="en-US" sz="1800" dirty="0" smtClean="0"/>
                  <a:t> </a:t>
                </a:r>
              </a:p>
              <a:p>
                <a:pPr marL="0" indent="0" algn="l">
                  <a:lnSpc>
                    <a:spcPct val="150000"/>
                  </a:lnSpc>
                  <a:spcBef>
                    <a:spcPts val="600"/>
                  </a:spcBef>
                  <a:spcAft>
                    <a:spcPts val="600"/>
                  </a:spcAft>
                  <a:buNone/>
                </a:pPr>
                <a:r>
                  <a:rPr lang="el-GR" sz="1800" dirty="0" smtClean="0"/>
                  <a:t>η </a:t>
                </a:r>
                <a:r>
                  <a:rPr lang="el-GR" sz="1800" dirty="0"/>
                  <a:t>οποία ονομάζεται </a:t>
                </a:r>
                <a:r>
                  <a:rPr lang="el-GR" sz="1800" b="1" dirty="0"/>
                  <a:t>συνάρτηση </a:t>
                </a:r>
                <a:r>
                  <a:rPr lang="el-GR" sz="1800" b="1" dirty="0" err="1"/>
                  <a:t>προσήμου</a:t>
                </a:r>
                <a:r>
                  <a:rPr lang="el-GR" sz="1800" dirty="0"/>
                  <a:t>, επειδή επιστρέφει τις τιμές +1,0 και </a:t>
                </a:r>
                <a14:m>
                  <m:oMath xmlns:m="http://schemas.openxmlformats.org/officeDocument/2006/math">
                    <m:r>
                      <a:rPr lang="el-GR" sz="1800" i="1" dirty="0" smtClean="0">
                        <a:latin typeface="Cambria Math"/>
                      </a:rPr>
                      <m:t>−1</m:t>
                    </m:r>
                  </m:oMath>
                </a14:m>
                <a:r>
                  <a:rPr lang="el-GR" sz="1800" dirty="0"/>
                  <a:t>, αν η τιμή του </a:t>
                </a:r>
                <a14:m>
                  <m:oMath xmlns:m="http://schemas.openxmlformats.org/officeDocument/2006/math">
                    <m:r>
                      <a:rPr lang="el-GR" sz="1800" i="1" dirty="0" smtClean="0">
                        <a:latin typeface="Cambria Math"/>
                      </a:rPr>
                      <m:t>𝑡</m:t>
                    </m:r>
                  </m:oMath>
                </a14:m>
                <a:r>
                  <a:rPr lang="el-GR" sz="1800" dirty="0"/>
                  <a:t> είναι θετική, μηδενική ή αρνητική, αντίστοιχα.</a:t>
                </a:r>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457200" y="1052736"/>
                <a:ext cx="8229600" cy="5472608"/>
              </a:xfrm>
              <a:blipFill rotWithShape="1">
                <a:blip r:embed="rId2"/>
                <a:stretch>
                  <a:fillRect l="-593"/>
                </a:stretch>
              </a:blipFill>
            </p:spPr>
            <p:txBody>
              <a:bodyPr/>
              <a:lstStyle/>
              <a:p>
                <a:r>
                  <a:rPr lang="el-GR">
                    <a:noFill/>
                  </a:rPr>
                  <a:t> </a:t>
                </a:r>
              </a:p>
            </p:txBody>
          </p:sp>
        </mc:Fallback>
      </mc:AlternateContent>
      <p:sp>
        <p:nvSpPr>
          <p:cNvPr id="4" name="Slide Number Placeholder 3"/>
          <p:cNvSpPr>
            <a:spLocks noGrp="1"/>
          </p:cNvSpPr>
          <p:nvPr>
            <p:ph type="sldNum" sz="quarter" idx="12"/>
          </p:nvPr>
        </p:nvSpPr>
        <p:spPr/>
        <p:txBody>
          <a:bodyPr/>
          <a:lstStyle/>
          <a:p>
            <a:fld id="{0B0EBAE1-C03B-424B-868F-E6C23C4F0113}" type="slidenum">
              <a:rPr lang="el-GR" smtClean="0"/>
              <a:t>51</a:t>
            </a:fld>
            <a:endParaRPr lang="el-GR"/>
          </a:p>
        </p:txBody>
      </p:sp>
    </p:spTree>
    <p:extLst>
      <p:ext uri="{BB962C8B-B14F-4D97-AF65-F5344CB8AC3E}">
        <p14:creationId xmlns:p14="http://schemas.microsoft.com/office/powerpoint/2010/main" val="620027636"/>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0"/>
            <a:ext cx="8229600" cy="1143000"/>
          </a:xfrm>
        </p:spPr>
        <p:txBody>
          <a:bodyPr>
            <a:normAutofit fontScale="90000"/>
          </a:bodyPr>
          <a:lstStyle/>
          <a:p>
            <a:pPr marL="457200" indent="-457200"/>
            <a:r>
              <a:rPr lang="el-GR" sz="3600" b="1" dirty="0"/>
              <a:t>6.2 Κρουστική Συνάρτηση </a:t>
            </a:r>
            <a:r>
              <a:rPr lang="el-GR" sz="3600" b="1" dirty="0" smtClean="0"/>
              <a:t/>
            </a:r>
            <a:br>
              <a:rPr lang="el-GR" sz="3600" b="1" dirty="0" smtClean="0"/>
            </a:br>
            <a:r>
              <a:rPr lang="el-GR" sz="3600" b="1" dirty="0" smtClean="0"/>
              <a:t>ή </a:t>
            </a:r>
            <a:r>
              <a:rPr lang="el-GR" sz="3600" b="1" dirty="0"/>
              <a:t>Συνάρτηση Δέλτα</a:t>
            </a:r>
          </a:p>
        </p:txBody>
      </p:sp>
      <p:sp>
        <p:nvSpPr>
          <p:cNvPr id="3" name="Slide Number Placeholder 2"/>
          <p:cNvSpPr>
            <a:spLocks noGrp="1"/>
          </p:cNvSpPr>
          <p:nvPr>
            <p:ph type="sldNum" sz="quarter" idx="12"/>
          </p:nvPr>
        </p:nvSpPr>
        <p:spPr/>
        <p:txBody>
          <a:bodyPr/>
          <a:lstStyle/>
          <a:p>
            <a:fld id="{0B0EBAE1-C03B-424B-868F-E6C23C4F0113}" type="slidenum">
              <a:rPr lang="el-GR" smtClean="0"/>
              <a:t>52</a:t>
            </a:fld>
            <a:endParaRPr lang="el-GR"/>
          </a:p>
        </p:txBody>
      </p:sp>
    </p:spTree>
    <p:extLst>
      <p:ext uri="{BB962C8B-B14F-4D97-AF65-F5344CB8AC3E}">
        <p14:creationId xmlns:p14="http://schemas.microsoft.com/office/powerpoint/2010/main" val="67041417"/>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l-GR" dirty="0" smtClean="0"/>
              <a:t>Κρουστική Συνάρτηση (1/3)</a:t>
            </a:r>
            <a:endParaRPr lang="el-GR"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457200" y="1052736"/>
                <a:ext cx="8229600" cy="5472608"/>
              </a:xfrm>
            </p:spPr>
            <p:txBody>
              <a:bodyPr>
                <a:noAutofit/>
              </a:bodyPr>
              <a:lstStyle/>
              <a:p>
                <a:pPr marL="0" indent="0" algn="l">
                  <a:spcBef>
                    <a:spcPts val="600"/>
                  </a:spcBef>
                  <a:spcAft>
                    <a:spcPts val="600"/>
                  </a:spcAft>
                  <a:buNone/>
                </a:pPr>
                <a:r>
                  <a:rPr lang="el-GR" sz="1800" dirty="0" smtClean="0"/>
                  <a:t>Η </a:t>
                </a:r>
                <a:r>
                  <a:rPr lang="el-GR" sz="1800" dirty="0"/>
                  <a:t>παράγωγος της συνάρτησης </a:t>
                </a:r>
                <a14:m>
                  <m:oMath xmlns:m="http://schemas.openxmlformats.org/officeDocument/2006/math">
                    <m:sSub>
                      <m:sSubPr>
                        <m:ctrlPr>
                          <a:rPr lang="el-GR" sz="1800" i="1">
                            <a:latin typeface="Cambria Math"/>
                          </a:rPr>
                        </m:ctrlPr>
                      </m:sSubPr>
                      <m:e>
                        <m:r>
                          <a:rPr lang="en-US" sz="1800" i="1">
                            <a:latin typeface="Cambria Math"/>
                          </a:rPr>
                          <m:t>𝑢</m:t>
                        </m:r>
                      </m:e>
                      <m:sub>
                        <m:r>
                          <a:rPr lang="el-GR" sz="1800" i="1" baseline="-25000">
                            <a:latin typeface="Cambria Math"/>
                          </a:rPr>
                          <m:t>𝛥</m:t>
                        </m:r>
                      </m:sub>
                    </m:sSub>
                    <m:r>
                      <a:rPr lang="el-GR" sz="1800" i="1">
                        <a:latin typeface="Cambria Math"/>
                      </a:rPr>
                      <m:t>(</m:t>
                    </m:r>
                    <m:r>
                      <a:rPr lang="en-US" sz="1800" i="1">
                        <a:latin typeface="Cambria Math"/>
                      </a:rPr>
                      <m:t>𝑡</m:t>
                    </m:r>
                    <m:r>
                      <a:rPr lang="el-GR" sz="1800" i="1">
                        <a:latin typeface="Cambria Math"/>
                      </a:rPr>
                      <m:t>)</m:t>
                    </m:r>
                  </m:oMath>
                </a14:m>
                <a:r>
                  <a:rPr lang="el-GR" sz="1800" dirty="0" smtClean="0"/>
                  <a:t> είναι:</a:t>
                </a:r>
              </a:p>
              <a:p>
                <a:pPr marL="0" indent="0" algn="l">
                  <a:spcBef>
                    <a:spcPts val="600"/>
                  </a:spcBef>
                  <a:spcAft>
                    <a:spcPts val="600"/>
                  </a:spcAft>
                  <a:buNone/>
                </a:pPr>
                <a:endParaRPr lang="el-GR" sz="1800" dirty="0" smtClean="0"/>
              </a:p>
              <a:p>
                <a:pPr marL="0" indent="0" algn="l">
                  <a:spcBef>
                    <a:spcPts val="600"/>
                  </a:spcBef>
                  <a:spcAft>
                    <a:spcPts val="600"/>
                  </a:spcAft>
                  <a:buNone/>
                </a:pPr>
                <a14:m>
                  <m:oMathPara xmlns:m="http://schemas.openxmlformats.org/officeDocument/2006/math">
                    <m:oMathParaPr>
                      <m:jc m:val="left"/>
                    </m:oMathParaPr>
                    <m:oMath xmlns:m="http://schemas.openxmlformats.org/officeDocument/2006/math">
                      <m:sSub>
                        <m:sSubPr>
                          <m:ctrlPr>
                            <a:rPr lang="el-GR" sz="1800" i="1">
                              <a:latin typeface="Cambria Math"/>
                            </a:rPr>
                          </m:ctrlPr>
                        </m:sSubPr>
                        <m:e>
                          <m:r>
                            <a:rPr lang="en-US" sz="1800" i="1">
                              <a:latin typeface="Cambria Math"/>
                            </a:rPr>
                            <m:t>𝛿</m:t>
                          </m:r>
                        </m:e>
                        <m:sub>
                          <m:r>
                            <a:rPr lang="en-US" sz="1800" i="1">
                              <a:latin typeface="Cambria Math"/>
                            </a:rPr>
                            <m:t>𝛥</m:t>
                          </m:r>
                        </m:sub>
                      </m:sSub>
                      <m:d>
                        <m:dPr>
                          <m:ctrlPr>
                            <a:rPr lang="el-GR" sz="1800" i="1">
                              <a:latin typeface="Cambria Math"/>
                            </a:rPr>
                          </m:ctrlPr>
                        </m:dPr>
                        <m:e>
                          <m:r>
                            <a:rPr lang="en-US" sz="1800" i="1">
                              <a:latin typeface="Cambria Math"/>
                            </a:rPr>
                            <m:t>𝑡</m:t>
                          </m:r>
                        </m:e>
                      </m:d>
                      <m:r>
                        <a:rPr lang="en-US" sz="1800" i="1">
                          <a:latin typeface="Cambria Math"/>
                        </a:rPr>
                        <m:t>=</m:t>
                      </m:r>
                      <m:f>
                        <m:fPr>
                          <m:ctrlPr>
                            <a:rPr lang="el-GR" sz="1800" i="1">
                              <a:latin typeface="Cambria Math"/>
                            </a:rPr>
                          </m:ctrlPr>
                        </m:fPr>
                        <m:num>
                          <m:r>
                            <a:rPr lang="en-US" sz="1800" i="1">
                              <a:latin typeface="Cambria Math"/>
                            </a:rPr>
                            <m:t>𝑑</m:t>
                          </m:r>
                          <m:sSub>
                            <m:sSubPr>
                              <m:ctrlPr>
                                <a:rPr lang="el-GR" sz="1800" i="1">
                                  <a:latin typeface="Cambria Math"/>
                                </a:rPr>
                              </m:ctrlPr>
                            </m:sSubPr>
                            <m:e>
                              <m:r>
                                <a:rPr lang="en-US" sz="1800" i="1">
                                  <a:latin typeface="Cambria Math"/>
                                </a:rPr>
                                <m:t>𝑢</m:t>
                              </m:r>
                            </m:e>
                            <m:sub>
                              <m:r>
                                <a:rPr lang="el-GR" sz="1800" i="1">
                                  <a:latin typeface="Cambria Math"/>
                                </a:rPr>
                                <m:t>𝛥</m:t>
                              </m:r>
                            </m:sub>
                          </m:sSub>
                          <m:d>
                            <m:dPr>
                              <m:ctrlPr>
                                <a:rPr lang="el-GR" sz="1800" i="1">
                                  <a:latin typeface="Cambria Math"/>
                                </a:rPr>
                              </m:ctrlPr>
                            </m:dPr>
                            <m:e>
                              <m:r>
                                <a:rPr lang="el-GR" sz="1800" i="1">
                                  <a:latin typeface="Cambria Math"/>
                                </a:rPr>
                                <m:t>𝑡</m:t>
                              </m:r>
                            </m:e>
                          </m:d>
                        </m:num>
                        <m:den>
                          <m:r>
                            <a:rPr lang="en-US" sz="1800" i="1">
                              <a:latin typeface="Cambria Math"/>
                            </a:rPr>
                            <m:t>𝑑𝑡</m:t>
                          </m:r>
                        </m:den>
                      </m:f>
                      <m:r>
                        <a:rPr lang="el-GR" sz="1800" i="1">
                          <a:latin typeface="Cambria Math"/>
                        </a:rPr>
                        <m:t>=</m:t>
                      </m:r>
                      <m:d>
                        <m:dPr>
                          <m:begChr m:val="{"/>
                          <m:endChr m:val=""/>
                          <m:ctrlPr>
                            <a:rPr lang="el-GR" sz="1800" i="1">
                              <a:latin typeface="Cambria Math"/>
                            </a:rPr>
                          </m:ctrlPr>
                        </m:dPr>
                        <m:e>
                          <m:eqArr>
                            <m:eqArrPr>
                              <m:ctrlPr>
                                <a:rPr lang="el-GR" sz="1800" i="1">
                                  <a:latin typeface="Cambria Math"/>
                                </a:rPr>
                              </m:ctrlPr>
                            </m:eqArrPr>
                            <m:e>
                              <m:r>
                                <a:rPr lang="el-GR" sz="1800" i="1">
                                  <a:latin typeface="Cambria Math"/>
                                </a:rPr>
                                <m:t>0,       </m:t>
                              </m:r>
                              <m:r>
                                <a:rPr lang="el-GR" sz="1800" i="1">
                                  <a:latin typeface="Cambria Math"/>
                                </a:rPr>
                                <m:t>𝑡</m:t>
                              </m:r>
                              <m:r>
                                <a:rPr lang="el-GR" sz="1800" i="1">
                                  <a:latin typeface="Cambria Math"/>
                                </a:rPr>
                                <m:t>&lt;0</m:t>
                              </m:r>
                            </m:e>
                            <m:e>
                              <m:r>
                                <a:rPr lang="en-US" sz="1800" i="1">
                                  <a:latin typeface="Cambria Math"/>
                                </a:rPr>
                                <m:t>1</m:t>
                              </m:r>
                              <m:r>
                                <a:rPr lang="el-GR" sz="1800" i="1">
                                  <a:latin typeface="Cambria Math"/>
                                </a:rPr>
                                <m:t>/</m:t>
                              </m:r>
                              <m:r>
                                <a:rPr lang="el-GR" sz="1800" i="1">
                                  <a:latin typeface="Cambria Math"/>
                                </a:rPr>
                                <m:t>𝛥</m:t>
                              </m:r>
                              <m:r>
                                <a:rPr lang="el-GR" sz="1800" i="1">
                                  <a:latin typeface="Cambria Math"/>
                                </a:rPr>
                                <m:t>,   0≤&amp;</m:t>
                              </m:r>
                              <m:r>
                                <a:rPr lang="el-GR" sz="1800" i="1">
                                  <a:latin typeface="Cambria Math"/>
                                </a:rPr>
                                <m:t>𝑡</m:t>
                              </m:r>
                              <m:r>
                                <a:rPr lang="el-GR" sz="1800" i="1">
                                  <a:latin typeface="Cambria Math"/>
                                </a:rPr>
                                <m:t>≤</m:t>
                              </m:r>
                              <m:r>
                                <a:rPr lang="el-GR" sz="1800" i="1">
                                  <a:latin typeface="Cambria Math"/>
                                </a:rPr>
                                <m:t>𝛥</m:t>
                              </m:r>
                            </m:e>
                            <m:e>
                              <m:r>
                                <a:rPr lang="el-GR" sz="1800" i="1">
                                  <a:latin typeface="Cambria Math"/>
                                </a:rPr>
                                <m:t>0,       </m:t>
                              </m:r>
                              <m:r>
                                <a:rPr lang="en-US" sz="1800" i="1">
                                  <a:latin typeface="Cambria Math"/>
                                </a:rPr>
                                <m:t>𝑡</m:t>
                              </m:r>
                              <m:r>
                                <a:rPr lang="el-GR" sz="1800" i="1">
                                  <a:latin typeface="Cambria Math"/>
                                </a:rPr>
                                <m:t>≥</m:t>
                              </m:r>
                              <m:r>
                                <a:rPr lang="el-GR" sz="1800" i="1">
                                  <a:latin typeface="Cambria Math"/>
                                </a:rPr>
                                <m:t>𝛥</m:t>
                              </m:r>
                            </m:e>
                          </m:eqArr>
                        </m:e>
                      </m:d>
                    </m:oMath>
                  </m:oMathPara>
                </a14:m>
                <a:endParaRPr lang="el-GR" sz="1800" dirty="0" smtClean="0"/>
              </a:p>
              <a:p>
                <a:pPr marL="0" indent="0" algn="l">
                  <a:spcBef>
                    <a:spcPts val="600"/>
                  </a:spcBef>
                  <a:spcAft>
                    <a:spcPts val="600"/>
                  </a:spcAft>
                  <a:buNone/>
                </a:pPr>
                <a:endParaRPr lang="el-GR" sz="1800" dirty="0" smtClean="0"/>
              </a:p>
              <a:p>
                <a:pPr marL="0" indent="0" algn="l">
                  <a:spcBef>
                    <a:spcPts val="600"/>
                  </a:spcBef>
                  <a:spcAft>
                    <a:spcPts val="600"/>
                  </a:spcAft>
                  <a:buNone/>
                </a:pPr>
                <a:r>
                  <a:rPr lang="el-GR" sz="1800" dirty="0" smtClean="0"/>
                  <a:t>Όταν </a:t>
                </a:r>
                <a14:m>
                  <m:oMath xmlns:m="http://schemas.openxmlformats.org/officeDocument/2006/math">
                    <m:r>
                      <a:rPr lang="el-GR" sz="1800" i="1">
                        <a:latin typeface="Cambria Math"/>
                      </a:rPr>
                      <m:t>𝛥</m:t>
                    </m:r>
                    <m:r>
                      <a:rPr lang="el-GR" sz="1800" i="1">
                        <a:latin typeface="Cambria Math"/>
                      </a:rPr>
                      <m:t>→0</m:t>
                    </m:r>
                  </m:oMath>
                </a14:m>
                <a:r>
                  <a:rPr lang="el-GR" sz="1800" dirty="0"/>
                  <a:t> η χρονική διάρκεια του παλμού ελαττώνεται και αυξάνεται το ύψος του, το εμβαδόν όμως παραμένει </a:t>
                </a:r>
                <a:r>
                  <a:rPr lang="el-GR" sz="1800" b="1" dirty="0"/>
                  <a:t>σταθερό</a:t>
                </a:r>
                <a:r>
                  <a:rPr lang="el-GR" sz="1800" dirty="0"/>
                  <a:t> και ίσο με τη μονάδα. </a:t>
                </a:r>
                <a:endParaRPr lang="en-US" sz="1800" dirty="0" smtClean="0"/>
              </a:p>
              <a:p>
                <a:pPr marL="0" indent="0" algn="l">
                  <a:spcBef>
                    <a:spcPts val="600"/>
                  </a:spcBef>
                  <a:spcAft>
                    <a:spcPts val="600"/>
                  </a:spcAft>
                  <a:buNone/>
                </a:pPr>
                <a:r>
                  <a:rPr lang="el-GR" sz="1800" dirty="0" smtClean="0"/>
                  <a:t>Αν πάρουμε το όριο της </a:t>
                </a:r>
                <a14:m>
                  <m:oMath xmlns:m="http://schemas.openxmlformats.org/officeDocument/2006/math">
                    <m:sSub>
                      <m:sSubPr>
                        <m:ctrlPr>
                          <a:rPr lang="el-GR" sz="1800" i="1" dirty="0" smtClean="0">
                            <a:latin typeface="Cambria Math"/>
                          </a:rPr>
                        </m:ctrlPr>
                      </m:sSubPr>
                      <m:e>
                        <m:r>
                          <a:rPr lang="el-GR" sz="1800" i="1" dirty="0" smtClean="0">
                            <a:latin typeface="Cambria Math"/>
                          </a:rPr>
                          <m:t>𝛿</m:t>
                        </m:r>
                      </m:e>
                      <m:sub>
                        <m:r>
                          <m:rPr>
                            <m:sty m:val="p"/>
                          </m:rPr>
                          <a:rPr lang="el-GR" sz="1800" i="0" dirty="0" err="1" smtClean="0">
                            <a:latin typeface="Cambria Math"/>
                          </a:rPr>
                          <m:t>Δ</m:t>
                        </m:r>
                      </m:sub>
                    </m:sSub>
                    <m:d>
                      <m:dPr>
                        <m:ctrlPr>
                          <a:rPr lang="el-GR" sz="1800" i="1" dirty="0" smtClean="0">
                            <a:latin typeface="Cambria Math"/>
                          </a:rPr>
                        </m:ctrlPr>
                      </m:dPr>
                      <m:e>
                        <m:r>
                          <a:rPr lang="en-US" sz="1800" i="1" dirty="0" smtClean="0">
                            <a:latin typeface="Cambria Math"/>
                          </a:rPr>
                          <m:t>𝑡</m:t>
                        </m:r>
                      </m:e>
                    </m:d>
                  </m:oMath>
                </a14:m>
                <a:r>
                  <a:rPr lang="el-GR" sz="1800" dirty="0" smtClean="0"/>
                  <a:t> όταν </a:t>
                </a:r>
                <a14:m>
                  <m:oMath xmlns:m="http://schemas.openxmlformats.org/officeDocument/2006/math">
                    <m:r>
                      <a:rPr lang="el-GR" sz="1800" i="1">
                        <a:latin typeface="Cambria Math"/>
                      </a:rPr>
                      <m:t>𝛥</m:t>
                    </m:r>
                    <m:r>
                      <a:rPr lang="el-GR" sz="1800" i="1">
                        <a:latin typeface="Cambria Math"/>
                      </a:rPr>
                      <m:t>→0</m:t>
                    </m:r>
                  </m:oMath>
                </a14:m>
                <a:r>
                  <a:rPr lang="en-US" sz="1800" dirty="0" smtClean="0"/>
                  <a:t> o</a:t>
                </a:r>
                <a:r>
                  <a:rPr lang="el-GR" sz="1800" dirty="0" smtClean="0"/>
                  <a:t>ρίζουμε </a:t>
                </a:r>
                <a:r>
                  <a:rPr lang="el-GR" sz="1800" dirty="0"/>
                  <a:t>τη </a:t>
                </a:r>
                <a:r>
                  <a:rPr lang="el-GR" sz="1800" b="1" dirty="0" smtClean="0"/>
                  <a:t>συνάρτηση </a:t>
                </a:r>
                <a:r>
                  <a:rPr lang="el-GR" sz="1800" b="1" dirty="0"/>
                  <a:t>Δέλτα </a:t>
                </a:r>
                <a:r>
                  <a:rPr lang="el-GR" sz="1800" dirty="0"/>
                  <a:t>ή</a:t>
                </a:r>
                <a:r>
                  <a:rPr lang="el-GR" sz="1800" b="1" dirty="0"/>
                  <a:t> συνάρτηση </a:t>
                </a:r>
                <a:r>
                  <a:rPr lang="en-US" sz="1800" b="1" dirty="0"/>
                  <a:t>Dirac </a:t>
                </a:r>
                <a:r>
                  <a:rPr lang="el-GR" sz="1800" dirty="0"/>
                  <a:t>ή</a:t>
                </a:r>
                <a:r>
                  <a:rPr lang="el-GR" sz="1800" b="1" dirty="0"/>
                  <a:t> κρουστική συνάρτηση </a:t>
                </a:r>
                <a:r>
                  <a:rPr lang="el-GR" sz="1800" dirty="0" smtClean="0"/>
                  <a:t> </a:t>
                </a:r>
                <a14:m>
                  <m:oMath xmlns:m="http://schemas.openxmlformats.org/officeDocument/2006/math">
                    <m:r>
                      <a:rPr lang="el-GR" sz="1800" i="1">
                        <a:latin typeface="Cambria Math"/>
                      </a:rPr>
                      <m:t>𝛿</m:t>
                    </m:r>
                    <m:r>
                      <a:rPr lang="el-GR" sz="1800" i="1">
                        <a:latin typeface="Cambria Math"/>
                      </a:rPr>
                      <m:t>(</m:t>
                    </m:r>
                    <m:r>
                      <a:rPr lang="en-US" sz="1800" i="1">
                        <a:latin typeface="Cambria Math"/>
                      </a:rPr>
                      <m:t>𝑡</m:t>
                    </m:r>
                    <m:r>
                      <a:rPr lang="el-GR" sz="1800" i="1">
                        <a:latin typeface="Cambria Math"/>
                      </a:rPr>
                      <m:t>)</m:t>
                    </m:r>
                  </m:oMath>
                </a14:m>
                <a:r>
                  <a:rPr lang="el-GR" sz="1800" dirty="0"/>
                  <a:t> </a:t>
                </a:r>
                <a:r>
                  <a:rPr lang="el-GR" sz="1800" dirty="0" smtClean="0"/>
                  <a:t>από </a:t>
                </a:r>
                <a:r>
                  <a:rPr lang="el-GR" sz="1800" dirty="0"/>
                  <a:t>τη </a:t>
                </a:r>
                <a:r>
                  <a:rPr lang="el-GR" sz="1800" dirty="0" smtClean="0"/>
                  <a:t>σχέση</a:t>
                </a:r>
                <a:r>
                  <a:rPr lang="en-US" sz="1800" dirty="0" smtClean="0"/>
                  <a:t>:</a:t>
                </a:r>
              </a:p>
              <a:p>
                <a:pPr marL="0" indent="0" algn="l">
                  <a:spcBef>
                    <a:spcPts val="600"/>
                  </a:spcBef>
                  <a:spcAft>
                    <a:spcPts val="600"/>
                  </a:spcAft>
                  <a:buNone/>
                </a:pPr>
                <a:endParaRPr lang="en-US" sz="1800" dirty="0" smtClean="0"/>
              </a:p>
              <a:p>
                <a:pPr marL="0" indent="0" algn="l">
                  <a:spcBef>
                    <a:spcPts val="600"/>
                  </a:spcBef>
                  <a:spcAft>
                    <a:spcPts val="600"/>
                  </a:spcAft>
                  <a:buNone/>
                </a:pPr>
                <a14:m>
                  <m:oMathPara xmlns:m="http://schemas.openxmlformats.org/officeDocument/2006/math">
                    <m:oMathParaPr>
                      <m:jc m:val="left"/>
                    </m:oMathParaPr>
                    <m:oMath xmlns:m="http://schemas.openxmlformats.org/officeDocument/2006/math">
                      <m:r>
                        <a:rPr lang="el-GR" sz="1800" i="1">
                          <a:latin typeface="Cambria Math"/>
                        </a:rPr>
                        <m:t>𝛿</m:t>
                      </m:r>
                      <m:d>
                        <m:dPr>
                          <m:ctrlPr>
                            <a:rPr lang="el-GR" sz="1800" i="1">
                              <a:latin typeface="Cambria Math"/>
                            </a:rPr>
                          </m:ctrlPr>
                        </m:dPr>
                        <m:e>
                          <m:r>
                            <a:rPr lang="el-GR" sz="1800" i="1">
                              <a:latin typeface="Cambria Math"/>
                            </a:rPr>
                            <m:t>𝑡</m:t>
                          </m:r>
                        </m:e>
                      </m:d>
                      <m:r>
                        <a:rPr lang="el-GR" sz="1800" i="1">
                          <a:latin typeface="Cambria Math"/>
                        </a:rPr>
                        <m:t>=</m:t>
                      </m:r>
                      <m:func>
                        <m:funcPr>
                          <m:ctrlPr>
                            <a:rPr lang="el-GR" sz="1800" i="1">
                              <a:latin typeface="Cambria Math"/>
                            </a:rPr>
                          </m:ctrlPr>
                        </m:funcPr>
                        <m:fName>
                          <m:limLow>
                            <m:limLowPr>
                              <m:ctrlPr>
                                <a:rPr lang="el-GR" sz="1800" i="1">
                                  <a:latin typeface="Cambria Math"/>
                                </a:rPr>
                              </m:ctrlPr>
                            </m:limLowPr>
                            <m:e>
                              <m:r>
                                <a:rPr lang="el-GR" sz="1800" i="1">
                                  <a:latin typeface="Cambria Math"/>
                                </a:rPr>
                                <m:t>𝑙𝑖𝑚</m:t>
                              </m:r>
                            </m:e>
                            <m:lim>
                              <m:r>
                                <a:rPr lang="el-GR" sz="1800" i="1">
                                  <a:latin typeface="Cambria Math"/>
                                </a:rPr>
                                <m:t>𝛥</m:t>
                              </m:r>
                              <m:r>
                                <a:rPr lang="el-GR" sz="1800" i="1">
                                  <a:latin typeface="Cambria Math"/>
                                </a:rPr>
                                <m:t>→0</m:t>
                              </m:r>
                            </m:lim>
                          </m:limLow>
                        </m:fName>
                        <m:e>
                          <m:sSub>
                            <m:sSubPr>
                              <m:ctrlPr>
                                <a:rPr lang="el-GR" sz="1800" i="1">
                                  <a:latin typeface="Cambria Math"/>
                                </a:rPr>
                              </m:ctrlPr>
                            </m:sSubPr>
                            <m:e>
                              <m:r>
                                <a:rPr lang="el-GR" sz="1800" i="1">
                                  <a:latin typeface="Cambria Math"/>
                                </a:rPr>
                                <m:t>𝛿</m:t>
                              </m:r>
                            </m:e>
                            <m:sub>
                              <m:r>
                                <a:rPr lang="el-GR" sz="1800" i="1">
                                  <a:latin typeface="Cambria Math"/>
                                </a:rPr>
                                <m:t>𝛥</m:t>
                              </m:r>
                            </m:sub>
                          </m:sSub>
                          <m:d>
                            <m:dPr>
                              <m:ctrlPr>
                                <a:rPr lang="el-GR" sz="1800" i="1">
                                  <a:latin typeface="Cambria Math"/>
                                </a:rPr>
                              </m:ctrlPr>
                            </m:dPr>
                            <m:e>
                              <m:r>
                                <a:rPr lang="en-US" sz="1800" i="1">
                                  <a:latin typeface="Cambria Math"/>
                                </a:rPr>
                                <m:t>𝑡</m:t>
                              </m:r>
                            </m:e>
                          </m:d>
                        </m:e>
                      </m:func>
                    </m:oMath>
                  </m:oMathPara>
                </a14:m>
                <a:endParaRPr lang="el-GR" sz="1800" dirty="0" smtClean="0"/>
              </a:p>
              <a:p>
                <a:pPr marL="0" indent="0" algn="l">
                  <a:spcBef>
                    <a:spcPts val="600"/>
                  </a:spcBef>
                  <a:spcAft>
                    <a:spcPts val="600"/>
                  </a:spcAft>
                  <a:buNone/>
                </a:pPr>
                <a:endParaRPr lang="el-GR" sz="1800" dirty="0" smtClean="0"/>
              </a:p>
              <a:p>
                <a:pPr marL="0" indent="0" algn="l">
                  <a:spcBef>
                    <a:spcPts val="600"/>
                  </a:spcBef>
                  <a:spcAft>
                    <a:spcPts val="600"/>
                  </a:spcAft>
                  <a:buNone/>
                </a:pPr>
                <a:endParaRPr lang="en-US" sz="1800" dirty="0" smtClean="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457200" y="1052736"/>
                <a:ext cx="8229600" cy="5472608"/>
              </a:xfrm>
              <a:blipFill rotWithShape="1">
                <a:blip r:embed="rId2"/>
                <a:stretch>
                  <a:fillRect l="-593" t="-669"/>
                </a:stretch>
              </a:blipFill>
            </p:spPr>
            <p:txBody>
              <a:bodyPr/>
              <a:lstStyle/>
              <a:p>
                <a:r>
                  <a:rPr lang="el-GR">
                    <a:noFill/>
                  </a:rPr>
                  <a:t> </a:t>
                </a:r>
              </a:p>
            </p:txBody>
          </p:sp>
        </mc:Fallback>
      </mc:AlternateContent>
      <p:sp>
        <p:nvSpPr>
          <p:cNvPr id="4" name="Slide Number Placeholder 3"/>
          <p:cNvSpPr>
            <a:spLocks noGrp="1"/>
          </p:cNvSpPr>
          <p:nvPr>
            <p:ph type="sldNum" sz="quarter" idx="12"/>
          </p:nvPr>
        </p:nvSpPr>
        <p:spPr/>
        <p:txBody>
          <a:bodyPr/>
          <a:lstStyle/>
          <a:p>
            <a:fld id="{0B0EBAE1-C03B-424B-868F-E6C23C4F0113}" type="slidenum">
              <a:rPr lang="el-GR" smtClean="0"/>
              <a:t>53</a:t>
            </a:fld>
            <a:endParaRPr lang="el-GR"/>
          </a:p>
        </p:txBody>
      </p:sp>
      <p:pic>
        <p:nvPicPr>
          <p:cNvPr id="8" name="Picture 7"/>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076056" y="1484784"/>
            <a:ext cx="3528392" cy="1296144"/>
          </a:xfrm>
          <a:prstGeom prst="rect">
            <a:avLst/>
          </a:prstGeom>
          <a:noFill/>
          <a:ln>
            <a:noFill/>
          </a:ln>
        </p:spPr>
      </p:pic>
      <p:pic>
        <p:nvPicPr>
          <p:cNvPr id="9" name="Picture 8"/>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138451" y="4725144"/>
            <a:ext cx="2808311" cy="1440160"/>
          </a:xfrm>
          <a:prstGeom prst="rect">
            <a:avLst/>
          </a:prstGeom>
          <a:noFill/>
          <a:ln>
            <a:noFill/>
          </a:ln>
        </p:spPr>
      </p:pic>
    </p:spTree>
    <p:extLst>
      <p:ext uri="{BB962C8B-B14F-4D97-AF65-F5344CB8AC3E}">
        <p14:creationId xmlns:p14="http://schemas.microsoft.com/office/powerpoint/2010/main" val="2446620332"/>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l-GR" dirty="0" smtClean="0"/>
              <a:t>Κρουστική Συνάρτηση (2/3)</a:t>
            </a:r>
            <a:endParaRPr lang="el-GR"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457200" y="1052736"/>
                <a:ext cx="8229600" cy="5472608"/>
              </a:xfrm>
            </p:spPr>
            <p:txBody>
              <a:bodyPr>
                <a:noAutofit/>
              </a:bodyPr>
              <a:lstStyle/>
              <a:p>
                <a:pPr marL="0" indent="0" algn="l">
                  <a:spcBef>
                    <a:spcPts val="1200"/>
                  </a:spcBef>
                  <a:spcAft>
                    <a:spcPts val="1200"/>
                  </a:spcAft>
                  <a:buNone/>
                </a:pPr>
                <a:r>
                  <a:rPr lang="el-GR" sz="1800" dirty="0" smtClean="0"/>
                  <a:t>Η </a:t>
                </a:r>
                <a14:m>
                  <m:oMath xmlns:m="http://schemas.openxmlformats.org/officeDocument/2006/math">
                    <m:r>
                      <a:rPr lang="el-GR" sz="1800" b="0" i="1" smtClean="0">
                        <a:latin typeface="Cambria Math"/>
                      </a:rPr>
                      <m:t>𝛿</m:t>
                    </m:r>
                    <m:r>
                      <a:rPr lang="el-GR" sz="1800" i="1">
                        <a:latin typeface="Cambria Math"/>
                      </a:rPr>
                      <m:t>(</m:t>
                    </m:r>
                    <m:r>
                      <a:rPr lang="en-US" sz="1800" i="1">
                        <a:latin typeface="Cambria Math"/>
                      </a:rPr>
                      <m:t>𝑡</m:t>
                    </m:r>
                    <m:r>
                      <a:rPr lang="el-GR" sz="1800" i="1">
                        <a:latin typeface="Cambria Math"/>
                      </a:rPr>
                      <m:t>)</m:t>
                    </m:r>
                  </m:oMath>
                </a14:m>
                <a:r>
                  <a:rPr lang="el-GR" sz="1800" dirty="0"/>
                  <a:t> δεν είναι συνάρτηση υπό την αυστηρή μαθηματική έννοια, διότι δεν ορίζεται για </a:t>
                </a:r>
                <a14:m>
                  <m:oMath xmlns:m="http://schemas.openxmlformats.org/officeDocument/2006/math">
                    <m:r>
                      <a:rPr lang="en-US" sz="1800" i="1">
                        <a:latin typeface="Cambria Math"/>
                      </a:rPr>
                      <m:t>𝑡</m:t>
                    </m:r>
                    <m:r>
                      <a:rPr lang="el-GR" sz="1800" i="1">
                        <a:latin typeface="Cambria Math"/>
                      </a:rPr>
                      <m:t>=0</m:t>
                    </m:r>
                  </m:oMath>
                </a14:m>
                <a:r>
                  <a:rPr lang="el-GR" sz="1800" dirty="0"/>
                  <a:t>. </a:t>
                </a:r>
                <a:endParaRPr lang="el-GR" sz="1800" dirty="0" smtClean="0"/>
              </a:p>
              <a:p>
                <a:pPr marL="0" indent="0" algn="l">
                  <a:spcBef>
                    <a:spcPts val="1200"/>
                  </a:spcBef>
                  <a:spcAft>
                    <a:spcPts val="1200"/>
                  </a:spcAft>
                  <a:buNone/>
                </a:pPr>
                <a:r>
                  <a:rPr lang="el-GR" sz="1800" dirty="0" smtClean="0"/>
                  <a:t>Εναλλακτικά, μελετούμε τη συνάρτηση </a:t>
                </a:r>
                <a14:m>
                  <m:oMath xmlns:m="http://schemas.openxmlformats.org/officeDocument/2006/math">
                    <m:r>
                      <a:rPr lang="el-GR" sz="1800" i="1">
                        <a:latin typeface="Cambria Math"/>
                      </a:rPr>
                      <m:t>𝛿</m:t>
                    </m:r>
                    <m:r>
                      <a:rPr lang="el-GR" sz="1800" i="1">
                        <a:latin typeface="Cambria Math"/>
                      </a:rPr>
                      <m:t>(</m:t>
                    </m:r>
                    <m:r>
                      <a:rPr lang="en-US" sz="1800" i="1">
                        <a:latin typeface="Cambria Math"/>
                      </a:rPr>
                      <m:t>𝑡</m:t>
                    </m:r>
                    <m:r>
                      <a:rPr lang="el-GR" sz="1800" i="1">
                        <a:latin typeface="Cambria Math"/>
                      </a:rPr>
                      <m:t>)</m:t>
                    </m:r>
                  </m:oMath>
                </a14:m>
                <a:r>
                  <a:rPr lang="el-GR" sz="1800" dirty="0"/>
                  <a:t> ως έναν </a:t>
                </a:r>
                <a:r>
                  <a:rPr lang="el-GR" sz="1800" b="1" dirty="0"/>
                  <a:t>τελεστή</a:t>
                </a:r>
                <a:r>
                  <a:rPr lang="el-GR" sz="1800" dirty="0"/>
                  <a:t> </a:t>
                </a:r>
                <a:r>
                  <a:rPr lang="el-GR" sz="1800" dirty="0" smtClean="0"/>
                  <a:t>που επενεργεί σε </a:t>
                </a:r>
                <a:r>
                  <a:rPr lang="el-GR" sz="1800" dirty="0"/>
                  <a:t>άλλες </a:t>
                </a:r>
                <a:r>
                  <a:rPr lang="el-GR" sz="1800" dirty="0" smtClean="0"/>
                  <a:t>συναρτήσεις </a:t>
                </a:r>
                <a:r>
                  <a:rPr lang="el-GR" sz="1800" dirty="0"/>
                  <a:t>οι οποίες είναι ομαλές στο σημείο 0 και τις οποίες ονομάζουμε </a:t>
                </a:r>
                <a:r>
                  <a:rPr lang="el-GR" sz="1800" b="1" dirty="0"/>
                  <a:t>συναρτήσεις δοκιμής</a:t>
                </a:r>
                <a:r>
                  <a:rPr lang="el-GR" sz="1800" dirty="0"/>
                  <a:t>. </a:t>
                </a:r>
                <a:endParaRPr lang="el-GR" sz="1800" dirty="0" smtClean="0"/>
              </a:p>
              <a:p>
                <a:pPr marL="0" indent="0" algn="l">
                  <a:spcBef>
                    <a:spcPts val="1200"/>
                  </a:spcBef>
                  <a:spcAft>
                    <a:spcPts val="1200"/>
                  </a:spcAft>
                  <a:buNone/>
                </a:pPr>
                <a:r>
                  <a:rPr lang="el-GR" sz="1800" dirty="0" smtClean="0"/>
                  <a:t>Έτσι, </a:t>
                </a:r>
                <a:r>
                  <a:rPr lang="el-GR" sz="1800" dirty="0"/>
                  <a:t>μπορούμε να εκφράσουμε (όχι να ορίσουμε) τη συνάρτηση </a:t>
                </a:r>
                <a14:m>
                  <m:oMath xmlns:m="http://schemas.openxmlformats.org/officeDocument/2006/math">
                    <m:r>
                      <a:rPr lang="el-GR" sz="1800" i="1">
                        <a:latin typeface="Cambria Math"/>
                      </a:rPr>
                      <m:t>𝛿</m:t>
                    </m:r>
                    <m:r>
                      <a:rPr lang="el-GR" sz="1800" i="1">
                        <a:latin typeface="Cambria Math"/>
                      </a:rPr>
                      <m:t>(</m:t>
                    </m:r>
                    <m:r>
                      <a:rPr lang="en-US" sz="1800" i="1">
                        <a:latin typeface="Cambria Math"/>
                      </a:rPr>
                      <m:t>𝑡</m:t>
                    </m:r>
                    <m:r>
                      <a:rPr lang="el-GR" sz="1800" i="1">
                        <a:latin typeface="Cambria Math"/>
                      </a:rPr>
                      <m:t>)</m:t>
                    </m:r>
                  </m:oMath>
                </a14:m>
                <a:r>
                  <a:rPr lang="el-GR" sz="1800" dirty="0"/>
                  <a:t> </a:t>
                </a:r>
                <a:r>
                  <a:rPr lang="el-GR" sz="1800" dirty="0" smtClean="0"/>
                  <a:t>ως:</a:t>
                </a:r>
              </a:p>
              <a:p>
                <a:pPr marL="0" indent="0" algn="l">
                  <a:spcBef>
                    <a:spcPts val="1200"/>
                  </a:spcBef>
                  <a:spcAft>
                    <a:spcPts val="1200"/>
                  </a:spcAft>
                  <a:buNone/>
                </a:pPr>
                <a14:m>
                  <m:oMathPara xmlns:m="http://schemas.openxmlformats.org/officeDocument/2006/math">
                    <m:oMathParaPr>
                      <m:jc m:val="centerGroup"/>
                    </m:oMathParaPr>
                    <m:oMath xmlns:m="http://schemas.openxmlformats.org/officeDocument/2006/math">
                      <m:r>
                        <a:rPr lang="en-US" sz="1800" i="1">
                          <a:latin typeface="Cambria Math"/>
                        </a:rPr>
                        <m:t>𝛿</m:t>
                      </m:r>
                      <m:d>
                        <m:dPr>
                          <m:ctrlPr>
                            <a:rPr lang="el-GR" sz="1800" i="1">
                              <a:latin typeface="Cambria Math"/>
                            </a:rPr>
                          </m:ctrlPr>
                        </m:dPr>
                        <m:e>
                          <m:r>
                            <a:rPr lang="en-US" sz="1800" i="1">
                              <a:latin typeface="Cambria Math"/>
                            </a:rPr>
                            <m:t>𝑡</m:t>
                          </m:r>
                        </m:e>
                      </m:d>
                      <m:r>
                        <a:rPr lang="en-US" sz="1800" i="1">
                          <a:latin typeface="Cambria Math"/>
                        </a:rPr>
                        <m:t>=0  </m:t>
                      </m:r>
                      <m:r>
                        <m:rPr>
                          <m:sty m:val="p"/>
                        </m:rPr>
                        <a:rPr lang="el-GR" sz="1800">
                          <a:latin typeface="Cambria Math"/>
                        </a:rPr>
                        <m:t>για</m:t>
                      </m:r>
                      <m:r>
                        <a:rPr lang="el-GR" sz="1800">
                          <a:latin typeface="Cambria Math"/>
                        </a:rPr>
                        <m:t> </m:t>
                      </m:r>
                      <m:r>
                        <a:rPr lang="el-GR" sz="1800" i="1">
                          <a:latin typeface="Cambria Math"/>
                        </a:rPr>
                        <m:t> </m:t>
                      </m:r>
                      <m:r>
                        <a:rPr lang="en-US" sz="1800" i="1">
                          <a:latin typeface="Cambria Math"/>
                        </a:rPr>
                        <m:t>𝑡</m:t>
                      </m:r>
                      <m:r>
                        <a:rPr lang="en-US" sz="1800" i="1">
                          <a:latin typeface="Cambria Math"/>
                        </a:rPr>
                        <m:t>≠0</m:t>
                      </m:r>
                    </m:oMath>
                  </m:oMathPara>
                </a14:m>
                <a:endParaRPr lang="el-GR" sz="1800" dirty="0" smtClean="0"/>
              </a:p>
              <a:p>
                <a:pPr marL="0" indent="0" algn="l">
                  <a:spcBef>
                    <a:spcPts val="1200"/>
                  </a:spcBef>
                  <a:spcAft>
                    <a:spcPts val="1200"/>
                  </a:spcAft>
                  <a:buNone/>
                </a:pPr>
                <a14:m>
                  <m:oMathPara xmlns:m="http://schemas.openxmlformats.org/officeDocument/2006/math">
                    <m:oMathParaPr>
                      <m:jc m:val="centerGroup"/>
                    </m:oMathParaPr>
                    <m:oMath xmlns:m="http://schemas.openxmlformats.org/officeDocument/2006/math">
                      <m:nary>
                        <m:naryPr>
                          <m:limLoc m:val="undOvr"/>
                          <m:ctrlPr>
                            <a:rPr lang="el-GR" sz="1800" i="1">
                              <a:latin typeface="Cambria Math"/>
                            </a:rPr>
                          </m:ctrlPr>
                        </m:naryPr>
                        <m:sub>
                          <m:r>
                            <a:rPr lang="el-GR" sz="1800" i="1">
                              <a:latin typeface="Cambria Math"/>
                            </a:rPr>
                            <m:t>−∞</m:t>
                          </m:r>
                        </m:sub>
                        <m:sup>
                          <m:r>
                            <a:rPr lang="el-GR" sz="1800" i="1">
                              <a:latin typeface="Cambria Math"/>
                            </a:rPr>
                            <m:t>+∞</m:t>
                          </m:r>
                        </m:sup>
                        <m:e>
                          <m:r>
                            <a:rPr lang="en-US" sz="1800" i="1">
                              <a:latin typeface="Cambria Math"/>
                            </a:rPr>
                            <m:t>𝛿</m:t>
                          </m:r>
                          <m:d>
                            <m:dPr>
                              <m:ctrlPr>
                                <a:rPr lang="el-GR" sz="1800" i="1">
                                  <a:latin typeface="Cambria Math"/>
                                </a:rPr>
                              </m:ctrlPr>
                            </m:dPr>
                            <m:e>
                              <m:r>
                                <a:rPr lang="en-US" sz="1800" i="1">
                                  <a:latin typeface="Cambria Math"/>
                                </a:rPr>
                                <m:t>𝑡</m:t>
                              </m:r>
                            </m:e>
                          </m:d>
                        </m:e>
                      </m:nary>
                      <m:r>
                        <a:rPr lang="el-GR" sz="1800" i="1">
                          <a:latin typeface="Cambria Math"/>
                        </a:rPr>
                        <m:t>𝜑</m:t>
                      </m:r>
                      <m:d>
                        <m:dPr>
                          <m:ctrlPr>
                            <a:rPr lang="el-GR" sz="1800" i="1">
                              <a:latin typeface="Cambria Math"/>
                            </a:rPr>
                          </m:ctrlPr>
                        </m:dPr>
                        <m:e>
                          <m:r>
                            <a:rPr lang="en-US" sz="1800" i="1">
                              <a:latin typeface="Cambria Math"/>
                            </a:rPr>
                            <m:t>𝑡</m:t>
                          </m:r>
                        </m:e>
                      </m:d>
                      <m:r>
                        <a:rPr lang="en-US" sz="1800" i="1">
                          <a:latin typeface="Cambria Math"/>
                        </a:rPr>
                        <m:t> </m:t>
                      </m:r>
                      <m:r>
                        <a:rPr lang="en-US" sz="1800" i="1">
                          <a:latin typeface="Cambria Math"/>
                        </a:rPr>
                        <m:t>𝑑𝑡</m:t>
                      </m:r>
                      <m:r>
                        <a:rPr lang="el-GR" sz="1800" i="1">
                          <a:latin typeface="Cambria Math"/>
                        </a:rPr>
                        <m:t>=</m:t>
                      </m:r>
                      <m:r>
                        <a:rPr lang="el-GR" sz="1800" i="1">
                          <a:latin typeface="Cambria Math"/>
                        </a:rPr>
                        <m:t>𝜑</m:t>
                      </m:r>
                      <m:r>
                        <a:rPr lang="el-GR" sz="1800" i="1">
                          <a:latin typeface="Cambria Math"/>
                        </a:rPr>
                        <m:t>(0)</m:t>
                      </m:r>
                    </m:oMath>
                  </m:oMathPara>
                </a14:m>
                <a:endParaRPr lang="el-GR" sz="1800" dirty="0" smtClean="0"/>
              </a:p>
              <a:p>
                <a:pPr marL="0" indent="0" algn="l">
                  <a:spcBef>
                    <a:spcPts val="1200"/>
                  </a:spcBef>
                  <a:spcAft>
                    <a:spcPts val="1200"/>
                  </a:spcAft>
                  <a:buNone/>
                </a:pPr>
                <a:r>
                  <a:rPr lang="el-GR" sz="1800" dirty="0"/>
                  <a:t>όπου </a:t>
                </a:r>
                <a14:m>
                  <m:oMath xmlns:m="http://schemas.openxmlformats.org/officeDocument/2006/math">
                    <m:r>
                      <a:rPr lang="el-GR" sz="1800" i="1">
                        <a:latin typeface="Cambria Math"/>
                      </a:rPr>
                      <m:t>𝜑</m:t>
                    </m:r>
                    <m:r>
                      <a:rPr lang="el-GR" sz="1800" i="1">
                        <a:latin typeface="Cambria Math"/>
                      </a:rPr>
                      <m:t>(</m:t>
                    </m:r>
                    <m:r>
                      <a:rPr lang="el-GR" sz="1800" i="1">
                        <a:latin typeface="Cambria Math"/>
                      </a:rPr>
                      <m:t>𝑡</m:t>
                    </m:r>
                    <m:r>
                      <a:rPr lang="el-GR" sz="1800" i="1">
                        <a:latin typeface="Cambria Math"/>
                      </a:rPr>
                      <m:t>)</m:t>
                    </m:r>
                  </m:oMath>
                </a14:m>
                <a:r>
                  <a:rPr lang="el-GR" sz="1800" dirty="0"/>
                  <a:t> είναι μία συνάρτηση </a:t>
                </a:r>
                <a:r>
                  <a:rPr lang="el-GR" sz="1800" dirty="0" smtClean="0"/>
                  <a:t>δοκιμής.</a:t>
                </a:r>
                <a:endParaRPr lang="el-GR" sz="1800" dirty="0"/>
              </a:p>
              <a:p>
                <a:pPr marL="0" indent="0" algn="l">
                  <a:spcBef>
                    <a:spcPts val="1200"/>
                  </a:spcBef>
                  <a:spcAft>
                    <a:spcPts val="1200"/>
                  </a:spcAft>
                  <a:buNone/>
                </a:pPr>
                <a:endParaRPr lang="en-US" sz="1800" dirty="0" smtClean="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457200" y="1052736"/>
                <a:ext cx="8229600" cy="5472608"/>
              </a:xfrm>
              <a:blipFill rotWithShape="1">
                <a:blip r:embed="rId2"/>
                <a:stretch>
                  <a:fillRect l="-593" t="-669" r="-370"/>
                </a:stretch>
              </a:blipFill>
            </p:spPr>
            <p:txBody>
              <a:bodyPr/>
              <a:lstStyle/>
              <a:p>
                <a:r>
                  <a:rPr lang="el-GR">
                    <a:noFill/>
                  </a:rPr>
                  <a:t> </a:t>
                </a:r>
              </a:p>
            </p:txBody>
          </p:sp>
        </mc:Fallback>
      </mc:AlternateContent>
      <p:sp>
        <p:nvSpPr>
          <p:cNvPr id="4" name="Slide Number Placeholder 3"/>
          <p:cNvSpPr>
            <a:spLocks noGrp="1"/>
          </p:cNvSpPr>
          <p:nvPr>
            <p:ph type="sldNum" sz="quarter" idx="12"/>
          </p:nvPr>
        </p:nvSpPr>
        <p:spPr/>
        <p:txBody>
          <a:bodyPr/>
          <a:lstStyle/>
          <a:p>
            <a:fld id="{0B0EBAE1-C03B-424B-868F-E6C23C4F0113}" type="slidenum">
              <a:rPr lang="el-GR" smtClean="0"/>
              <a:t>54</a:t>
            </a:fld>
            <a:endParaRPr lang="el-GR"/>
          </a:p>
        </p:txBody>
      </p:sp>
    </p:spTree>
    <p:extLst>
      <p:ext uri="{BB962C8B-B14F-4D97-AF65-F5344CB8AC3E}">
        <p14:creationId xmlns:p14="http://schemas.microsoft.com/office/powerpoint/2010/main" val="3001258298"/>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l-GR" dirty="0" smtClean="0"/>
              <a:t>Κρουστική Συνάρτηση (3/3)</a:t>
            </a:r>
            <a:endParaRPr lang="el-GR"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457200" y="1052736"/>
                <a:ext cx="8229600" cy="5472608"/>
              </a:xfrm>
            </p:spPr>
            <p:txBody>
              <a:bodyPr>
                <a:noAutofit/>
              </a:bodyPr>
              <a:lstStyle/>
              <a:p>
                <a:pPr marL="0" indent="0" algn="l">
                  <a:spcBef>
                    <a:spcPts val="1200"/>
                  </a:spcBef>
                  <a:spcAft>
                    <a:spcPts val="1200"/>
                  </a:spcAft>
                  <a:buNone/>
                </a:pPr>
                <a:r>
                  <a:rPr lang="el-GR" sz="1800" dirty="0" smtClean="0"/>
                  <a:t>Ο προηγούμενος ορισμός μπορεί να γενικευθεί ώστε να περιγράψει την χρονικά μετατοπισμένη συνάρτηση </a:t>
                </a:r>
                <a14:m>
                  <m:oMath xmlns:m="http://schemas.openxmlformats.org/officeDocument/2006/math">
                    <m:r>
                      <a:rPr lang="el-GR" sz="1800" i="1">
                        <a:latin typeface="Cambria Math"/>
                      </a:rPr>
                      <m:t>𝛿</m:t>
                    </m:r>
                    <m:r>
                      <a:rPr lang="el-GR" sz="1800" i="1">
                        <a:latin typeface="Cambria Math"/>
                      </a:rPr>
                      <m:t>(</m:t>
                    </m:r>
                    <m:r>
                      <a:rPr lang="en-US" sz="1800" i="1">
                        <a:latin typeface="Cambria Math"/>
                      </a:rPr>
                      <m:t>𝑡</m:t>
                    </m:r>
                    <m:r>
                      <a:rPr lang="el-GR" sz="1800" i="1">
                        <a:latin typeface="Cambria Math"/>
                      </a:rPr>
                      <m:t>−</m:t>
                    </m:r>
                    <m:sSub>
                      <m:sSubPr>
                        <m:ctrlPr>
                          <a:rPr lang="el-GR" sz="1800" i="1">
                            <a:latin typeface="Cambria Math"/>
                          </a:rPr>
                        </m:ctrlPr>
                      </m:sSubPr>
                      <m:e>
                        <m:r>
                          <a:rPr lang="en-US" sz="1800" i="1">
                            <a:latin typeface="Cambria Math"/>
                          </a:rPr>
                          <m:t>𝑡</m:t>
                        </m:r>
                      </m:e>
                      <m:sub>
                        <m:r>
                          <a:rPr lang="el-GR" sz="1800" i="1">
                            <a:latin typeface="Cambria Math"/>
                          </a:rPr>
                          <m:t>0</m:t>
                        </m:r>
                      </m:sub>
                    </m:sSub>
                    <m:r>
                      <a:rPr lang="el-GR" sz="1800" i="1">
                        <a:latin typeface="Cambria Math"/>
                      </a:rPr>
                      <m:t>)</m:t>
                    </m:r>
                  </m:oMath>
                </a14:m>
                <a:r>
                  <a:rPr lang="el-GR" sz="1800" dirty="0" smtClean="0"/>
                  <a:t>:</a:t>
                </a:r>
                <a:r>
                  <a:rPr lang="el-GR" sz="1800" dirty="0"/>
                  <a:t> </a:t>
                </a:r>
                <a:endParaRPr lang="el-GR" sz="1800" dirty="0" smtClean="0"/>
              </a:p>
              <a:p>
                <a:pPr marL="0" indent="0" algn="l">
                  <a:spcBef>
                    <a:spcPts val="1200"/>
                  </a:spcBef>
                  <a:spcAft>
                    <a:spcPts val="1200"/>
                  </a:spcAft>
                  <a:buNone/>
                </a:pPr>
                <a14:m>
                  <m:oMathPara xmlns:m="http://schemas.openxmlformats.org/officeDocument/2006/math">
                    <m:oMathParaPr>
                      <m:jc m:val="centerGroup"/>
                    </m:oMathParaPr>
                    <m:oMath xmlns:m="http://schemas.openxmlformats.org/officeDocument/2006/math">
                      <m:nary>
                        <m:naryPr>
                          <m:limLoc m:val="undOvr"/>
                          <m:ctrlPr>
                            <a:rPr lang="el-GR" sz="1800" i="1">
                              <a:latin typeface="Cambria Math"/>
                            </a:rPr>
                          </m:ctrlPr>
                        </m:naryPr>
                        <m:sub>
                          <m:r>
                            <a:rPr lang="el-GR" sz="1800" i="1">
                              <a:latin typeface="Cambria Math"/>
                            </a:rPr>
                            <m:t>−∞</m:t>
                          </m:r>
                        </m:sub>
                        <m:sup>
                          <m:r>
                            <a:rPr lang="el-GR" sz="1800" i="1">
                              <a:latin typeface="Cambria Math"/>
                            </a:rPr>
                            <m:t>+∞</m:t>
                          </m:r>
                        </m:sup>
                        <m:e>
                          <m:r>
                            <a:rPr lang="en-US" sz="1800" i="1">
                              <a:latin typeface="Cambria Math"/>
                            </a:rPr>
                            <m:t>𝛿</m:t>
                          </m:r>
                          <m:d>
                            <m:dPr>
                              <m:ctrlPr>
                                <a:rPr lang="el-GR" sz="1800" i="1">
                                  <a:latin typeface="Cambria Math"/>
                                </a:rPr>
                              </m:ctrlPr>
                            </m:dPr>
                            <m:e>
                              <m:r>
                                <a:rPr lang="en-US" sz="1800" i="1">
                                  <a:latin typeface="Cambria Math"/>
                                </a:rPr>
                                <m:t>𝑡</m:t>
                              </m:r>
                              <m:r>
                                <a:rPr lang="en-US" sz="1800" i="1">
                                  <a:latin typeface="Cambria Math"/>
                                </a:rPr>
                                <m:t>−</m:t>
                              </m:r>
                              <m:sSub>
                                <m:sSubPr>
                                  <m:ctrlPr>
                                    <a:rPr lang="el-GR" sz="1800" i="1">
                                      <a:latin typeface="Cambria Math"/>
                                    </a:rPr>
                                  </m:ctrlPr>
                                </m:sSubPr>
                                <m:e>
                                  <m:r>
                                    <a:rPr lang="en-US" sz="1800" i="1">
                                      <a:latin typeface="Cambria Math"/>
                                    </a:rPr>
                                    <m:t>𝑡</m:t>
                                  </m:r>
                                </m:e>
                                <m:sub>
                                  <m:r>
                                    <a:rPr lang="en-US" sz="1800" i="1">
                                      <a:latin typeface="Cambria Math"/>
                                    </a:rPr>
                                    <m:t>0</m:t>
                                  </m:r>
                                </m:sub>
                              </m:sSub>
                            </m:e>
                          </m:d>
                        </m:e>
                      </m:nary>
                      <m:r>
                        <a:rPr lang="el-GR" sz="1800" i="1">
                          <a:latin typeface="Cambria Math"/>
                        </a:rPr>
                        <m:t>𝜑</m:t>
                      </m:r>
                      <m:d>
                        <m:dPr>
                          <m:ctrlPr>
                            <a:rPr lang="el-GR" sz="1800" i="1">
                              <a:latin typeface="Cambria Math"/>
                            </a:rPr>
                          </m:ctrlPr>
                        </m:dPr>
                        <m:e>
                          <m:r>
                            <a:rPr lang="en-US" sz="1800" i="1">
                              <a:latin typeface="Cambria Math"/>
                            </a:rPr>
                            <m:t>𝑡</m:t>
                          </m:r>
                        </m:e>
                      </m:d>
                      <m:r>
                        <a:rPr lang="en-US" sz="1800" i="1">
                          <a:latin typeface="Cambria Math"/>
                        </a:rPr>
                        <m:t> </m:t>
                      </m:r>
                      <m:r>
                        <a:rPr lang="en-US" sz="1800" i="1">
                          <a:latin typeface="Cambria Math"/>
                        </a:rPr>
                        <m:t>𝑑𝑡</m:t>
                      </m:r>
                      <m:r>
                        <a:rPr lang="el-GR" sz="1800" i="1">
                          <a:latin typeface="Cambria Math"/>
                        </a:rPr>
                        <m:t>=</m:t>
                      </m:r>
                      <m:nary>
                        <m:naryPr>
                          <m:limLoc m:val="undOvr"/>
                          <m:ctrlPr>
                            <a:rPr lang="el-GR" sz="1800" i="1">
                              <a:latin typeface="Cambria Math"/>
                            </a:rPr>
                          </m:ctrlPr>
                        </m:naryPr>
                        <m:sub>
                          <m:r>
                            <a:rPr lang="el-GR" sz="1800" i="1">
                              <a:latin typeface="Cambria Math"/>
                            </a:rPr>
                            <m:t>−∞</m:t>
                          </m:r>
                        </m:sub>
                        <m:sup>
                          <m:r>
                            <a:rPr lang="el-GR" sz="1800" i="1">
                              <a:latin typeface="Cambria Math"/>
                            </a:rPr>
                            <m:t>+∞</m:t>
                          </m:r>
                        </m:sup>
                        <m:e>
                          <m:r>
                            <a:rPr lang="en-US" sz="1800" i="1">
                              <a:latin typeface="Cambria Math"/>
                            </a:rPr>
                            <m:t>𝛿</m:t>
                          </m:r>
                          <m:d>
                            <m:dPr>
                              <m:ctrlPr>
                                <a:rPr lang="el-GR" sz="1800" i="1">
                                  <a:latin typeface="Cambria Math"/>
                                </a:rPr>
                              </m:ctrlPr>
                            </m:dPr>
                            <m:e>
                              <m:r>
                                <a:rPr lang="en-US" sz="1800" i="1">
                                  <a:latin typeface="Cambria Math"/>
                                </a:rPr>
                                <m:t>𝑡</m:t>
                              </m:r>
                              <m:r>
                                <a:rPr lang="en-US" sz="1800" i="1">
                                  <a:latin typeface="Cambria Math"/>
                                </a:rPr>
                                <m:t>−</m:t>
                              </m:r>
                              <m:sSub>
                                <m:sSubPr>
                                  <m:ctrlPr>
                                    <a:rPr lang="el-GR" sz="1800" i="1">
                                      <a:latin typeface="Cambria Math"/>
                                    </a:rPr>
                                  </m:ctrlPr>
                                </m:sSubPr>
                                <m:e>
                                  <m:r>
                                    <a:rPr lang="en-US" sz="1800" i="1">
                                      <a:latin typeface="Cambria Math"/>
                                    </a:rPr>
                                    <m:t>𝑡</m:t>
                                  </m:r>
                                </m:e>
                                <m:sub>
                                  <m:r>
                                    <a:rPr lang="en-US" sz="1800" i="1">
                                      <a:latin typeface="Cambria Math"/>
                                    </a:rPr>
                                    <m:t>0</m:t>
                                  </m:r>
                                </m:sub>
                              </m:sSub>
                            </m:e>
                          </m:d>
                          <m:r>
                            <a:rPr lang="el-GR" sz="1800" i="1">
                              <a:latin typeface="Cambria Math"/>
                            </a:rPr>
                            <m:t> </m:t>
                          </m:r>
                          <m:r>
                            <a:rPr lang="el-GR" sz="1800" i="1">
                              <a:latin typeface="Cambria Math"/>
                            </a:rPr>
                            <m:t>𝜑</m:t>
                          </m:r>
                          <m:d>
                            <m:dPr>
                              <m:ctrlPr>
                                <a:rPr lang="el-GR" sz="1800" i="1">
                                  <a:latin typeface="Cambria Math"/>
                                </a:rPr>
                              </m:ctrlPr>
                            </m:dPr>
                            <m:e>
                              <m:sSub>
                                <m:sSubPr>
                                  <m:ctrlPr>
                                    <a:rPr lang="el-GR" sz="1800" i="1">
                                      <a:latin typeface="Cambria Math"/>
                                    </a:rPr>
                                  </m:ctrlPr>
                                </m:sSubPr>
                                <m:e>
                                  <m:r>
                                    <a:rPr lang="en-US" sz="1800" i="1">
                                      <a:latin typeface="Cambria Math"/>
                                    </a:rPr>
                                    <m:t>𝑡</m:t>
                                  </m:r>
                                </m:e>
                                <m:sub>
                                  <m:r>
                                    <a:rPr lang="en-US" sz="1800" i="1">
                                      <a:latin typeface="Cambria Math"/>
                                    </a:rPr>
                                    <m:t>0</m:t>
                                  </m:r>
                                </m:sub>
                              </m:sSub>
                            </m:e>
                          </m:d>
                        </m:e>
                      </m:nary>
                      <m:r>
                        <a:rPr lang="en-US" sz="1800" i="1">
                          <a:latin typeface="Cambria Math"/>
                        </a:rPr>
                        <m:t>𝑑𝑡</m:t>
                      </m:r>
                      <m:r>
                        <a:rPr lang="en-US" sz="1800" i="1">
                          <a:latin typeface="Cambria Math"/>
                        </a:rPr>
                        <m:t>=</m:t>
                      </m:r>
                      <m:r>
                        <a:rPr lang="el-GR" sz="1800" i="1">
                          <a:latin typeface="Cambria Math"/>
                        </a:rPr>
                        <m:t>𝜑</m:t>
                      </m:r>
                      <m:r>
                        <a:rPr lang="el-GR" sz="1800" i="1">
                          <a:latin typeface="Cambria Math"/>
                        </a:rPr>
                        <m:t>(</m:t>
                      </m:r>
                      <m:sSub>
                        <m:sSubPr>
                          <m:ctrlPr>
                            <a:rPr lang="el-GR" sz="1800" i="1">
                              <a:latin typeface="Cambria Math"/>
                            </a:rPr>
                          </m:ctrlPr>
                        </m:sSubPr>
                        <m:e>
                          <m:r>
                            <a:rPr lang="el-GR" sz="1800" i="1">
                              <a:latin typeface="Cambria Math"/>
                            </a:rPr>
                            <m:t>𝑡</m:t>
                          </m:r>
                        </m:e>
                        <m:sub>
                          <m:r>
                            <a:rPr lang="el-GR" sz="1800" i="1">
                              <a:latin typeface="Cambria Math"/>
                            </a:rPr>
                            <m:t>0</m:t>
                          </m:r>
                        </m:sub>
                      </m:sSub>
                      <m:r>
                        <a:rPr lang="el-GR" sz="1800" i="1">
                          <a:latin typeface="Cambria Math"/>
                        </a:rPr>
                        <m:t>)</m:t>
                      </m:r>
                      <m:nary>
                        <m:naryPr>
                          <m:limLoc m:val="undOvr"/>
                          <m:ctrlPr>
                            <a:rPr lang="el-GR" sz="1800" i="1">
                              <a:latin typeface="Cambria Math"/>
                            </a:rPr>
                          </m:ctrlPr>
                        </m:naryPr>
                        <m:sub>
                          <m:r>
                            <a:rPr lang="el-GR" sz="1800" i="1">
                              <a:latin typeface="Cambria Math"/>
                            </a:rPr>
                            <m:t>−∞</m:t>
                          </m:r>
                        </m:sub>
                        <m:sup>
                          <m:r>
                            <a:rPr lang="el-GR" sz="1800" i="1">
                              <a:latin typeface="Cambria Math"/>
                            </a:rPr>
                            <m:t>+∞</m:t>
                          </m:r>
                        </m:sup>
                        <m:e>
                          <m:r>
                            <a:rPr lang="en-US" sz="1800" i="1">
                              <a:latin typeface="Cambria Math"/>
                            </a:rPr>
                            <m:t>𝛿</m:t>
                          </m:r>
                          <m:d>
                            <m:dPr>
                              <m:ctrlPr>
                                <a:rPr lang="el-GR" sz="1800" i="1">
                                  <a:latin typeface="Cambria Math"/>
                                </a:rPr>
                              </m:ctrlPr>
                            </m:dPr>
                            <m:e>
                              <m:r>
                                <a:rPr lang="en-US" sz="1800" i="1">
                                  <a:latin typeface="Cambria Math"/>
                                </a:rPr>
                                <m:t>𝑡</m:t>
                              </m:r>
                              <m:r>
                                <a:rPr lang="en-US" sz="1800" i="1">
                                  <a:latin typeface="Cambria Math"/>
                                </a:rPr>
                                <m:t>−</m:t>
                              </m:r>
                              <m:sSub>
                                <m:sSubPr>
                                  <m:ctrlPr>
                                    <a:rPr lang="el-GR" sz="1800" i="1">
                                      <a:latin typeface="Cambria Math"/>
                                    </a:rPr>
                                  </m:ctrlPr>
                                </m:sSubPr>
                                <m:e>
                                  <m:r>
                                    <a:rPr lang="en-US" sz="1800" i="1">
                                      <a:latin typeface="Cambria Math"/>
                                    </a:rPr>
                                    <m:t>𝑡</m:t>
                                  </m:r>
                                </m:e>
                                <m:sub>
                                  <m:r>
                                    <a:rPr lang="en-US" sz="1800" i="1">
                                      <a:latin typeface="Cambria Math"/>
                                    </a:rPr>
                                    <m:t>0</m:t>
                                  </m:r>
                                </m:sub>
                              </m:sSub>
                            </m:e>
                          </m:d>
                          <m:r>
                            <a:rPr lang="el-GR" sz="1800" i="1">
                              <a:latin typeface="Cambria Math"/>
                            </a:rPr>
                            <m:t> </m:t>
                          </m:r>
                          <m:r>
                            <a:rPr lang="en-US" sz="1800" i="1">
                              <a:latin typeface="Cambria Math"/>
                            </a:rPr>
                            <m:t>𝑑𝑡</m:t>
                          </m:r>
                          <m:r>
                            <a:rPr lang="en-US" sz="1800" i="1">
                              <a:latin typeface="Cambria Math"/>
                            </a:rPr>
                            <m:t>=</m:t>
                          </m:r>
                        </m:e>
                      </m:nary>
                      <m:r>
                        <a:rPr lang="en-US" sz="1800" i="1">
                          <a:latin typeface="Cambria Math"/>
                        </a:rPr>
                        <m:t>𝜑</m:t>
                      </m:r>
                      <m:r>
                        <a:rPr lang="en-US" sz="1800" i="1">
                          <a:latin typeface="Cambria Math"/>
                        </a:rPr>
                        <m:t>(</m:t>
                      </m:r>
                      <m:sSub>
                        <m:sSubPr>
                          <m:ctrlPr>
                            <a:rPr lang="el-GR" sz="1800" i="1">
                              <a:latin typeface="Cambria Math"/>
                            </a:rPr>
                          </m:ctrlPr>
                        </m:sSubPr>
                        <m:e>
                          <m:r>
                            <a:rPr lang="en-US" sz="1800" i="1">
                              <a:latin typeface="Cambria Math"/>
                            </a:rPr>
                            <m:t>𝑡</m:t>
                          </m:r>
                        </m:e>
                        <m:sub>
                          <m:r>
                            <a:rPr lang="en-US" sz="1800" i="1">
                              <a:latin typeface="Cambria Math"/>
                            </a:rPr>
                            <m:t>0</m:t>
                          </m:r>
                        </m:sub>
                      </m:sSub>
                      <m:r>
                        <a:rPr lang="en-US" sz="1800" i="1">
                          <a:latin typeface="Cambria Math"/>
                        </a:rPr>
                        <m:t>)</m:t>
                      </m:r>
                    </m:oMath>
                  </m:oMathPara>
                </a14:m>
                <a:endParaRPr lang="el-GR" sz="1800" dirty="0" smtClean="0"/>
              </a:p>
              <a:p>
                <a:pPr marL="0" indent="0" algn="l">
                  <a:buNone/>
                </a:pPr>
                <a:r>
                  <a:rPr lang="el-GR" sz="1800" dirty="0"/>
                  <a:t>Η παραπάνω σχέση </a:t>
                </a:r>
                <a:r>
                  <a:rPr lang="el-GR" sz="1800" dirty="0" smtClean="0"/>
                  <a:t>περιγράφει </a:t>
                </a:r>
                <a:r>
                  <a:rPr lang="el-GR" sz="1800" dirty="0"/>
                  <a:t>το μαθηματικό μοντέλο της διαδικασίας της </a:t>
                </a:r>
                <a:r>
                  <a:rPr lang="el-GR" sz="1800" b="1" dirty="0"/>
                  <a:t>δειγματοληψίας</a:t>
                </a:r>
                <a:r>
                  <a:rPr lang="el-GR" sz="1800" dirty="0"/>
                  <a:t>, η οποία αποτελεί το πρώτο από τα τρία στάδια μετατροπής ενός σήματος από αναλογική σε ψηφιακή μορφή. </a:t>
                </a:r>
              </a:p>
              <a:p>
                <a:pPr marL="0" indent="0" algn="l">
                  <a:buNone/>
                </a:pPr>
                <a:endParaRPr lang="el-GR" sz="1800" dirty="0" smtClean="0"/>
              </a:p>
              <a:p>
                <a:pPr marL="0" indent="0" algn="l">
                  <a:buNone/>
                </a:pPr>
                <a:r>
                  <a:rPr lang="el-GR" sz="1800" dirty="0" smtClean="0"/>
                  <a:t>Για </a:t>
                </a:r>
                <a14:m>
                  <m:oMath xmlns:m="http://schemas.openxmlformats.org/officeDocument/2006/math">
                    <m:r>
                      <a:rPr lang="el-GR" sz="1800" i="1">
                        <a:latin typeface="Cambria Math"/>
                      </a:rPr>
                      <m:t>𝜑</m:t>
                    </m:r>
                    <m:r>
                      <a:rPr lang="el-GR" sz="1800" i="1">
                        <a:latin typeface="Cambria Math"/>
                      </a:rPr>
                      <m:t>(</m:t>
                    </m:r>
                    <m:r>
                      <a:rPr lang="el-GR" sz="1800" i="1">
                        <a:latin typeface="Cambria Math"/>
                      </a:rPr>
                      <m:t>𝑡</m:t>
                    </m:r>
                    <m:r>
                      <a:rPr lang="el-GR" sz="1800" i="1">
                        <a:latin typeface="Cambria Math"/>
                      </a:rPr>
                      <m:t>)=1</m:t>
                    </m:r>
                  </m:oMath>
                </a14:m>
                <a:r>
                  <a:rPr lang="el-GR" sz="1800" dirty="0"/>
                  <a:t> έχουμε</a:t>
                </a:r>
                <a:r>
                  <a:rPr lang="el-GR" sz="1800" dirty="0" smtClean="0"/>
                  <a:t>:</a:t>
                </a:r>
              </a:p>
              <a:p>
                <a:pPr marL="0" indent="0" algn="l">
                  <a:buNone/>
                </a:pPr>
                <a14:m>
                  <m:oMathPara xmlns:m="http://schemas.openxmlformats.org/officeDocument/2006/math">
                    <m:oMathParaPr>
                      <m:jc m:val="centerGroup"/>
                    </m:oMathParaPr>
                    <m:oMath xmlns:m="http://schemas.openxmlformats.org/officeDocument/2006/math">
                      <m:nary>
                        <m:naryPr>
                          <m:limLoc m:val="undOvr"/>
                          <m:ctrlPr>
                            <a:rPr lang="el-GR" sz="1800" i="1">
                              <a:latin typeface="Cambria Math"/>
                            </a:rPr>
                          </m:ctrlPr>
                        </m:naryPr>
                        <m:sub>
                          <m:r>
                            <a:rPr lang="el-GR" sz="1800" i="1">
                              <a:latin typeface="Cambria Math"/>
                            </a:rPr>
                            <m:t>−∞</m:t>
                          </m:r>
                        </m:sub>
                        <m:sup>
                          <m:r>
                            <a:rPr lang="el-GR" sz="1800" i="1">
                              <a:latin typeface="Cambria Math"/>
                            </a:rPr>
                            <m:t>+∞</m:t>
                          </m:r>
                        </m:sup>
                        <m:e>
                          <m:r>
                            <a:rPr lang="en-US" sz="1800" i="1">
                              <a:latin typeface="Cambria Math"/>
                            </a:rPr>
                            <m:t>𝛿</m:t>
                          </m:r>
                          <m:d>
                            <m:dPr>
                              <m:ctrlPr>
                                <a:rPr lang="el-GR" sz="1800" i="1">
                                  <a:latin typeface="Cambria Math"/>
                                </a:rPr>
                              </m:ctrlPr>
                            </m:dPr>
                            <m:e>
                              <m:r>
                                <a:rPr lang="en-US" sz="1800" i="1">
                                  <a:latin typeface="Cambria Math"/>
                                </a:rPr>
                                <m:t>𝑡</m:t>
                              </m:r>
                            </m:e>
                          </m:d>
                        </m:e>
                      </m:nary>
                      <m:r>
                        <a:rPr lang="en-US" sz="1800" i="1">
                          <a:latin typeface="Cambria Math"/>
                        </a:rPr>
                        <m:t>𝑑𝑡</m:t>
                      </m:r>
                      <m:r>
                        <a:rPr lang="en-US" sz="1800" i="1">
                          <a:latin typeface="Cambria Math"/>
                        </a:rPr>
                        <m:t>=</m:t>
                      </m:r>
                      <m:nary>
                        <m:naryPr>
                          <m:limLoc m:val="undOvr"/>
                          <m:ctrlPr>
                            <a:rPr lang="el-GR" sz="1800" i="1">
                              <a:latin typeface="Cambria Math"/>
                            </a:rPr>
                          </m:ctrlPr>
                        </m:naryPr>
                        <m:sub>
                          <m:sSup>
                            <m:sSupPr>
                              <m:ctrlPr>
                                <a:rPr lang="el-GR" sz="1800" i="1">
                                  <a:latin typeface="Cambria Math"/>
                                </a:rPr>
                              </m:ctrlPr>
                            </m:sSupPr>
                            <m:e>
                              <m:r>
                                <a:rPr lang="el-GR" sz="1800" i="1">
                                  <a:latin typeface="Cambria Math"/>
                                </a:rPr>
                                <m:t>0</m:t>
                              </m:r>
                            </m:e>
                            <m:sup>
                              <m:r>
                                <a:rPr lang="el-GR" sz="1800" i="1">
                                  <a:latin typeface="Cambria Math"/>
                                </a:rPr>
                                <m:t>−</m:t>
                              </m:r>
                            </m:sup>
                          </m:sSup>
                        </m:sub>
                        <m:sup>
                          <m:sSup>
                            <m:sSupPr>
                              <m:ctrlPr>
                                <a:rPr lang="el-GR" sz="1800" i="1">
                                  <a:latin typeface="Cambria Math"/>
                                </a:rPr>
                              </m:ctrlPr>
                            </m:sSupPr>
                            <m:e>
                              <m:r>
                                <a:rPr lang="en-US" sz="1800" i="1">
                                  <a:latin typeface="Cambria Math"/>
                                </a:rPr>
                                <m:t>0</m:t>
                              </m:r>
                            </m:e>
                            <m:sup>
                              <m:r>
                                <a:rPr lang="en-US" sz="1800" i="1">
                                  <a:latin typeface="Cambria Math"/>
                                </a:rPr>
                                <m:t>+</m:t>
                              </m:r>
                            </m:sup>
                          </m:sSup>
                        </m:sup>
                        <m:e>
                          <m:r>
                            <a:rPr lang="en-US" sz="1800" i="1">
                              <a:latin typeface="Cambria Math"/>
                            </a:rPr>
                            <m:t>𝛿</m:t>
                          </m:r>
                          <m:d>
                            <m:dPr>
                              <m:ctrlPr>
                                <a:rPr lang="el-GR" sz="1800" i="1">
                                  <a:latin typeface="Cambria Math"/>
                                </a:rPr>
                              </m:ctrlPr>
                            </m:dPr>
                            <m:e>
                              <m:r>
                                <a:rPr lang="en-US" sz="1800" i="1">
                                  <a:latin typeface="Cambria Math"/>
                                </a:rPr>
                                <m:t>𝑡</m:t>
                              </m:r>
                            </m:e>
                          </m:d>
                        </m:e>
                      </m:nary>
                      <m:r>
                        <a:rPr lang="en-US" sz="1800" i="1">
                          <a:latin typeface="Cambria Math"/>
                        </a:rPr>
                        <m:t>𝑑𝑡</m:t>
                      </m:r>
                      <m:r>
                        <a:rPr lang="el-GR" sz="1800" i="1">
                          <a:latin typeface="Cambria Math"/>
                        </a:rPr>
                        <m:t>=1</m:t>
                      </m:r>
                    </m:oMath>
                  </m:oMathPara>
                </a14:m>
                <a:endParaRPr lang="el-GR" sz="1800" dirty="0" smtClean="0"/>
              </a:p>
              <a:p>
                <a:pPr marL="0" indent="0" algn="l">
                  <a:buNone/>
                </a:pPr>
                <a:endParaRPr lang="el-GR" sz="1800" dirty="0" smtClean="0"/>
              </a:p>
              <a:p>
                <a:pPr marL="0" indent="0" algn="l">
                  <a:buNone/>
                </a:pPr>
                <a:r>
                  <a:rPr lang="el-GR" sz="1800" dirty="0" smtClean="0"/>
                  <a:t>Η </a:t>
                </a:r>
                <a:r>
                  <a:rPr lang="el-GR" sz="1800" dirty="0"/>
                  <a:t>συνάρτηση </a:t>
                </a:r>
                <a14:m>
                  <m:oMath xmlns:m="http://schemas.openxmlformats.org/officeDocument/2006/math">
                    <m:r>
                      <a:rPr lang="el-GR" sz="1800" b="0" i="1" smtClean="0">
                        <a:latin typeface="Cambria Math"/>
                      </a:rPr>
                      <m:t>𝛿</m:t>
                    </m:r>
                    <m:r>
                      <a:rPr lang="el-GR" sz="1800" i="1">
                        <a:latin typeface="Cambria Math"/>
                      </a:rPr>
                      <m:t>(</m:t>
                    </m:r>
                    <m:r>
                      <a:rPr lang="en-US" sz="1800" i="1">
                        <a:latin typeface="Cambria Math"/>
                      </a:rPr>
                      <m:t>𝑡</m:t>
                    </m:r>
                    <m:r>
                      <a:rPr lang="el-GR" sz="1800" i="1">
                        <a:latin typeface="Cambria Math"/>
                      </a:rPr>
                      <m:t>)</m:t>
                    </m:r>
                  </m:oMath>
                </a14:m>
                <a:r>
                  <a:rPr lang="el-GR" sz="1800" dirty="0"/>
                  <a:t> είναι πολύ σημαντική επειδή ενώ η χρονική της διάρκεια τείνει στο </a:t>
                </a:r>
                <a:r>
                  <a:rPr lang="el-GR" sz="1800" b="1" dirty="0"/>
                  <a:t>μηδέν</a:t>
                </a:r>
                <a:r>
                  <a:rPr lang="el-GR" sz="1800" dirty="0"/>
                  <a:t>, το εμβαδόν της παραμένει ίσο με την </a:t>
                </a:r>
                <a:r>
                  <a:rPr lang="el-GR" sz="1800" b="1" dirty="0"/>
                  <a:t>μονάδα</a:t>
                </a:r>
                <a:endParaRPr lang="en-US" sz="1800" dirty="0" smtClean="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457200" y="1052736"/>
                <a:ext cx="8229600" cy="5472608"/>
              </a:xfrm>
              <a:blipFill rotWithShape="1">
                <a:blip r:embed="rId2"/>
                <a:stretch>
                  <a:fillRect l="-593" t="-669" r="-593"/>
                </a:stretch>
              </a:blipFill>
            </p:spPr>
            <p:txBody>
              <a:bodyPr/>
              <a:lstStyle/>
              <a:p>
                <a:r>
                  <a:rPr lang="el-GR">
                    <a:noFill/>
                  </a:rPr>
                  <a:t> </a:t>
                </a:r>
              </a:p>
            </p:txBody>
          </p:sp>
        </mc:Fallback>
      </mc:AlternateContent>
      <p:sp>
        <p:nvSpPr>
          <p:cNvPr id="4" name="Slide Number Placeholder 3"/>
          <p:cNvSpPr>
            <a:spLocks noGrp="1"/>
          </p:cNvSpPr>
          <p:nvPr>
            <p:ph type="sldNum" sz="quarter" idx="12"/>
          </p:nvPr>
        </p:nvSpPr>
        <p:spPr/>
        <p:txBody>
          <a:bodyPr/>
          <a:lstStyle/>
          <a:p>
            <a:fld id="{0B0EBAE1-C03B-424B-868F-E6C23C4F0113}" type="slidenum">
              <a:rPr lang="el-GR" smtClean="0"/>
              <a:t>55</a:t>
            </a:fld>
            <a:endParaRPr lang="el-GR"/>
          </a:p>
        </p:txBody>
      </p:sp>
    </p:spTree>
    <p:extLst>
      <p:ext uri="{BB962C8B-B14F-4D97-AF65-F5344CB8AC3E}">
        <p14:creationId xmlns:p14="http://schemas.microsoft.com/office/powerpoint/2010/main" val="2970638629"/>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l-GR" dirty="0" smtClean="0"/>
              <a:t>Ιδιότητες Κρουστικής Συνάρτησης (1/2)</a:t>
            </a:r>
            <a:endParaRPr lang="el-GR"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457200" y="1052736"/>
                <a:ext cx="8229600" cy="5472608"/>
              </a:xfrm>
            </p:spPr>
            <p:txBody>
              <a:bodyPr>
                <a:noAutofit/>
              </a:bodyPr>
              <a:lstStyle/>
              <a:p>
                <a:pPr algn="l">
                  <a:lnSpc>
                    <a:spcPct val="150000"/>
                  </a:lnSpc>
                  <a:spcBef>
                    <a:spcPts val="600"/>
                  </a:spcBef>
                  <a:spcAft>
                    <a:spcPts val="600"/>
                  </a:spcAft>
                </a:pPr>
                <a14:m>
                  <m:oMath xmlns:m="http://schemas.openxmlformats.org/officeDocument/2006/math">
                    <m:r>
                      <a:rPr lang="el-GR" sz="1800" i="1">
                        <a:latin typeface="Cambria Math"/>
                      </a:rPr>
                      <m:t>𝛿</m:t>
                    </m:r>
                    <m:r>
                      <a:rPr lang="el-GR" sz="1800" i="1">
                        <a:latin typeface="Cambria Math"/>
                      </a:rPr>
                      <m:t>(</m:t>
                    </m:r>
                    <m:r>
                      <a:rPr lang="en-US" sz="1800" i="1">
                        <a:latin typeface="Cambria Math"/>
                      </a:rPr>
                      <m:t>𝑡</m:t>
                    </m:r>
                    <m:r>
                      <a:rPr lang="el-GR" sz="1800" i="1">
                        <a:latin typeface="Cambria Math"/>
                      </a:rPr>
                      <m:t>) = </m:t>
                    </m:r>
                    <m:r>
                      <a:rPr lang="el-GR" sz="1800" i="1">
                        <a:latin typeface="Cambria Math"/>
                      </a:rPr>
                      <m:t>𝛿</m:t>
                    </m:r>
                    <m:r>
                      <a:rPr lang="el-GR" sz="1800" i="1">
                        <a:latin typeface="Cambria Math"/>
                      </a:rPr>
                      <m:t>(−</m:t>
                    </m:r>
                    <m:r>
                      <a:rPr lang="en-US" sz="1800" i="1">
                        <a:latin typeface="Cambria Math"/>
                      </a:rPr>
                      <m:t>𝑡</m:t>
                    </m:r>
                    <m:r>
                      <a:rPr lang="el-GR" sz="1800" i="1">
                        <a:latin typeface="Cambria Math"/>
                      </a:rPr>
                      <m:t>)</m:t>
                    </m:r>
                  </m:oMath>
                </a14:m>
                <a:endParaRPr lang="el-GR" sz="1800" dirty="0" smtClean="0"/>
              </a:p>
              <a:p>
                <a:pPr algn="l">
                  <a:lnSpc>
                    <a:spcPct val="150000"/>
                  </a:lnSpc>
                  <a:spcBef>
                    <a:spcPts val="600"/>
                  </a:spcBef>
                  <a:spcAft>
                    <a:spcPts val="600"/>
                  </a:spcAft>
                </a:pPr>
                <a14:m>
                  <m:oMath xmlns:m="http://schemas.openxmlformats.org/officeDocument/2006/math">
                    <m:r>
                      <a:rPr lang="el-GR" sz="1800" i="1">
                        <a:latin typeface="Cambria Math"/>
                      </a:rPr>
                      <m:t>𝛿</m:t>
                    </m:r>
                    <m:d>
                      <m:dPr>
                        <m:ctrlPr>
                          <a:rPr lang="el-GR" sz="1800" i="1">
                            <a:latin typeface="Cambria Math"/>
                          </a:rPr>
                        </m:ctrlPr>
                      </m:dPr>
                      <m:e>
                        <m:r>
                          <a:rPr lang="en-US" sz="1800" i="1">
                            <a:latin typeface="Cambria Math"/>
                          </a:rPr>
                          <m:t>𝑡</m:t>
                        </m:r>
                      </m:e>
                    </m:d>
                    <m:r>
                      <a:rPr lang="en-US" sz="1800" i="1">
                        <a:latin typeface="Cambria Math"/>
                      </a:rPr>
                      <m:t>=</m:t>
                    </m:r>
                    <m:f>
                      <m:fPr>
                        <m:ctrlPr>
                          <a:rPr lang="el-GR" sz="1800" i="1">
                            <a:latin typeface="Cambria Math"/>
                          </a:rPr>
                        </m:ctrlPr>
                      </m:fPr>
                      <m:num>
                        <m:r>
                          <a:rPr lang="en-US" sz="1800" i="1">
                            <a:latin typeface="Cambria Math"/>
                          </a:rPr>
                          <m:t>𝑑𝑢</m:t>
                        </m:r>
                        <m:d>
                          <m:dPr>
                            <m:ctrlPr>
                              <a:rPr lang="el-GR" sz="1800" i="1">
                                <a:latin typeface="Cambria Math"/>
                              </a:rPr>
                            </m:ctrlPr>
                          </m:dPr>
                          <m:e>
                            <m:r>
                              <a:rPr lang="en-US" sz="1800" i="1">
                                <a:latin typeface="Cambria Math"/>
                              </a:rPr>
                              <m:t>𝑡</m:t>
                            </m:r>
                          </m:e>
                        </m:d>
                      </m:num>
                      <m:den>
                        <m:r>
                          <a:rPr lang="en-US" sz="1800" i="1">
                            <a:latin typeface="Cambria Math"/>
                          </a:rPr>
                          <m:t>𝑑𝑡</m:t>
                        </m:r>
                      </m:den>
                    </m:f>
                  </m:oMath>
                </a14:m>
                <a:endParaRPr lang="el-GR" sz="1800" dirty="0" smtClean="0"/>
              </a:p>
              <a:p>
                <a:pPr algn="l">
                  <a:lnSpc>
                    <a:spcPct val="150000"/>
                  </a:lnSpc>
                  <a:spcBef>
                    <a:spcPts val="600"/>
                  </a:spcBef>
                  <a:spcAft>
                    <a:spcPts val="600"/>
                  </a:spcAft>
                </a:pPr>
                <a14:m>
                  <m:oMath xmlns:m="http://schemas.openxmlformats.org/officeDocument/2006/math">
                    <m:r>
                      <a:rPr lang="en-US" sz="1800" i="1">
                        <a:latin typeface="Cambria Math"/>
                      </a:rPr>
                      <m:t>𝑢</m:t>
                    </m:r>
                    <m:r>
                      <a:rPr lang="en-US" sz="1800" i="1">
                        <a:latin typeface="Cambria Math"/>
                      </a:rPr>
                      <m:t>(</m:t>
                    </m:r>
                    <m:r>
                      <a:rPr lang="en-US" sz="1800" i="1">
                        <a:latin typeface="Cambria Math"/>
                      </a:rPr>
                      <m:t>𝑡</m:t>
                    </m:r>
                    <m:r>
                      <a:rPr lang="en-US" sz="1800" i="1">
                        <a:latin typeface="Cambria Math"/>
                      </a:rPr>
                      <m:t>)=</m:t>
                    </m:r>
                    <m:nary>
                      <m:naryPr>
                        <m:limLoc m:val="subSup"/>
                        <m:ctrlPr>
                          <a:rPr lang="el-GR" sz="1800" i="1">
                            <a:latin typeface="Cambria Math"/>
                          </a:rPr>
                        </m:ctrlPr>
                      </m:naryPr>
                      <m:sub>
                        <m:r>
                          <a:rPr lang="en-US" sz="1800" i="1">
                            <a:latin typeface="Cambria Math"/>
                          </a:rPr>
                          <m:t>−∞</m:t>
                        </m:r>
                      </m:sub>
                      <m:sup>
                        <m:r>
                          <a:rPr lang="en-US" sz="1800" i="1">
                            <a:latin typeface="Cambria Math"/>
                          </a:rPr>
                          <m:t>𝑡</m:t>
                        </m:r>
                      </m:sup>
                      <m:e>
                        <m:r>
                          <a:rPr lang="el-GR" sz="1800" i="1">
                            <a:latin typeface="Cambria Math"/>
                          </a:rPr>
                          <m:t>𝛿</m:t>
                        </m:r>
                        <m:d>
                          <m:dPr>
                            <m:ctrlPr>
                              <a:rPr lang="el-GR" sz="1800" i="1">
                                <a:latin typeface="Cambria Math"/>
                              </a:rPr>
                            </m:ctrlPr>
                          </m:dPr>
                          <m:e>
                            <m:r>
                              <a:rPr lang="el-GR" sz="1800" i="1">
                                <a:latin typeface="Cambria Math"/>
                              </a:rPr>
                              <m:t>𝜏</m:t>
                            </m:r>
                          </m:e>
                        </m:d>
                        <m:r>
                          <a:rPr lang="el-GR" sz="1800" i="1">
                            <a:latin typeface="Cambria Math"/>
                          </a:rPr>
                          <m:t> </m:t>
                        </m:r>
                        <m:r>
                          <a:rPr lang="el-GR" sz="1800" i="1">
                            <a:latin typeface="Cambria Math"/>
                          </a:rPr>
                          <m:t>𝑑</m:t>
                        </m:r>
                        <m:r>
                          <a:rPr lang="el-GR" sz="1800" i="1">
                            <a:latin typeface="Cambria Math"/>
                          </a:rPr>
                          <m:t>𝜏</m:t>
                        </m:r>
                      </m:e>
                    </m:nary>
                  </m:oMath>
                </a14:m>
                <a:endParaRPr lang="el-GR" sz="1800" dirty="0" smtClean="0"/>
              </a:p>
              <a:p>
                <a:pPr algn="l">
                  <a:lnSpc>
                    <a:spcPct val="150000"/>
                  </a:lnSpc>
                  <a:spcBef>
                    <a:spcPts val="600"/>
                  </a:spcBef>
                  <a:spcAft>
                    <a:spcPts val="600"/>
                  </a:spcAft>
                </a:pPr>
                <a14:m>
                  <m:oMath xmlns:m="http://schemas.openxmlformats.org/officeDocument/2006/math">
                    <m:r>
                      <a:rPr lang="el-GR" sz="1800" i="1">
                        <a:latin typeface="Cambria Math"/>
                      </a:rPr>
                      <m:t>𝜑</m:t>
                    </m:r>
                    <m:d>
                      <m:dPr>
                        <m:ctrlPr>
                          <a:rPr lang="el-GR" sz="1800" i="1">
                            <a:latin typeface="Cambria Math"/>
                          </a:rPr>
                        </m:ctrlPr>
                      </m:dPr>
                      <m:e>
                        <m:r>
                          <a:rPr lang="en-US" sz="1800" i="1">
                            <a:latin typeface="Cambria Math"/>
                          </a:rPr>
                          <m:t>𝑡</m:t>
                        </m:r>
                      </m:e>
                    </m:d>
                    <m:r>
                      <a:rPr lang="en-US" sz="1800" i="1">
                        <a:latin typeface="Cambria Math"/>
                      </a:rPr>
                      <m:t> </m:t>
                    </m:r>
                    <m:r>
                      <a:rPr lang="en-US" sz="1800" i="1">
                        <a:latin typeface="Cambria Math"/>
                      </a:rPr>
                      <m:t>𝛿</m:t>
                    </m:r>
                    <m:d>
                      <m:dPr>
                        <m:ctrlPr>
                          <a:rPr lang="el-GR" sz="1800" i="1">
                            <a:latin typeface="Cambria Math"/>
                          </a:rPr>
                        </m:ctrlPr>
                      </m:dPr>
                      <m:e>
                        <m:r>
                          <a:rPr lang="en-US" sz="1800" i="1">
                            <a:latin typeface="Cambria Math"/>
                          </a:rPr>
                          <m:t>𝑡</m:t>
                        </m:r>
                        <m:r>
                          <a:rPr lang="en-US" sz="1800" i="1">
                            <a:latin typeface="Cambria Math"/>
                          </a:rPr>
                          <m:t>−</m:t>
                        </m:r>
                        <m:sSub>
                          <m:sSubPr>
                            <m:ctrlPr>
                              <a:rPr lang="el-GR" sz="1800" i="1">
                                <a:latin typeface="Cambria Math"/>
                              </a:rPr>
                            </m:ctrlPr>
                          </m:sSubPr>
                          <m:e>
                            <m:r>
                              <a:rPr lang="en-US" sz="1800" i="1">
                                <a:latin typeface="Cambria Math"/>
                              </a:rPr>
                              <m:t>𝑡</m:t>
                            </m:r>
                          </m:e>
                          <m:sub>
                            <m:r>
                              <a:rPr lang="en-US" sz="1800" i="1">
                                <a:latin typeface="Cambria Math"/>
                              </a:rPr>
                              <m:t>0</m:t>
                            </m:r>
                          </m:sub>
                        </m:sSub>
                      </m:e>
                    </m:d>
                    <m:r>
                      <a:rPr lang="en-US" sz="1800" i="1">
                        <a:latin typeface="Cambria Math"/>
                      </a:rPr>
                      <m:t>=</m:t>
                    </m:r>
                    <m:r>
                      <a:rPr lang="el-GR" sz="1800" i="1">
                        <a:latin typeface="Cambria Math"/>
                      </a:rPr>
                      <m:t>𝜑</m:t>
                    </m:r>
                    <m:d>
                      <m:dPr>
                        <m:ctrlPr>
                          <a:rPr lang="el-GR" sz="1800" i="1">
                            <a:latin typeface="Cambria Math"/>
                          </a:rPr>
                        </m:ctrlPr>
                      </m:dPr>
                      <m:e>
                        <m:sSub>
                          <m:sSubPr>
                            <m:ctrlPr>
                              <a:rPr lang="el-GR" sz="1800" i="1">
                                <a:latin typeface="Cambria Math"/>
                              </a:rPr>
                            </m:ctrlPr>
                          </m:sSubPr>
                          <m:e>
                            <m:r>
                              <a:rPr lang="en-US" sz="1800" i="1">
                                <a:latin typeface="Cambria Math"/>
                              </a:rPr>
                              <m:t>𝑡</m:t>
                            </m:r>
                          </m:e>
                          <m:sub>
                            <m:r>
                              <a:rPr lang="en-US" sz="1800" i="1">
                                <a:latin typeface="Cambria Math"/>
                              </a:rPr>
                              <m:t>0</m:t>
                            </m:r>
                          </m:sub>
                        </m:sSub>
                      </m:e>
                    </m:d>
                    <m:r>
                      <a:rPr lang="en-US" sz="1800" i="1">
                        <a:latin typeface="Cambria Math"/>
                      </a:rPr>
                      <m:t> </m:t>
                    </m:r>
                    <m:r>
                      <a:rPr lang="el-GR" sz="1800" i="1">
                        <a:latin typeface="Cambria Math"/>
                      </a:rPr>
                      <m:t>𝛿</m:t>
                    </m:r>
                    <m:d>
                      <m:dPr>
                        <m:ctrlPr>
                          <a:rPr lang="el-GR" sz="1800" i="1">
                            <a:latin typeface="Cambria Math"/>
                          </a:rPr>
                        </m:ctrlPr>
                      </m:dPr>
                      <m:e>
                        <m:r>
                          <a:rPr lang="en-US" sz="1800" i="1">
                            <a:latin typeface="Cambria Math"/>
                          </a:rPr>
                          <m:t>𝑡</m:t>
                        </m:r>
                        <m:r>
                          <a:rPr lang="en-US" sz="1800" i="1">
                            <a:latin typeface="Cambria Math"/>
                          </a:rPr>
                          <m:t>−</m:t>
                        </m:r>
                        <m:sSub>
                          <m:sSubPr>
                            <m:ctrlPr>
                              <a:rPr lang="el-GR" sz="1800" i="1">
                                <a:latin typeface="Cambria Math"/>
                              </a:rPr>
                            </m:ctrlPr>
                          </m:sSubPr>
                          <m:e>
                            <m:r>
                              <a:rPr lang="en-US" sz="1800" i="1">
                                <a:latin typeface="Cambria Math"/>
                              </a:rPr>
                              <m:t>𝑡</m:t>
                            </m:r>
                          </m:e>
                          <m:sub>
                            <m:r>
                              <a:rPr lang="en-US" sz="1800" i="1">
                                <a:latin typeface="Cambria Math"/>
                              </a:rPr>
                              <m:t>0</m:t>
                            </m:r>
                          </m:sub>
                        </m:sSub>
                      </m:e>
                    </m:d>
                  </m:oMath>
                </a14:m>
                <a:endParaRPr lang="el-GR" sz="1800" dirty="0" smtClean="0"/>
              </a:p>
              <a:p>
                <a:pPr algn="l">
                  <a:lnSpc>
                    <a:spcPct val="150000"/>
                  </a:lnSpc>
                  <a:spcBef>
                    <a:spcPts val="600"/>
                  </a:spcBef>
                  <a:spcAft>
                    <a:spcPts val="600"/>
                  </a:spcAft>
                </a:pPr>
                <a14:m>
                  <m:oMath xmlns:m="http://schemas.openxmlformats.org/officeDocument/2006/math">
                    <m:r>
                      <a:rPr lang="el-GR" sz="1800" i="1">
                        <a:latin typeface="Cambria Math"/>
                      </a:rPr>
                      <m:t>𝛿</m:t>
                    </m:r>
                    <m:r>
                      <a:rPr lang="el-GR" sz="1800" i="1">
                        <a:latin typeface="Cambria Math"/>
                      </a:rPr>
                      <m:t>(</m:t>
                    </m:r>
                    <m:r>
                      <a:rPr lang="el-GR" sz="1800" i="1">
                        <a:latin typeface="Cambria Math"/>
                      </a:rPr>
                      <m:t>𝛼</m:t>
                    </m:r>
                    <m:r>
                      <a:rPr lang="en-US" sz="1800" i="1">
                        <a:latin typeface="Cambria Math"/>
                      </a:rPr>
                      <m:t>𝑡</m:t>
                    </m:r>
                    <m:r>
                      <a:rPr lang="en-US" sz="1800" i="1">
                        <a:latin typeface="Cambria Math"/>
                      </a:rPr>
                      <m:t>)=</m:t>
                    </m:r>
                    <m:f>
                      <m:fPr>
                        <m:ctrlPr>
                          <a:rPr lang="el-GR" sz="1800" i="1">
                            <a:latin typeface="Cambria Math"/>
                          </a:rPr>
                        </m:ctrlPr>
                      </m:fPr>
                      <m:num>
                        <m:r>
                          <a:rPr lang="en-US" sz="1800" i="1">
                            <a:latin typeface="Cambria Math"/>
                          </a:rPr>
                          <m:t>1</m:t>
                        </m:r>
                      </m:num>
                      <m:den>
                        <m:d>
                          <m:dPr>
                            <m:begChr m:val="|"/>
                            <m:endChr m:val="|"/>
                            <m:ctrlPr>
                              <a:rPr lang="el-GR" sz="1800" i="1">
                                <a:latin typeface="Cambria Math"/>
                              </a:rPr>
                            </m:ctrlPr>
                          </m:dPr>
                          <m:e>
                            <m:r>
                              <a:rPr lang="en-US" sz="1800" i="1">
                                <a:latin typeface="Cambria Math"/>
                              </a:rPr>
                              <m:t>𝑎</m:t>
                            </m:r>
                          </m:e>
                        </m:d>
                      </m:den>
                    </m:f>
                    <m:r>
                      <a:rPr lang="en-US" sz="1800" i="1">
                        <a:latin typeface="Cambria Math"/>
                      </a:rPr>
                      <m:t> </m:t>
                    </m:r>
                    <m:r>
                      <a:rPr lang="el-GR" sz="1800" i="1">
                        <a:latin typeface="Cambria Math"/>
                      </a:rPr>
                      <m:t>𝛿</m:t>
                    </m:r>
                    <m:r>
                      <a:rPr lang="el-GR" sz="1800" i="1">
                        <a:latin typeface="Cambria Math"/>
                      </a:rPr>
                      <m:t>(</m:t>
                    </m:r>
                    <m:r>
                      <a:rPr lang="en-US" sz="1800" i="1">
                        <a:latin typeface="Cambria Math"/>
                      </a:rPr>
                      <m:t>𝑡</m:t>
                    </m:r>
                    <m:r>
                      <a:rPr lang="en-US" sz="1800" i="1">
                        <a:latin typeface="Cambria Math"/>
                      </a:rPr>
                      <m:t>)</m:t>
                    </m:r>
                  </m:oMath>
                </a14:m>
                <a:endParaRPr lang="el-GR" sz="1800" dirty="0" smtClean="0"/>
              </a:p>
              <a:p>
                <a:pPr algn="l">
                  <a:lnSpc>
                    <a:spcPct val="150000"/>
                  </a:lnSpc>
                  <a:spcBef>
                    <a:spcPts val="600"/>
                  </a:spcBef>
                  <a:spcAft>
                    <a:spcPts val="600"/>
                  </a:spcAft>
                </a:pPr>
                <a14:m>
                  <m:oMath xmlns:m="http://schemas.openxmlformats.org/officeDocument/2006/math">
                    <m:nary>
                      <m:naryPr>
                        <m:limLoc m:val="undOvr"/>
                        <m:ctrlPr>
                          <a:rPr lang="el-GR" sz="1800" i="1">
                            <a:latin typeface="Cambria Math"/>
                          </a:rPr>
                        </m:ctrlPr>
                      </m:naryPr>
                      <m:sub>
                        <m:r>
                          <a:rPr lang="el-GR" sz="1800" i="1">
                            <a:latin typeface="Cambria Math"/>
                          </a:rPr>
                          <m:t>−∞</m:t>
                        </m:r>
                      </m:sub>
                      <m:sup>
                        <m:r>
                          <a:rPr lang="el-GR" sz="1800" i="1">
                            <a:latin typeface="Cambria Math"/>
                          </a:rPr>
                          <m:t>+∞</m:t>
                        </m:r>
                      </m:sup>
                      <m:e>
                        <m:r>
                          <a:rPr lang="el-GR" sz="1800" i="1">
                            <a:latin typeface="Cambria Math"/>
                          </a:rPr>
                          <m:t>𝛿</m:t>
                        </m:r>
                        <m:d>
                          <m:dPr>
                            <m:ctrlPr>
                              <a:rPr lang="el-GR" sz="1800" i="1">
                                <a:latin typeface="Cambria Math"/>
                              </a:rPr>
                            </m:ctrlPr>
                          </m:dPr>
                          <m:e>
                            <m:r>
                              <a:rPr lang="el-GR" sz="1800" i="1">
                                <a:latin typeface="Cambria Math"/>
                              </a:rPr>
                              <m:t>𝑎𝑡</m:t>
                            </m:r>
                          </m:e>
                        </m:d>
                      </m:e>
                    </m:nary>
                    <m:r>
                      <a:rPr lang="el-GR" sz="1800" i="1">
                        <a:latin typeface="Cambria Math"/>
                      </a:rPr>
                      <m:t>𝜑</m:t>
                    </m:r>
                    <m:d>
                      <m:dPr>
                        <m:ctrlPr>
                          <a:rPr lang="el-GR" sz="1800" i="1">
                            <a:latin typeface="Cambria Math"/>
                          </a:rPr>
                        </m:ctrlPr>
                      </m:dPr>
                      <m:e>
                        <m:r>
                          <a:rPr lang="el-GR" sz="1800" i="1">
                            <a:latin typeface="Cambria Math"/>
                          </a:rPr>
                          <m:t>𝑡</m:t>
                        </m:r>
                      </m:e>
                    </m:d>
                    <m:r>
                      <a:rPr lang="el-GR" sz="1800" i="1">
                        <a:latin typeface="Cambria Math"/>
                      </a:rPr>
                      <m:t> </m:t>
                    </m:r>
                    <m:r>
                      <a:rPr lang="el-GR" sz="1800" i="1">
                        <a:latin typeface="Cambria Math"/>
                      </a:rPr>
                      <m:t>𝑑𝑡</m:t>
                    </m:r>
                    <m:r>
                      <a:rPr lang="el-GR" sz="1800" i="1">
                        <a:latin typeface="Cambria Math"/>
                      </a:rPr>
                      <m:t>=</m:t>
                    </m:r>
                    <m:f>
                      <m:fPr>
                        <m:ctrlPr>
                          <a:rPr lang="el-GR" sz="1800" i="1">
                            <a:latin typeface="Cambria Math"/>
                          </a:rPr>
                        </m:ctrlPr>
                      </m:fPr>
                      <m:num>
                        <m:r>
                          <a:rPr lang="el-GR" sz="1800" i="1">
                            <a:latin typeface="Cambria Math"/>
                          </a:rPr>
                          <m:t>1</m:t>
                        </m:r>
                      </m:num>
                      <m:den>
                        <m:d>
                          <m:dPr>
                            <m:begChr m:val="|"/>
                            <m:endChr m:val="|"/>
                            <m:ctrlPr>
                              <a:rPr lang="el-GR" sz="1800" i="1">
                                <a:latin typeface="Cambria Math"/>
                              </a:rPr>
                            </m:ctrlPr>
                          </m:dPr>
                          <m:e>
                            <m:r>
                              <a:rPr lang="el-GR" sz="1800" i="1">
                                <a:latin typeface="Cambria Math"/>
                              </a:rPr>
                              <m:t>𝑎</m:t>
                            </m:r>
                          </m:e>
                        </m:d>
                      </m:den>
                    </m:f>
                    <m:r>
                      <a:rPr lang="el-GR" sz="1800" i="1">
                        <a:latin typeface="Cambria Math"/>
                      </a:rPr>
                      <m:t>𝜑</m:t>
                    </m:r>
                    <m:d>
                      <m:dPr>
                        <m:ctrlPr>
                          <a:rPr lang="el-GR" sz="1800" i="1">
                            <a:latin typeface="Cambria Math"/>
                          </a:rPr>
                        </m:ctrlPr>
                      </m:dPr>
                      <m:e>
                        <m:r>
                          <a:rPr lang="el-GR" sz="1800" i="1">
                            <a:latin typeface="Cambria Math"/>
                          </a:rPr>
                          <m:t>0</m:t>
                        </m:r>
                      </m:e>
                    </m:d>
                  </m:oMath>
                </a14:m>
                <a:endParaRPr lang="el-GR" sz="1800" dirty="0" smtClean="0"/>
              </a:p>
              <a:p>
                <a:pPr algn="l">
                  <a:lnSpc>
                    <a:spcPct val="150000"/>
                  </a:lnSpc>
                  <a:spcBef>
                    <a:spcPts val="600"/>
                  </a:spcBef>
                  <a:spcAft>
                    <a:spcPts val="600"/>
                  </a:spcAft>
                </a:pPr>
                <a14:m>
                  <m:oMath xmlns:m="http://schemas.openxmlformats.org/officeDocument/2006/math">
                    <m:nary>
                      <m:naryPr>
                        <m:limLoc m:val="undOvr"/>
                        <m:ctrlPr>
                          <a:rPr lang="el-GR" sz="1800" i="1">
                            <a:latin typeface="Cambria Math"/>
                          </a:rPr>
                        </m:ctrlPr>
                      </m:naryPr>
                      <m:sub>
                        <m:r>
                          <a:rPr lang="el-GR" sz="1800" i="1">
                            <a:latin typeface="Cambria Math"/>
                          </a:rPr>
                          <m:t>−∞</m:t>
                        </m:r>
                      </m:sub>
                      <m:sup>
                        <m:r>
                          <a:rPr lang="el-GR" sz="1800" i="1">
                            <a:latin typeface="Cambria Math"/>
                          </a:rPr>
                          <m:t>+∞</m:t>
                        </m:r>
                      </m:sup>
                      <m:e>
                        <m:r>
                          <a:rPr lang="el-GR" sz="1800" i="1">
                            <a:latin typeface="Cambria Math"/>
                          </a:rPr>
                          <m:t>𝛿</m:t>
                        </m:r>
                        <m:r>
                          <a:rPr lang="el-GR" sz="1800" i="1">
                            <a:latin typeface="Cambria Math"/>
                          </a:rPr>
                          <m:t>′</m:t>
                        </m:r>
                        <m:d>
                          <m:dPr>
                            <m:ctrlPr>
                              <a:rPr lang="el-GR" sz="1800" i="1">
                                <a:latin typeface="Cambria Math"/>
                              </a:rPr>
                            </m:ctrlPr>
                          </m:dPr>
                          <m:e>
                            <m:r>
                              <a:rPr lang="el-GR" sz="1800" i="1">
                                <a:latin typeface="Cambria Math"/>
                              </a:rPr>
                              <m:t>𝑡</m:t>
                            </m:r>
                          </m:e>
                        </m:d>
                      </m:e>
                    </m:nary>
                    <m:r>
                      <a:rPr lang="el-GR" sz="1800" i="1">
                        <a:latin typeface="Cambria Math"/>
                      </a:rPr>
                      <m:t>𝜑</m:t>
                    </m:r>
                    <m:d>
                      <m:dPr>
                        <m:ctrlPr>
                          <a:rPr lang="el-GR" sz="1800" i="1">
                            <a:latin typeface="Cambria Math"/>
                          </a:rPr>
                        </m:ctrlPr>
                      </m:dPr>
                      <m:e>
                        <m:r>
                          <a:rPr lang="el-GR" sz="1800" i="1">
                            <a:latin typeface="Cambria Math"/>
                          </a:rPr>
                          <m:t>𝑡</m:t>
                        </m:r>
                      </m:e>
                    </m:d>
                    <m:r>
                      <a:rPr lang="el-GR" sz="1800" i="1">
                        <a:latin typeface="Cambria Math"/>
                      </a:rPr>
                      <m:t> </m:t>
                    </m:r>
                    <m:r>
                      <a:rPr lang="el-GR" sz="1800" i="1">
                        <a:latin typeface="Cambria Math"/>
                      </a:rPr>
                      <m:t>𝑑𝑡</m:t>
                    </m:r>
                    <m:r>
                      <a:rPr lang="el-GR" sz="1800" i="1">
                        <a:latin typeface="Cambria Math"/>
                      </a:rPr>
                      <m:t>=−</m:t>
                    </m:r>
                    <m:r>
                      <a:rPr lang="el-GR" sz="1800" i="1">
                        <a:latin typeface="Cambria Math"/>
                      </a:rPr>
                      <m:t>𝜑</m:t>
                    </m:r>
                    <m:r>
                      <a:rPr lang="el-GR" sz="1800" i="1">
                        <a:latin typeface="Cambria Math"/>
                      </a:rPr>
                      <m:t>′</m:t>
                    </m:r>
                    <m:d>
                      <m:dPr>
                        <m:ctrlPr>
                          <a:rPr lang="el-GR" sz="1800" i="1">
                            <a:latin typeface="Cambria Math"/>
                          </a:rPr>
                        </m:ctrlPr>
                      </m:dPr>
                      <m:e>
                        <m:r>
                          <a:rPr lang="el-GR" sz="1800" i="1">
                            <a:latin typeface="Cambria Math"/>
                          </a:rPr>
                          <m:t>0</m:t>
                        </m:r>
                      </m:e>
                    </m:d>
                  </m:oMath>
                </a14:m>
                <a:endParaRPr lang="el-GR" sz="1800" dirty="0" smtClean="0"/>
              </a:p>
              <a:p>
                <a:pPr algn="l">
                  <a:lnSpc>
                    <a:spcPct val="150000"/>
                  </a:lnSpc>
                  <a:spcBef>
                    <a:spcPts val="600"/>
                  </a:spcBef>
                  <a:spcAft>
                    <a:spcPts val="600"/>
                  </a:spcAft>
                </a:pPr>
                <a14:m>
                  <m:oMath xmlns:m="http://schemas.openxmlformats.org/officeDocument/2006/math">
                    <m:nary>
                      <m:naryPr>
                        <m:limLoc m:val="undOvr"/>
                        <m:ctrlPr>
                          <a:rPr lang="el-GR" sz="1800" i="1">
                            <a:latin typeface="Cambria Math"/>
                          </a:rPr>
                        </m:ctrlPr>
                      </m:naryPr>
                      <m:sub>
                        <m:r>
                          <a:rPr lang="el-GR" sz="1800" i="1">
                            <a:latin typeface="Cambria Math"/>
                          </a:rPr>
                          <m:t>−∞</m:t>
                        </m:r>
                      </m:sub>
                      <m:sup>
                        <m:r>
                          <a:rPr lang="el-GR" sz="1800" i="1">
                            <a:latin typeface="Cambria Math"/>
                          </a:rPr>
                          <m:t>+∞</m:t>
                        </m:r>
                      </m:sup>
                      <m:e>
                        <m:r>
                          <a:rPr lang="el-GR" sz="1800" i="1">
                            <a:latin typeface="Cambria Math"/>
                          </a:rPr>
                          <m:t>𝛿</m:t>
                        </m:r>
                        <m:r>
                          <a:rPr lang="el-GR" sz="1800" i="1">
                            <a:latin typeface="Cambria Math"/>
                          </a:rPr>
                          <m:t>′</m:t>
                        </m:r>
                        <m:d>
                          <m:dPr>
                            <m:ctrlPr>
                              <a:rPr lang="el-GR" sz="1800" i="1">
                                <a:latin typeface="Cambria Math"/>
                              </a:rPr>
                            </m:ctrlPr>
                          </m:dPr>
                          <m:e>
                            <m:r>
                              <a:rPr lang="el-GR" sz="1800" i="1">
                                <a:latin typeface="Cambria Math"/>
                              </a:rPr>
                              <m:t>𝑡</m:t>
                            </m:r>
                          </m:e>
                        </m:d>
                      </m:e>
                    </m:nary>
                    <m:r>
                      <a:rPr lang="el-GR" sz="1800" i="1">
                        <a:latin typeface="Cambria Math"/>
                      </a:rPr>
                      <m:t>𝑑𝑡</m:t>
                    </m:r>
                    <m:r>
                      <a:rPr lang="el-GR" sz="1800" i="1">
                        <a:latin typeface="Cambria Math"/>
                      </a:rPr>
                      <m:t>=0</m:t>
                    </m:r>
                  </m:oMath>
                </a14:m>
                <a:endParaRPr lang="en-US" sz="1800" dirty="0" smtClean="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457200" y="1052736"/>
                <a:ext cx="8229600" cy="5472608"/>
              </a:xfrm>
              <a:blipFill rotWithShape="1">
                <a:blip r:embed="rId2"/>
                <a:stretch>
                  <a:fillRect l="-815" b="-14047"/>
                </a:stretch>
              </a:blipFill>
            </p:spPr>
            <p:txBody>
              <a:bodyPr/>
              <a:lstStyle/>
              <a:p>
                <a:r>
                  <a:rPr lang="el-GR">
                    <a:noFill/>
                  </a:rPr>
                  <a:t> </a:t>
                </a:r>
              </a:p>
            </p:txBody>
          </p:sp>
        </mc:Fallback>
      </mc:AlternateContent>
      <p:sp>
        <p:nvSpPr>
          <p:cNvPr id="4" name="Slide Number Placeholder 3"/>
          <p:cNvSpPr>
            <a:spLocks noGrp="1"/>
          </p:cNvSpPr>
          <p:nvPr>
            <p:ph type="sldNum" sz="quarter" idx="12"/>
          </p:nvPr>
        </p:nvSpPr>
        <p:spPr/>
        <p:txBody>
          <a:bodyPr/>
          <a:lstStyle/>
          <a:p>
            <a:fld id="{0B0EBAE1-C03B-424B-868F-E6C23C4F0113}" type="slidenum">
              <a:rPr lang="el-GR" smtClean="0"/>
              <a:t>56</a:t>
            </a:fld>
            <a:endParaRPr lang="el-GR"/>
          </a:p>
        </p:txBody>
      </p:sp>
    </p:spTree>
    <p:extLst>
      <p:ext uri="{BB962C8B-B14F-4D97-AF65-F5344CB8AC3E}">
        <p14:creationId xmlns:p14="http://schemas.microsoft.com/office/powerpoint/2010/main" val="1130767198"/>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l-GR" dirty="0" smtClean="0"/>
              <a:t>Ιδιότητες Κρουστικής Συνάρτησης (2/2)</a:t>
            </a:r>
            <a:endParaRPr lang="el-GR"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457200" y="1052736"/>
                <a:ext cx="8229600" cy="5472608"/>
              </a:xfrm>
            </p:spPr>
            <p:txBody>
              <a:bodyPr>
                <a:noAutofit/>
              </a:bodyPr>
              <a:lstStyle/>
              <a:p>
                <a:pPr algn="l">
                  <a:lnSpc>
                    <a:spcPct val="150000"/>
                  </a:lnSpc>
                  <a:spcBef>
                    <a:spcPts val="600"/>
                  </a:spcBef>
                  <a:spcAft>
                    <a:spcPts val="600"/>
                  </a:spcAft>
                </a:pPr>
                <a14:m>
                  <m:oMath xmlns:m="http://schemas.openxmlformats.org/officeDocument/2006/math">
                    <m:nary>
                      <m:naryPr>
                        <m:limLoc m:val="undOvr"/>
                        <m:ctrlPr>
                          <a:rPr lang="el-GR" sz="1800" i="1" smtClean="0">
                            <a:latin typeface="Cambria Math"/>
                          </a:rPr>
                        </m:ctrlPr>
                      </m:naryPr>
                      <m:sub>
                        <m:r>
                          <a:rPr lang="el-GR" sz="1800" i="1">
                            <a:latin typeface="Cambria Math"/>
                          </a:rPr>
                          <m:t>−∞</m:t>
                        </m:r>
                      </m:sub>
                      <m:sup>
                        <m:r>
                          <a:rPr lang="el-GR" sz="1800" i="1">
                            <a:latin typeface="Cambria Math"/>
                          </a:rPr>
                          <m:t>+∞</m:t>
                        </m:r>
                      </m:sup>
                      <m:e>
                        <m:r>
                          <a:rPr lang="el-GR" sz="1800" i="1">
                            <a:latin typeface="Cambria Math"/>
                          </a:rPr>
                          <m:t>𝛿</m:t>
                        </m:r>
                        <m:d>
                          <m:dPr>
                            <m:ctrlPr>
                              <a:rPr lang="el-GR" sz="1800" i="1">
                                <a:latin typeface="Cambria Math"/>
                              </a:rPr>
                            </m:ctrlPr>
                          </m:dPr>
                          <m:e>
                            <m:r>
                              <a:rPr lang="el-GR" sz="1800" i="1">
                                <a:latin typeface="Cambria Math"/>
                              </a:rPr>
                              <m:t>𝑡</m:t>
                            </m:r>
                          </m:e>
                        </m:d>
                      </m:e>
                    </m:nary>
                    <m:sSup>
                      <m:sSupPr>
                        <m:ctrlPr>
                          <a:rPr lang="el-GR" sz="1800" i="1">
                            <a:latin typeface="Cambria Math"/>
                          </a:rPr>
                        </m:ctrlPr>
                      </m:sSupPr>
                      <m:e>
                        <m:r>
                          <a:rPr lang="el-GR" sz="1800" i="1">
                            <a:latin typeface="Cambria Math"/>
                          </a:rPr>
                          <m:t>𝑒</m:t>
                        </m:r>
                      </m:e>
                      <m:sup>
                        <m:r>
                          <a:rPr lang="el-GR" sz="1800" i="1">
                            <a:latin typeface="Cambria Math"/>
                          </a:rPr>
                          <m:t>−</m:t>
                        </m:r>
                        <m:r>
                          <a:rPr lang="el-GR" sz="1800" i="1">
                            <a:latin typeface="Cambria Math"/>
                          </a:rPr>
                          <m:t>𝑗</m:t>
                        </m:r>
                        <m:r>
                          <a:rPr lang="el-GR" sz="1800" i="1">
                            <a:latin typeface="Cambria Math"/>
                          </a:rPr>
                          <m:t>𝜔</m:t>
                        </m:r>
                        <m:r>
                          <a:rPr lang="en-US" sz="1800" i="1">
                            <a:latin typeface="Cambria Math"/>
                          </a:rPr>
                          <m:t>𝑡</m:t>
                        </m:r>
                      </m:sup>
                    </m:sSup>
                    <m:r>
                      <a:rPr lang="el-GR" sz="1800" i="1">
                        <a:latin typeface="Cambria Math"/>
                      </a:rPr>
                      <m:t> </m:t>
                    </m:r>
                    <m:r>
                      <a:rPr lang="el-GR" sz="1800" i="1">
                        <a:latin typeface="Cambria Math"/>
                      </a:rPr>
                      <m:t>𝑑𝑡</m:t>
                    </m:r>
                    <m:r>
                      <a:rPr lang="el-GR" sz="1800" i="1">
                        <a:latin typeface="Cambria Math"/>
                      </a:rPr>
                      <m:t>=1</m:t>
                    </m:r>
                  </m:oMath>
                </a14:m>
                <a:endParaRPr lang="el-GR" sz="1800" dirty="0" smtClean="0"/>
              </a:p>
              <a:p>
                <a:pPr algn="l">
                  <a:lnSpc>
                    <a:spcPct val="150000"/>
                  </a:lnSpc>
                  <a:spcBef>
                    <a:spcPts val="600"/>
                  </a:spcBef>
                  <a:spcAft>
                    <a:spcPts val="600"/>
                  </a:spcAft>
                </a:pPr>
                <a14:m>
                  <m:oMath xmlns:m="http://schemas.openxmlformats.org/officeDocument/2006/math">
                    <m:nary>
                      <m:naryPr>
                        <m:limLoc m:val="undOvr"/>
                        <m:ctrlPr>
                          <a:rPr lang="el-GR" sz="1800" i="1">
                            <a:latin typeface="Cambria Math"/>
                          </a:rPr>
                        </m:ctrlPr>
                      </m:naryPr>
                      <m:sub>
                        <m:r>
                          <a:rPr lang="el-GR" sz="1800" i="1">
                            <a:latin typeface="Cambria Math"/>
                          </a:rPr>
                          <m:t>−∞</m:t>
                        </m:r>
                      </m:sub>
                      <m:sup>
                        <m:r>
                          <a:rPr lang="el-GR" sz="1800" i="1">
                            <a:latin typeface="Cambria Math"/>
                          </a:rPr>
                          <m:t>+∞</m:t>
                        </m:r>
                      </m:sup>
                      <m:e>
                        <m:r>
                          <a:rPr lang="el-GR" sz="1800" i="1">
                            <a:latin typeface="Cambria Math"/>
                          </a:rPr>
                          <m:t>𝛢</m:t>
                        </m:r>
                        <m:r>
                          <a:rPr lang="el-GR" sz="1800" i="1">
                            <a:latin typeface="Cambria Math"/>
                          </a:rPr>
                          <m:t> </m:t>
                        </m:r>
                        <m:r>
                          <a:rPr lang="el-GR" sz="1800" i="1">
                            <a:latin typeface="Cambria Math"/>
                          </a:rPr>
                          <m:t>𝛿</m:t>
                        </m:r>
                        <m:d>
                          <m:dPr>
                            <m:ctrlPr>
                              <a:rPr lang="el-GR" sz="1800" i="1">
                                <a:latin typeface="Cambria Math"/>
                              </a:rPr>
                            </m:ctrlPr>
                          </m:dPr>
                          <m:e>
                            <m:r>
                              <a:rPr lang="el-GR" sz="1800" i="1">
                                <a:latin typeface="Cambria Math"/>
                              </a:rPr>
                              <m:t>𝑡</m:t>
                            </m:r>
                          </m:e>
                        </m:d>
                      </m:e>
                    </m:nary>
                    <m:r>
                      <a:rPr lang="el-GR" sz="1800" i="1">
                        <a:latin typeface="Cambria Math"/>
                      </a:rPr>
                      <m:t>𝑑𝑡</m:t>
                    </m:r>
                    <m:r>
                      <a:rPr lang="el-GR" sz="1800" i="1">
                        <a:latin typeface="Cambria Math"/>
                      </a:rPr>
                      <m:t>=</m:t>
                    </m:r>
                    <m:nary>
                      <m:naryPr>
                        <m:limLoc m:val="undOvr"/>
                        <m:ctrlPr>
                          <a:rPr lang="el-GR" sz="1800" i="1">
                            <a:latin typeface="Cambria Math"/>
                          </a:rPr>
                        </m:ctrlPr>
                      </m:naryPr>
                      <m:sub>
                        <m:r>
                          <a:rPr lang="el-GR" sz="1800" i="1">
                            <a:latin typeface="Cambria Math"/>
                          </a:rPr>
                          <m:t>−∞</m:t>
                        </m:r>
                      </m:sub>
                      <m:sup>
                        <m:r>
                          <a:rPr lang="el-GR" sz="1800" i="1">
                            <a:latin typeface="Cambria Math"/>
                          </a:rPr>
                          <m:t>+∞</m:t>
                        </m:r>
                      </m:sup>
                      <m:e>
                        <m:r>
                          <a:rPr lang="el-GR" sz="1800" i="1">
                            <a:latin typeface="Cambria Math"/>
                          </a:rPr>
                          <m:t>𝛢</m:t>
                        </m:r>
                        <m:r>
                          <a:rPr lang="el-GR" sz="1800" i="1">
                            <a:latin typeface="Cambria Math"/>
                          </a:rPr>
                          <m:t> </m:t>
                        </m:r>
                        <m:r>
                          <a:rPr lang="el-GR" sz="1800" i="1">
                            <a:latin typeface="Cambria Math"/>
                          </a:rPr>
                          <m:t>𝛿</m:t>
                        </m:r>
                        <m:d>
                          <m:dPr>
                            <m:ctrlPr>
                              <a:rPr lang="el-GR" sz="1800" i="1">
                                <a:latin typeface="Cambria Math"/>
                              </a:rPr>
                            </m:ctrlPr>
                          </m:dPr>
                          <m:e>
                            <m:r>
                              <a:rPr lang="el-GR" sz="1800" i="1">
                                <a:latin typeface="Cambria Math"/>
                              </a:rPr>
                              <m:t>𝑡</m:t>
                            </m:r>
                            <m:r>
                              <a:rPr lang="el-GR" sz="1800" i="1">
                                <a:latin typeface="Cambria Math"/>
                              </a:rPr>
                              <m:t>−</m:t>
                            </m:r>
                            <m:sSub>
                              <m:sSubPr>
                                <m:ctrlPr>
                                  <a:rPr lang="el-GR" sz="1800" i="1">
                                    <a:latin typeface="Cambria Math"/>
                                  </a:rPr>
                                </m:ctrlPr>
                              </m:sSubPr>
                              <m:e>
                                <m:r>
                                  <a:rPr lang="en-US" sz="1800" i="1">
                                    <a:latin typeface="Cambria Math"/>
                                  </a:rPr>
                                  <m:t>𝑡</m:t>
                                </m:r>
                              </m:e>
                              <m:sub>
                                <m:r>
                                  <a:rPr lang="en-US" sz="1800" i="1">
                                    <a:latin typeface="Cambria Math"/>
                                  </a:rPr>
                                  <m:t>0</m:t>
                                </m:r>
                              </m:sub>
                            </m:sSub>
                          </m:e>
                        </m:d>
                      </m:e>
                    </m:nary>
                    <m:r>
                      <a:rPr lang="el-GR" sz="1800" i="1">
                        <a:latin typeface="Cambria Math"/>
                      </a:rPr>
                      <m:t>𝑑𝑡</m:t>
                    </m:r>
                    <m:r>
                      <a:rPr lang="el-GR" sz="1800" i="1">
                        <a:latin typeface="Cambria Math"/>
                      </a:rPr>
                      <m:t>=</m:t>
                    </m:r>
                    <m:r>
                      <a:rPr lang="el-GR" sz="1800" i="1">
                        <a:latin typeface="Cambria Math"/>
                      </a:rPr>
                      <m:t>𝐴</m:t>
                    </m:r>
                  </m:oMath>
                </a14:m>
                <a:endParaRPr lang="el-GR" sz="1800" dirty="0" smtClean="0"/>
              </a:p>
              <a:p>
                <a:pPr algn="l">
                  <a:lnSpc>
                    <a:spcPct val="150000"/>
                  </a:lnSpc>
                  <a:spcBef>
                    <a:spcPts val="600"/>
                  </a:spcBef>
                  <a:spcAft>
                    <a:spcPts val="600"/>
                  </a:spcAft>
                </a:pPr>
                <a14:m>
                  <m:oMath xmlns:m="http://schemas.openxmlformats.org/officeDocument/2006/math">
                    <m:r>
                      <a:rPr lang="el-GR" sz="1800" i="1">
                        <a:latin typeface="Cambria Math"/>
                      </a:rPr>
                      <m:t>𝜑</m:t>
                    </m:r>
                    <m:d>
                      <m:dPr>
                        <m:ctrlPr>
                          <a:rPr lang="el-GR" sz="1800" i="1">
                            <a:latin typeface="Cambria Math"/>
                          </a:rPr>
                        </m:ctrlPr>
                      </m:dPr>
                      <m:e>
                        <m:r>
                          <a:rPr lang="en-US" sz="1800" i="1">
                            <a:latin typeface="Cambria Math"/>
                          </a:rPr>
                          <m:t>𝑡</m:t>
                        </m:r>
                      </m:e>
                    </m:d>
                    <m:r>
                      <a:rPr lang="el-GR" sz="1800" i="1">
                        <a:latin typeface="Cambria Math"/>
                      </a:rPr>
                      <m:t> </m:t>
                    </m:r>
                    <m:r>
                      <a:rPr lang="el-GR" sz="1800" i="1">
                        <a:latin typeface="Cambria Math"/>
                      </a:rPr>
                      <m:t>𝛿</m:t>
                    </m:r>
                    <m:r>
                      <a:rPr lang="el-GR" sz="1800" i="1">
                        <a:latin typeface="Cambria Math"/>
                      </a:rPr>
                      <m:t>′(</m:t>
                    </m:r>
                    <m:r>
                      <a:rPr lang="en-US" sz="1800" i="1">
                        <a:latin typeface="Cambria Math"/>
                      </a:rPr>
                      <m:t>𝑡</m:t>
                    </m:r>
                    <m:r>
                      <a:rPr lang="el-GR" sz="1800" i="1">
                        <a:latin typeface="Cambria Math"/>
                      </a:rPr>
                      <m:t>)=−</m:t>
                    </m:r>
                    <m:r>
                      <a:rPr lang="el-GR" sz="1800" i="1">
                        <a:latin typeface="Cambria Math"/>
                      </a:rPr>
                      <m:t>𝜑</m:t>
                    </m:r>
                    <m:r>
                      <a:rPr lang="el-GR" sz="1800" i="1">
                        <a:latin typeface="Cambria Math"/>
                      </a:rPr>
                      <m:t>′(0) </m:t>
                    </m:r>
                    <m:r>
                      <a:rPr lang="el-GR" sz="1800" i="1">
                        <a:latin typeface="Cambria Math"/>
                      </a:rPr>
                      <m:t>𝛿</m:t>
                    </m:r>
                    <m:r>
                      <a:rPr lang="el-GR" sz="1800" i="1">
                        <a:latin typeface="Cambria Math"/>
                      </a:rPr>
                      <m:t>(</m:t>
                    </m:r>
                    <m:r>
                      <a:rPr lang="en-US" sz="1800" i="1">
                        <a:latin typeface="Cambria Math"/>
                      </a:rPr>
                      <m:t>𝑡</m:t>
                    </m:r>
                    <m:r>
                      <a:rPr lang="el-GR" sz="1800" i="1">
                        <a:latin typeface="Cambria Math"/>
                      </a:rPr>
                      <m:t>)+ </m:t>
                    </m:r>
                    <m:r>
                      <a:rPr lang="el-GR" sz="1800" i="1">
                        <a:latin typeface="Cambria Math"/>
                      </a:rPr>
                      <m:t>𝜑</m:t>
                    </m:r>
                    <m:r>
                      <a:rPr lang="el-GR" sz="1800" i="1">
                        <a:latin typeface="Cambria Math"/>
                      </a:rPr>
                      <m:t>(0) </m:t>
                    </m:r>
                    <m:r>
                      <a:rPr lang="el-GR" sz="1800" i="1">
                        <a:latin typeface="Cambria Math"/>
                      </a:rPr>
                      <m:t>𝛿</m:t>
                    </m:r>
                    <m:r>
                      <a:rPr lang="el-GR" sz="1800" i="1">
                        <a:latin typeface="Cambria Math"/>
                      </a:rPr>
                      <m:t>′(</m:t>
                    </m:r>
                    <m:r>
                      <a:rPr lang="en-US" sz="1800" i="1">
                        <a:latin typeface="Cambria Math"/>
                      </a:rPr>
                      <m:t>𝑡</m:t>
                    </m:r>
                    <m:r>
                      <a:rPr lang="el-GR" sz="1800" i="1">
                        <a:latin typeface="Cambria Math"/>
                      </a:rPr>
                      <m:t>)</m:t>
                    </m:r>
                  </m:oMath>
                </a14:m>
                <a:endParaRPr lang="el-GR" sz="1800" dirty="0" smtClean="0"/>
              </a:p>
              <a:p>
                <a:pPr algn="l">
                  <a:lnSpc>
                    <a:spcPct val="150000"/>
                  </a:lnSpc>
                  <a:spcBef>
                    <a:spcPts val="600"/>
                  </a:spcBef>
                  <a:spcAft>
                    <a:spcPts val="600"/>
                  </a:spcAft>
                </a:pPr>
                <a14:m>
                  <m:oMath xmlns:m="http://schemas.openxmlformats.org/officeDocument/2006/math">
                    <m:nary>
                      <m:naryPr>
                        <m:limLoc m:val="undOvr"/>
                        <m:ctrlPr>
                          <a:rPr lang="el-GR" sz="1800" i="1">
                            <a:latin typeface="Cambria Math"/>
                          </a:rPr>
                        </m:ctrlPr>
                      </m:naryPr>
                      <m:sub>
                        <m:sSub>
                          <m:sSubPr>
                            <m:ctrlPr>
                              <a:rPr lang="el-GR" sz="1800" i="1">
                                <a:latin typeface="Cambria Math"/>
                              </a:rPr>
                            </m:ctrlPr>
                          </m:sSubPr>
                          <m:e>
                            <m:r>
                              <a:rPr lang="el-GR" sz="1800" i="1">
                                <a:latin typeface="Cambria Math"/>
                              </a:rPr>
                              <m:t>𝑡</m:t>
                            </m:r>
                          </m:e>
                          <m:sub>
                            <m:r>
                              <a:rPr lang="el-GR" sz="1800" i="1">
                                <a:latin typeface="Cambria Math"/>
                              </a:rPr>
                              <m:t>1</m:t>
                            </m:r>
                          </m:sub>
                        </m:sSub>
                      </m:sub>
                      <m:sup>
                        <m:sSub>
                          <m:sSubPr>
                            <m:ctrlPr>
                              <a:rPr lang="el-GR" sz="1800" i="1">
                                <a:latin typeface="Cambria Math"/>
                              </a:rPr>
                            </m:ctrlPr>
                          </m:sSubPr>
                          <m:e>
                            <m:r>
                              <a:rPr lang="el-GR" sz="1800" i="1">
                                <a:latin typeface="Cambria Math"/>
                              </a:rPr>
                              <m:t>𝑡</m:t>
                            </m:r>
                          </m:e>
                          <m:sub>
                            <m:r>
                              <a:rPr lang="el-GR" sz="1800" i="1">
                                <a:latin typeface="Cambria Math"/>
                              </a:rPr>
                              <m:t>2</m:t>
                            </m:r>
                          </m:sub>
                        </m:sSub>
                      </m:sup>
                      <m:e>
                        <m:r>
                          <a:rPr lang="el-GR" sz="1800" i="1">
                            <a:latin typeface="Cambria Math"/>
                          </a:rPr>
                          <m:t>𝛿</m:t>
                        </m:r>
                        <m:d>
                          <m:dPr>
                            <m:ctrlPr>
                              <a:rPr lang="el-GR" sz="1800" i="1">
                                <a:latin typeface="Cambria Math"/>
                              </a:rPr>
                            </m:ctrlPr>
                          </m:dPr>
                          <m:e>
                            <m:r>
                              <a:rPr lang="el-GR" sz="1800" i="1">
                                <a:latin typeface="Cambria Math"/>
                              </a:rPr>
                              <m:t>𝑡</m:t>
                            </m:r>
                            <m:r>
                              <a:rPr lang="el-GR" sz="1800" i="1">
                                <a:latin typeface="Cambria Math"/>
                              </a:rPr>
                              <m:t>−</m:t>
                            </m:r>
                            <m:sSub>
                              <m:sSubPr>
                                <m:ctrlPr>
                                  <a:rPr lang="el-GR" sz="1800" i="1">
                                    <a:latin typeface="Cambria Math"/>
                                  </a:rPr>
                                </m:ctrlPr>
                              </m:sSubPr>
                              <m:e>
                                <m:r>
                                  <a:rPr lang="el-GR" sz="1800" i="1">
                                    <a:latin typeface="Cambria Math"/>
                                  </a:rPr>
                                  <m:t>𝑡</m:t>
                                </m:r>
                              </m:e>
                              <m:sub>
                                <m:r>
                                  <a:rPr lang="el-GR" sz="1800" i="1">
                                    <a:latin typeface="Cambria Math"/>
                                  </a:rPr>
                                  <m:t>0</m:t>
                                </m:r>
                              </m:sub>
                            </m:sSub>
                          </m:e>
                        </m:d>
                      </m:e>
                    </m:nary>
                    <m:r>
                      <a:rPr lang="el-GR" sz="1800" i="1">
                        <a:latin typeface="Cambria Math"/>
                      </a:rPr>
                      <m:t>𝜑</m:t>
                    </m:r>
                    <m:d>
                      <m:dPr>
                        <m:ctrlPr>
                          <a:rPr lang="el-GR" sz="1800" i="1">
                            <a:latin typeface="Cambria Math"/>
                          </a:rPr>
                        </m:ctrlPr>
                      </m:dPr>
                      <m:e>
                        <m:r>
                          <a:rPr lang="el-GR" sz="1800" i="1">
                            <a:latin typeface="Cambria Math"/>
                          </a:rPr>
                          <m:t>𝑡</m:t>
                        </m:r>
                      </m:e>
                    </m:d>
                    <m:r>
                      <a:rPr lang="el-GR" sz="1800" i="1">
                        <a:latin typeface="Cambria Math"/>
                      </a:rPr>
                      <m:t> </m:t>
                    </m:r>
                    <m:r>
                      <a:rPr lang="el-GR" sz="1800" i="1">
                        <a:latin typeface="Cambria Math"/>
                      </a:rPr>
                      <m:t>𝑑𝑡</m:t>
                    </m:r>
                    <m:r>
                      <a:rPr lang="el-GR" sz="1800" i="1">
                        <a:latin typeface="Cambria Math"/>
                      </a:rPr>
                      <m:t>=</m:t>
                    </m:r>
                    <m:d>
                      <m:dPr>
                        <m:begChr m:val="{"/>
                        <m:endChr m:val=""/>
                        <m:ctrlPr>
                          <a:rPr lang="el-GR" sz="1800" i="1">
                            <a:latin typeface="Cambria Math"/>
                          </a:rPr>
                        </m:ctrlPr>
                      </m:dPr>
                      <m:e>
                        <m:eqArr>
                          <m:eqArrPr>
                            <m:ctrlPr>
                              <a:rPr lang="el-GR" sz="1800" i="1">
                                <a:latin typeface="Cambria Math"/>
                              </a:rPr>
                            </m:ctrlPr>
                          </m:eqArrPr>
                          <m:e>
                            <m:r>
                              <a:rPr lang="el-GR" sz="1800" i="1">
                                <a:latin typeface="Cambria Math"/>
                              </a:rPr>
                              <m:t>𝜑</m:t>
                            </m:r>
                            <m:d>
                              <m:dPr>
                                <m:ctrlPr>
                                  <a:rPr lang="el-GR" sz="1800" i="1">
                                    <a:latin typeface="Cambria Math"/>
                                  </a:rPr>
                                </m:ctrlPr>
                              </m:dPr>
                              <m:e>
                                <m:sSub>
                                  <m:sSubPr>
                                    <m:ctrlPr>
                                      <a:rPr lang="el-GR" sz="1800" i="1">
                                        <a:latin typeface="Cambria Math"/>
                                      </a:rPr>
                                    </m:ctrlPr>
                                  </m:sSubPr>
                                  <m:e>
                                    <m:r>
                                      <a:rPr lang="el-GR" sz="1800" i="1">
                                        <a:latin typeface="Cambria Math"/>
                                      </a:rPr>
                                      <m:t>𝑡</m:t>
                                    </m:r>
                                  </m:e>
                                  <m:sub>
                                    <m:r>
                                      <a:rPr lang="el-GR" sz="1800" i="1">
                                        <a:latin typeface="Cambria Math"/>
                                      </a:rPr>
                                      <m:t>0</m:t>
                                    </m:r>
                                  </m:sub>
                                </m:sSub>
                              </m:e>
                            </m:d>
                            <m:r>
                              <a:rPr lang="el-GR" sz="1800" i="1">
                                <a:latin typeface="Cambria Math"/>
                              </a:rPr>
                              <m:t>,          &amp;</m:t>
                            </m:r>
                            <m:sSub>
                              <m:sSubPr>
                                <m:ctrlPr>
                                  <a:rPr lang="el-GR" sz="1800" i="1">
                                    <a:latin typeface="Cambria Math"/>
                                  </a:rPr>
                                </m:ctrlPr>
                              </m:sSubPr>
                              <m:e>
                                <m:r>
                                  <a:rPr lang="el-GR" sz="1800" i="1">
                                    <a:latin typeface="Cambria Math"/>
                                  </a:rPr>
                                  <m:t>𝑡</m:t>
                                </m:r>
                              </m:e>
                              <m:sub>
                                <m:r>
                                  <a:rPr lang="el-GR" sz="1800" i="1">
                                    <a:latin typeface="Cambria Math"/>
                                  </a:rPr>
                                  <m:t>1</m:t>
                                </m:r>
                              </m:sub>
                            </m:sSub>
                            <m:r>
                              <a:rPr lang="el-GR" sz="1800" i="1">
                                <a:latin typeface="Cambria Math"/>
                              </a:rPr>
                              <m:t>&lt;</m:t>
                            </m:r>
                            <m:sSub>
                              <m:sSubPr>
                                <m:ctrlPr>
                                  <a:rPr lang="el-GR" sz="1800" i="1">
                                    <a:latin typeface="Cambria Math"/>
                                  </a:rPr>
                                </m:ctrlPr>
                              </m:sSubPr>
                              <m:e>
                                <m:r>
                                  <a:rPr lang="el-GR" sz="1800" i="1">
                                    <a:latin typeface="Cambria Math"/>
                                  </a:rPr>
                                  <m:t>𝑡</m:t>
                                </m:r>
                              </m:e>
                              <m:sub>
                                <m:r>
                                  <a:rPr lang="el-GR" sz="1800" i="1">
                                    <a:latin typeface="Cambria Math"/>
                                  </a:rPr>
                                  <m:t>0</m:t>
                                </m:r>
                              </m:sub>
                            </m:sSub>
                            <m:r>
                              <a:rPr lang="el-GR" sz="1800" i="1">
                                <a:latin typeface="Cambria Math"/>
                              </a:rPr>
                              <m:t>&lt;</m:t>
                            </m:r>
                            <m:sSub>
                              <m:sSubPr>
                                <m:ctrlPr>
                                  <a:rPr lang="el-GR" sz="1800" i="1">
                                    <a:latin typeface="Cambria Math"/>
                                  </a:rPr>
                                </m:ctrlPr>
                              </m:sSubPr>
                              <m:e>
                                <m:r>
                                  <a:rPr lang="el-GR" sz="1800" i="1">
                                    <a:latin typeface="Cambria Math"/>
                                  </a:rPr>
                                  <m:t>𝑡</m:t>
                                </m:r>
                              </m:e>
                              <m:sub>
                                <m:r>
                                  <a:rPr lang="el-GR" sz="1800" i="1">
                                    <a:latin typeface="Cambria Math"/>
                                  </a:rPr>
                                  <m:t>2</m:t>
                                </m:r>
                              </m:sub>
                            </m:sSub>
                          </m:e>
                          <m:e>
                            <m:r>
                              <a:rPr lang="el-GR" sz="1800" i="1">
                                <a:latin typeface="Cambria Math"/>
                              </a:rPr>
                              <m:t>0,       </m:t>
                            </m:r>
                            <m:sSub>
                              <m:sSubPr>
                                <m:ctrlPr>
                                  <a:rPr lang="el-GR" sz="1800" i="1">
                                    <a:latin typeface="Cambria Math"/>
                                  </a:rPr>
                                </m:ctrlPr>
                              </m:sSubPr>
                              <m:e>
                                <m:r>
                                  <a:rPr lang="el-GR" sz="1800" i="1">
                                    <a:latin typeface="Cambria Math"/>
                                  </a:rPr>
                                  <m:t>𝑡</m:t>
                                </m:r>
                              </m:e>
                              <m:sub>
                                <m:r>
                                  <a:rPr lang="el-GR" sz="1800" i="1">
                                    <a:latin typeface="Cambria Math"/>
                                  </a:rPr>
                                  <m:t>0</m:t>
                                </m:r>
                              </m:sub>
                            </m:sSub>
                            <m:r>
                              <a:rPr lang="el-GR" sz="1800" i="1">
                                <a:latin typeface="Cambria Math"/>
                              </a:rPr>
                              <m:t>&lt;</m:t>
                            </m:r>
                            <m:sSub>
                              <m:sSubPr>
                                <m:ctrlPr>
                                  <a:rPr lang="el-GR" sz="1800" i="1">
                                    <a:latin typeface="Cambria Math"/>
                                  </a:rPr>
                                </m:ctrlPr>
                              </m:sSubPr>
                              <m:e>
                                <m:r>
                                  <a:rPr lang="el-GR" sz="1800" i="1">
                                    <a:latin typeface="Cambria Math"/>
                                  </a:rPr>
                                  <m:t>𝑡</m:t>
                                </m:r>
                              </m:e>
                              <m:sub>
                                <m:r>
                                  <a:rPr lang="el-GR" sz="1800" i="1">
                                    <a:latin typeface="Cambria Math"/>
                                  </a:rPr>
                                  <m:t>1</m:t>
                                </m:r>
                              </m:sub>
                            </m:sSub>
                            <m:r>
                              <a:rPr lang="el-GR" sz="1800" i="1">
                                <a:latin typeface="Cambria Math"/>
                              </a:rPr>
                              <m:t>,       </m:t>
                            </m:r>
                            <m:sSub>
                              <m:sSubPr>
                                <m:ctrlPr>
                                  <a:rPr lang="el-GR" sz="1800" i="1">
                                    <a:latin typeface="Cambria Math"/>
                                  </a:rPr>
                                </m:ctrlPr>
                              </m:sSubPr>
                              <m:e>
                                <m:r>
                                  <a:rPr lang="el-GR" sz="1800" i="1">
                                    <a:latin typeface="Cambria Math"/>
                                  </a:rPr>
                                  <m:t>𝑡</m:t>
                                </m:r>
                              </m:e>
                              <m:sub>
                                <m:r>
                                  <a:rPr lang="el-GR" sz="1800" i="1">
                                    <a:latin typeface="Cambria Math"/>
                                  </a:rPr>
                                  <m:t>0</m:t>
                                </m:r>
                              </m:sub>
                            </m:sSub>
                            <m:r>
                              <a:rPr lang="el-GR" sz="1800" i="1">
                                <a:latin typeface="Cambria Math"/>
                              </a:rPr>
                              <m:t>&gt;</m:t>
                            </m:r>
                            <m:sSub>
                              <m:sSubPr>
                                <m:ctrlPr>
                                  <a:rPr lang="el-GR" sz="1800" i="1">
                                    <a:latin typeface="Cambria Math"/>
                                  </a:rPr>
                                </m:ctrlPr>
                              </m:sSubPr>
                              <m:e>
                                <m:r>
                                  <a:rPr lang="el-GR" sz="1800" i="1">
                                    <a:latin typeface="Cambria Math"/>
                                  </a:rPr>
                                  <m:t>𝑡</m:t>
                                </m:r>
                              </m:e>
                              <m:sub>
                                <m:r>
                                  <a:rPr lang="el-GR" sz="1800" i="1">
                                    <a:latin typeface="Cambria Math"/>
                                  </a:rPr>
                                  <m:t>2</m:t>
                                </m:r>
                              </m:sub>
                            </m:sSub>
                          </m:e>
                        </m:eqArr>
                      </m:e>
                    </m:d>
                  </m:oMath>
                </a14:m>
                <a:endParaRPr lang="el-GR" sz="1800" dirty="0" smtClean="0"/>
              </a:p>
              <a:p>
                <a:pPr algn="l">
                  <a:lnSpc>
                    <a:spcPct val="150000"/>
                  </a:lnSpc>
                  <a:spcBef>
                    <a:spcPts val="600"/>
                  </a:spcBef>
                  <a:spcAft>
                    <a:spcPts val="600"/>
                  </a:spcAft>
                </a:pPr>
                <a14:m>
                  <m:oMath xmlns:m="http://schemas.openxmlformats.org/officeDocument/2006/math">
                    <m:nary>
                      <m:naryPr>
                        <m:limLoc m:val="undOvr"/>
                        <m:ctrlPr>
                          <a:rPr lang="el-GR" sz="1800" i="1">
                            <a:latin typeface="Cambria Math"/>
                          </a:rPr>
                        </m:ctrlPr>
                      </m:naryPr>
                      <m:sub>
                        <m:sSub>
                          <m:sSubPr>
                            <m:ctrlPr>
                              <a:rPr lang="el-GR" sz="1800" i="1">
                                <a:latin typeface="Cambria Math"/>
                              </a:rPr>
                            </m:ctrlPr>
                          </m:sSubPr>
                          <m:e>
                            <m:r>
                              <a:rPr lang="en-US" sz="1800" i="1">
                                <a:latin typeface="Cambria Math"/>
                              </a:rPr>
                              <m:t>𝑡</m:t>
                            </m:r>
                          </m:e>
                          <m:sub>
                            <m:r>
                              <a:rPr lang="en-US" sz="1800" i="1">
                                <a:latin typeface="Cambria Math"/>
                              </a:rPr>
                              <m:t>1</m:t>
                            </m:r>
                          </m:sub>
                        </m:sSub>
                      </m:sub>
                      <m:sup>
                        <m:sSub>
                          <m:sSubPr>
                            <m:ctrlPr>
                              <a:rPr lang="el-GR" sz="1800" i="1">
                                <a:latin typeface="Cambria Math"/>
                              </a:rPr>
                            </m:ctrlPr>
                          </m:sSubPr>
                          <m:e>
                            <m:r>
                              <a:rPr lang="en-US" sz="1800" i="1">
                                <a:latin typeface="Cambria Math"/>
                              </a:rPr>
                              <m:t>𝑡</m:t>
                            </m:r>
                          </m:e>
                          <m:sub>
                            <m:r>
                              <a:rPr lang="en-US" sz="1800" i="1">
                                <a:latin typeface="Cambria Math"/>
                              </a:rPr>
                              <m:t>2</m:t>
                            </m:r>
                          </m:sub>
                        </m:sSub>
                      </m:sup>
                      <m:e>
                        <m:r>
                          <a:rPr lang="el-GR" sz="1800" i="1">
                            <a:latin typeface="Cambria Math"/>
                          </a:rPr>
                          <m:t>𝛿</m:t>
                        </m:r>
                        <m:r>
                          <a:rPr lang="el-GR" sz="1800" i="1">
                            <a:latin typeface="Cambria Math"/>
                          </a:rPr>
                          <m:t>(</m:t>
                        </m:r>
                        <m:r>
                          <a:rPr lang="el-GR" sz="1800" i="1">
                            <a:latin typeface="Cambria Math"/>
                          </a:rPr>
                          <m:t>𝜏</m:t>
                        </m:r>
                        <m:r>
                          <a:rPr lang="el-GR" sz="1800" i="1">
                            <a:latin typeface="Cambria Math"/>
                          </a:rPr>
                          <m:t>−</m:t>
                        </m:r>
                        <m:r>
                          <a:rPr lang="en-US" sz="1800" i="1">
                            <a:latin typeface="Cambria Math"/>
                          </a:rPr>
                          <m:t>𝑡</m:t>
                        </m:r>
                        <m:r>
                          <a:rPr lang="en-US" sz="1800" i="1">
                            <a:latin typeface="Cambria Math"/>
                          </a:rPr>
                          <m:t>)</m:t>
                        </m:r>
                        <m:r>
                          <a:rPr lang="en-US" sz="1800" i="1">
                            <a:latin typeface="Cambria Math"/>
                          </a:rPr>
                          <m:t>𝛿</m:t>
                        </m:r>
                        <m:d>
                          <m:dPr>
                            <m:ctrlPr>
                              <a:rPr lang="el-GR" sz="1800" i="1">
                                <a:latin typeface="Cambria Math"/>
                              </a:rPr>
                            </m:ctrlPr>
                          </m:dPr>
                          <m:e>
                            <m:r>
                              <a:rPr lang="en-US" sz="1800" i="1">
                                <a:latin typeface="Cambria Math"/>
                              </a:rPr>
                              <m:t>𝑡</m:t>
                            </m:r>
                            <m:r>
                              <a:rPr lang="en-US" sz="1800" i="1">
                                <a:latin typeface="Cambria Math"/>
                              </a:rPr>
                              <m:t>−</m:t>
                            </m:r>
                            <m:sSub>
                              <m:sSubPr>
                                <m:ctrlPr>
                                  <a:rPr lang="el-GR" sz="1800" i="1">
                                    <a:latin typeface="Cambria Math"/>
                                  </a:rPr>
                                </m:ctrlPr>
                              </m:sSubPr>
                              <m:e>
                                <m:r>
                                  <a:rPr lang="en-US" sz="1800" i="1">
                                    <a:latin typeface="Cambria Math"/>
                                  </a:rPr>
                                  <m:t>𝑡</m:t>
                                </m:r>
                              </m:e>
                              <m:sub>
                                <m:r>
                                  <a:rPr lang="en-US" sz="1800" i="1">
                                    <a:latin typeface="Cambria Math"/>
                                  </a:rPr>
                                  <m:t>0</m:t>
                                </m:r>
                              </m:sub>
                            </m:sSub>
                          </m:e>
                        </m:d>
                      </m:e>
                    </m:nary>
                    <m:r>
                      <a:rPr lang="en-US" sz="1800" i="1">
                        <a:latin typeface="Cambria Math"/>
                      </a:rPr>
                      <m:t>𝑑𝑡</m:t>
                    </m:r>
                    <m:r>
                      <a:rPr lang="el-GR" sz="1800" i="1">
                        <a:latin typeface="Cambria Math"/>
                      </a:rPr>
                      <m:t>=</m:t>
                    </m:r>
                    <m:r>
                      <a:rPr lang="el-GR" sz="1800" i="1">
                        <a:latin typeface="Cambria Math"/>
                      </a:rPr>
                      <m:t>𝛿</m:t>
                    </m:r>
                    <m:d>
                      <m:dPr>
                        <m:ctrlPr>
                          <a:rPr lang="el-GR" sz="1800" i="1">
                            <a:latin typeface="Cambria Math"/>
                          </a:rPr>
                        </m:ctrlPr>
                      </m:dPr>
                      <m:e>
                        <m:r>
                          <a:rPr lang="en-US" sz="1800" i="1">
                            <a:latin typeface="Cambria Math"/>
                          </a:rPr>
                          <m:t>𝑡</m:t>
                        </m:r>
                        <m:r>
                          <a:rPr lang="en-US" sz="1800" i="1">
                            <a:latin typeface="Cambria Math"/>
                          </a:rPr>
                          <m:t>−</m:t>
                        </m:r>
                        <m:sSub>
                          <m:sSubPr>
                            <m:ctrlPr>
                              <a:rPr lang="el-GR" sz="1800" i="1">
                                <a:latin typeface="Cambria Math"/>
                              </a:rPr>
                            </m:ctrlPr>
                          </m:sSubPr>
                          <m:e>
                            <m:r>
                              <a:rPr lang="en-US" sz="1800" i="1">
                                <a:latin typeface="Cambria Math"/>
                              </a:rPr>
                              <m:t>𝑡</m:t>
                            </m:r>
                          </m:e>
                          <m:sub>
                            <m:r>
                              <a:rPr lang="en-US" sz="1800" i="1">
                                <a:latin typeface="Cambria Math"/>
                              </a:rPr>
                              <m:t>0</m:t>
                            </m:r>
                          </m:sub>
                        </m:sSub>
                      </m:e>
                    </m:d>
                    <m:r>
                      <a:rPr lang="en-US" sz="1800" i="1">
                        <a:latin typeface="Cambria Math"/>
                      </a:rPr>
                      <m:t>,  </m:t>
                    </m:r>
                    <m:sSub>
                      <m:sSubPr>
                        <m:ctrlPr>
                          <a:rPr lang="el-GR" sz="1800" i="1">
                            <a:latin typeface="Cambria Math"/>
                          </a:rPr>
                        </m:ctrlPr>
                      </m:sSubPr>
                      <m:e>
                        <m:r>
                          <a:rPr lang="en-US" sz="1800" i="1">
                            <a:latin typeface="Cambria Math"/>
                          </a:rPr>
                          <m:t>𝑡</m:t>
                        </m:r>
                      </m:e>
                      <m:sub>
                        <m:r>
                          <a:rPr lang="en-US" sz="1800" i="1">
                            <a:latin typeface="Cambria Math"/>
                          </a:rPr>
                          <m:t>1</m:t>
                        </m:r>
                      </m:sub>
                    </m:sSub>
                    <m:r>
                      <a:rPr lang="en-US" sz="1800" i="1">
                        <a:latin typeface="Cambria Math"/>
                      </a:rPr>
                      <m:t>&lt;</m:t>
                    </m:r>
                    <m:sSub>
                      <m:sSubPr>
                        <m:ctrlPr>
                          <a:rPr lang="el-GR" sz="1800" i="1">
                            <a:latin typeface="Cambria Math"/>
                          </a:rPr>
                        </m:ctrlPr>
                      </m:sSubPr>
                      <m:e>
                        <m:r>
                          <a:rPr lang="en-US" sz="1800" i="1">
                            <a:latin typeface="Cambria Math"/>
                          </a:rPr>
                          <m:t>𝑡</m:t>
                        </m:r>
                      </m:e>
                      <m:sub>
                        <m:r>
                          <a:rPr lang="en-US" sz="1800" i="1">
                            <a:latin typeface="Cambria Math"/>
                          </a:rPr>
                          <m:t>0</m:t>
                        </m:r>
                      </m:sub>
                    </m:sSub>
                    <m:r>
                      <a:rPr lang="en-US" sz="1800" i="1">
                        <a:latin typeface="Cambria Math"/>
                      </a:rPr>
                      <m:t>&lt;</m:t>
                    </m:r>
                    <m:sSub>
                      <m:sSubPr>
                        <m:ctrlPr>
                          <a:rPr lang="el-GR" sz="1800" i="1">
                            <a:latin typeface="Cambria Math"/>
                          </a:rPr>
                        </m:ctrlPr>
                      </m:sSubPr>
                      <m:e>
                        <m:r>
                          <a:rPr lang="en-US" sz="1800" i="1">
                            <a:latin typeface="Cambria Math"/>
                          </a:rPr>
                          <m:t>𝑡</m:t>
                        </m:r>
                      </m:e>
                      <m:sub>
                        <m:r>
                          <a:rPr lang="en-US" sz="1800" i="1">
                            <a:latin typeface="Cambria Math"/>
                          </a:rPr>
                          <m:t>2</m:t>
                        </m:r>
                      </m:sub>
                    </m:sSub>
                  </m:oMath>
                </a14:m>
                <a:endParaRPr lang="en-US" sz="1800" dirty="0" smtClean="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457200" y="1052736"/>
                <a:ext cx="8229600" cy="5472608"/>
              </a:xfrm>
              <a:blipFill rotWithShape="1">
                <a:blip r:embed="rId2"/>
                <a:stretch>
                  <a:fillRect l="-815" t="-6689"/>
                </a:stretch>
              </a:blipFill>
            </p:spPr>
            <p:txBody>
              <a:bodyPr/>
              <a:lstStyle/>
              <a:p>
                <a:r>
                  <a:rPr lang="el-GR">
                    <a:noFill/>
                  </a:rPr>
                  <a:t> </a:t>
                </a:r>
              </a:p>
            </p:txBody>
          </p:sp>
        </mc:Fallback>
      </mc:AlternateContent>
      <p:sp>
        <p:nvSpPr>
          <p:cNvPr id="4" name="Slide Number Placeholder 3"/>
          <p:cNvSpPr>
            <a:spLocks noGrp="1"/>
          </p:cNvSpPr>
          <p:nvPr>
            <p:ph type="sldNum" sz="quarter" idx="12"/>
          </p:nvPr>
        </p:nvSpPr>
        <p:spPr/>
        <p:txBody>
          <a:bodyPr/>
          <a:lstStyle/>
          <a:p>
            <a:fld id="{0B0EBAE1-C03B-424B-868F-E6C23C4F0113}" type="slidenum">
              <a:rPr lang="el-GR" smtClean="0"/>
              <a:t>57</a:t>
            </a:fld>
            <a:endParaRPr lang="el-GR"/>
          </a:p>
        </p:txBody>
      </p:sp>
    </p:spTree>
    <p:extLst>
      <p:ext uri="{BB962C8B-B14F-4D97-AF65-F5344CB8AC3E}">
        <p14:creationId xmlns:p14="http://schemas.microsoft.com/office/powerpoint/2010/main" val="3581925285"/>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0"/>
            <a:ext cx="8229600" cy="1143000"/>
          </a:xfrm>
        </p:spPr>
        <p:txBody>
          <a:bodyPr>
            <a:noAutofit/>
          </a:bodyPr>
          <a:lstStyle/>
          <a:p>
            <a:pPr marL="457200" indent="-457200"/>
            <a:r>
              <a:rPr lang="el-GR" sz="3200" b="1" dirty="0" smtClean="0"/>
              <a:t>6.3</a:t>
            </a:r>
            <a:r>
              <a:rPr lang="el-GR" sz="3200" b="1" dirty="0"/>
              <a:t>. Συνάρτηση Μοναδιαίας Κλίσης (Ράμπα)</a:t>
            </a:r>
          </a:p>
        </p:txBody>
      </p:sp>
      <p:sp>
        <p:nvSpPr>
          <p:cNvPr id="3" name="Slide Number Placeholder 2"/>
          <p:cNvSpPr>
            <a:spLocks noGrp="1"/>
          </p:cNvSpPr>
          <p:nvPr>
            <p:ph type="sldNum" sz="quarter" idx="12"/>
          </p:nvPr>
        </p:nvSpPr>
        <p:spPr/>
        <p:txBody>
          <a:bodyPr/>
          <a:lstStyle/>
          <a:p>
            <a:fld id="{0B0EBAE1-C03B-424B-868F-E6C23C4F0113}" type="slidenum">
              <a:rPr lang="el-GR" smtClean="0"/>
              <a:t>58</a:t>
            </a:fld>
            <a:endParaRPr lang="el-GR"/>
          </a:p>
        </p:txBody>
      </p:sp>
    </p:spTree>
    <p:extLst>
      <p:ext uri="{BB962C8B-B14F-4D97-AF65-F5344CB8AC3E}">
        <p14:creationId xmlns:p14="http://schemas.microsoft.com/office/powerpoint/2010/main" val="709317720"/>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l-GR" dirty="0" smtClean="0"/>
              <a:t>Συνάρτηση Μοναδιαίας Κλίσης </a:t>
            </a:r>
            <a:endParaRPr lang="el-GR"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457200" y="1052736"/>
                <a:ext cx="8229600" cy="5472608"/>
              </a:xfrm>
            </p:spPr>
            <p:txBody>
              <a:bodyPr>
                <a:noAutofit/>
              </a:bodyPr>
              <a:lstStyle/>
              <a:p>
                <a:pPr marL="0" indent="0" algn="l">
                  <a:lnSpc>
                    <a:spcPct val="150000"/>
                  </a:lnSpc>
                  <a:spcBef>
                    <a:spcPts val="600"/>
                  </a:spcBef>
                  <a:spcAft>
                    <a:spcPts val="600"/>
                  </a:spcAft>
                  <a:buNone/>
                </a:pPr>
                <a:r>
                  <a:rPr lang="el-GR" sz="1800" dirty="0" smtClean="0"/>
                  <a:t>Η συνάρτηση</a:t>
                </a:r>
                <a:r>
                  <a:rPr lang="el-GR" sz="1800" b="1" dirty="0"/>
                  <a:t> μοναδιαίας κλίσης</a:t>
                </a:r>
                <a:r>
                  <a:rPr lang="el-GR" sz="1800" dirty="0"/>
                  <a:t> συνεχούς χρόνου, ορίζεται από τη σχέση:</a:t>
                </a:r>
              </a:p>
              <a:p>
                <a:pPr marL="0" indent="0" algn="l">
                  <a:lnSpc>
                    <a:spcPct val="150000"/>
                  </a:lnSpc>
                  <a:spcBef>
                    <a:spcPts val="600"/>
                  </a:spcBef>
                  <a:spcAft>
                    <a:spcPts val="600"/>
                  </a:spcAft>
                  <a:buNone/>
                </a:pPr>
                <a14:m>
                  <m:oMathPara xmlns:m="http://schemas.openxmlformats.org/officeDocument/2006/math">
                    <m:oMathParaPr>
                      <m:jc m:val="left"/>
                    </m:oMathParaPr>
                    <m:oMath xmlns:m="http://schemas.openxmlformats.org/officeDocument/2006/math">
                      <m:r>
                        <a:rPr lang="en-US" sz="1800" i="1">
                          <a:latin typeface="Cambria Math"/>
                        </a:rPr>
                        <m:t>𝑟</m:t>
                      </m:r>
                      <m:d>
                        <m:dPr>
                          <m:ctrlPr>
                            <a:rPr lang="el-GR" sz="1800" i="1">
                              <a:latin typeface="Cambria Math"/>
                            </a:rPr>
                          </m:ctrlPr>
                        </m:dPr>
                        <m:e>
                          <m:r>
                            <a:rPr lang="el-GR" sz="1800" i="1">
                              <a:latin typeface="Cambria Math"/>
                            </a:rPr>
                            <m:t>𝑡</m:t>
                          </m:r>
                        </m:e>
                      </m:d>
                      <m:r>
                        <a:rPr lang="el-GR" sz="1800" i="1">
                          <a:latin typeface="Cambria Math"/>
                        </a:rPr>
                        <m:t>=</m:t>
                      </m:r>
                      <m:d>
                        <m:dPr>
                          <m:begChr m:val="{"/>
                          <m:endChr m:val=""/>
                          <m:ctrlPr>
                            <a:rPr lang="el-GR" sz="1800" i="1">
                              <a:latin typeface="Cambria Math"/>
                            </a:rPr>
                          </m:ctrlPr>
                        </m:dPr>
                        <m:e>
                          <m:eqArr>
                            <m:eqArrPr>
                              <m:ctrlPr>
                                <a:rPr lang="el-GR" sz="1800" i="1">
                                  <a:latin typeface="Cambria Math"/>
                                </a:rPr>
                              </m:ctrlPr>
                            </m:eqArrPr>
                            <m:e>
                              <m:r>
                                <a:rPr lang="el-GR" sz="1800" i="1">
                                  <a:latin typeface="Cambria Math"/>
                                </a:rPr>
                                <m:t>0,  </m:t>
                              </m:r>
                              <m:r>
                                <a:rPr lang="el-GR" sz="1800" b="0" i="1" smtClean="0">
                                  <a:latin typeface="Cambria Math"/>
                                </a:rPr>
                                <m:t>        </m:t>
                              </m:r>
                              <m:r>
                                <a:rPr lang="el-GR" sz="1800" i="1">
                                  <a:latin typeface="Cambria Math"/>
                                </a:rPr>
                                <m:t>𝑡</m:t>
                              </m:r>
                              <m:r>
                                <a:rPr lang="el-GR" sz="1800" i="1">
                                  <a:latin typeface="Cambria Math"/>
                                </a:rPr>
                                <m:t>&lt;0</m:t>
                              </m:r>
                            </m:e>
                            <m:e>
                              <m:r>
                                <a:rPr lang="el-GR" sz="1800" i="1">
                                  <a:latin typeface="Cambria Math"/>
                                </a:rPr>
                                <m:t>𝑡</m:t>
                              </m:r>
                              <m:r>
                                <a:rPr lang="el-GR" sz="1800" i="1">
                                  <a:latin typeface="Cambria Math"/>
                                </a:rPr>
                                <m:t>,          &amp;</m:t>
                              </m:r>
                              <m:r>
                                <a:rPr lang="el-GR" sz="1800" i="1">
                                  <a:latin typeface="Cambria Math"/>
                                </a:rPr>
                                <m:t>𝑡</m:t>
                              </m:r>
                              <m:r>
                                <a:rPr lang="el-GR" sz="1800" i="1">
                                  <a:latin typeface="Cambria Math"/>
                                </a:rPr>
                                <m:t>≥0</m:t>
                              </m:r>
                            </m:e>
                          </m:eqArr>
                        </m:e>
                      </m:d>
                      <m:r>
                        <a:rPr lang="el-GR" sz="1800" i="1">
                          <a:latin typeface="Cambria Math"/>
                        </a:rPr>
                        <m:t>      </m:t>
                      </m:r>
                      <m:r>
                        <m:rPr>
                          <m:sty m:val="p"/>
                        </m:rPr>
                        <a:rPr lang="el-GR" sz="1800" b="0" i="0" smtClean="0">
                          <a:latin typeface="Cambria Math"/>
                        </a:rPr>
                        <m:t>η</m:t>
                      </m:r>
                      <m:r>
                        <a:rPr lang="el-GR" sz="1800" i="1">
                          <a:latin typeface="Cambria Math"/>
                        </a:rPr>
                        <m:t> </m:t>
                      </m:r>
                      <m:r>
                        <a:rPr lang="el-GR" sz="1800" b="0" i="1" smtClean="0">
                          <a:latin typeface="Cambria Math"/>
                        </a:rPr>
                        <m:t>    </m:t>
                      </m:r>
                      <m:r>
                        <a:rPr lang="en-US" sz="1800" i="1">
                          <a:latin typeface="Cambria Math"/>
                        </a:rPr>
                        <m:t>𝑟</m:t>
                      </m:r>
                      <m:d>
                        <m:dPr>
                          <m:ctrlPr>
                            <a:rPr lang="el-GR" sz="1800" i="1">
                              <a:latin typeface="Cambria Math"/>
                            </a:rPr>
                          </m:ctrlPr>
                        </m:dPr>
                        <m:e>
                          <m:r>
                            <a:rPr lang="en-US" sz="1800" i="1">
                              <a:latin typeface="Cambria Math"/>
                            </a:rPr>
                            <m:t>𝑡</m:t>
                          </m:r>
                        </m:e>
                      </m:d>
                      <m:r>
                        <a:rPr lang="en-US" sz="1800" i="1">
                          <a:latin typeface="Cambria Math"/>
                        </a:rPr>
                        <m:t>=</m:t>
                      </m:r>
                      <m:r>
                        <a:rPr lang="en-US" sz="1800" i="1">
                          <a:latin typeface="Cambria Math"/>
                        </a:rPr>
                        <m:t>𝑡</m:t>
                      </m:r>
                      <m:r>
                        <a:rPr lang="en-US" sz="1800" i="1">
                          <a:latin typeface="Cambria Math"/>
                        </a:rPr>
                        <m:t> </m:t>
                      </m:r>
                      <m:r>
                        <a:rPr lang="en-US" sz="1800" i="1">
                          <a:latin typeface="Cambria Math"/>
                        </a:rPr>
                        <m:t>𝑢</m:t>
                      </m:r>
                      <m:r>
                        <a:rPr lang="en-US" sz="1800" i="1">
                          <a:latin typeface="Cambria Math"/>
                        </a:rPr>
                        <m:t>(</m:t>
                      </m:r>
                      <m:r>
                        <a:rPr lang="en-US" sz="1800" i="1">
                          <a:latin typeface="Cambria Math"/>
                        </a:rPr>
                        <m:t>𝑡</m:t>
                      </m:r>
                      <m:r>
                        <a:rPr lang="en-US" sz="1800" i="1">
                          <a:latin typeface="Cambria Math"/>
                        </a:rPr>
                        <m:t>)</m:t>
                      </m:r>
                    </m:oMath>
                  </m:oMathPara>
                </a14:m>
                <a:endParaRPr lang="el-GR" sz="1800" dirty="0" smtClean="0"/>
              </a:p>
              <a:p>
                <a:pPr marL="0" indent="0" algn="l">
                  <a:lnSpc>
                    <a:spcPct val="150000"/>
                  </a:lnSpc>
                  <a:spcBef>
                    <a:spcPts val="600"/>
                  </a:spcBef>
                  <a:spcAft>
                    <a:spcPts val="600"/>
                  </a:spcAft>
                  <a:buNone/>
                </a:pPr>
                <a:endParaRPr lang="el-GR" sz="1800" dirty="0" smtClean="0"/>
              </a:p>
              <a:p>
                <a:pPr marL="0" indent="0" algn="l">
                  <a:lnSpc>
                    <a:spcPct val="150000"/>
                  </a:lnSpc>
                  <a:spcBef>
                    <a:spcPts val="600"/>
                  </a:spcBef>
                  <a:spcAft>
                    <a:spcPts val="600"/>
                  </a:spcAft>
                  <a:buNone/>
                </a:pPr>
                <a:r>
                  <a:rPr lang="el-GR" sz="1800" dirty="0" smtClean="0"/>
                  <a:t>Ισχύουν οι σχέσεις:</a:t>
                </a:r>
              </a:p>
              <a:p>
                <a:pPr marL="0" indent="0" algn="l">
                  <a:lnSpc>
                    <a:spcPct val="150000"/>
                  </a:lnSpc>
                  <a:spcBef>
                    <a:spcPts val="600"/>
                  </a:spcBef>
                  <a:spcAft>
                    <a:spcPts val="600"/>
                  </a:spcAft>
                  <a:buNone/>
                </a:pPr>
                <a14:m>
                  <m:oMathPara xmlns:m="http://schemas.openxmlformats.org/officeDocument/2006/math">
                    <m:oMathParaPr>
                      <m:jc m:val="centerGroup"/>
                    </m:oMathParaPr>
                    <m:oMath xmlns:m="http://schemas.openxmlformats.org/officeDocument/2006/math">
                      <m:f>
                        <m:fPr>
                          <m:ctrlPr>
                            <a:rPr lang="el-GR" sz="1800" i="1">
                              <a:latin typeface="Cambria Math"/>
                            </a:rPr>
                          </m:ctrlPr>
                        </m:fPr>
                        <m:num>
                          <m:r>
                            <a:rPr lang="en-US" sz="1800" i="1">
                              <a:latin typeface="Cambria Math"/>
                            </a:rPr>
                            <m:t>𝑑𝑟</m:t>
                          </m:r>
                          <m:d>
                            <m:dPr>
                              <m:ctrlPr>
                                <a:rPr lang="el-GR" sz="1800" i="1">
                                  <a:latin typeface="Cambria Math"/>
                                </a:rPr>
                              </m:ctrlPr>
                            </m:dPr>
                            <m:e>
                              <m:r>
                                <a:rPr lang="en-US" sz="1800" i="1">
                                  <a:latin typeface="Cambria Math"/>
                                </a:rPr>
                                <m:t>𝑡</m:t>
                              </m:r>
                            </m:e>
                          </m:d>
                        </m:num>
                        <m:den>
                          <m:r>
                            <a:rPr lang="en-US" sz="1800" i="1">
                              <a:latin typeface="Cambria Math"/>
                            </a:rPr>
                            <m:t>𝑑𝑡</m:t>
                          </m:r>
                        </m:den>
                      </m:f>
                      <m:r>
                        <a:rPr lang="en-US" sz="1800" i="1">
                          <a:latin typeface="Cambria Math"/>
                        </a:rPr>
                        <m:t>=</m:t>
                      </m:r>
                      <m:f>
                        <m:fPr>
                          <m:ctrlPr>
                            <a:rPr lang="el-GR" sz="1800" i="1">
                              <a:latin typeface="Cambria Math"/>
                            </a:rPr>
                          </m:ctrlPr>
                        </m:fPr>
                        <m:num>
                          <m:r>
                            <a:rPr lang="en-US" sz="1800" i="1">
                              <a:latin typeface="Cambria Math"/>
                            </a:rPr>
                            <m:t>𝑑</m:t>
                          </m:r>
                        </m:num>
                        <m:den>
                          <m:r>
                            <a:rPr lang="en-US" sz="1800" i="1">
                              <a:latin typeface="Cambria Math"/>
                            </a:rPr>
                            <m:t>𝑑𝑡</m:t>
                          </m:r>
                        </m:den>
                      </m:f>
                      <m:r>
                        <a:rPr lang="en-US" sz="1800" i="1">
                          <a:latin typeface="Cambria Math"/>
                        </a:rPr>
                        <m:t>[</m:t>
                      </m:r>
                      <m:r>
                        <a:rPr lang="en-US" sz="1800" i="1">
                          <a:latin typeface="Cambria Math"/>
                        </a:rPr>
                        <m:t>𝑡</m:t>
                      </m:r>
                      <m:r>
                        <a:rPr lang="en-US" sz="1800" i="1">
                          <a:latin typeface="Cambria Math"/>
                        </a:rPr>
                        <m:t> </m:t>
                      </m:r>
                      <m:r>
                        <a:rPr lang="en-US" sz="1800" i="1">
                          <a:latin typeface="Cambria Math"/>
                        </a:rPr>
                        <m:t>𝑢</m:t>
                      </m:r>
                      <m:d>
                        <m:dPr>
                          <m:ctrlPr>
                            <a:rPr lang="el-GR" sz="1800" i="1">
                              <a:latin typeface="Cambria Math"/>
                            </a:rPr>
                          </m:ctrlPr>
                        </m:dPr>
                        <m:e>
                          <m:r>
                            <a:rPr lang="en-US" sz="1800" i="1">
                              <a:latin typeface="Cambria Math"/>
                            </a:rPr>
                            <m:t>𝑡</m:t>
                          </m:r>
                        </m:e>
                      </m:d>
                      <m:r>
                        <a:rPr lang="en-US" sz="1800" i="1">
                          <a:latin typeface="Cambria Math"/>
                        </a:rPr>
                        <m:t>]=</m:t>
                      </m:r>
                      <m:r>
                        <a:rPr lang="en-US" sz="1800" i="1">
                          <a:latin typeface="Cambria Math"/>
                        </a:rPr>
                        <m:t>𝑢</m:t>
                      </m:r>
                      <m:d>
                        <m:dPr>
                          <m:ctrlPr>
                            <a:rPr lang="el-GR" sz="1800" i="1">
                              <a:latin typeface="Cambria Math"/>
                            </a:rPr>
                          </m:ctrlPr>
                        </m:dPr>
                        <m:e>
                          <m:r>
                            <a:rPr lang="el-GR" sz="1800" i="1">
                              <a:latin typeface="Cambria Math"/>
                            </a:rPr>
                            <m:t>𝑡</m:t>
                          </m:r>
                        </m:e>
                      </m:d>
                    </m:oMath>
                  </m:oMathPara>
                </a14:m>
                <a:endParaRPr lang="el-GR" sz="1800" dirty="0" smtClean="0"/>
              </a:p>
              <a:p>
                <a:pPr marL="0" indent="0" algn="l">
                  <a:lnSpc>
                    <a:spcPct val="150000"/>
                  </a:lnSpc>
                  <a:spcBef>
                    <a:spcPts val="600"/>
                  </a:spcBef>
                  <a:spcAft>
                    <a:spcPts val="600"/>
                  </a:spcAft>
                  <a:buNone/>
                </a:pPr>
                <a14:m>
                  <m:oMathPara xmlns:m="http://schemas.openxmlformats.org/officeDocument/2006/math">
                    <m:oMathParaPr>
                      <m:jc m:val="centerGroup"/>
                    </m:oMathParaPr>
                    <m:oMath xmlns:m="http://schemas.openxmlformats.org/officeDocument/2006/math">
                      <m:r>
                        <a:rPr lang="en-US" sz="1800" i="1">
                          <a:latin typeface="Cambria Math"/>
                        </a:rPr>
                        <m:t>𝑟</m:t>
                      </m:r>
                      <m:d>
                        <m:dPr>
                          <m:ctrlPr>
                            <a:rPr lang="el-GR" sz="1800" i="1">
                              <a:latin typeface="Cambria Math"/>
                            </a:rPr>
                          </m:ctrlPr>
                        </m:dPr>
                        <m:e>
                          <m:r>
                            <a:rPr lang="el-GR" sz="1800" i="1">
                              <a:latin typeface="Cambria Math"/>
                            </a:rPr>
                            <m:t>𝑡</m:t>
                          </m:r>
                        </m:e>
                      </m:d>
                      <m:r>
                        <a:rPr lang="el-GR" sz="1800" i="1">
                          <a:latin typeface="Cambria Math"/>
                        </a:rPr>
                        <m:t>=</m:t>
                      </m:r>
                      <m:nary>
                        <m:naryPr>
                          <m:limLoc m:val="subSup"/>
                          <m:ctrlPr>
                            <a:rPr lang="el-GR" sz="1800" i="1">
                              <a:latin typeface="Cambria Math"/>
                            </a:rPr>
                          </m:ctrlPr>
                        </m:naryPr>
                        <m:sub>
                          <m:r>
                            <a:rPr lang="el-GR" sz="1800" i="1">
                              <a:latin typeface="Cambria Math"/>
                            </a:rPr>
                            <m:t>−∞</m:t>
                          </m:r>
                        </m:sub>
                        <m:sup>
                          <m:r>
                            <a:rPr lang="el-GR" sz="1800" i="1">
                              <a:latin typeface="Cambria Math"/>
                            </a:rPr>
                            <m:t>∞</m:t>
                          </m:r>
                        </m:sup>
                        <m:e>
                          <m:r>
                            <a:rPr lang="el-GR" sz="1800" i="1">
                              <a:latin typeface="Cambria Math"/>
                            </a:rPr>
                            <m:t>𝑢</m:t>
                          </m:r>
                          <m:d>
                            <m:dPr>
                              <m:ctrlPr>
                                <a:rPr lang="el-GR" sz="1800" i="1">
                                  <a:latin typeface="Cambria Math"/>
                                </a:rPr>
                              </m:ctrlPr>
                            </m:dPr>
                            <m:e>
                              <m:r>
                                <a:rPr lang="el-GR" sz="1800" i="1">
                                  <a:latin typeface="Cambria Math"/>
                                </a:rPr>
                                <m:t>𝜏</m:t>
                              </m:r>
                            </m:e>
                          </m:d>
                          <m:r>
                            <a:rPr lang="el-GR" sz="1800" i="1">
                              <a:latin typeface="Cambria Math"/>
                            </a:rPr>
                            <m:t>𝑑</m:t>
                          </m:r>
                          <m:r>
                            <a:rPr lang="el-GR" sz="1800" i="1">
                              <a:latin typeface="Cambria Math"/>
                            </a:rPr>
                            <m:t>(</m:t>
                          </m:r>
                          <m:r>
                            <a:rPr lang="el-GR" sz="1800" i="1">
                              <a:latin typeface="Cambria Math"/>
                            </a:rPr>
                            <m:t>𝜏</m:t>
                          </m:r>
                          <m:r>
                            <a:rPr lang="el-GR" sz="1800" i="1">
                              <a:latin typeface="Cambria Math"/>
                            </a:rPr>
                            <m:t>)</m:t>
                          </m:r>
                        </m:e>
                      </m:nary>
                    </m:oMath>
                  </m:oMathPara>
                </a14:m>
                <a:endParaRPr lang="el-GR" sz="1800" dirty="0" smtClean="0"/>
              </a:p>
              <a:p>
                <a:pPr marL="0" indent="0" algn="l">
                  <a:lnSpc>
                    <a:spcPct val="150000"/>
                  </a:lnSpc>
                  <a:spcBef>
                    <a:spcPts val="600"/>
                  </a:spcBef>
                  <a:spcAft>
                    <a:spcPts val="600"/>
                  </a:spcAft>
                  <a:buNone/>
                </a:pPr>
                <a14:m>
                  <m:oMathPara xmlns:m="http://schemas.openxmlformats.org/officeDocument/2006/math">
                    <m:oMathParaPr>
                      <m:jc m:val="centerGroup"/>
                    </m:oMathParaPr>
                    <m:oMath xmlns:m="http://schemas.openxmlformats.org/officeDocument/2006/math">
                      <m:r>
                        <a:rPr lang="el-GR" sz="1800" i="1">
                          <a:latin typeface="Cambria Math"/>
                        </a:rPr>
                        <m:t>𝛿</m:t>
                      </m:r>
                      <m:d>
                        <m:dPr>
                          <m:ctrlPr>
                            <a:rPr lang="el-GR" sz="1800" i="1">
                              <a:latin typeface="Cambria Math"/>
                            </a:rPr>
                          </m:ctrlPr>
                        </m:dPr>
                        <m:e>
                          <m:r>
                            <a:rPr lang="en-US" sz="1800" i="1">
                              <a:latin typeface="Cambria Math"/>
                            </a:rPr>
                            <m:t>𝑡</m:t>
                          </m:r>
                        </m:e>
                      </m:d>
                      <m:r>
                        <a:rPr lang="en-US" sz="1800" i="1">
                          <a:latin typeface="Cambria Math"/>
                        </a:rPr>
                        <m:t>=</m:t>
                      </m:r>
                      <m:f>
                        <m:fPr>
                          <m:ctrlPr>
                            <a:rPr lang="el-GR" sz="1800" i="1">
                              <a:latin typeface="Cambria Math"/>
                            </a:rPr>
                          </m:ctrlPr>
                        </m:fPr>
                        <m:num>
                          <m:r>
                            <a:rPr lang="en-US" sz="1800" i="1">
                              <a:latin typeface="Cambria Math"/>
                            </a:rPr>
                            <m:t>𝑑</m:t>
                          </m:r>
                          <m:r>
                            <a:rPr lang="en-US" sz="1800" i="1">
                              <a:latin typeface="Cambria Math"/>
                            </a:rPr>
                            <m:t>′′</m:t>
                          </m:r>
                          <m:r>
                            <a:rPr lang="en-US" sz="1800" i="1">
                              <a:latin typeface="Cambria Math"/>
                            </a:rPr>
                            <m:t>𝑟</m:t>
                          </m:r>
                          <m:d>
                            <m:dPr>
                              <m:ctrlPr>
                                <a:rPr lang="el-GR" sz="1800" i="1">
                                  <a:latin typeface="Cambria Math"/>
                                </a:rPr>
                              </m:ctrlPr>
                            </m:dPr>
                            <m:e>
                              <m:r>
                                <a:rPr lang="en-US" sz="1800" i="1">
                                  <a:latin typeface="Cambria Math"/>
                                </a:rPr>
                                <m:t>𝑡</m:t>
                              </m:r>
                            </m:e>
                          </m:d>
                        </m:num>
                        <m:den>
                          <m:r>
                            <a:rPr lang="en-US" sz="1800" i="1">
                              <a:latin typeface="Cambria Math"/>
                            </a:rPr>
                            <m:t>𝑑𝑡</m:t>
                          </m:r>
                          <m:r>
                            <a:rPr lang="en-US" sz="1800" i="1">
                              <a:latin typeface="Cambria Math"/>
                            </a:rPr>
                            <m:t>′′</m:t>
                          </m:r>
                        </m:den>
                      </m:f>
                    </m:oMath>
                  </m:oMathPara>
                </a14:m>
                <a:endParaRPr lang="en-US" sz="1800" dirty="0" smtClean="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457200" y="1052736"/>
                <a:ext cx="8229600" cy="5472608"/>
              </a:xfrm>
              <a:blipFill rotWithShape="1">
                <a:blip r:embed="rId2"/>
                <a:stretch>
                  <a:fillRect l="-593"/>
                </a:stretch>
              </a:blipFill>
            </p:spPr>
            <p:txBody>
              <a:bodyPr/>
              <a:lstStyle/>
              <a:p>
                <a:r>
                  <a:rPr lang="el-GR">
                    <a:noFill/>
                  </a:rPr>
                  <a:t> </a:t>
                </a:r>
              </a:p>
            </p:txBody>
          </p:sp>
        </mc:Fallback>
      </mc:AlternateContent>
      <p:sp>
        <p:nvSpPr>
          <p:cNvPr id="4" name="Slide Number Placeholder 3"/>
          <p:cNvSpPr>
            <a:spLocks noGrp="1"/>
          </p:cNvSpPr>
          <p:nvPr>
            <p:ph type="sldNum" sz="quarter" idx="12"/>
          </p:nvPr>
        </p:nvSpPr>
        <p:spPr/>
        <p:txBody>
          <a:bodyPr/>
          <a:lstStyle/>
          <a:p>
            <a:fld id="{0B0EBAE1-C03B-424B-868F-E6C23C4F0113}" type="slidenum">
              <a:rPr lang="el-GR" smtClean="0"/>
              <a:t>59</a:t>
            </a:fld>
            <a:endParaRPr lang="el-GR"/>
          </a:p>
        </p:txBody>
      </p:sp>
      <p:pic>
        <p:nvPicPr>
          <p:cNvPr id="614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220072" y="1628800"/>
            <a:ext cx="3373760" cy="11532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55690511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lvl="0"/>
            <a:r>
              <a:rPr lang="el-GR" dirty="0" smtClean="0"/>
              <a:t>Κατηγορίες Σημάτων (1/2)</a:t>
            </a:r>
            <a:endParaRPr lang="el-GR" dirty="0"/>
          </a:p>
        </p:txBody>
      </p:sp>
      <p:sp>
        <p:nvSpPr>
          <p:cNvPr id="3" name="Content Placeholder 2"/>
          <p:cNvSpPr>
            <a:spLocks noGrp="1"/>
          </p:cNvSpPr>
          <p:nvPr>
            <p:ph idx="1"/>
          </p:nvPr>
        </p:nvSpPr>
        <p:spPr>
          <a:xfrm>
            <a:off x="457200" y="1052736"/>
            <a:ext cx="8229600" cy="5472608"/>
          </a:xfrm>
        </p:spPr>
        <p:txBody>
          <a:bodyPr>
            <a:noAutofit/>
          </a:bodyPr>
          <a:lstStyle/>
          <a:p>
            <a:pPr marL="0" indent="0" algn="l">
              <a:lnSpc>
                <a:spcPct val="150000"/>
              </a:lnSpc>
              <a:spcBef>
                <a:spcPts val="600"/>
              </a:spcBef>
              <a:spcAft>
                <a:spcPts val="600"/>
              </a:spcAft>
              <a:buNone/>
            </a:pPr>
            <a:r>
              <a:rPr lang="el-GR" sz="2000" dirty="0" smtClean="0"/>
              <a:t>Ως προς την μεταβλητή του </a:t>
            </a:r>
            <a:r>
              <a:rPr lang="el-GR" sz="2000" b="1" dirty="0" smtClean="0"/>
              <a:t>πλάτους</a:t>
            </a:r>
            <a:r>
              <a:rPr lang="el-GR" sz="2000" dirty="0" smtClean="0"/>
              <a:t>:</a:t>
            </a:r>
          </a:p>
          <a:p>
            <a:pPr algn="l">
              <a:lnSpc>
                <a:spcPct val="150000"/>
              </a:lnSpc>
              <a:spcBef>
                <a:spcPts val="600"/>
              </a:spcBef>
              <a:spcAft>
                <a:spcPts val="600"/>
              </a:spcAft>
            </a:pPr>
            <a:r>
              <a:rPr lang="el-GR" sz="2000" b="1" dirty="0" smtClean="0"/>
              <a:t>Συνεχούς </a:t>
            </a:r>
            <a:r>
              <a:rPr lang="el-GR" sz="2000" b="1" dirty="0"/>
              <a:t>τιμής </a:t>
            </a:r>
            <a:r>
              <a:rPr lang="el-GR" sz="2000" b="1" dirty="0" smtClean="0"/>
              <a:t>: </a:t>
            </a:r>
            <a:r>
              <a:rPr lang="el-GR" sz="2000" dirty="0" smtClean="0"/>
              <a:t>ένα </a:t>
            </a:r>
            <a:r>
              <a:rPr lang="el-GR" sz="2000" dirty="0"/>
              <a:t>σήμα </a:t>
            </a:r>
            <a:r>
              <a:rPr lang="el-GR" sz="2000" dirty="0" smtClean="0"/>
              <a:t>που παίρνει </a:t>
            </a:r>
            <a:r>
              <a:rPr lang="el-GR" sz="2000" dirty="0"/>
              <a:t>όλες τις δυνατές τιμές σε ένα διάστημα </a:t>
            </a:r>
            <a:r>
              <a:rPr lang="el-GR" sz="2000" dirty="0" smtClean="0"/>
              <a:t>τιμών</a:t>
            </a:r>
            <a:endParaRPr lang="el-GR" sz="2000" b="1" dirty="0" smtClean="0"/>
          </a:p>
          <a:p>
            <a:pPr algn="l">
              <a:lnSpc>
                <a:spcPct val="150000"/>
              </a:lnSpc>
              <a:spcBef>
                <a:spcPts val="600"/>
              </a:spcBef>
              <a:spcAft>
                <a:spcPts val="600"/>
              </a:spcAft>
            </a:pPr>
            <a:r>
              <a:rPr lang="el-GR" sz="2000" b="1" dirty="0" smtClean="0"/>
              <a:t>Διακριτής τιμής:</a:t>
            </a:r>
            <a:r>
              <a:rPr lang="el-GR" sz="2000" dirty="0" smtClean="0"/>
              <a:t> ένα σήμα που παίρνει </a:t>
            </a:r>
            <a:r>
              <a:rPr lang="el-GR" sz="2000" dirty="0"/>
              <a:t>τιμές από ένα πεπερασμένο σύνολο </a:t>
            </a:r>
            <a:r>
              <a:rPr lang="el-GR" sz="2000" dirty="0" smtClean="0"/>
              <a:t>τιμών</a:t>
            </a:r>
          </a:p>
          <a:p>
            <a:pPr marL="0" indent="0" algn="l">
              <a:lnSpc>
                <a:spcPct val="150000"/>
              </a:lnSpc>
              <a:spcBef>
                <a:spcPts val="600"/>
              </a:spcBef>
              <a:spcAft>
                <a:spcPts val="600"/>
              </a:spcAft>
              <a:buNone/>
            </a:pPr>
            <a:endParaRPr lang="el-GR" sz="2000" dirty="0" smtClean="0"/>
          </a:p>
        </p:txBody>
      </p:sp>
      <p:sp>
        <p:nvSpPr>
          <p:cNvPr id="4" name="Slide Number Placeholder 3"/>
          <p:cNvSpPr>
            <a:spLocks noGrp="1"/>
          </p:cNvSpPr>
          <p:nvPr>
            <p:ph type="sldNum" sz="quarter" idx="12"/>
          </p:nvPr>
        </p:nvSpPr>
        <p:spPr/>
        <p:txBody>
          <a:bodyPr/>
          <a:lstStyle/>
          <a:p>
            <a:fld id="{0B0EBAE1-C03B-424B-868F-E6C23C4F0113}" type="slidenum">
              <a:rPr lang="el-GR" smtClean="0"/>
              <a:t>6</a:t>
            </a:fld>
            <a:endParaRPr lang="el-GR"/>
          </a:p>
        </p:txBody>
      </p:sp>
    </p:spTree>
    <p:extLst>
      <p:ext uri="{BB962C8B-B14F-4D97-AF65-F5344CB8AC3E}">
        <p14:creationId xmlns:p14="http://schemas.microsoft.com/office/powerpoint/2010/main" val="2944646675"/>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0"/>
            <a:ext cx="8229600" cy="1143000"/>
          </a:xfrm>
        </p:spPr>
        <p:txBody>
          <a:bodyPr>
            <a:normAutofit/>
          </a:bodyPr>
          <a:lstStyle/>
          <a:p>
            <a:pPr marL="457200" lvl="0" indent="-457200"/>
            <a:r>
              <a:rPr lang="el-GR" sz="3200" b="1" dirty="0" smtClean="0"/>
              <a:t>6.4. Εκθετικά Σήματα</a:t>
            </a:r>
            <a:endParaRPr lang="el-GR" sz="3200" b="1" dirty="0"/>
          </a:p>
        </p:txBody>
      </p:sp>
      <p:sp>
        <p:nvSpPr>
          <p:cNvPr id="3" name="Slide Number Placeholder 2"/>
          <p:cNvSpPr>
            <a:spLocks noGrp="1"/>
          </p:cNvSpPr>
          <p:nvPr>
            <p:ph type="sldNum" sz="quarter" idx="12"/>
          </p:nvPr>
        </p:nvSpPr>
        <p:spPr/>
        <p:txBody>
          <a:bodyPr/>
          <a:lstStyle/>
          <a:p>
            <a:fld id="{0B0EBAE1-C03B-424B-868F-E6C23C4F0113}" type="slidenum">
              <a:rPr lang="el-GR" smtClean="0"/>
              <a:t>60</a:t>
            </a:fld>
            <a:endParaRPr lang="el-GR"/>
          </a:p>
        </p:txBody>
      </p:sp>
    </p:spTree>
    <p:extLst>
      <p:ext uri="{BB962C8B-B14F-4D97-AF65-F5344CB8AC3E}">
        <p14:creationId xmlns:p14="http://schemas.microsoft.com/office/powerpoint/2010/main" val="3546657135"/>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l-GR" dirty="0" smtClean="0"/>
              <a:t>Εκθετικά Σήματα</a:t>
            </a:r>
            <a:endParaRPr lang="el-GR"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457200" y="1052736"/>
                <a:ext cx="8229600" cy="5472608"/>
              </a:xfrm>
            </p:spPr>
            <p:txBody>
              <a:bodyPr>
                <a:noAutofit/>
              </a:bodyPr>
              <a:lstStyle/>
              <a:p>
                <a:pPr marL="0" indent="0" algn="l">
                  <a:lnSpc>
                    <a:spcPct val="150000"/>
                  </a:lnSpc>
                  <a:spcBef>
                    <a:spcPts val="600"/>
                  </a:spcBef>
                  <a:spcAft>
                    <a:spcPts val="600"/>
                  </a:spcAft>
                  <a:buNone/>
                </a:pPr>
                <a:r>
                  <a:rPr lang="el-GR" sz="1800" dirty="0" smtClean="0"/>
                  <a:t>Γενικός ορισμός εκθετικού σήματος: </a:t>
                </a:r>
              </a:p>
              <a:p>
                <a:pPr marL="0" indent="0" algn="l">
                  <a:lnSpc>
                    <a:spcPct val="150000"/>
                  </a:lnSpc>
                  <a:spcBef>
                    <a:spcPts val="600"/>
                  </a:spcBef>
                  <a:spcAft>
                    <a:spcPts val="600"/>
                  </a:spcAft>
                  <a:buNone/>
                </a:pPr>
                <a14:m>
                  <m:oMathPara xmlns:m="http://schemas.openxmlformats.org/officeDocument/2006/math">
                    <m:oMathParaPr>
                      <m:jc m:val="centerGroup"/>
                    </m:oMathParaPr>
                    <m:oMath xmlns:m="http://schemas.openxmlformats.org/officeDocument/2006/math">
                      <m:r>
                        <a:rPr lang="en-US" sz="1800" i="1">
                          <a:latin typeface="Cambria Math"/>
                        </a:rPr>
                        <m:t>𝑥</m:t>
                      </m:r>
                      <m:r>
                        <a:rPr lang="el-GR" sz="1800" i="1">
                          <a:latin typeface="Cambria Math"/>
                        </a:rPr>
                        <m:t>(</m:t>
                      </m:r>
                      <m:r>
                        <a:rPr lang="en-US" sz="1800" i="1">
                          <a:latin typeface="Cambria Math"/>
                        </a:rPr>
                        <m:t>𝑡</m:t>
                      </m:r>
                      <m:r>
                        <a:rPr lang="el-GR" sz="1800" i="1">
                          <a:latin typeface="Cambria Math"/>
                        </a:rPr>
                        <m:t>)=</m:t>
                      </m:r>
                      <m:r>
                        <a:rPr lang="en-US" sz="1800" i="1">
                          <a:latin typeface="Cambria Math"/>
                        </a:rPr>
                        <m:t>𝐴</m:t>
                      </m:r>
                      <m:sSup>
                        <m:sSupPr>
                          <m:ctrlPr>
                            <a:rPr lang="el-GR" sz="1800" i="1">
                              <a:latin typeface="Cambria Math"/>
                            </a:rPr>
                          </m:ctrlPr>
                        </m:sSupPr>
                        <m:e>
                          <m:r>
                            <a:rPr lang="el-GR" sz="1800" i="1">
                              <a:latin typeface="Cambria Math"/>
                            </a:rPr>
                            <m:t>𝛽</m:t>
                          </m:r>
                        </m:e>
                        <m:sup>
                          <m:r>
                            <a:rPr lang="en-US" sz="1800" i="1">
                              <a:latin typeface="Cambria Math"/>
                            </a:rPr>
                            <m:t>𝑠𝑡</m:t>
                          </m:r>
                        </m:sup>
                      </m:sSup>
                    </m:oMath>
                  </m:oMathPara>
                </a14:m>
                <a:endParaRPr lang="el-GR" sz="1800" dirty="0" smtClean="0"/>
              </a:p>
              <a:p>
                <a:pPr marL="0" indent="0" algn="l">
                  <a:lnSpc>
                    <a:spcPct val="150000"/>
                  </a:lnSpc>
                  <a:spcBef>
                    <a:spcPts val="600"/>
                  </a:spcBef>
                  <a:spcAft>
                    <a:spcPts val="600"/>
                  </a:spcAft>
                  <a:buNone/>
                </a:pPr>
                <a:r>
                  <a:rPr lang="el-GR" sz="1800" dirty="0" smtClean="0"/>
                  <a:t>Όπου:</a:t>
                </a:r>
                <a:endParaRPr lang="el-GR" sz="1800" i="1" dirty="0" smtClean="0"/>
              </a:p>
              <a:p>
                <a:pPr algn="l">
                  <a:lnSpc>
                    <a:spcPct val="150000"/>
                  </a:lnSpc>
                  <a:spcBef>
                    <a:spcPts val="600"/>
                  </a:spcBef>
                  <a:spcAft>
                    <a:spcPts val="600"/>
                  </a:spcAft>
                </a:pPr>
                <a:r>
                  <a:rPr lang="el-GR" sz="1800" dirty="0" smtClean="0"/>
                  <a:t>Το </a:t>
                </a:r>
                <a14:m>
                  <m:oMath xmlns:m="http://schemas.openxmlformats.org/officeDocument/2006/math">
                    <m:r>
                      <a:rPr lang="el-GR" sz="1800" i="1">
                        <a:latin typeface="Cambria Math"/>
                      </a:rPr>
                      <m:t>𝛢</m:t>
                    </m:r>
                  </m:oMath>
                </a14:m>
                <a:r>
                  <a:rPr lang="el-GR" sz="1800" dirty="0"/>
                  <a:t> ονομάζεται πλάτος του </a:t>
                </a:r>
                <a:r>
                  <a:rPr lang="el-GR" sz="1800" dirty="0" smtClean="0"/>
                  <a:t>σήματος </a:t>
                </a:r>
              </a:p>
              <a:p>
                <a:pPr algn="l">
                  <a:lnSpc>
                    <a:spcPct val="150000"/>
                  </a:lnSpc>
                  <a:spcBef>
                    <a:spcPts val="600"/>
                  </a:spcBef>
                  <a:spcAft>
                    <a:spcPts val="600"/>
                  </a:spcAft>
                </a:pPr>
                <a:r>
                  <a:rPr lang="el-GR" sz="1800" dirty="0" smtClean="0"/>
                  <a:t>Το </a:t>
                </a:r>
                <a14:m>
                  <m:oMath xmlns:m="http://schemas.openxmlformats.org/officeDocument/2006/math">
                    <m:r>
                      <a:rPr lang="el-GR" sz="1800" i="1">
                        <a:latin typeface="Cambria Math"/>
                      </a:rPr>
                      <m:t>𝛽</m:t>
                    </m:r>
                  </m:oMath>
                </a14:m>
                <a:r>
                  <a:rPr lang="el-GR" sz="1800" dirty="0"/>
                  <a:t> είναι κάποιος πραγματικός αριθμός, με συνηθέστερη τιμή </a:t>
                </a:r>
                <a14:m>
                  <m:oMath xmlns:m="http://schemas.openxmlformats.org/officeDocument/2006/math">
                    <m:r>
                      <a:rPr lang="el-GR" sz="1800" i="1">
                        <a:latin typeface="Cambria Math"/>
                      </a:rPr>
                      <m:t>𝛽</m:t>
                    </m:r>
                    <m:r>
                      <a:rPr lang="el-GR" sz="1800" i="1">
                        <a:latin typeface="Cambria Math"/>
                      </a:rPr>
                      <m:t>=</m:t>
                    </m:r>
                    <m:r>
                      <a:rPr lang="en-US" sz="1800" i="1">
                        <a:latin typeface="Cambria Math"/>
                      </a:rPr>
                      <m:t>𝑒</m:t>
                    </m:r>
                    <m:r>
                      <a:rPr lang="el-GR" sz="1800" i="1">
                        <a:latin typeface="Cambria Math"/>
                      </a:rPr>
                      <m:t>=2,171828</m:t>
                    </m:r>
                  </m:oMath>
                </a14:m>
                <a:r>
                  <a:rPr lang="el-GR" sz="1800" dirty="0"/>
                  <a:t>. </a:t>
                </a:r>
                <a:endParaRPr lang="el-GR" sz="1800" dirty="0" smtClean="0"/>
              </a:p>
              <a:p>
                <a:pPr algn="l">
                  <a:lnSpc>
                    <a:spcPct val="150000"/>
                  </a:lnSpc>
                  <a:spcBef>
                    <a:spcPts val="600"/>
                  </a:spcBef>
                  <a:spcAft>
                    <a:spcPts val="600"/>
                  </a:spcAft>
                </a:pPr>
                <a:r>
                  <a:rPr lang="el-GR" sz="1800" dirty="0" smtClean="0"/>
                  <a:t>Το </a:t>
                </a:r>
                <a14:m>
                  <m:oMath xmlns:m="http://schemas.openxmlformats.org/officeDocument/2006/math">
                    <m:r>
                      <a:rPr lang="en-US" sz="1800" i="1">
                        <a:latin typeface="Cambria Math"/>
                      </a:rPr>
                      <m:t>𝑠</m:t>
                    </m:r>
                  </m:oMath>
                </a14:m>
                <a:r>
                  <a:rPr lang="en-US" sz="1800" dirty="0"/>
                  <a:t> </a:t>
                </a:r>
                <a:r>
                  <a:rPr lang="el-GR" sz="1800" dirty="0"/>
                  <a:t>μπορεί να παίρνει πραγματικές (θετικές ή αρνητικές) ή </a:t>
                </a:r>
                <a:r>
                  <a:rPr lang="el-GR" sz="1800" dirty="0" err="1"/>
                  <a:t>μιδαγικές</a:t>
                </a:r>
                <a:r>
                  <a:rPr lang="el-GR" sz="1800" dirty="0"/>
                  <a:t> τιμές και καθορίζει σε σημαντικό βαθμό τη συμπεριφορά του σήματος. </a:t>
                </a:r>
                <a:endParaRPr lang="el-GR" sz="1800" dirty="0" smtClean="0"/>
              </a:p>
              <a:p>
                <a:pPr marL="0" indent="0" algn="l">
                  <a:lnSpc>
                    <a:spcPct val="150000"/>
                  </a:lnSpc>
                  <a:spcBef>
                    <a:spcPts val="600"/>
                  </a:spcBef>
                  <a:spcAft>
                    <a:spcPts val="600"/>
                  </a:spcAft>
                  <a:buNone/>
                </a:pPr>
                <a:r>
                  <a:rPr lang="el-GR" sz="1800" dirty="0" smtClean="0"/>
                  <a:t>Ακολουθεί </a:t>
                </a:r>
                <a:r>
                  <a:rPr lang="el-GR" sz="1800" dirty="0"/>
                  <a:t>ανάλυση με βάση τις διαφορετικές τιμές του </a:t>
                </a:r>
                <a14:m>
                  <m:oMath xmlns:m="http://schemas.openxmlformats.org/officeDocument/2006/math">
                    <m:r>
                      <a:rPr lang="en-US" sz="1800" i="1">
                        <a:latin typeface="Cambria Math"/>
                      </a:rPr>
                      <m:t>𝑠</m:t>
                    </m:r>
                  </m:oMath>
                </a14:m>
                <a:r>
                  <a:rPr lang="el-GR" sz="1800" dirty="0" smtClean="0"/>
                  <a:t>.</a:t>
                </a:r>
                <a:endParaRPr lang="el-GR" sz="1800"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457200" y="1052736"/>
                <a:ext cx="8229600" cy="5472608"/>
              </a:xfrm>
              <a:blipFill rotWithShape="1">
                <a:blip r:embed="rId2"/>
                <a:stretch>
                  <a:fillRect l="-593"/>
                </a:stretch>
              </a:blipFill>
            </p:spPr>
            <p:txBody>
              <a:bodyPr/>
              <a:lstStyle/>
              <a:p>
                <a:r>
                  <a:rPr lang="el-GR">
                    <a:noFill/>
                  </a:rPr>
                  <a:t> </a:t>
                </a:r>
              </a:p>
            </p:txBody>
          </p:sp>
        </mc:Fallback>
      </mc:AlternateContent>
      <p:sp>
        <p:nvSpPr>
          <p:cNvPr id="4" name="Slide Number Placeholder 3"/>
          <p:cNvSpPr>
            <a:spLocks noGrp="1"/>
          </p:cNvSpPr>
          <p:nvPr>
            <p:ph type="sldNum" sz="quarter" idx="12"/>
          </p:nvPr>
        </p:nvSpPr>
        <p:spPr/>
        <p:txBody>
          <a:bodyPr/>
          <a:lstStyle/>
          <a:p>
            <a:fld id="{0B0EBAE1-C03B-424B-868F-E6C23C4F0113}" type="slidenum">
              <a:rPr lang="el-GR" smtClean="0"/>
              <a:t>61</a:t>
            </a:fld>
            <a:endParaRPr lang="el-GR"/>
          </a:p>
        </p:txBody>
      </p:sp>
    </p:spTree>
    <p:extLst>
      <p:ext uri="{BB962C8B-B14F-4D97-AF65-F5344CB8AC3E}">
        <p14:creationId xmlns:p14="http://schemas.microsoft.com/office/powerpoint/2010/main" val="3318349223"/>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l-GR" dirty="0" smtClean="0"/>
              <a:t>Πραγματικά Εκθετικά Σήματα (1/2)</a:t>
            </a:r>
            <a:endParaRPr lang="el-GR"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457200" y="1052736"/>
                <a:ext cx="8229600" cy="5472608"/>
              </a:xfrm>
            </p:spPr>
            <p:txBody>
              <a:bodyPr>
                <a:noAutofit/>
              </a:bodyPr>
              <a:lstStyle/>
              <a:p>
                <a:pPr marL="0" indent="0" algn="l">
                  <a:spcBef>
                    <a:spcPts val="600"/>
                  </a:spcBef>
                  <a:spcAft>
                    <a:spcPts val="600"/>
                  </a:spcAft>
                  <a:buNone/>
                </a:pPr>
                <a:r>
                  <a:rPr lang="el-GR" sz="1800" b="1" dirty="0" smtClean="0"/>
                  <a:t>(α)  s αρνητικός</a:t>
                </a:r>
              </a:p>
              <a:p>
                <a:pPr marL="0" indent="0" algn="l">
                  <a:spcBef>
                    <a:spcPts val="600"/>
                  </a:spcBef>
                  <a:spcAft>
                    <a:spcPts val="600"/>
                  </a:spcAft>
                  <a:buNone/>
                </a:pPr>
                <a:r>
                  <a:rPr lang="el-GR" sz="1800" dirty="0"/>
                  <a:t>Αν </a:t>
                </a:r>
                <a14:m>
                  <m:oMath xmlns:m="http://schemas.openxmlformats.org/officeDocument/2006/math">
                    <m:r>
                      <a:rPr lang="el-GR" sz="1800" i="1" dirty="0" smtClean="0">
                        <a:latin typeface="Cambria Math"/>
                      </a:rPr>
                      <m:t>𝑠</m:t>
                    </m:r>
                    <m:r>
                      <a:rPr lang="el-GR" sz="1800" i="1" dirty="0" smtClean="0">
                        <a:latin typeface="Cambria Math"/>
                      </a:rPr>
                      <m:t>=−1/</m:t>
                    </m:r>
                    <m:r>
                      <a:rPr lang="el-GR" sz="1800" i="1" dirty="0" smtClean="0">
                        <a:latin typeface="Cambria Math"/>
                      </a:rPr>
                      <m:t>𝑇</m:t>
                    </m:r>
                  </m:oMath>
                </a14:m>
                <a:r>
                  <a:rPr lang="en-US" sz="1800" dirty="0" smtClean="0"/>
                  <a:t>,  </a:t>
                </a:r>
                <a:r>
                  <a:rPr lang="el-GR" sz="1800" dirty="0" smtClean="0"/>
                  <a:t>το </a:t>
                </a:r>
                <a:r>
                  <a:rPr lang="el-GR" sz="1800" dirty="0"/>
                  <a:t>σήμα γράφεται </a:t>
                </a:r>
                <a14:m>
                  <m:oMath xmlns:m="http://schemas.openxmlformats.org/officeDocument/2006/math">
                    <m:r>
                      <a:rPr lang="el-GR" sz="1800" i="1" dirty="0" smtClean="0">
                        <a:latin typeface="Cambria Math"/>
                      </a:rPr>
                      <m:t>𝑥</m:t>
                    </m:r>
                    <m:r>
                      <a:rPr lang="el-GR" sz="1800" i="1" dirty="0" smtClean="0">
                        <a:latin typeface="Cambria Math"/>
                      </a:rPr>
                      <m:t>(</m:t>
                    </m:r>
                    <m:r>
                      <a:rPr lang="el-GR" sz="1800" i="1" dirty="0" smtClean="0">
                        <a:latin typeface="Cambria Math"/>
                      </a:rPr>
                      <m:t>𝑡</m:t>
                    </m:r>
                    <m:r>
                      <a:rPr lang="el-GR" sz="1800" i="1" dirty="0" smtClean="0">
                        <a:latin typeface="Cambria Math"/>
                      </a:rPr>
                      <m:t>)=</m:t>
                    </m:r>
                    <m:r>
                      <a:rPr lang="el-GR" sz="1800" i="1" dirty="0" smtClean="0">
                        <a:latin typeface="Cambria Math"/>
                      </a:rPr>
                      <m:t>𝐴</m:t>
                    </m:r>
                    <m:sSup>
                      <m:sSupPr>
                        <m:ctrlPr>
                          <a:rPr lang="el-GR" sz="1800" i="1" dirty="0" smtClean="0">
                            <a:latin typeface="Cambria Math"/>
                          </a:rPr>
                        </m:ctrlPr>
                      </m:sSupPr>
                      <m:e>
                        <m:r>
                          <a:rPr lang="el-GR" sz="1800" i="1" dirty="0" smtClean="0">
                            <a:latin typeface="Cambria Math"/>
                          </a:rPr>
                          <m:t>𝑒</m:t>
                        </m:r>
                      </m:e>
                      <m:sup>
                        <m:r>
                          <a:rPr lang="el-GR" sz="1800" i="1" dirty="0">
                            <a:latin typeface="Cambria Math"/>
                          </a:rPr>
                          <m:t>−</m:t>
                        </m:r>
                        <m:r>
                          <a:rPr lang="en-US" sz="1800" b="0" i="1" dirty="0" smtClean="0">
                            <a:latin typeface="Cambria Math"/>
                          </a:rPr>
                          <m:t>𝑡</m:t>
                        </m:r>
                        <m:r>
                          <a:rPr lang="en-US" sz="1800" b="0" i="1" dirty="0" smtClean="0">
                            <a:latin typeface="Cambria Math"/>
                          </a:rPr>
                          <m:t>/</m:t>
                        </m:r>
                        <m:r>
                          <a:rPr lang="en-US" sz="1800" b="0" i="1" dirty="0" smtClean="0">
                            <a:latin typeface="Cambria Math"/>
                          </a:rPr>
                          <m:t>𝑇</m:t>
                        </m:r>
                      </m:sup>
                    </m:sSup>
                  </m:oMath>
                </a14:m>
                <a:r>
                  <a:rPr lang="en-US" sz="1800" dirty="0" smtClean="0"/>
                  <a:t>.</a:t>
                </a:r>
                <a:r>
                  <a:rPr lang="el-GR" sz="1800" dirty="0"/>
                  <a:t> </a:t>
                </a:r>
              </a:p>
              <a:p>
                <a:pPr marL="0" indent="0" algn="l">
                  <a:spcBef>
                    <a:spcPts val="600"/>
                  </a:spcBef>
                  <a:spcAft>
                    <a:spcPts val="600"/>
                  </a:spcAft>
                  <a:buNone/>
                </a:pPr>
                <a:r>
                  <a:rPr lang="el-GR" sz="1800" dirty="0" smtClean="0"/>
                  <a:t>Το </a:t>
                </a:r>
                <a:r>
                  <a:rPr lang="el-GR" sz="1800" dirty="0"/>
                  <a:t>Τ ονομάζεται </a:t>
                </a:r>
                <a:r>
                  <a:rPr lang="el-GR" sz="1800" b="1" dirty="0"/>
                  <a:t>σταθερά χρόνου </a:t>
                </a:r>
                <a:r>
                  <a:rPr lang="el-GR" sz="1800" dirty="0"/>
                  <a:t>και περιγράφει την ταχύτητα με την οποία ελαττώνεται το σήμα. </a:t>
                </a:r>
                <a:endParaRPr lang="el-GR" sz="1800" dirty="0" smtClean="0"/>
              </a:p>
              <a:p>
                <a:pPr marL="0" indent="0" algn="l">
                  <a:spcBef>
                    <a:spcPts val="600"/>
                  </a:spcBef>
                  <a:spcAft>
                    <a:spcPts val="600"/>
                  </a:spcAft>
                  <a:buNone/>
                </a:pPr>
                <a:endParaRPr lang="el-GR" sz="1800" dirty="0"/>
              </a:p>
              <a:p>
                <a:pPr algn="l">
                  <a:spcBef>
                    <a:spcPts val="600"/>
                  </a:spcBef>
                  <a:spcAft>
                    <a:spcPts val="600"/>
                  </a:spcAft>
                </a:pPr>
                <a:r>
                  <a:rPr lang="el-GR" sz="1800" dirty="0"/>
                  <a:t>Για </a:t>
                </a:r>
                <a14:m>
                  <m:oMath xmlns:m="http://schemas.openxmlformats.org/officeDocument/2006/math">
                    <m:r>
                      <a:rPr lang="el-GR" sz="1800" i="1" dirty="0" smtClean="0">
                        <a:latin typeface="Cambria Math"/>
                      </a:rPr>
                      <m:t>𝑡</m:t>
                    </m:r>
                    <m:r>
                      <a:rPr lang="el-GR" sz="1800" i="1" dirty="0" smtClean="0">
                        <a:latin typeface="Cambria Math"/>
                      </a:rPr>
                      <m:t>=</m:t>
                    </m:r>
                    <m:r>
                      <a:rPr lang="el-GR" sz="1800" i="1" dirty="0" smtClean="0">
                        <a:latin typeface="Cambria Math"/>
                      </a:rPr>
                      <m:t>𝑇</m:t>
                    </m:r>
                  </m:oMath>
                </a14:m>
                <a:r>
                  <a:rPr lang="el-GR" sz="1800" dirty="0"/>
                  <a:t> έχουμε:</a:t>
                </a:r>
              </a:p>
              <a:p>
                <a:pPr marL="0" indent="0" algn="l">
                  <a:spcBef>
                    <a:spcPts val="600"/>
                  </a:spcBef>
                  <a:spcAft>
                    <a:spcPts val="600"/>
                  </a:spcAft>
                  <a:buNone/>
                </a:pPr>
                <a14:m>
                  <m:oMathPara xmlns:m="http://schemas.openxmlformats.org/officeDocument/2006/math">
                    <m:oMathParaPr>
                      <m:jc m:val="centerGroup"/>
                    </m:oMathParaPr>
                    <m:oMath xmlns:m="http://schemas.openxmlformats.org/officeDocument/2006/math">
                      <m:r>
                        <a:rPr lang="el-GR" sz="1800" i="1" dirty="0" smtClean="0">
                          <a:latin typeface="Cambria Math"/>
                        </a:rPr>
                        <m:t>𝑥</m:t>
                      </m:r>
                      <m:d>
                        <m:dPr>
                          <m:ctrlPr>
                            <a:rPr lang="el-GR" sz="1800" i="1" dirty="0" smtClean="0">
                              <a:latin typeface="Cambria Math"/>
                            </a:rPr>
                          </m:ctrlPr>
                        </m:dPr>
                        <m:e>
                          <m:r>
                            <a:rPr lang="el-GR" sz="1800" i="1" dirty="0" smtClean="0">
                              <a:latin typeface="Cambria Math"/>
                            </a:rPr>
                            <m:t>𝑇</m:t>
                          </m:r>
                        </m:e>
                      </m:d>
                      <m:r>
                        <a:rPr lang="el-GR" sz="1800" i="1" dirty="0" smtClean="0">
                          <a:latin typeface="Cambria Math"/>
                        </a:rPr>
                        <m:t>=</m:t>
                      </m:r>
                      <m:r>
                        <a:rPr lang="el-GR" sz="1800" i="1" dirty="0" smtClean="0">
                          <a:latin typeface="Cambria Math"/>
                        </a:rPr>
                        <m:t>𝐴</m:t>
                      </m:r>
                      <m:sSup>
                        <m:sSupPr>
                          <m:ctrlPr>
                            <a:rPr lang="el-GR" sz="1800" i="1" dirty="0" smtClean="0">
                              <a:latin typeface="Cambria Math"/>
                            </a:rPr>
                          </m:ctrlPr>
                        </m:sSupPr>
                        <m:e>
                          <m:r>
                            <a:rPr lang="el-GR" sz="1800" i="1" dirty="0">
                              <a:latin typeface="Cambria Math"/>
                            </a:rPr>
                            <m:t> </m:t>
                          </m:r>
                          <m:r>
                            <a:rPr lang="el-GR" sz="1800" i="1" dirty="0">
                              <a:latin typeface="Cambria Math"/>
                            </a:rPr>
                            <m:t>𝑒</m:t>
                          </m:r>
                        </m:e>
                        <m:sup>
                          <m:r>
                            <a:rPr lang="el-GR" sz="1800" i="1" dirty="0">
                              <a:latin typeface="Cambria Math"/>
                            </a:rPr>
                            <m:t>−1</m:t>
                          </m:r>
                        </m:sup>
                      </m:sSup>
                      <m:r>
                        <a:rPr lang="el-GR" sz="1800" i="1" dirty="0">
                          <a:latin typeface="Cambria Math"/>
                        </a:rPr>
                        <m:t>=0,368 </m:t>
                      </m:r>
                      <m:r>
                        <a:rPr lang="el-GR" sz="1800" i="1" dirty="0">
                          <a:latin typeface="Cambria Math"/>
                        </a:rPr>
                        <m:t>𝐴</m:t>
                      </m:r>
                    </m:oMath>
                  </m:oMathPara>
                </a14:m>
                <a:endParaRPr lang="el-GR" sz="1800" dirty="0"/>
              </a:p>
              <a:p>
                <a:pPr algn="l">
                  <a:spcBef>
                    <a:spcPts val="600"/>
                  </a:spcBef>
                  <a:spcAft>
                    <a:spcPts val="600"/>
                  </a:spcAft>
                </a:pPr>
                <a:r>
                  <a:rPr lang="el-GR" sz="1800" dirty="0"/>
                  <a:t>Για </a:t>
                </a:r>
                <a14:m>
                  <m:oMath xmlns:m="http://schemas.openxmlformats.org/officeDocument/2006/math">
                    <m:r>
                      <a:rPr lang="el-GR" sz="1800" i="1" dirty="0" smtClean="0">
                        <a:latin typeface="Cambria Math"/>
                      </a:rPr>
                      <m:t>𝑡</m:t>
                    </m:r>
                    <m:r>
                      <a:rPr lang="el-GR" sz="1800" i="1" dirty="0" smtClean="0">
                        <a:latin typeface="Cambria Math"/>
                      </a:rPr>
                      <m:t>=5</m:t>
                    </m:r>
                    <m:r>
                      <a:rPr lang="el-GR" sz="1800" i="1" dirty="0" smtClean="0">
                        <a:latin typeface="Cambria Math"/>
                      </a:rPr>
                      <m:t>𝑇</m:t>
                    </m:r>
                  </m:oMath>
                </a14:m>
                <a:r>
                  <a:rPr lang="el-GR" sz="1800" dirty="0"/>
                  <a:t> έχουμε:</a:t>
                </a:r>
              </a:p>
              <a:p>
                <a:pPr marL="0" indent="0" algn="l">
                  <a:spcBef>
                    <a:spcPts val="600"/>
                  </a:spcBef>
                  <a:spcAft>
                    <a:spcPts val="600"/>
                  </a:spcAft>
                  <a:buNone/>
                </a:pPr>
                <a14:m>
                  <m:oMathPara xmlns:m="http://schemas.openxmlformats.org/officeDocument/2006/math">
                    <m:oMathParaPr>
                      <m:jc m:val="centerGroup"/>
                    </m:oMathParaPr>
                    <m:oMath xmlns:m="http://schemas.openxmlformats.org/officeDocument/2006/math">
                      <m:r>
                        <a:rPr lang="el-GR" sz="1800" i="1" dirty="0" smtClean="0">
                          <a:latin typeface="Cambria Math"/>
                        </a:rPr>
                        <m:t>𝑥</m:t>
                      </m:r>
                      <m:d>
                        <m:dPr>
                          <m:ctrlPr>
                            <a:rPr lang="el-GR" sz="1800" i="1" dirty="0" smtClean="0">
                              <a:latin typeface="Cambria Math"/>
                            </a:rPr>
                          </m:ctrlPr>
                        </m:dPr>
                        <m:e>
                          <m:r>
                            <a:rPr lang="el-GR" sz="1800" i="1" dirty="0" smtClean="0">
                              <a:latin typeface="Cambria Math"/>
                            </a:rPr>
                            <m:t>𝑇</m:t>
                          </m:r>
                        </m:e>
                      </m:d>
                      <m:r>
                        <a:rPr lang="el-GR" sz="1800" i="1" dirty="0" smtClean="0">
                          <a:latin typeface="Cambria Math"/>
                        </a:rPr>
                        <m:t>=</m:t>
                      </m:r>
                      <m:r>
                        <a:rPr lang="el-GR" sz="1800" i="1" dirty="0" smtClean="0">
                          <a:latin typeface="Cambria Math"/>
                        </a:rPr>
                        <m:t>𝐴</m:t>
                      </m:r>
                      <m:sSup>
                        <m:sSupPr>
                          <m:ctrlPr>
                            <a:rPr lang="el-GR" sz="1800" i="1" dirty="0" smtClean="0">
                              <a:latin typeface="Cambria Math"/>
                            </a:rPr>
                          </m:ctrlPr>
                        </m:sSupPr>
                        <m:e>
                          <m:r>
                            <a:rPr lang="el-GR" sz="1800" i="1" dirty="0">
                              <a:latin typeface="Cambria Math"/>
                            </a:rPr>
                            <m:t> </m:t>
                          </m:r>
                          <m:r>
                            <a:rPr lang="el-GR" sz="1800" i="1" dirty="0">
                              <a:latin typeface="Cambria Math"/>
                            </a:rPr>
                            <m:t>𝑒</m:t>
                          </m:r>
                        </m:e>
                        <m:sup>
                          <m:r>
                            <a:rPr lang="el-GR" sz="1800" i="1" dirty="0">
                              <a:latin typeface="Cambria Math"/>
                            </a:rPr>
                            <m:t>−5</m:t>
                          </m:r>
                        </m:sup>
                      </m:sSup>
                      <m:r>
                        <a:rPr lang="el-GR" sz="1800" i="1" dirty="0">
                          <a:latin typeface="Cambria Math"/>
                        </a:rPr>
                        <m:t>=0,0067 </m:t>
                      </m:r>
                      <m:r>
                        <a:rPr lang="el-GR" sz="1800" i="1" dirty="0">
                          <a:latin typeface="Cambria Math"/>
                        </a:rPr>
                        <m:t>𝐴</m:t>
                      </m:r>
                    </m:oMath>
                  </m:oMathPara>
                </a14:m>
                <a:endParaRPr lang="el-GR" sz="1800" dirty="0"/>
              </a:p>
              <a:p>
                <a:pPr marL="0" indent="0" algn="l">
                  <a:spcBef>
                    <a:spcPts val="600"/>
                  </a:spcBef>
                  <a:spcAft>
                    <a:spcPts val="600"/>
                  </a:spcAft>
                  <a:buNone/>
                </a:pPr>
                <a:endParaRPr lang="el-GR" sz="1800" dirty="0" smtClean="0"/>
              </a:p>
              <a:p>
                <a:pPr marL="0" indent="0" algn="l">
                  <a:spcBef>
                    <a:spcPts val="600"/>
                  </a:spcBef>
                  <a:spcAft>
                    <a:spcPts val="600"/>
                  </a:spcAft>
                  <a:buNone/>
                </a:pPr>
                <a:r>
                  <a:rPr lang="el-GR" sz="1800" dirty="0" smtClean="0"/>
                  <a:t>Παρατηρούμε </a:t>
                </a:r>
                <a:r>
                  <a:rPr lang="el-GR" sz="1800" dirty="0"/>
                  <a:t>ότι μετά από την πάροδο </a:t>
                </a:r>
                <a:r>
                  <a:rPr lang="el-GR" sz="1800" b="1" dirty="0"/>
                  <a:t>πέντε (5) μονάδων χρόνου</a:t>
                </a:r>
                <a:r>
                  <a:rPr lang="el-GR" sz="1800" dirty="0"/>
                  <a:t>, το εκθετικό σήμα λαμβάνει μία </a:t>
                </a:r>
                <a:r>
                  <a:rPr lang="el-GR" sz="1800" b="1" dirty="0"/>
                  <a:t>αμελητέα τιμή </a:t>
                </a:r>
                <a:r>
                  <a:rPr lang="el-GR" sz="1800" dirty="0"/>
                  <a:t>σε σχέση με το πλάτος του</a:t>
                </a:r>
                <a:r>
                  <a:rPr lang="el-GR" sz="1800" dirty="0" smtClean="0"/>
                  <a:t>.</a:t>
                </a:r>
                <a:endParaRPr lang="el-GR" sz="1800"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457200" y="1052736"/>
                <a:ext cx="8229600" cy="5472608"/>
              </a:xfrm>
              <a:blipFill rotWithShape="1">
                <a:blip r:embed="rId2"/>
                <a:stretch>
                  <a:fillRect l="-593" t="-669"/>
                </a:stretch>
              </a:blipFill>
            </p:spPr>
            <p:txBody>
              <a:bodyPr/>
              <a:lstStyle/>
              <a:p>
                <a:r>
                  <a:rPr lang="el-GR">
                    <a:noFill/>
                  </a:rPr>
                  <a:t> </a:t>
                </a:r>
              </a:p>
            </p:txBody>
          </p:sp>
        </mc:Fallback>
      </mc:AlternateContent>
      <p:sp>
        <p:nvSpPr>
          <p:cNvPr id="4" name="Slide Number Placeholder 3"/>
          <p:cNvSpPr>
            <a:spLocks noGrp="1"/>
          </p:cNvSpPr>
          <p:nvPr>
            <p:ph type="sldNum" sz="quarter" idx="12"/>
          </p:nvPr>
        </p:nvSpPr>
        <p:spPr/>
        <p:txBody>
          <a:bodyPr/>
          <a:lstStyle/>
          <a:p>
            <a:fld id="{0B0EBAE1-C03B-424B-868F-E6C23C4F0113}" type="slidenum">
              <a:rPr lang="el-GR" smtClean="0"/>
              <a:t>62</a:t>
            </a:fld>
            <a:endParaRPr lang="el-GR"/>
          </a:p>
        </p:txBody>
      </p:sp>
    </p:spTree>
    <p:extLst>
      <p:ext uri="{BB962C8B-B14F-4D97-AF65-F5344CB8AC3E}">
        <p14:creationId xmlns:p14="http://schemas.microsoft.com/office/powerpoint/2010/main" val="2894814692"/>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l-GR" dirty="0" smtClean="0"/>
              <a:t>Πραγματικά Εκθετικά Σήματα (2/2)</a:t>
            </a:r>
            <a:endParaRPr lang="el-GR"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457200" y="1052736"/>
                <a:ext cx="8229600" cy="5472608"/>
              </a:xfrm>
            </p:spPr>
            <p:txBody>
              <a:bodyPr>
                <a:noAutofit/>
              </a:bodyPr>
              <a:lstStyle/>
              <a:p>
                <a:pPr marL="0" indent="0" algn="l">
                  <a:lnSpc>
                    <a:spcPct val="150000"/>
                  </a:lnSpc>
                  <a:spcBef>
                    <a:spcPts val="600"/>
                  </a:spcBef>
                  <a:spcAft>
                    <a:spcPts val="600"/>
                  </a:spcAft>
                  <a:buNone/>
                </a:pPr>
                <a:r>
                  <a:rPr lang="el-GR" sz="1800" b="1" dirty="0" smtClean="0"/>
                  <a:t>(</a:t>
                </a:r>
                <a:r>
                  <a:rPr lang="el-GR" sz="1800" b="1" dirty="0"/>
                  <a:t>β)  s θετικός </a:t>
                </a:r>
              </a:p>
              <a:p>
                <a:pPr marL="0" indent="0" algn="l">
                  <a:lnSpc>
                    <a:spcPct val="150000"/>
                  </a:lnSpc>
                  <a:spcBef>
                    <a:spcPts val="600"/>
                  </a:spcBef>
                  <a:spcAft>
                    <a:spcPts val="600"/>
                  </a:spcAft>
                  <a:buNone/>
                </a:pPr>
                <a:r>
                  <a:rPr lang="el-GR" sz="1800" dirty="0"/>
                  <a:t>Αν </a:t>
                </a:r>
                <a14:m>
                  <m:oMath xmlns:m="http://schemas.openxmlformats.org/officeDocument/2006/math">
                    <m:r>
                      <a:rPr lang="el-GR" sz="1800" i="1" dirty="0" smtClean="0">
                        <a:latin typeface="Cambria Math"/>
                      </a:rPr>
                      <m:t>𝑠</m:t>
                    </m:r>
                    <m:r>
                      <a:rPr lang="el-GR" sz="1800" i="1" dirty="0" smtClean="0">
                        <a:latin typeface="Cambria Math"/>
                      </a:rPr>
                      <m:t>=1/</m:t>
                    </m:r>
                    <m:r>
                      <a:rPr lang="el-GR" sz="1800" i="1" dirty="0" smtClean="0">
                        <a:latin typeface="Cambria Math"/>
                      </a:rPr>
                      <m:t>𝑇</m:t>
                    </m:r>
                  </m:oMath>
                </a14:m>
                <a:r>
                  <a:rPr lang="en-US" sz="1800" dirty="0" smtClean="0"/>
                  <a:t>,</a:t>
                </a:r>
                <a:r>
                  <a:rPr lang="el-GR" sz="1800" dirty="0"/>
                  <a:t> το σήμα γράφεται </a:t>
                </a:r>
                <a14:m>
                  <m:oMath xmlns:m="http://schemas.openxmlformats.org/officeDocument/2006/math">
                    <m:r>
                      <a:rPr lang="el-GR" sz="1800" i="1" dirty="0" smtClean="0">
                        <a:latin typeface="Cambria Math"/>
                      </a:rPr>
                      <m:t>𝑥</m:t>
                    </m:r>
                    <m:d>
                      <m:dPr>
                        <m:ctrlPr>
                          <a:rPr lang="el-GR" sz="1800" i="1" dirty="0" smtClean="0">
                            <a:latin typeface="Cambria Math"/>
                          </a:rPr>
                        </m:ctrlPr>
                      </m:dPr>
                      <m:e>
                        <m:r>
                          <a:rPr lang="el-GR" sz="1800" i="1" dirty="0" smtClean="0">
                            <a:latin typeface="Cambria Math"/>
                          </a:rPr>
                          <m:t>𝑡</m:t>
                        </m:r>
                      </m:e>
                    </m:d>
                    <m:r>
                      <a:rPr lang="el-GR" sz="1800" i="1" dirty="0" smtClean="0">
                        <a:latin typeface="Cambria Math"/>
                      </a:rPr>
                      <m:t>=</m:t>
                    </m:r>
                    <m:r>
                      <a:rPr lang="el-GR" sz="1800" i="1" dirty="0" smtClean="0">
                        <a:latin typeface="Cambria Math"/>
                      </a:rPr>
                      <m:t>𝐴</m:t>
                    </m:r>
                    <m:sSup>
                      <m:sSupPr>
                        <m:ctrlPr>
                          <a:rPr lang="el-GR" sz="1800" i="1" dirty="0" smtClean="0">
                            <a:latin typeface="Cambria Math"/>
                          </a:rPr>
                        </m:ctrlPr>
                      </m:sSupPr>
                      <m:e>
                        <m:r>
                          <a:rPr lang="el-GR" sz="1800" i="1" dirty="0" smtClean="0">
                            <a:latin typeface="Cambria Math"/>
                          </a:rPr>
                          <m:t>𝑒</m:t>
                        </m:r>
                      </m:e>
                      <m:sup>
                        <m:f>
                          <m:fPr>
                            <m:ctrlPr>
                              <a:rPr lang="en-US" sz="1800" b="0" i="1" dirty="0" smtClean="0">
                                <a:latin typeface="Cambria Math"/>
                              </a:rPr>
                            </m:ctrlPr>
                          </m:fPr>
                          <m:num>
                            <m:r>
                              <a:rPr lang="en-US" sz="1800" b="0" i="1" dirty="0" smtClean="0">
                                <a:latin typeface="Cambria Math"/>
                              </a:rPr>
                              <m:t>𝑡</m:t>
                            </m:r>
                          </m:num>
                          <m:den>
                            <m:r>
                              <a:rPr lang="en-US" sz="1800" b="0" i="1" dirty="0" smtClean="0">
                                <a:latin typeface="Cambria Math"/>
                              </a:rPr>
                              <m:t>𝑇</m:t>
                            </m:r>
                          </m:den>
                        </m:f>
                      </m:sup>
                    </m:sSup>
                    <m:r>
                      <a:rPr lang="en-US" sz="1800" b="0" i="0" dirty="0" smtClean="0">
                        <a:latin typeface="Cambria Math"/>
                      </a:rPr>
                      <m:t>.</m:t>
                    </m:r>
                  </m:oMath>
                </a14:m>
                <a:endParaRPr lang="el-GR" sz="1800" dirty="0" smtClean="0"/>
              </a:p>
              <a:p>
                <a:pPr marL="0" indent="0" algn="l">
                  <a:lnSpc>
                    <a:spcPct val="150000"/>
                  </a:lnSpc>
                  <a:spcBef>
                    <a:spcPts val="600"/>
                  </a:spcBef>
                  <a:spcAft>
                    <a:spcPts val="600"/>
                  </a:spcAft>
                  <a:buNone/>
                </a:pPr>
                <a:r>
                  <a:rPr lang="el-GR" sz="1800" dirty="0" smtClean="0"/>
                  <a:t>Τα </a:t>
                </a:r>
                <a:r>
                  <a:rPr lang="el-GR" sz="1800" dirty="0"/>
                  <a:t>συμπεράσματα είναι ανάλογα με την προηγούμενη περίπτωση</a:t>
                </a:r>
                <a:r>
                  <a:rPr lang="el-GR" sz="1800" dirty="0" smtClean="0"/>
                  <a:t>.</a:t>
                </a:r>
              </a:p>
              <a:p>
                <a:pPr marL="0" indent="0" algn="l">
                  <a:lnSpc>
                    <a:spcPct val="150000"/>
                  </a:lnSpc>
                  <a:spcBef>
                    <a:spcPts val="600"/>
                  </a:spcBef>
                  <a:spcAft>
                    <a:spcPts val="600"/>
                  </a:spcAft>
                  <a:buNone/>
                </a:pPr>
                <a:endParaRPr lang="en-US" sz="1800" dirty="0" smtClean="0"/>
              </a:p>
              <a:p>
                <a:pPr marL="0" indent="0" algn="l">
                  <a:lnSpc>
                    <a:spcPct val="150000"/>
                  </a:lnSpc>
                  <a:spcBef>
                    <a:spcPts val="600"/>
                  </a:spcBef>
                  <a:spcAft>
                    <a:spcPts val="600"/>
                  </a:spcAft>
                  <a:buNone/>
                </a:pPr>
                <a:endParaRPr lang="en-US" sz="1800" dirty="0"/>
              </a:p>
              <a:p>
                <a:pPr marL="0" indent="0" algn="l">
                  <a:lnSpc>
                    <a:spcPct val="150000"/>
                  </a:lnSpc>
                  <a:spcBef>
                    <a:spcPts val="600"/>
                  </a:spcBef>
                  <a:spcAft>
                    <a:spcPts val="600"/>
                  </a:spcAft>
                  <a:buNone/>
                </a:pPr>
                <a:endParaRPr lang="en-US" sz="1800" dirty="0" smtClean="0"/>
              </a:p>
              <a:p>
                <a:pPr marL="0" indent="0" algn="l">
                  <a:lnSpc>
                    <a:spcPct val="150000"/>
                  </a:lnSpc>
                  <a:spcBef>
                    <a:spcPts val="600"/>
                  </a:spcBef>
                  <a:spcAft>
                    <a:spcPts val="600"/>
                  </a:spcAft>
                  <a:buNone/>
                </a:pPr>
                <a:endParaRPr lang="en-US" sz="1800" dirty="0" smtClean="0"/>
              </a:p>
              <a:p>
                <a:pPr marL="0" indent="0" algn="l">
                  <a:lnSpc>
                    <a:spcPct val="150000"/>
                  </a:lnSpc>
                  <a:spcBef>
                    <a:spcPts val="600"/>
                  </a:spcBef>
                  <a:spcAft>
                    <a:spcPts val="600"/>
                  </a:spcAft>
                  <a:buNone/>
                </a:pPr>
                <a:endParaRPr lang="el-GR" sz="1800" dirty="0"/>
              </a:p>
              <a:p>
                <a:pPr marL="0" indent="0" algn="ctr">
                  <a:lnSpc>
                    <a:spcPct val="150000"/>
                  </a:lnSpc>
                  <a:spcBef>
                    <a:spcPts val="600"/>
                  </a:spcBef>
                  <a:spcAft>
                    <a:spcPts val="600"/>
                  </a:spcAft>
                  <a:buNone/>
                </a:pPr>
                <a:r>
                  <a:rPr lang="el-GR" sz="1800" dirty="0" smtClean="0"/>
                  <a:t>Εκθετικό σήμα</a:t>
                </a:r>
                <a:r>
                  <a:rPr lang="en-US" sz="1800" dirty="0" smtClean="0"/>
                  <a:t> </a:t>
                </a:r>
                <a:r>
                  <a:rPr lang="el-GR" sz="1800" dirty="0" smtClean="0"/>
                  <a:t>για </a:t>
                </a:r>
                <a14:m>
                  <m:oMath xmlns:m="http://schemas.openxmlformats.org/officeDocument/2006/math">
                    <m:r>
                      <a:rPr lang="el-GR" sz="1800" i="1" dirty="0" smtClean="0">
                        <a:latin typeface="Cambria Math"/>
                      </a:rPr>
                      <m:t>𝑠</m:t>
                    </m:r>
                    <m:r>
                      <a:rPr lang="el-GR" sz="1800" i="1" dirty="0" smtClean="0">
                        <a:latin typeface="Cambria Math"/>
                      </a:rPr>
                      <m:t>=−1/</m:t>
                    </m:r>
                    <m:r>
                      <a:rPr lang="el-GR" sz="1800" i="1" dirty="0" smtClean="0">
                        <a:latin typeface="Cambria Math"/>
                      </a:rPr>
                      <m:t>𝑇</m:t>
                    </m:r>
                  </m:oMath>
                </a14:m>
                <a:r>
                  <a:rPr lang="el-GR" sz="1800" dirty="0"/>
                  <a:t> </a:t>
                </a:r>
                <a:r>
                  <a:rPr lang="en-US" sz="1800" dirty="0" smtClean="0"/>
                  <a:t>	</a:t>
                </a:r>
                <a:r>
                  <a:rPr lang="el-GR" sz="1800" dirty="0"/>
                  <a:t> Εκθετικό σήμα</a:t>
                </a:r>
                <a:r>
                  <a:rPr lang="en-US" sz="1800" dirty="0"/>
                  <a:t> </a:t>
                </a:r>
                <a:r>
                  <a:rPr lang="el-GR" sz="1800" dirty="0" smtClean="0"/>
                  <a:t>για </a:t>
                </a:r>
                <a14:m>
                  <m:oMath xmlns:m="http://schemas.openxmlformats.org/officeDocument/2006/math">
                    <m:r>
                      <a:rPr lang="el-GR" sz="1800" i="1" dirty="0" smtClean="0">
                        <a:latin typeface="Cambria Math"/>
                      </a:rPr>
                      <m:t>𝑠</m:t>
                    </m:r>
                    <m:r>
                      <a:rPr lang="el-GR" sz="1800" i="1" dirty="0" smtClean="0">
                        <a:latin typeface="Cambria Math"/>
                      </a:rPr>
                      <m:t>=1/</m:t>
                    </m:r>
                    <m:r>
                      <a:rPr lang="el-GR" sz="1800" i="1" dirty="0" smtClean="0">
                        <a:latin typeface="Cambria Math"/>
                      </a:rPr>
                      <m:t>𝑇</m:t>
                    </m:r>
                  </m:oMath>
                </a14:m>
                <a:r>
                  <a:rPr lang="el-GR" sz="1800" dirty="0"/>
                  <a:t> </a:t>
                </a:r>
              </a:p>
              <a:p>
                <a:pPr marL="0" indent="0" algn="l">
                  <a:lnSpc>
                    <a:spcPct val="150000"/>
                  </a:lnSpc>
                  <a:spcBef>
                    <a:spcPts val="600"/>
                  </a:spcBef>
                  <a:spcAft>
                    <a:spcPts val="600"/>
                  </a:spcAft>
                  <a:buNone/>
                </a:pPr>
                <a:endParaRPr lang="el-GR" sz="1800"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457200" y="1052736"/>
                <a:ext cx="8229600" cy="5472608"/>
              </a:xfrm>
              <a:blipFill rotWithShape="1">
                <a:blip r:embed="rId3"/>
                <a:stretch>
                  <a:fillRect l="-593"/>
                </a:stretch>
              </a:blipFill>
            </p:spPr>
            <p:txBody>
              <a:bodyPr/>
              <a:lstStyle/>
              <a:p>
                <a:r>
                  <a:rPr lang="el-GR">
                    <a:noFill/>
                  </a:rPr>
                  <a:t> </a:t>
                </a:r>
              </a:p>
            </p:txBody>
          </p:sp>
        </mc:Fallback>
      </mc:AlternateContent>
      <p:sp>
        <p:nvSpPr>
          <p:cNvPr id="4" name="Slide Number Placeholder 3"/>
          <p:cNvSpPr>
            <a:spLocks noGrp="1"/>
          </p:cNvSpPr>
          <p:nvPr>
            <p:ph type="sldNum" sz="quarter" idx="12"/>
          </p:nvPr>
        </p:nvSpPr>
        <p:spPr/>
        <p:txBody>
          <a:bodyPr/>
          <a:lstStyle/>
          <a:p>
            <a:fld id="{0B0EBAE1-C03B-424B-868F-E6C23C4F0113}" type="slidenum">
              <a:rPr lang="el-GR" smtClean="0"/>
              <a:t>63</a:t>
            </a:fld>
            <a:endParaRPr lang="el-GR"/>
          </a:p>
        </p:txBody>
      </p:sp>
      <p:pic>
        <p:nvPicPr>
          <p:cNvPr id="5" name="Picture 4"/>
          <p:cNvPicPr/>
          <p:nvPr/>
        </p:nvPicPr>
        <p:blipFill>
          <a:blip r:embed="rId4">
            <a:extLst>
              <a:ext uri="{BEBA8EAE-BF5A-486C-A8C5-ECC9F3942E4B}">
                <a14:imgProps xmlns:a14="http://schemas.microsoft.com/office/drawing/2010/main">
                  <a14:imgLayer r:embed="rId5">
                    <a14:imgEffect>
                      <a14:saturation sat="400000"/>
                    </a14:imgEffect>
                  </a14:imgLayer>
                </a14:imgProps>
              </a:ext>
              <a:ext uri="{28A0092B-C50C-407E-A947-70E740481C1C}">
                <a14:useLocalDpi xmlns:a14="http://schemas.microsoft.com/office/drawing/2010/main" val="0"/>
              </a:ext>
            </a:extLst>
          </a:blip>
          <a:srcRect/>
          <a:stretch>
            <a:fillRect/>
          </a:stretch>
        </p:blipFill>
        <p:spPr bwMode="auto">
          <a:xfrm>
            <a:off x="971600" y="3140968"/>
            <a:ext cx="3210044" cy="2367652"/>
          </a:xfrm>
          <a:prstGeom prst="rect">
            <a:avLst/>
          </a:prstGeom>
          <a:noFill/>
          <a:ln>
            <a:noFill/>
          </a:ln>
        </p:spPr>
      </p:pic>
      <p:sp>
        <p:nvSpPr>
          <p:cNvPr id="6"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l-GR"/>
          </a:p>
        </p:txBody>
      </p:sp>
      <p:graphicFrame>
        <p:nvGraphicFramePr>
          <p:cNvPr id="7" name="Object 6"/>
          <p:cNvGraphicFramePr>
            <a:graphicFrameLocks noChangeAspect="1"/>
          </p:cNvGraphicFramePr>
          <p:nvPr>
            <p:extLst>
              <p:ext uri="{D42A27DB-BD31-4B8C-83A1-F6EECF244321}">
                <p14:modId xmlns:p14="http://schemas.microsoft.com/office/powerpoint/2010/main" val="2361746254"/>
              </p:ext>
            </p:extLst>
          </p:nvPr>
        </p:nvGraphicFramePr>
        <p:xfrm>
          <a:off x="4716016" y="3140968"/>
          <a:ext cx="3685249" cy="2439346"/>
        </p:xfrm>
        <a:graphic>
          <a:graphicData uri="http://schemas.openxmlformats.org/presentationml/2006/ole">
            <mc:AlternateContent xmlns:mc="http://schemas.openxmlformats.org/markup-compatibility/2006">
              <mc:Choice xmlns:v="urn:schemas-microsoft-com:vml" Requires="v">
                <p:oleObj spid="_x0000_s1029" name="Bitmap Image" r:id="rId6" imgW="3877216" imgH="2580952" progId="Paint.Picture">
                  <p:embed/>
                </p:oleObj>
              </mc:Choice>
              <mc:Fallback>
                <p:oleObj name="Bitmap Image" r:id="rId6" imgW="3877216" imgH="2580952" progId="Paint.Picture">
                  <p:embed/>
                  <p:pic>
                    <p:nvPicPr>
                      <p:cNvPr id="0" nam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716016" y="3140968"/>
                        <a:ext cx="3685249" cy="2439346"/>
                      </a:xfrm>
                      <a:prstGeom prst="rect">
                        <a:avLst/>
                      </a:prstGeom>
                      <a:noFill/>
                    </p:spPr>
                  </p:pic>
                </p:oleObj>
              </mc:Fallback>
            </mc:AlternateContent>
          </a:graphicData>
        </a:graphic>
      </p:graphicFrame>
    </p:spTree>
    <p:extLst>
      <p:ext uri="{BB962C8B-B14F-4D97-AF65-F5344CB8AC3E}">
        <p14:creationId xmlns:p14="http://schemas.microsoft.com/office/powerpoint/2010/main" val="741523684"/>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l-GR" dirty="0" smtClean="0"/>
              <a:t>Σχέσεις του </a:t>
            </a:r>
            <a:r>
              <a:rPr lang="en-US" dirty="0" smtClean="0"/>
              <a:t>Euler</a:t>
            </a:r>
            <a:endParaRPr lang="el-GR"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457200" y="1052736"/>
                <a:ext cx="8229600" cy="5472608"/>
              </a:xfrm>
            </p:spPr>
            <p:txBody>
              <a:bodyPr>
                <a:noAutofit/>
              </a:bodyPr>
              <a:lstStyle/>
              <a:p>
                <a:pPr marL="0" indent="0" algn="l">
                  <a:spcBef>
                    <a:spcPts val="1200"/>
                  </a:spcBef>
                  <a:spcAft>
                    <a:spcPts val="1200"/>
                  </a:spcAft>
                  <a:buNone/>
                </a:pPr>
                <a:r>
                  <a:rPr lang="el-GR" sz="1800" dirty="0" smtClean="0"/>
                  <a:t>Στην </a:t>
                </a:r>
                <a:r>
                  <a:rPr lang="el-GR" sz="1800" dirty="0"/>
                  <a:t>ανάλυση των μιγαδικών </a:t>
                </a:r>
                <a:r>
                  <a:rPr lang="el-GR" sz="1800" dirty="0" smtClean="0"/>
                  <a:t>συναρτήσεων χρησιμοποιείται </a:t>
                </a:r>
                <a:r>
                  <a:rPr lang="el-GR" sz="1800" dirty="0"/>
                  <a:t>συχνά η σχέση του </a:t>
                </a:r>
                <a:r>
                  <a:rPr lang="en-US" sz="1800" b="1" dirty="0"/>
                  <a:t>Euler</a:t>
                </a:r>
                <a:r>
                  <a:rPr lang="el-GR" sz="1800" dirty="0"/>
                  <a:t>, δηλαδή:</a:t>
                </a:r>
              </a:p>
              <a:p>
                <a:pPr marL="0" indent="0" algn="l">
                  <a:spcBef>
                    <a:spcPts val="1200"/>
                  </a:spcBef>
                  <a:spcAft>
                    <a:spcPts val="1200"/>
                  </a:spcAft>
                  <a:buNone/>
                </a:pPr>
                <a14:m>
                  <m:oMathPara xmlns:m="http://schemas.openxmlformats.org/officeDocument/2006/math">
                    <m:oMathParaPr>
                      <m:jc m:val="centerGroup"/>
                    </m:oMathParaPr>
                    <m:oMath xmlns:m="http://schemas.openxmlformats.org/officeDocument/2006/math">
                      <m:sSup>
                        <m:sSupPr>
                          <m:ctrlPr>
                            <a:rPr lang="el-GR" sz="1800" i="1">
                              <a:latin typeface="Cambria Math"/>
                            </a:rPr>
                          </m:ctrlPr>
                        </m:sSupPr>
                        <m:e>
                          <m:r>
                            <a:rPr lang="en-US" sz="1800" i="1">
                              <a:latin typeface="Cambria Math"/>
                            </a:rPr>
                            <m:t>𝑒</m:t>
                          </m:r>
                        </m:e>
                        <m:sup>
                          <m:r>
                            <a:rPr lang="en-US" sz="1800" i="1">
                              <a:latin typeface="Cambria Math"/>
                            </a:rPr>
                            <m:t>𝑗</m:t>
                          </m:r>
                          <m:r>
                            <a:rPr lang="en-US" sz="1800" i="1">
                              <a:latin typeface="Cambria Math"/>
                            </a:rPr>
                            <m:t>𝜃</m:t>
                          </m:r>
                        </m:sup>
                      </m:sSup>
                      <m:r>
                        <a:rPr lang="en-US" sz="1800" i="1">
                          <a:latin typeface="Cambria Math"/>
                        </a:rPr>
                        <m:t>=</m:t>
                      </m:r>
                      <m:r>
                        <a:rPr lang="en-US" sz="1800" i="1">
                          <a:latin typeface="Cambria Math"/>
                        </a:rPr>
                        <m:t>𝑐𝑜𝑠</m:t>
                      </m:r>
                      <m:r>
                        <a:rPr lang="en-US" sz="1800" i="1">
                          <a:latin typeface="Cambria Math"/>
                        </a:rPr>
                        <m:t>𝜃</m:t>
                      </m:r>
                      <m:r>
                        <a:rPr lang="el-GR" sz="1800" i="1">
                          <a:latin typeface="Cambria Math"/>
                        </a:rPr>
                        <m:t>+</m:t>
                      </m:r>
                      <m:r>
                        <a:rPr lang="en-US" sz="1800" i="1">
                          <a:latin typeface="Cambria Math"/>
                        </a:rPr>
                        <m:t>𝑗𝑠𝑖𝑛</m:t>
                      </m:r>
                      <m:r>
                        <a:rPr lang="en-US" sz="1800" i="1">
                          <a:latin typeface="Cambria Math"/>
                        </a:rPr>
                        <m:t>𝜃</m:t>
                      </m:r>
                    </m:oMath>
                  </m:oMathPara>
                </a14:m>
                <a:endParaRPr lang="el-GR" sz="1800" dirty="0" smtClean="0"/>
              </a:p>
              <a:p>
                <a:pPr marL="0" indent="0" algn="l">
                  <a:spcBef>
                    <a:spcPts val="1200"/>
                  </a:spcBef>
                  <a:spcAft>
                    <a:spcPts val="1200"/>
                  </a:spcAft>
                  <a:buNone/>
                </a:pPr>
                <a:r>
                  <a:rPr lang="el-GR" sz="1800" dirty="0" smtClean="0"/>
                  <a:t>Θέτοντας στην παραπάνω σχέση </a:t>
                </a:r>
                <a14:m>
                  <m:oMath xmlns:m="http://schemas.openxmlformats.org/officeDocument/2006/math">
                    <m:r>
                      <a:rPr lang="el-GR" sz="1800" i="1" dirty="0" smtClean="0">
                        <a:latin typeface="Cambria Math"/>
                      </a:rPr>
                      <m:t>𝜃</m:t>
                    </m:r>
                    <m:r>
                      <a:rPr lang="el-GR" sz="1800" i="1" dirty="0" smtClean="0">
                        <a:latin typeface="Cambria Math"/>
                      </a:rPr>
                      <m:t>=−</m:t>
                    </m:r>
                    <m:r>
                      <a:rPr lang="el-GR" sz="1800" i="1" dirty="0" smtClean="0">
                        <a:latin typeface="Cambria Math"/>
                      </a:rPr>
                      <m:t>𝜃</m:t>
                    </m:r>
                  </m:oMath>
                </a14:m>
                <a:r>
                  <a:rPr lang="el-GR" sz="1800" dirty="0" smtClean="0"/>
                  <a:t> έχουμε:</a:t>
                </a:r>
              </a:p>
              <a:p>
                <a:pPr marL="0" indent="0" algn="l">
                  <a:spcBef>
                    <a:spcPts val="1200"/>
                  </a:spcBef>
                  <a:spcAft>
                    <a:spcPts val="1200"/>
                  </a:spcAft>
                  <a:buNone/>
                </a:pPr>
                <a14:m>
                  <m:oMathPara xmlns:m="http://schemas.openxmlformats.org/officeDocument/2006/math">
                    <m:oMathParaPr>
                      <m:jc m:val="centerGroup"/>
                    </m:oMathParaPr>
                    <m:oMath xmlns:m="http://schemas.openxmlformats.org/officeDocument/2006/math">
                      <m:sSup>
                        <m:sSupPr>
                          <m:ctrlPr>
                            <a:rPr lang="el-GR" sz="1800" i="1">
                              <a:latin typeface="Cambria Math"/>
                            </a:rPr>
                          </m:ctrlPr>
                        </m:sSupPr>
                        <m:e>
                          <m:r>
                            <a:rPr lang="en-US" sz="1800" i="1">
                              <a:latin typeface="Cambria Math"/>
                            </a:rPr>
                            <m:t>𝑒</m:t>
                          </m:r>
                        </m:e>
                        <m:sup>
                          <m:r>
                            <a:rPr lang="en-US" sz="1800" i="1">
                              <a:latin typeface="Cambria Math"/>
                            </a:rPr>
                            <m:t>−</m:t>
                          </m:r>
                          <m:r>
                            <a:rPr lang="en-US" sz="1800" i="1">
                              <a:latin typeface="Cambria Math"/>
                            </a:rPr>
                            <m:t>𝑗</m:t>
                          </m:r>
                          <m:r>
                            <a:rPr lang="en-US" sz="1800" i="1">
                              <a:latin typeface="Cambria Math"/>
                            </a:rPr>
                            <m:t>𝜃</m:t>
                          </m:r>
                        </m:sup>
                      </m:sSup>
                      <m:r>
                        <a:rPr lang="en-US" sz="1800" i="1">
                          <a:latin typeface="Cambria Math"/>
                        </a:rPr>
                        <m:t>=</m:t>
                      </m:r>
                      <m:r>
                        <a:rPr lang="en-US" sz="1800" i="1">
                          <a:latin typeface="Cambria Math"/>
                        </a:rPr>
                        <m:t>𝑐𝑜𝑠</m:t>
                      </m:r>
                      <m:r>
                        <a:rPr lang="en-US" sz="1800" i="1">
                          <a:latin typeface="Cambria Math"/>
                        </a:rPr>
                        <m:t>𝜃</m:t>
                      </m:r>
                      <m:r>
                        <a:rPr lang="el-GR" sz="1800" i="1">
                          <a:latin typeface="Cambria Math"/>
                        </a:rPr>
                        <m:t>−</m:t>
                      </m:r>
                      <m:r>
                        <a:rPr lang="en-US" sz="1800" i="1">
                          <a:latin typeface="Cambria Math"/>
                        </a:rPr>
                        <m:t>𝑗𝑠𝑖𝑛</m:t>
                      </m:r>
                      <m:r>
                        <a:rPr lang="en-US" sz="1800" i="1">
                          <a:latin typeface="Cambria Math"/>
                        </a:rPr>
                        <m:t>𝜃</m:t>
                      </m:r>
                    </m:oMath>
                  </m:oMathPara>
                </a14:m>
                <a:endParaRPr lang="el-GR" sz="1800" dirty="0" smtClean="0"/>
              </a:p>
              <a:p>
                <a:pPr marL="0" indent="0" algn="l">
                  <a:spcBef>
                    <a:spcPts val="1200"/>
                  </a:spcBef>
                  <a:spcAft>
                    <a:spcPts val="1200"/>
                  </a:spcAft>
                  <a:buNone/>
                </a:pPr>
                <a:r>
                  <a:rPr lang="el-GR" sz="1800" dirty="0" smtClean="0"/>
                  <a:t>Προσθαφαιρώντας κατά μέλη τις παραπάνω σχέσεις, αποκτούμε τις αντίστροφες </a:t>
                </a:r>
                <a:r>
                  <a:rPr lang="el-GR" sz="1800" dirty="0"/>
                  <a:t>σχέσεις του </a:t>
                </a:r>
                <a:r>
                  <a:rPr lang="en-US" sz="1800" dirty="0" smtClean="0"/>
                  <a:t>Euler</a:t>
                </a:r>
                <a:r>
                  <a:rPr lang="el-GR" sz="1800" dirty="0" smtClean="0"/>
                  <a:t> που εκφράζουν τις συναρτήσεις συνημιτόνου και ημιτόνου σε ισοδύναμες μιγαδικές μορφές:</a:t>
                </a:r>
              </a:p>
              <a:p>
                <a:pPr marL="0" indent="0" algn="l">
                  <a:spcBef>
                    <a:spcPts val="1200"/>
                  </a:spcBef>
                  <a:spcAft>
                    <a:spcPts val="1200"/>
                  </a:spcAft>
                  <a:buNone/>
                </a:pPr>
                <a14:m>
                  <m:oMathPara xmlns:m="http://schemas.openxmlformats.org/officeDocument/2006/math">
                    <m:oMathParaPr>
                      <m:jc m:val="centerGroup"/>
                    </m:oMathParaPr>
                    <m:oMath xmlns:m="http://schemas.openxmlformats.org/officeDocument/2006/math">
                      <m:r>
                        <a:rPr lang="en-US" sz="1800" i="1">
                          <a:latin typeface="Cambria Math"/>
                        </a:rPr>
                        <m:t>𝑐𝑜𝑠</m:t>
                      </m:r>
                      <m:r>
                        <a:rPr lang="en-US" sz="1800" i="1">
                          <a:latin typeface="Cambria Math"/>
                        </a:rPr>
                        <m:t>𝜃</m:t>
                      </m:r>
                      <m:r>
                        <a:rPr lang="el-GR" sz="1800" i="1">
                          <a:latin typeface="Cambria Math"/>
                        </a:rPr>
                        <m:t>=</m:t>
                      </m:r>
                      <m:f>
                        <m:fPr>
                          <m:ctrlPr>
                            <a:rPr lang="el-GR" sz="1800" i="1">
                              <a:latin typeface="Cambria Math"/>
                            </a:rPr>
                          </m:ctrlPr>
                        </m:fPr>
                        <m:num>
                          <m:r>
                            <a:rPr lang="el-GR" sz="1800" i="1">
                              <a:latin typeface="Cambria Math"/>
                            </a:rPr>
                            <m:t>1</m:t>
                          </m:r>
                        </m:num>
                        <m:den>
                          <m:r>
                            <a:rPr lang="el-GR" sz="1800" i="1">
                              <a:latin typeface="Cambria Math"/>
                            </a:rPr>
                            <m:t>2</m:t>
                          </m:r>
                        </m:den>
                      </m:f>
                      <m:d>
                        <m:dPr>
                          <m:begChr m:val="["/>
                          <m:endChr m:val="]"/>
                          <m:ctrlPr>
                            <a:rPr lang="el-GR" sz="1800" i="1">
                              <a:latin typeface="Cambria Math"/>
                            </a:rPr>
                          </m:ctrlPr>
                        </m:dPr>
                        <m:e>
                          <m:sSup>
                            <m:sSupPr>
                              <m:ctrlPr>
                                <a:rPr lang="el-GR" sz="1800" i="1">
                                  <a:latin typeface="Cambria Math"/>
                                </a:rPr>
                              </m:ctrlPr>
                            </m:sSupPr>
                            <m:e>
                              <m:r>
                                <a:rPr lang="en-US" sz="1800" i="1">
                                  <a:latin typeface="Cambria Math"/>
                                </a:rPr>
                                <m:t>𝑒</m:t>
                              </m:r>
                            </m:e>
                            <m:sup>
                              <m:r>
                                <a:rPr lang="en-US" sz="1800" i="1">
                                  <a:latin typeface="Cambria Math"/>
                                </a:rPr>
                                <m:t>𝑗</m:t>
                              </m:r>
                              <m:r>
                                <a:rPr lang="en-US" sz="1800" i="1">
                                  <a:latin typeface="Cambria Math"/>
                                </a:rPr>
                                <m:t>𝜃</m:t>
                              </m:r>
                            </m:sup>
                          </m:sSup>
                          <m:r>
                            <a:rPr lang="el-GR" sz="1800" i="1">
                              <a:latin typeface="Cambria Math"/>
                            </a:rPr>
                            <m:t>+</m:t>
                          </m:r>
                          <m:sSup>
                            <m:sSupPr>
                              <m:ctrlPr>
                                <a:rPr lang="el-GR" sz="1800" i="1">
                                  <a:latin typeface="Cambria Math"/>
                                </a:rPr>
                              </m:ctrlPr>
                            </m:sSupPr>
                            <m:e>
                              <m:r>
                                <a:rPr lang="en-US" sz="1800" i="1">
                                  <a:latin typeface="Cambria Math"/>
                                </a:rPr>
                                <m:t>𝑒</m:t>
                              </m:r>
                            </m:e>
                            <m:sup>
                              <m:r>
                                <a:rPr lang="el-GR" sz="1800" i="1">
                                  <a:latin typeface="Cambria Math"/>
                                </a:rPr>
                                <m:t>−</m:t>
                              </m:r>
                              <m:r>
                                <a:rPr lang="en-US" sz="1800" i="1">
                                  <a:latin typeface="Cambria Math"/>
                                </a:rPr>
                                <m:t>𝑗</m:t>
                              </m:r>
                              <m:r>
                                <a:rPr lang="en-US" sz="1800" i="1">
                                  <a:latin typeface="Cambria Math"/>
                                </a:rPr>
                                <m:t>𝜃</m:t>
                              </m:r>
                            </m:sup>
                          </m:sSup>
                        </m:e>
                      </m:d>
                    </m:oMath>
                  </m:oMathPara>
                </a14:m>
                <a:endParaRPr lang="el-GR" sz="1800" dirty="0" smtClean="0"/>
              </a:p>
              <a:p>
                <a:pPr marL="0" indent="0" algn="l">
                  <a:spcBef>
                    <a:spcPts val="1200"/>
                  </a:spcBef>
                  <a:spcAft>
                    <a:spcPts val="1200"/>
                  </a:spcAft>
                  <a:buNone/>
                </a:pPr>
                <a14:m>
                  <m:oMathPara xmlns:m="http://schemas.openxmlformats.org/officeDocument/2006/math">
                    <m:oMathParaPr>
                      <m:jc m:val="centerGroup"/>
                    </m:oMathParaPr>
                    <m:oMath xmlns:m="http://schemas.openxmlformats.org/officeDocument/2006/math">
                      <m:r>
                        <a:rPr lang="en-US" sz="1800" i="1">
                          <a:latin typeface="Cambria Math"/>
                        </a:rPr>
                        <m:t>𝑗</m:t>
                      </m:r>
                      <m:r>
                        <a:rPr lang="en-US" sz="1800" i="1">
                          <a:latin typeface="Cambria Math"/>
                        </a:rPr>
                        <m:t> </m:t>
                      </m:r>
                      <m:r>
                        <a:rPr lang="en-US" sz="1800" i="1">
                          <a:latin typeface="Cambria Math"/>
                        </a:rPr>
                        <m:t>𝑠𝑖𝑛</m:t>
                      </m:r>
                      <m:r>
                        <a:rPr lang="en-US" sz="1800" i="1">
                          <a:latin typeface="Cambria Math"/>
                        </a:rPr>
                        <m:t>𝜃</m:t>
                      </m:r>
                      <m:r>
                        <a:rPr lang="el-GR" sz="1800" i="1">
                          <a:latin typeface="Cambria Math"/>
                        </a:rPr>
                        <m:t>=</m:t>
                      </m:r>
                      <m:f>
                        <m:fPr>
                          <m:ctrlPr>
                            <a:rPr lang="el-GR" sz="1800" i="1">
                              <a:latin typeface="Cambria Math"/>
                            </a:rPr>
                          </m:ctrlPr>
                        </m:fPr>
                        <m:num>
                          <m:r>
                            <a:rPr lang="el-GR" sz="1800" i="1">
                              <a:latin typeface="Cambria Math"/>
                            </a:rPr>
                            <m:t>1</m:t>
                          </m:r>
                        </m:num>
                        <m:den>
                          <m:r>
                            <a:rPr lang="el-GR" sz="1800" i="1">
                              <a:latin typeface="Cambria Math"/>
                            </a:rPr>
                            <m:t>2</m:t>
                          </m:r>
                        </m:den>
                      </m:f>
                      <m:d>
                        <m:dPr>
                          <m:begChr m:val="["/>
                          <m:endChr m:val="]"/>
                          <m:ctrlPr>
                            <a:rPr lang="el-GR" sz="1800" i="1">
                              <a:latin typeface="Cambria Math"/>
                            </a:rPr>
                          </m:ctrlPr>
                        </m:dPr>
                        <m:e>
                          <m:sSup>
                            <m:sSupPr>
                              <m:ctrlPr>
                                <a:rPr lang="el-GR" sz="1800" i="1">
                                  <a:latin typeface="Cambria Math"/>
                                </a:rPr>
                              </m:ctrlPr>
                            </m:sSupPr>
                            <m:e>
                              <m:r>
                                <a:rPr lang="en-US" sz="1800" i="1">
                                  <a:latin typeface="Cambria Math"/>
                                </a:rPr>
                                <m:t>𝑒</m:t>
                              </m:r>
                            </m:e>
                            <m:sup>
                              <m:r>
                                <a:rPr lang="en-US" sz="1800" i="1">
                                  <a:latin typeface="Cambria Math"/>
                                </a:rPr>
                                <m:t>𝑗</m:t>
                              </m:r>
                              <m:r>
                                <a:rPr lang="en-US" sz="1800" i="1">
                                  <a:latin typeface="Cambria Math"/>
                                </a:rPr>
                                <m:t>𝜃</m:t>
                              </m:r>
                            </m:sup>
                          </m:sSup>
                          <m:r>
                            <a:rPr lang="el-GR" sz="1800" i="1">
                              <a:latin typeface="Cambria Math"/>
                            </a:rPr>
                            <m:t>−</m:t>
                          </m:r>
                          <m:sSup>
                            <m:sSupPr>
                              <m:ctrlPr>
                                <a:rPr lang="el-GR" sz="1800" i="1">
                                  <a:latin typeface="Cambria Math"/>
                                </a:rPr>
                              </m:ctrlPr>
                            </m:sSupPr>
                            <m:e>
                              <m:r>
                                <a:rPr lang="en-US" sz="1800" i="1">
                                  <a:latin typeface="Cambria Math"/>
                                </a:rPr>
                                <m:t>𝑒</m:t>
                              </m:r>
                            </m:e>
                            <m:sup>
                              <m:r>
                                <a:rPr lang="el-GR" sz="1800" i="1">
                                  <a:latin typeface="Cambria Math"/>
                                </a:rPr>
                                <m:t>−</m:t>
                              </m:r>
                              <m:r>
                                <a:rPr lang="en-US" sz="1800" i="1">
                                  <a:latin typeface="Cambria Math"/>
                                </a:rPr>
                                <m:t>𝑗</m:t>
                              </m:r>
                              <m:r>
                                <a:rPr lang="en-US" sz="1800" i="1">
                                  <a:latin typeface="Cambria Math"/>
                                </a:rPr>
                                <m:t>𝜃</m:t>
                              </m:r>
                            </m:sup>
                          </m:sSup>
                        </m:e>
                      </m:d>
                    </m:oMath>
                  </m:oMathPara>
                </a14:m>
                <a:endParaRPr lang="el-GR" sz="1800"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457200" y="1052736"/>
                <a:ext cx="8229600" cy="5472608"/>
              </a:xfrm>
              <a:blipFill rotWithShape="1">
                <a:blip r:embed="rId2"/>
                <a:stretch>
                  <a:fillRect l="-593" t="-669" r="-889"/>
                </a:stretch>
              </a:blipFill>
            </p:spPr>
            <p:txBody>
              <a:bodyPr/>
              <a:lstStyle/>
              <a:p>
                <a:r>
                  <a:rPr lang="el-GR">
                    <a:noFill/>
                  </a:rPr>
                  <a:t> </a:t>
                </a:r>
              </a:p>
            </p:txBody>
          </p:sp>
        </mc:Fallback>
      </mc:AlternateContent>
      <p:sp>
        <p:nvSpPr>
          <p:cNvPr id="4" name="Slide Number Placeholder 3"/>
          <p:cNvSpPr>
            <a:spLocks noGrp="1"/>
          </p:cNvSpPr>
          <p:nvPr>
            <p:ph type="sldNum" sz="quarter" idx="12"/>
          </p:nvPr>
        </p:nvSpPr>
        <p:spPr/>
        <p:txBody>
          <a:bodyPr/>
          <a:lstStyle/>
          <a:p>
            <a:fld id="{0B0EBAE1-C03B-424B-868F-E6C23C4F0113}" type="slidenum">
              <a:rPr lang="el-GR" smtClean="0"/>
              <a:t>64</a:t>
            </a:fld>
            <a:endParaRPr lang="el-GR"/>
          </a:p>
        </p:txBody>
      </p:sp>
    </p:spTree>
    <p:extLst>
      <p:ext uri="{BB962C8B-B14F-4D97-AF65-F5344CB8AC3E}">
        <p14:creationId xmlns:p14="http://schemas.microsoft.com/office/powerpoint/2010/main" val="2723929089"/>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l-GR" dirty="0" smtClean="0"/>
              <a:t>Μιγαδικά Εκθετικά Σήματα</a:t>
            </a:r>
            <a:endParaRPr lang="el-GR"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457200" y="1052736"/>
                <a:ext cx="8229600" cy="5472608"/>
              </a:xfrm>
            </p:spPr>
            <p:txBody>
              <a:bodyPr>
                <a:noAutofit/>
              </a:bodyPr>
              <a:lstStyle/>
              <a:p>
                <a:pPr marL="0" indent="0" algn="l">
                  <a:buNone/>
                </a:pPr>
                <a:r>
                  <a:rPr lang="el-GR" sz="1800" dirty="0" smtClean="0"/>
                  <a:t>Αν </a:t>
                </a:r>
                <a14:m>
                  <m:oMath xmlns:m="http://schemas.openxmlformats.org/officeDocument/2006/math">
                    <m:r>
                      <a:rPr lang="en-US" sz="1800" i="1">
                        <a:latin typeface="Cambria Math"/>
                      </a:rPr>
                      <m:t>𝑠</m:t>
                    </m:r>
                    <m:r>
                      <a:rPr lang="el-GR" sz="1800" i="1">
                        <a:latin typeface="Cambria Math"/>
                      </a:rPr>
                      <m:t>=</m:t>
                    </m:r>
                    <m:r>
                      <a:rPr lang="el-GR" sz="1800" i="1">
                        <a:latin typeface="Cambria Math"/>
                      </a:rPr>
                      <m:t>𝑗</m:t>
                    </m:r>
                    <m:sSub>
                      <m:sSubPr>
                        <m:ctrlPr>
                          <a:rPr lang="el-GR" sz="1800" i="1">
                            <a:latin typeface="Cambria Math"/>
                          </a:rPr>
                        </m:ctrlPr>
                      </m:sSubPr>
                      <m:e>
                        <m:r>
                          <a:rPr lang="el-GR" sz="1800" i="1">
                            <a:latin typeface="Cambria Math"/>
                          </a:rPr>
                          <m:t>𝜔</m:t>
                        </m:r>
                      </m:e>
                      <m:sub>
                        <m:r>
                          <a:rPr lang="el-GR" sz="1800" i="1">
                            <a:latin typeface="Cambria Math"/>
                          </a:rPr>
                          <m:t>0</m:t>
                        </m:r>
                      </m:sub>
                    </m:sSub>
                  </m:oMath>
                </a14:m>
                <a:r>
                  <a:rPr lang="el-GR" sz="1800" dirty="0"/>
                  <a:t> το σήμα γράφεται </a:t>
                </a:r>
                <a14:m>
                  <m:oMath xmlns:m="http://schemas.openxmlformats.org/officeDocument/2006/math">
                    <m:r>
                      <a:rPr lang="en-US" sz="1800" i="1">
                        <a:latin typeface="Cambria Math"/>
                      </a:rPr>
                      <m:t>𝑥</m:t>
                    </m:r>
                    <m:r>
                      <a:rPr lang="el-GR" sz="1800" i="1">
                        <a:latin typeface="Cambria Math"/>
                      </a:rPr>
                      <m:t>(</m:t>
                    </m:r>
                    <m:r>
                      <a:rPr lang="en-US" sz="1800" i="1">
                        <a:latin typeface="Cambria Math"/>
                      </a:rPr>
                      <m:t>𝑡</m:t>
                    </m:r>
                    <m:r>
                      <a:rPr lang="el-GR" sz="1800" i="1">
                        <a:latin typeface="Cambria Math"/>
                      </a:rPr>
                      <m:t>)=</m:t>
                    </m:r>
                    <m:r>
                      <a:rPr lang="en-US" sz="1800" i="1">
                        <a:latin typeface="Cambria Math"/>
                      </a:rPr>
                      <m:t>𝐴</m:t>
                    </m:r>
                    <m:r>
                      <a:rPr lang="en-US" sz="1800" i="1">
                        <a:latin typeface="Cambria Math"/>
                      </a:rPr>
                      <m:t> </m:t>
                    </m:r>
                    <m:sSup>
                      <m:sSupPr>
                        <m:ctrlPr>
                          <a:rPr lang="el-GR" sz="1800" i="1">
                            <a:latin typeface="Cambria Math"/>
                          </a:rPr>
                        </m:ctrlPr>
                      </m:sSupPr>
                      <m:e>
                        <m:r>
                          <a:rPr lang="el-GR" sz="1800" i="1">
                            <a:latin typeface="Cambria Math"/>
                          </a:rPr>
                          <m:t>𝑒</m:t>
                        </m:r>
                      </m:e>
                      <m:sup>
                        <m:r>
                          <a:rPr lang="en-US" sz="1800" b="0" i="1" smtClean="0">
                            <a:latin typeface="Cambria Math"/>
                          </a:rPr>
                          <m:t>𝑗</m:t>
                        </m:r>
                        <m:sSub>
                          <m:sSubPr>
                            <m:ctrlPr>
                              <a:rPr lang="el-GR" sz="1800" b="0" i="1" smtClean="0">
                                <a:latin typeface="Cambria Math"/>
                              </a:rPr>
                            </m:ctrlPr>
                          </m:sSubPr>
                          <m:e>
                            <m:r>
                              <a:rPr lang="el-GR" sz="1800" b="0" i="1" smtClean="0">
                                <a:latin typeface="Cambria Math"/>
                              </a:rPr>
                              <m:t>𝜔</m:t>
                            </m:r>
                          </m:e>
                          <m:sub>
                            <m:r>
                              <a:rPr lang="el-GR" sz="1800" b="0" i="1" smtClean="0">
                                <a:latin typeface="Cambria Math"/>
                              </a:rPr>
                              <m:t>0</m:t>
                            </m:r>
                          </m:sub>
                        </m:sSub>
                        <m:r>
                          <a:rPr lang="en-US" sz="1800" b="0" i="1" smtClean="0">
                            <a:latin typeface="Cambria Math"/>
                          </a:rPr>
                          <m:t>𝑡</m:t>
                        </m:r>
                      </m:sup>
                    </m:sSup>
                  </m:oMath>
                </a14:m>
                <a:r>
                  <a:rPr lang="el-GR" sz="1800" dirty="0"/>
                  <a:t>, </a:t>
                </a:r>
                <a:r>
                  <a:rPr lang="el-GR" sz="1800" dirty="0" smtClean="0"/>
                  <a:t> όπου </a:t>
                </a:r>
                <a:r>
                  <a:rPr lang="el-GR" sz="1800" dirty="0"/>
                  <a:t>το </a:t>
                </a:r>
                <a14:m>
                  <m:oMath xmlns:m="http://schemas.openxmlformats.org/officeDocument/2006/math">
                    <m:r>
                      <a:rPr lang="en-US" sz="1800" i="1">
                        <a:latin typeface="Cambria Math"/>
                      </a:rPr>
                      <m:t>𝑗</m:t>
                    </m:r>
                    <m:r>
                      <a:rPr lang="el-GR" sz="1800" i="1">
                        <a:latin typeface="Cambria Math"/>
                      </a:rPr>
                      <m:t>=</m:t>
                    </m:r>
                    <m:rad>
                      <m:radPr>
                        <m:degHide m:val="on"/>
                        <m:ctrlPr>
                          <a:rPr lang="el-GR" sz="1800" i="1">
                            <a:latin typeface="Cambria Math"/>
                          </a:rPr>
                        </m:ctrlPr>
                      </m:radPr>
                      <m:deg/>
                      <m:e>
                        <m:r>
                          <a:rPr lang="el-GR" sz="1800" i="1">
                            <a:latin typeface="Cambria Math"/>
                          </a:rPr>
                          <m:t>−1</m:t>
                        </m:r>
                      </m:e>
                    </m:rad>
                  </m:oMath>
                </a14:m>
                <a:r>
                  <a:rPr lang="el-GR" sz="1800" dirty="0"/>
                  <a:t> είναι η φανταστική </a:t>
                </a:r>
                <a:r>
                  <a:rPr lang="el-GR" sz="1800" dirty="0" smtClean="0"/>
                  <a:t>μονάδα.</a:t>
                </a:r>
                <a:endParaRPr lang="el-GR" sz="1800" dirty="0"/>
              </a:p>
              <a:p>
                <a:pPr marL="0" indent="0" algn="l">
                  <a:buNone/>
                </a:pPr>
                <a:endParaRPr lang="el-GR" sz="1800" dirty="0" smtClean="0"/>
              </a:p>
              <a:p>
                <a:pPr marL="0" indent="0" algn="l">
                  <a:buNone/>
                </a:pPr>
                <a:r>
                  <a:rPr lang="el-GR" sz="1800" dirty="0" smtClean="0"/>
                  <a:t>Τα </a:t>
                </a:r>
                <a:r>
                  <a:rPr lang="el-GR" sz="1800" dirty="0"/>
                  <a:t>εκθετικά μιγαδικά σήματα </a:t>
                </a:r>
                <a:r>
                  <a:rPr lang="el-GR" sz="1800" dirty="0" smtClean="0"/>
                  <a:t>δεν </a:t>
                </a:r>
                <a:r>
                  <a:rPr lang="el-GR" sz="1800" dirty="0"/>
                  <a:t>έχουν φυσική υπόσταση </a:t>
                </a:r>
                <a:r>
                  <a:rPr lang="el-GR" sz="1800" dirty="0" smtClean="0"/>
                  <a:t>αλλά </a:t>
                </a:r>
                <a:r>
                  <a:rPr lang="el-GR" sz="1800" dirty="0" err="1" smtClean="0"/>
                  <a:t>χρησιμοποι</a:t>
                </a:r>
                <a:r>
                  <a:rPr lang="el-GR" sz="1800" dirty="0" smtClean="0"/>
                  <a:t>-</a:t>
                </a:r>
                <a:r>
                  <a:rPr lang="el-GR" sz="1800" dirty="0" err="1" smtClean="0"/>
                  <a:t>ούνται</a:t>
                </a:r>
                <a:r>
                  <a:rPr lang="el-GR" sz="1800" dirty="0" smtClean="0"/>
                  <a:t> στη </a:t>
                </a:r>
                <a:r>
                  <a:rPr lang="el-GR" sz="1800" dirty="0"/>
                  <a:t>Θεωρία Σημάτων, καθώς απλουστεύουν την άλγεβρα των πράξεων. </a:t>
                </a:r>
                <a:endParaRPr lang="el-GR" sz="1800" dirty="0" smtClean="0"/>
              </a:p>
              <a:p>
                <a:pPr marL="0" indent="0" algn="l">
                  <a:buNone/>
                </a:pPr>
                <a:endParaRPr lang="el-GR" sz="1800" dirty="0" smtClean="0"/>
              </a:p>
              <a:p>
                <a:pPr marL="0" indent="0" algn="l">
                  <a:buNone/>
                  <a:tabLst>
                    <a:tab pos="5207000" algn="l"/>
                  </a:tabLst>
                </a:pPr>
                <a:r>
                  <a:rPr lang="el-GR" sz="1800" dirty="0" smtClean="0"/>
                  <a:t>Με βάση τις σχέσεις του </a:t>
                </a:r>
                <a:r>
                  <a:rPr lang="en-US" sz="1800" dirty="0" smtClean="0"/>
                  <a:t>Euler, </a:t>
                </a:r>
                <a:r>
                  <a:rPr lang="el-GR" sz="1800" dirty="0" smtClean="0"/>
                  <a:t>έχουμε:</a:t>
                </a:r>
              </a:p>
              <a:p>
                <a:pPr marL="0" indent="0" algn="l">
                  <a:buNone/>
                </a:pPr>
                <a14:m>
                  <m:oMathPara xmlns:m="http://schemas.openxmlformats.org/officeDocument/2006/math">
                    <m:oMathParaPr>
                      <m:jc m:val="centerGroup"/>
                    </m:oMathParaPr>
                    <m:oMath xmlns:m="http://schemas.openxmlformats.org/officeDocument/2006/math">
                      <m:r>
                        <a:rPr lang="en-US" sz="1800" i="1">
                          <a:latin typeface="Cambria Math"/>
                        </a:rPr>
                        <m:t>𝐴</m:t>
                      </m:r>
                      <m:r>
                        <a:rPr lang="en-US" sz="1800" i="1">
                          <a:latin typeface="Cambria Math"/>
                        </a:rPr>
                        <m:t> </m:t>
                      </m:r>
                      <m:r>
                        <a:rPr lang="en-US" sz="1800" i="1">
                          <a:latin typeface="Cambria Math"/>
                        </a:rPr>
                        <m:t>𝑐𝑜𝑠</m:t>
                      </m:r>
                      <m:d>
                        <m:dPr>
                          <m:ctrlPr>
                            <a:rPr lang="el-GR" sz="1800" i="1">
                              <a:latin typeface="Cambria Math"/>
                            </a:rPr>
                          </m:ctrlPr>
                        </m:dPr>
                        <m:e>
                          <m:sSub>
                            <m:sSubPr>
                              <m:ctrlPr>
                                <a:rPr lang="el-GR" sz="1800" i="1">
                                  <a:latin typeface="Cambria Math"/>
                                </a:rPr>
                              </m:ctrlPr>
                            </m:sSubPr>
                            <m:e>
                              <m:r>
                                <a:rPr lang="el-GR" sz="1800" i="1">
                                  <a:latin typeface="Cambria Math"/>
                                </a:rPr>
                                <m:t>𝜔</m:t>
                              </m:r>
                            </m:e>
                            <m:sub>
                              <m:r>
                                <a:rPr lang="el-GR" sz="1800" i="1">
                                  <a:latin typeface="Cambria Math"/>
                                </a:rPr>
                                <m:t>0</m:t>
                              </m:r>
                            </m:sub>
                          </m:sSub>
                          <m:r>
                            <a:rPr lang="en-US" sz="1800" i="1">
                              <a:latin typeface="Cambria Math"/>
                            </a:rPr>
                            <m:t>𝑡</m:t>
                          </m:r>
                          <m:r>
                            <a:rPr lang="en-US" sz="1800" i="1">
                              <a:latin typeface="Cambria Math"/>
                            </a:rPr>
                            <m:t>+</m:t>
                          </m:r>
                          <m:r>
                            <a:rPr lang="el-GR" sz="1800" i="1">
                              <a:latin typeface="Cambria Math"/>
                            </a:rPr>
                            <m:t>𝜑</m:t>
                          </m:r>
                        </m:e>
                      </m:d>
                      <m:r>
                        <a:rPr lang="el-GR" sz="1800" i="1">
                          <a:latin typeface="Cambria Math"/>
                        </a:rPr>
                        <m:t>=</m:t>
                      </m:r>
                      <m:r>
                        <a:rPr lang="el-GR" sz="1800" i="1">
                          <a:latin typeface="Cambria Math"/>
                        </a:rPr>
                        <m:t>𝛢</m:t>
                      </m:r>
                      <m:r>
                        <a:rPr lang="el-GR" sz="1800" i="1">
                          <a:latin typeface="Cambria Math"/>
                        </a:rPr>
                        <m:t> </m:t>
                      </m:r>
                      <m:r>
                        <a:rPr lang="en-US" sz="1800" i="1">
                          <a:latin typeface="Cambria Math"/>
                        </a:rPr>
                        <m:t>𝑅𝑒</m:t>
                      </m:r>
                      <m:r>
                        <a:rPr lang="el-GR" sz="1800" i="1">
                          <a:latin typeface="Cambria Math"/>
                        </a:rPr>
                        <m:t>{</m:t>
                      </m:r>
                      <m:sSup>
                        <m:sSupPr>
                          <m:ctrlPr>
                            <a:rPr lang="el-GR" sz="1800" i="1">
                              <a:latin typeface="Cambria Math"/>
                            </a:rPr>
                          </m:ctrlPr>
                        </m:sSupPr>
                        <m:e>
                          <m:r>
                            <a:rPr lang="en-US" sz="1800" i="1">
                              <a:latin typeface="Cambria Math"/>
                            </a:rPr>
                            <m:t>𝑒</m:t>
                          </m:r>
                        </m:e>
                        <m:sup>
                          <m:r>
                            <a:rPr lang="en-US" sz="1800" i="1">
                              <a:latin typeface="Cambria Math"/>
                            </a:rPr>
                            <m:t>𝑗</m:t>
                          </m:r>
                          <m:d>
                            <m:dPr>
                              <m:ctrlPr>
                                <a:rPr lang="el-GR" sz="1800" i="1">
                                  <a:latin typeface="Cambria Math"/>
                                </a:rPr>
                              </m:ctrlPr>
                            </m:dPr>
                            <m:e>
                              <m:sSub>
                                <m:sSubPr>
                                  <m:ctrlPr>
                                    <a:rPr lang="el-GR" sz="1800" i="1">
                                      <a:latin typeface="Cambria Math"/>
                                    </a:rPr>
                                  </m:ctrlPr>
                                </m:sSubPr>
                                <m:e>
                                  <m:r>
                                    <a:rPr lang="el-GR" sz="1800" i="1">
                                      <a:latin typeface="Cambria Math"/>
                                    </a:rPr>
                                    <m:t>𝜔</m:t>
                                  </m:r>
                                </m:e>
                                <m:sub>
                                  <m:r>
                                    <a:rPr lang="el-GR" sz="1800" i="1">
                                      <a:latin typeface="Cambria Math"/>
                                    </a:rPr>
                                    <m:t>0</m:t>
                                  </m:r>
                                </m:sub>
                              </m:sSub>
                              <m:r>
                                <a:rPr lang="en-US" sz="1800" i="1">
                                  <a:latin typeface="Cambria Math"/>
                                </a:rPr>
                                <m:t>𝑡</m:t>
                              </m:r>
                              <m:r>
                                <a:rPr lang="en-US" sz="1800" i="1">
                                  <a:latin typeface="Cambria Math"/>
                                </a:rPr>
                                <m:t>+</m:t>
                              </m:r>
                              <m:r>
                                <a:rPr lang="el-GR" sz="1800" i="1">
                                  <a:latin typeface="Cambria Math"/>
                                </a:rPr>
                                <m:t>𝜑</m:t>
                              </m:r>
                            </m:e>
                          </m:d>
                        </m:sup>
                      </m:sSup>
                      <m:r>
                        <a:rPr lang="en-US" sz="1800" i="1">
                          <a:latin typeface="Cambria Math"/>
                        </a:rPr>
                        <m:t>}</m:t>
                      </m:r>
                    </m:oMath>
                  </m:oMathPara>
                </a14:m>
                <a:endParaRPr lang="el-GR" sz="1800" dirty="0" smtClean="0"/>
              </a:p>
              <a:p>
                <a:pPr marL="0" indent="0" algn="l">
                  <a:buNone/>
                </a:pPr>
                <a14:m>
                  <m:oMathPara xmlns:m="http://schemas.openxmlformats.org/officeDocument/2006/math">
                    <m:oMathParaPr>
                      <m:jc m:val="centerGroup"/>
                    </m:oMathParaPr>
                    <m:oMath xmlns:m="http://schemas.openxmlformats.org/officeDocument/2006/math">
                      <m:r>
                        <a:rPr lang="en-US" sz="1800" i="1">
                          <a:latin typeface="Cambria Math"/>
                        </a:rPr>
                        <m:t>𝐴</m:t>
                      </m:r>
                      <m:r>
                        <a:rPr lang="en-US" sz="1800" i="1">
                          <a:latin typeface="Cambria Math"/>
                        </a:rPr>
                        <m:t> </m:t>
                      </m:r>
                      <m:r>
                        <a:rPr lang="en-US" sz="1800" i="1">
                          <a:latin typeface="Cambria Math"/>
                        </a:rPr>
                        <m:t>𝑠𝑖𝑛</m:t>
                      </m:r>
                      <m:d>
                        <m:dPr>
                          <m:ctrlPr>
                            <a:rPr lang="el-GR" sz="1800" i="1">
                              <a:latin typeface="Cambria Math"/>
                            </a:rPr>
                          </m:ctrlPr>
                        </m:dPr>
                        <m:e>
                          <m:sSub>
                            <m:sSubPr>
                              <m:ctrlPr>
                                <a:rPr lang="el-GR" sz="1800" i="1">
                                  <a:latin typeface="Cambria Math"/>
                                </a:rPr>
                              </m:ctrlPr>
                            </m:sSubPr>
                            <m:e>
                              <m:r>
                                <a:rPr lang="el-GR" sz="1800" i="1">
                                  <a:latin typeface="Cambria Math"/>
                                </a:rPr>
                                <m:t>𝜔</m:t>
                              </m:r>
                            </m:e>
                            <m:sub>
                              <m:r>
                                <a:rPr lang="el-GR" sz="1800" i="1">
                                  <a:latin typeface="Cambria Math"/>
                                </a:rPr>
                                <m:t>0</m:t>
                              </m:r>
                            </m:sub>
                          </m:sSub>
                          <m:r>
                            <a:rPr lang="en-US" sz="1800" i="1">
                              <a:latin typeface="Cambria Math"/>
                            </a:rPr>
                            <m:t>𝑡</m:t>
                          </m:r>
                          <m:r>
                            <a:rPr lang="en-US" sz="1800" i="1">
                              <a:latin typeface="Cambria Math"/>
                            </a:rPr>
                            <m:t>+</m:t>
                          </m:r>
                          <m:r>
                            <a:rPr lang="el-GR" sz="1800" i="1">
                              <a:latin typeface="Cambria Math"/>
                            </a:rPr>
                            <m:t>𝜑</m:t>
                          </m:r>
                        </m:e>
                      </m:d>
                      <m:r>
                        <a:rPr lang="el-GR" sz="1800" i="1">
                          <a:latin typeface="Cambria Math"/>
                        </a:rPr>
                        <m:t>=</m:t>
                      </m:r>
                      <m:r>
                        <a:rPr lang="el-GR" sz="1800" i="1">
                          <a:latin typeface="Cambria Math"/>
                        </a:rPr>
                        <m:t>𝛢</m:t>
                      </m:r>
                      <m:r>
                        <a:rPr lang="el-GR" sz="1800" i="1">
                          <a:latin typeface="Cambria Math"/>
                        </a:rPr>
                        <m:t> </m:t>
                      </m:r>
                      <m:r>
                        <a:rPr lang="el-GR" sz="1800" i="1">
                          <a:latin typeface="Cambria Math"/>
                        </a:rPr>
                        <m:t>𝐼𝑚</m:t>
                      </m:r>
                      <m:r>
                        <a:rPr lang="el-GR" sz="1800" i="1">
                          <a:latin typeface="Cambria Math"/>
                        </a:rPr>
                        <m:t>{</m:t>
                      </m:r>
                      <m:sSup>
                        <m:sSupPr>
                          <m:ctrlPr>
                            <a:rPr lang="el-GR" sz="1800" i="1">
                              <a:latin typeface="Cambria Math"/>
                            </a:rPr>
                          </m:ctrlPr>
                        </m:sSupPr>
                        <m:e>
                          <m:r>
                            <a:rPr lang="en-US" sz="1800" i="1">
                              <a:latin typeface="Cambria Math"/>
                            </a:rPr>
                            <m:t>𝑒</m:t>
                          </m:r>
                        </m:e>
                        <m:sup>
                          <m:r>
                            <a:rPr lang="en-US" sz="1800" i="1">
                              <a:latin typeface="Cambria Math"/>
                            </a:rPr>
                            <m:t>𝑗</m:t>
                          </m:r>
                          <m:d>
                            <m:dPr>
                              <m:ctrlPr>
                                <a:rPr lang="el-GR" sz="1800" i="1">
                                  <a:latin typeface="Cambria Math"/>
                                </a:rPr>
                              </m:ctrlPr>
                            </m:dPr>
                            <m:e>
                              <m:sSub>
                                <m:sSubPr>
                                  <m:ctrlPr>
                                    <a:rPr lang="el-GR" sz="1800" i="1">
                                      <a:latin typeface="Cambria Math"/>
                                    </a:rPr>
                                  </m:ctrlPr>
                                </m:sSubPr>
                                <m:e>
                                  <m:r>
                                    <a:rPr lang="el-GR" sz="1800" i="1">
                                      <a:latin typeface="Cambria Math"/>
                                    </a:rPr>
                                    <m:t>𝜔</m:t>
                                  </m:r>
                                </m:e>
                                <m:sub>
                                  <m:r>
                                    <a:rPr lang="el-GR" sz="1800" i="1">
                                      <a:latin typeface="Cambria Math"/>
                                    </a:rPr>
                                    <m:t>0</m:t>
                                  </m:r>
                                </m:sub>
                              </m:sSub>
                              <m:r>
                                <a:rPr lang="en-US" sz="1800" i="1">
                                  <a:latin typeface="Cambria Math"/>
                                </a:rPr>
                                <m:t>𝑡</m:t>
                              </m:r>
                              <m:r>
                                <a:rPr lang="en-US" sz="1800" i="1">
                                  <a:latin typeface="Cambria Math"/>
                                </a:rPr>
                                <m:t>+</m:t>
                              </m:r>
                              <m:r>
                                <a:rPr lang="el-GR" sz="1800" i="1">
                                  <a:latin typeface="Cambria Math"/>
                                </a:rPr>
                                <m:t>𝜑</m:t>
                              </m:r>
                            </m:e>
                          </m:d>
                        </m:sup>
                      </m:sSup>
                      <m:r>
                        <a:rPr lang="en-US" sz="1800" i="1">
                          <a:latin typeface="Cambria Math"/>
                        </a:rPr>
                        <m:t>}</m:t>
                      </m:r>
                    </m:oMath>
                  </m:oMathPara>
                </a14:m>
                <a:endParaRPr lang="el-GR" sz="1800" dirty="0" smtClean="0"/>
              </a:p>
              <a:p>
                <a:pPr marL="0" indent="0" algn="l">
                  <a:buNone/>
                </a:pPr>
                <a:r>
                  <a:rPr lang="el-GR" sz="1800" dirty="0"/>
                  <a:t>όπου </a:t>
                </a:r>
                <a14:m>
                  <m:oMath xmlns:m="http://schemas.openxmlformats.org/officeDocument/2006/math">
                    <m:r>
                      <a:rPr lang="en-US" sz="1800" i="1">
                        <a:latin typeface="Cambria Math"/>
                      </a:rPr>
                      <m:t>𝑅𝑒</m:t>
                    </m:r>
                    <m:r>
                      <a:rPr lang="el-GR" sz="1800" i="1">
                        <a:latin typeface="Cambria Math"/>
                      </a:rPr>
                      <m:t>{.}</m:t>
                    </m:r>
                  </m:oMath>
                </a14:m>
                <a:r>
                  <a:rPr lang="el-GR" sz="1800" dirty="0"/>
                  <a:t> και </a:t>
                </a:r>
                <a14:m>
                  <m:oMath xmlns:m="http://schemas.openxmlformats.org/officeDocument/2006/math">
                    <m:r>
                      <a:rPr lang="en-US" sz="1800" i="1">
                        <a:latin typeface="Cambria Math"/>
                      </a:rPr>
                      <m:t>𝐼𝑚</m:t>
                    </m:r>
                    <m:r>
                      <a:rPr lang="el-GR" sz="1800" i="1">
                        <a:latin typeface="Cambria Math"/>
                      </a:rPr>
                      <m:t>{.}</m:t>
                    </m:r>
                  </m:oMath>
                </a14:m>
                <a:r>
                  <a:rPr lang="el-GR" sz="1800" dirty="0"/>
                  <a:t> </a:t>
                </a:r>
                <a:r>
                  <a:rPr lang="el-GR" sz="1800" dirty="0" smtClean="0"/>
                  <a:t>το </a:t>
                </a:r>
                <a:r>
                  <a:rPr lang="el-GR" sz="1800" dirty="0"/>
                  <a:t>πραγματικό και το φανταστικό μέρος ενός μιγαδικού αριθμού, </a:t>
                </a:r>
                <a:r>
                  <a:rPr lang="el-GR" sz="1800" dirty="0" smtClean="0"/>
                  <a:t>αντίστοιχα.</a:t>
                </a:r>
              </a:p>
              <a:p>
                <a:pPr marL="0" indent="0" algn="l">
                  <a:buNone/>
                </a:pPr>
                <a:endParaRPr lang="el-GR" sz="1800" dirty="0" smtClean="0"/>
              </a:p>
              <a:p>
                <a:pPr marL="0" indent="0" algn="l">
                  <a:buNone/>
                </a:pPr>
                <a:r>
                  <a:rPr lang="el-GR" sz="1800" dirty="0" smtClean="0"/>
                  <a:t>Επομένως, ένα </a:t>
                </a:r>
                <a:r>
                  <a:rPr lang="el-GR" sz="1800" dirty="0"/>
                  <a:t>σήμα </a:t>
                </a:r>
                <a:r>
                  <a:rPr lang="el-GR" sz="1800" b="1" dirty="0"/>
                  <a:t>συνημιτόνου </a:t>
                </a:r>
                <a:r>
                  <a:rPr lang="el-GR" sz="1800" dirty="0"/>
                  <a:t>μπορεί να θεωρηθεί ως το </a:t>
                </a:r>
                <a:r>
                  <a:rPr lang="el-GR" sz="1800" b="1" dirty="0"/>
                  <a:t>πραγματικό μέρος </a:t>
                </a:r>
                <a:r>
                  <a:rPr lang="el-GR" sz="1800" dirty="0"/>
                  <a:t>ενός μιγαδικού εκθετικού σήματος και ένα </a:t>
                </a:r>
                <a:r>
                  <a:rPr lang="el-GR" sz="1800" b="1" dirty="0"/>
                  <a:t>ημιτονικό </a:t>
                </a:r>
                <a:r>
                  <a:rPr lang="el-GR" sz="1800" dirty="0"/>
                  <a:t>ως το </a:t>
                </a:r>
                <a:r>
                  <a:rPr lang="el-GR" sz="1800" b="1" dirty="0"/>
                  <a:t>φανταστικό μέρος </a:t>
                </a:r>
                <a:r>
                  <a:rPr lang="el-GR" sz="1800" dirty="0"/>
                  <a:t>του.</a:t>
                </a:r>
                <a:endParaRPr lang="el-GR" sz="1800" dirty="0" smtClean="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457200" y="1052736"/>
                <a:ext cx="8229600" cy="5472608"/>
              </a:xfrm>
              <a:blipFill rotWithShape="1">
                <a:blip r:embed="rId2"/>
                <a:stretch>
                  <a:fillRect l="-593" t="-111"/>
                </a:stretch>
              </a:blipFill>
            </p:spPr>
            <p:txBody>
              <a:bodyPr/>
              <a:lstStyle/>
              <a:p>
                <a:r>
                  <a:rPr lang="el-GR">
                    <a:noFill/>
                  </a:rPr>
                  <a:t> </a:t>
                </a:r>
              </a:p>
            </p:txBody>
          </p:sp>
        </mc:Fallback>
      </mc:AlternateContent>
      <p:sp>
        <p:nvSpPr>
          <p:cNvPr id="4" name="Slide Number Placeholder 3"/>
          <p:cNvSpPr>
            <a:spLocks noGrp="1"/>
          </p:cNvSpPr>
          <p:nvPr>
            <p:ph type="sldNum" sz="quarter" idx="12"/>
          </p:nvPr>
        </p:nvSpPr>
        <p:spPr/>
        <p:txBody>
          <a:bodyPr/>
          <a:lstStyle/>
          <a:p>
            <a:fld id="{0B0EBAE1-C03B-424B-868F-E6C23C4F0113}" type="slidenum">
              <a:rPr lang="el-GR" smtClean="0"/>
              <a:t>65</a:t>
            </a:fld>
            <a:endParaRPr lang="el-GR"/>
          </a:p>
        </p:txBody>
      </p:sp>
    </p:spTree>
    <p:extLst>
      <p:ext uri="{BB962C8B-B14F-4D97-AF65-F5344CB8AC3E}">
        <p14:creationId xmlns:p14="http://schemas.microsoft.com/office/powerpoint/2010/main" val="1841863058"/>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l-GR" dirty="0" smtClean="0"/>
              <a:t>Μιγαδικά Εκθετικά Σήματα</a:t>
            </a:r>
            <a:endParaRPr lang="el-GR"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457200" y="1052736"/>
                <a:ext cx="8229600" cy="5472608"/>
              </a:xfrm>
            </p:spPr>
            <p:txBody>
              <a:bodyPr>
                <a:noAutofit/>
              </a:bodyPr>
              <a:lstStyle/>
              <a:p>
                <a:pPr marL="0" indent="0" algn="l">
                  <a:spcBef>
                    <a:spcPts val="1200"/>
                  </a:spcBef>
                  <a:spcAft>
                    <a:spcPts val="1200"/>
                  </a:spcAft>
                  <a:buNone/>
                </a:pPr>
                <a:r>
                  <a:rPr lang="el-GR" sz="1800" dirty="0" smtClean="0"/>
                  <a:t>Ένα μιγαδικό εκθετικό σήμα μπορεί να αναπαρασταθεί επίσης και ως:</a:t>
                </a:r>
              </a:p>
              <a:p>
                <a:pPr marL="0" indent="0" algn="l">
                  <a:spcBef>
                    <a:spcPts val="1200"/>
                  </a:spcBef>
                  <a:spcAft>
                    <a:spcPts val="1200"/>
                  </a:spcAft>
                  <a:buNone/>
                </a:pPr>
                <a14:m>
                  <m:oMathPara xmlns:m="http://schemas.openxmlformats.org/officeDocument/2006/math">
                    <m:oMathParaPr>
                      <m:jc m:val="centerGroup"/>
                    </m:oMathParaPr>
                    <m:oMath xmlns:m="http://schemas.openxmlformats.org/officeDocument/2006/math">
                      <m:r>
                        <a:rPr lang="en-US" sz="1800" i="1">
                          <a:latin typeface="Cambria Math"/>
                        </a:rPr>
                        <m:t>𝑥</m:t>
                      </m:r>
                      <m:d>
                        <m:dPr>
                          <m:ctrlPr>
                            <a:rPr lang="el-GR" sz="1800" i="1">
                              <a:latin typeface="Cambria Math"/>
                            </a:rPr>
                          </m:ctrlPr>
                        </m:dPr>
                        <m:e>
                          <m:r>
                            <a:rPr lang="en-US" sz="1800" i="1">
                              <a:latin typeface="Cambria Math"/>
                            </a:rPr>
                            <m:t>𝑡</m:t>
                          </m:r>
                        </m:e>
                      </m:d>
                      <m:r>
                        <a:rPr lang="en-US" sz="1800" i="1">
                          <a:latin typeface="Cambria Math"/>
                        </a:rPr>
                        <m:t>=</m:t>
                      </m:r>
                      <m:r>
                        <a:rPr lang="en-US" sz="1800" i="1">
                          <a:latin typeface="Cambria Math"/>
                        </a:rPr>
                        <m:t>𝐴</m:t>
                      </m:r>
                      <m:r>
                        <a:rPr lang="en-US" sz="1800" i="1">
                          <a:latin typeface="Cambria Math"/>
                        </a:rPr>
                        <m:t> </m:t>
                      </m:r>
                      <m:sSup>
                        <m:sSupPr>
                          <m:ctrlPr>
                            <a:rPr lang="el-GR" sz="1800" i="1">
                              <a:latin typeface="Cambria Math"/>
                            </a:rPr>
                          </m:ctrlPr>
                        </m:sSupPr>
                        <m:e>
                          <m:r>
                            <a:rPr lang="en-US" sz="1800" i="1">
                              <a:latin typeface="Cambria Math"/>
                            </a:rPr>
                            <m:t>𝑒</m:t>
                          </m:r>
                        </m:e>
                        <m:sup>
                          <m:r>
                            <a:rPr lang="en-US" sz="1800" i="1">
                              <a:latin typeface="Cambria Math"/>
                            </a:rPr>
                            <m:t>𝑗</m:t>
                          </m:r>
                          <m:d>
                            <m:dPr>
                              <m:ctrlPr>
                                <a:rPr lang="el-GR" sz="1800" i="1">
                                  <a:latin typeface="Cambria Math"/>
                                </a:rPr>
                              </m:ctrlPr>
                            </m:dPr>
                            <m:e>
                              <m:sSub>
                                <m:sSubPr>
                                  <m:ctrlPr>
                                    <a:rPr lang="el-GR" sz="1800" i="1">
                                      <a:latin typeface="Cambria Math"/>
                                    </a:rPr>
                                  </m:ctrlPr>
                                </m:sSubPr>
                                <m:e>
                                  <m:r>
                                    <a:rPr lang="el-GR" sz="1800" i="1">
                                      <a:latin typeface="Cambria Math"/>
                                    </a:rPr>
                                    <m:t>𝜔</m:t>
                                  </m:r>
                                </m:e>
                                <m:sub>
                                  <m:r>
                                    <a:rPr lang="el-GR" sz="1800" i="1">
                                      <a:latin typeface="Cambria Math"/>
                                    </a:rPr>
                                    <m:t>0</m:t>
                                  </m:r>
                                </m:sub>
                              </m:sSub>
                              <m:r>
                                <a:rPr lang="en-US" sz="1800" i="1">
                                  <a:latin typeface="Cambria Math"/>
                                </a:rPr>
                                <m:t>𝑡</m:t>
                              </m:r>
                              <m:r>
                                <a:rPr lang="en-US" sz="1800" i="1">
                                  <a:latin typeface="Cambria Math"/>
                                </a:rPr>
                                <m:t>+</m:t>
                              </m:r>
                              <m:r>
                                <a:rPr lang="el-GR" sz="1800" i="1">
                                  <a:latin typeface="Cambria Math"/>
                                </a:rPr>
                                <m:t>𝜑</m:t>
                              </m:r>
                            </m:e>
                          </m:d>
                        </m:sup>
                      </m:sSup>
                      <m:r>
                        <a:rPr lang="en-US" sz="1800" i="1">
                          <a:latin typeface="Cambria Math"/>
                        </a:rPr>
                        <m:t>=</m:t>
                      </m:r>
                      <m:r>
                        <a:rPr lang="en-US" sz="1800" i="1">
                          <a:latin typeface="Cambria Math"/>
                        </a:rPr>
                        <m:t>𝑋</m:t>
                      </m:r>
                      <m:r>
                        <a:rPr lang="en-US" sz="1800" i="1">
                          <a:latin typeface="Cambria Math"/>
                        </a:rPr>
                        <m:t> </m:t>
                      </m:r>
                      <m:sSup>
                        <m:sSupPr>
                          <m:ctrlPr>
                            <a:rPr lang="el-GR" sz="1800" i="1">
                              <a:latin typeface="Cambria Math"/>
                            </a:rPr>
                          </m:ctrlPr>
                        </m:sSupPr>
                        <m:e>
                          <m:r>
                            <a:rPr lang="en-US" sz="1800" i="1">
                              <a:latin typeface="Cambria Math"/>
                            </a:rPr>
                            <m:t>𝑒</m:t>
                          </m:r>
                        </m:e>
                        <m:sup>
                          <m:r>
                            <a:rPr lang="en-US" sz="1800" i="1">
                              <a:latin typeface="Cambria Math"/>
                            </a:rPr>
                            <m:t>𝑗</m:t>
                          </m:r>
                          <m:sSub>
                            <m:sSubPr>
                              <m:ctrlPr>
                                <a:rPr lang="el-GR" sz="1800" i="1">
                                  <a:latin typeface="Cambria Math"/>
                                </a:rPr>
                              </m:ctrlPr>
                            </m:sSubPr>
                            <m:e>
                              <m:r>
                                <a:rPr lang="el-GR" sz="1800" i="1">
                                  <a:latin typeface="Cambria Math"/>
                                </a:rPr>
                                <m:t>𝜔</m:t>
                              </m:r>
                            </m:e>
                            <m:sub>
                              <m:r>
                                <a:rPr lang="el-GR" sz="1800" i="1">
                                  <a:latin typeface="Cambria Math"/>
                                </a:rPr>
                                <m:t>0</m:t>
                              </m:r>
                            </m:sub>
                          </m:sSub>
                          <m:r>
                            <a:rPr lang="en-US" sz="1800" i="1">
                              <a:latin typeface="Cambria Math"/>
                            </a:rPr>
                            <m:t>𝑡</m:t>
                          </m:r>
                        </m:sup>
                      </m:sSup>
                    </m:oMath>
                  </m:oMathPara>
                </a14:m>
                <a:endParaRPr lang="el-GR" sz="1800" dirty="0" smtClean="0"/>
              </a:p>
              <a:p>
                <a:pPr marL="0" indent="0" algn="l">
                  <a:spcBef>
                    <a:spcPts val="1200"/>
                  </a:spcBef>
                  <a:spcAft>
                    <a:spcPts val="1200"/>
                  </a:spcAft>
                  <a:buNone/>
                </a:pPr>
                <a:r>
                  <a:rPr lang="el-GR" sz="1800" dirty="0"/>
                  <a:t>όπου η ποσότητα </a:t>
                </a:r>
                <a14:m>
                  <m:oMath xmlns:m="http://schemas.openxmlformats.org/officeDocument/2006/math">
                    <m:r>
                      <a:rPr lang="el-GR" sz="1800" i="1">
                        <a:latin typeface="Cambria Math"/>
                      </a:rPr>
                      <m:t>𝑋</m:t>
                    </m:r>
                    <m:r>
                      <a:rPr lang="el-GR" sz="1800" i="1">
                        <a:latin typeface="Cambria Math"/>
                      </a:rPr>
                      <m:t>=</m:t>
                    </m:r>
                    <m:r>
                      <a:rPr lang="en-US" sz="1800" i="1">
                        <a:latin typeface="Cambria Math"/>
                      </a:rPr>
                      <m:t>𝐴</m:t>
                    </m:r>
                    <m:r>
                      <a:rPr lang="en-US" sz="1800" i="1">
                        <a:latin typeface="Cambria Math"/>
                      </a:rPr>
                      <m:t> </m:t>
                    </m:r>
                    <m:sSup>
                      <m:sSupPr>
                        <m:ctrlPr>
                          <a:rPr lang="el-GR" sz="1800" i="1">
                            <a:latin typeface="Cambria Math"/>
                          </a:rPr>
                        </m:ctrlPr>
                      </m:sSupPr>
                      <m:e>
                        <m:r>
                          <a:rPr lang="en-US" sz="1800" i="1">
                            <a:latin typeface="Cambria Math"/>
                          </a:rPr>
                          <m:t>𝑒</m:t>
                        </m:r>
                      </m:e>
                      <m:sup>
                        <m:r>
                          <a:rPr lang="en-US" sz="1800" i="1">
                            <a:latin typeface="Cambria Math"/>
                          </a:rPr>
                          <m:t>𝑗</m:t>
                        </m:r>
                        <m:r>
                          <a:rPr lang="el-GR" sz="1800" i="1">
                            <a:latin typeface="Cambria Math"/>
                          </a:rPr>
                          <m:t>𝜑</m:t>
                        </m:r>
                      </m:sup>
                    </m:sSup>
                  </m:oMath>
                </a14:m>
                <a:r>
                  <a:rPr lang="el-GR" sz="1800" dirty="0"/>
                  <a:t>ονομάζεται </a:t>
                </a:r>
                <a:r>
                  <a:rPr lang="el-GR" sz="1800" b="1" dirty="0"/>
                  <a:t>μιγαδικό πλάτος </a:t>
                </a:r>
                <a:r>
                  <a:rPr lang="el-GR" sz="1800" dirty="0"/>
                  <a:t>του σήματος. </a:t>
                </a:r>
                <a:endParaRPr lang="el-GR" sz="1800" dirty="0" smtClean="0"/>
              </a:p>
              <a:p>
                <a:pPr marL="0" indent="0" algn="l">
                  <a:spcBef>
                    <a:spcPts val="1200"/>
                  </a:spcBef>
                  <a:spcAft>
                    <a:spcPts val="1200"/>
                  </a:spcAft>
                  <a:buNone/>
                </a:pPr>
                <a:r>
                  <a:rPr lang="el-GR" sz="1800" dirty="0" smtClean="0"/>
                  <a:t>Επειδή </a:t>
                </a:r>
                <a:r>
                  <a:rPr lang="el-GR" sz="1800" dirty="0"/>
                  <a:t>το σήμα μπορεί να γραφεί και </a:t>
                </a:r>
                <a:r>
                  <a:rPr lang="el-GR" sz="1800" dirty="0" smtClean="0"/>
                  <a:t>ως:</a:t>
                </a:r>
              </a:p>
              <a:p>
                <a:pPr marL="0" indent="0" algn="l">
                  <a:spcBef>
                    <a:spcPts val="1200"/>
                  </a:spcBef>
                  <a:spcAft>
                    <a:spcPts val="1200"/>
                  </a:spcAft>
                  <a:buNone/>
                </a:pPr>
                <a14:m>
                  <m:oMathPara xmlns:m="http://schemas.openxmlformats.org/officeDocument/2006/math">
                    <m:oMathParaPr>
                      <m:jc m:val="centerGroup"/>
                    </m:oMathParaPr>
                    <m:oMath xmlns:m="http://schemas.openxmlformats.org/officeDocument/2006/math">
                      <m:r>
                        <a:rPr lang="en-US" sz="1800" i="1">
                          <a:latin typeface="Cambria Math"/>
                        </a:rPr>
                        <m:t>𝑥</m:t>
                      </m:r>
                      <m:d>
                        <m:dPr>
                          <m:ctrlPr>
                            <a:rPr lang="el-GR" sz="1800" i="1">
                              <a:latin typeface="Cambria Math"/>
                            </a:rPr>
                          </m:ctrlPr>
                        </m:dPr>
                        <m:e>
                          <m:r>
                            <a:rPr lang="en-US" sz="1800" i="1">
                              <a:latin typeface="Cambria Math"/>
                            </a:rPr>
                            <m:t>𝑡</m:t>
                          </m:r>
                        </m:e>
                      </m:d>
                      <m:r>
                        <a:rPr lang="en-US" sz="1800" i="1">
                          <a:latin typeface="Cambria Math"/>
                        </a:rPr>
                        <m:t>=</m:t>
                      </m:r>
                      <m:r>
                        <a:rPr lang="en-US" sz="1800" i="1">
                          <a:latin typeface="Cambria Math"/>
                        </a:rPr>
                        <m:t>𝐴</m:t>
                      </m:r>
                      <m:r>
                        <a:rPr lang="en-US" sz="1800" i="1">
                          <a:latin typeface="Cambria Math"/>
                        </a:rPr>
                        <m:t> </m:t>
                      </m:r>
                      <m:sSup>
                        <m:sSupPr>
                          <m:ctrlPr>
                            <a:rPr lang="el-GR" sz="1800" i="1">
                              <a:latin typeface="Cambria Math"/>
                            </a:rPr>
                          </m:ctrlPr>
                        </m:sSupPr>
                        <m:e>
                          <m:r>
                            <a:rPr lang="en-US" sz="1800" i="1">
                              <a:latin typeface="Cambria Math"/>
                            </a:rPr>
                            <m:t>𝑒</m:t>
                          </m:r>
                        </m:e>
                        <m:sup>
                          <m:r>
                            <a:rPr lang="en-US" sz="1800" i="1">
                              <a:latin typeface="Cambria Math"/>
                            </a:rPr>
                            <m:t>𝑗</m:t>
                          </m:r>
                          <m:d>
                            <m:dPr>
                              <m:ctrlPr>
                                <a:rPr lang="el-GR" sz="1800" i="1">
                                  <a:latin typeface="Cambria Math"/>
                                </a:rPr>
                              </m:ctrlPr>
                            </m:dPr>
                            <m:e>
                              <m:sSub>
                                <m:sSubPr>
                                  <m:ctrlPr>
                                    <a:rPr lang="el-GR" sz="1800" i="1">
                                      <a:latin typeface="Cambria Math"/>
                                    </a:rPr>
                                  </m:ctrlPr>
                                </m:sSubPr>
                                <m:e>
                                  <m:r>
                                    <a:rPr lang="el-GR" sz="1800" i="1">
                                      <a:latin typeface="Cambria Math"/>
                                    </a:rPr>
                                    <m:t>𝜔</m:t>
                                  </m:r>
                                </m:e>
                                <m:sub>
                                  <m:r>
                                    <a:rPr lang="el-GR" sz="1800" i="1">
                                      <a:latin typeface="Cambria Math"/>
                                    </a:rPr>
                                    <m:t>0</m:t>
                                  </m:r>
                                </m:sub>
                              </m:sSub>
                              <m:r>
                                <a:rPr lang="en-US" sz="1800" i="1">
                                  <a:latin typeface="Cambria Math"/>
                                </a:rPr>
                                <m:t>𝑡</m:t>
                              </m:r>
                              <m:r>
                                <a:rPr lang="en-US" sz="1800" i="1">
                                  <a:latin typeface="Cambria Math"/>
                                </a:rPr>
                                <m:t>+</m:t>
                              </m:r>
                              <m:r>
                                <a:rPr lang="el-GR" sz="1800" i="1">
                                  <a:latin typeface="Cambria Math"/>
                                </a:rPr>
                                <m:t>𝜑</m:t>
                              </m:r>
                            </m:e>
                          </m:d>
                        </m:sup>
                      </m:sSup>
                      <m:r>
                        <a:rPr lang="en-US" sz="1800" i="1">
                          <a:latin typeface="Cambria Math"/>
                        </a:rPr>
                        <m:t>=</m:t>
                      </m:r>
                      <m:r>
                        <a:rPr lang="en-US" sz="1800" i="1">
                          <a:latin typeface="Cambria Math"/>
                        </a:rPr>
                        <m:t>𝛢</m:t>
                      </m:r>
                      <m:r>
                        <a:rPr lang="en-US" sz="1800" i="1">
                          <a:latin typeface="Cambria Math"/>
                        </a:rPr>
                        <m:t> </m:t>
                      </m:r>
                      <m:r>
                        <a:rPr lang="en-US" sz="1800" i="1">
                          <a:latin typeface="Cambria Math"/>
                        </a:rPr>
                        <m:t>𝑐𝑜𝑠</m:t>
                      </m:r>
                      <m:sSub>
                        <m:sSubPr>
                          <m:ctrlPr>
                            <a:rPr lang="el-GR" sz="1800" i="1">
                              <a:latin typeface="Cambria Math"/>
                            </a:rPr>
                          </m:ctrlPr>
                        </m:sSubPr>
                        <m:e>
                          <m:r>
                            <a:rPr lang="el-GR" sz="1800" i="1">
                              <a:latin typeface="Cambria Math"/>
                            </a:rPr>
                            <m:t>𝜔</m:t>
                          </m:r>
                        </m:e>
                        <m:sub>
                          <m:r>
                            <a:rPr lang="el-GR" sz="1800" i="1">
                              <a:latin typeface="Cambria Math"/>
                            </a:rPr>
                            <m:t>0</m:t>
                          </m:r>
                        </m:sub>
                      </m:sSub>
                      <m:r>
                        <a:rPr lang="en-US" sz="1800" i="1">
                          <a:latin typeface="Cambria Math"/>
                        </a:rPr>
                        <m:t>𝑡</m:t>
                      </m:r>
                      <m:r>
                        <a:rPr lang="en-US" sz="1800" i="1">
                          <a:latin typeface="Cambria Math"/>
                        </a:rPr>
                        <m:t>+</m:t>
                      </m:r>
                      <m:r>
                        <a:rPr lang="en-US" sz="1800" b="0" i="1" smtClean="0">
                          <a:latin typeface="Cambria Math"/>
                        </a:rPr>
                        <m:t>𝑗</m:t>
                      </m:r>
                      <m:r>
                        <a:rPr lang="en-US" sz="1800" b="0" i="1" smtClean="0">
                          <a:latin typeface="Cambria Math"/>
                        </a:rPr>
                        <m:t> </m:t>
                      </m:r>
                      <m:r>
                        <a:rPr lang="en-US" sz="1800" i="1">
                          <a:latin typeface="Cambria Math"/>
                        </a:rPr>
                        <m:t>𝛢</m:t>
                      </m:r>
                      <m:r>
                        <a:rPr lang="en-US" sz="1800" i="1">
                          <a:latin typeface="Cambria Math"/>
                        </a:rPr>
                        <m:t> </m:t>
                      </m:r>
                      <m:r>
                        <a:rPr lang="en-US" sz="1800" i="1">
                          <a:latin typeface="Cambria Math"/>
                        </a:rPr>
                        <m:t>𝑠𝑖𝑛</m:t>
                      </m:r>
                      <m:r>
                        <a:rPr lang="en-US" sz="1800" i="1">
                          <a:latin typeface="Cambria Math"/>
                        </a:rPr>
                        <m:t> </m:t>
                      </m:r>
                      <m:sSub>
                        <m:sSubPr>
                          <m:ctrlPr>
                            <a:rPr lang="el-GR" sz="1800" i="1">
                              <a:latin typeface="Cambria Math"/>
                            </a:rPr>
                          </m:ctrlPr>
                        </m:sSubPr>
                        <m:e>
                          <m:r>
                            <a:rPr lang="el-GR" sz="1800" i="1">
                              <a:latin typeface="Cambria Math"/>
                            </a:rPr>
                            <m:t>𝜔</m:t>
                          </m:r>
                        </m:e>
                        <m:sub>
                          <m:r>
                            <a:rPr lang="el-GR" sz="1800" i="1">
                              <a:latin typeface="Cambria Math"/>
                            </a:rPr>
                            <m:t>0</m:t>
                          </m:r>
                        </m:sub>
                      </m:sSub>
                      <m:r>
                        <a:rPr lang="en-US" sz="1800" i="1">
                          <a:latin typeface="Cambria Math"/>
                        </a:rPr>
                        <m:t>𝑡</m:t>
                      </m:r>
                      <m:r>
                        <a:rPr lang="en-US" sz="1800" i="1">
                          <a:latin typeface="Cambria Math"/>
                        </a:rPr>
                        <m:t> </m:t>
                      </m:r>
                    </m:oMath>
                  </m:oMathPara>
                </a14:m>
                <a:endParaRPr lang="el-GR" sz="1800" dirty="0" smtClean="0"/>
              </a:p>
              <a:p>
                <a:pPr algn="l">
                  <a:spcBef>
                    <a:spcPts val="1200"/>
                  </a:spcBef>
                  <a:spcAft>
                    <a:spcPts val="1200"/>
                  </a:spcAft>
                </a:pPr>
                <a:r>
                  <a:rPr lang="el-GR" sz="1800" dirty="0"/>
                  <a:t>Σ</a:t>
                </a:r>
                <a:r>
                  <a:rPr lang="el-GR" sz="1800" dirty="0" smtClean="0"/>
                  <a:t>υμπεραίνουμε </a:t>
                </a:r>
                <a:r>
                  <a:rPr lang="el-GR" sz="1800" dirty="0"/>
                  <a:t>ότι το μιγαδικό εκθετικό σήμα </a:t>
                </a:r>
                <a14:m>
                  <m:oMath xmlns:m="http://schemas.openxmlformats.org/officeDocument/2006/math">
                    <m:r>
                      <a:rPr lang="en-US" sz="1800" i="1">
                        <a:latin typeface="Cambria Math"/>
                      </a:rPr>
                      <m:t>𝑥</m:t>
                    </m:r>
                    <m:r>
                      <a:rPr lang="el-GR" sz="1800" i="1">
                        <a:latin typeface="Cambria Math"/>
                      </a:rPr>
                      <m:t>(</m:t>
                    </m:r>
                    <m:r>
                      <a:rPr lang="en-US" sz="1800" i="1">
                        <a:latin typeface="Cambria Math"/>
                      </a:rPr>
                      <m:t>𝑡</m:t>
                    </m:r>
                    <m:r>
                      <a:rPr lang="el-GR" sz="1800" i="1">
                        <a:latin typeface="Cambria Math"/>
                      </a:rPr>
                      <m:t>)</m:t>
                    </m:r>
                  </m:oMath>
                </a14:m>
                <a:r>
                  <a:rPr lang="el-GR" sz="1800" dirty="0"/>
                  <a:t> είναι ένα </a:t>
                </a:r>
                <a:r>
                  <a:rPr lang="el-GR" sz="1800" b="1" dirty="0"/>
                  <a:t>περιοδικό σήμα</a:t>
                </a:r>
                <a:r>
                  <a:rPr lang="el-GR" sz="1800" dirty="0"/>
                  <a:t> με </a:t>
                </a:r>
                <a:r>
                  <a:rPr lang="el-GR" sz="1800" b="1" dirty="0"/>
                  <a:t>θεμελιώδη περίοδο</a:t>
                </a:r>
                <a:r>
                  <a:rPr lang="el-GR" sz="1800" dirty="0"/>
                  <a:t> </a:t>
                </a:r>
                <a:r>
                  <a:rPr lang="el-GR" sz="1800" dirty="0" smtClean="0"/>
                  <a:t> </a:t>
                </a:r>
                <a14:m>
                  <m:oMath xmlns:m="http://schemas.openxmlformats.org/officeDocument/2006/math">
                    <m:sSub>
                      <m:sSubPr>
                        <m:ctrlPr>
                          <a:rPr lang="el-GR" sz="1800" i="1">
                            <a:latin typeface="Cambria Math"/>
                          </a:rPr>
                        </m:ctrlPr>
                      </m:sSubPr>
                      <m:e>
                        <m:r>
                          <a:rPr lang="el-GR" sz="1800" i="1">
                            <a:latin typeface="Cambria Math"/>
                          </a:rPr>
                          <m:t>𝛵</m:t>
                        </m:r>
                      </m:e>
                      <m:sub>
                        <m:r>
                          <a:rPr lang="el-GR" sz="1800" i="1">
                            <a:latin typeface="Cambria Math"/>
                          </a:rPr>
                          <m:t>0</m:t>
                        </m:r>
                      </m:sub>
                    </m:sSub>
                    <m:r>
                      <a:rPr lang="el-GR" sz="1800" i="1">
                        <a:latin typeface="Cambria Math"/>
                      </a:rPr>
                      <m:t>=2</m:t>
                    </m:r>
                    <m:r>
                      <a:rPr lang="el-GR" sz="1800" i="1">
                        <a:latin typeface="Cambria Math"/>
                      </a:rPr>
                      <m:t>𝜋</m:t>
                    </m:r>
                    <m:r>
                      <a:rPr lang="el-GR" sz="1800" i="1">
                        <a:latin typeface="Cambria Math"/>
                      </a:rPr>
                      <m:t>/</m:t>
                    </m:r>
                    <m:sSub>
                      <m:sSubPr>
                        <m:ctrlPr>
                          <a:rPr lang="el-GR" sz="1800" i="1">
                            <a:latin typeface="Cambria Math"/>
                          </a:rPr>
                        </m:ctrlPr>
                      </m:sSubPr>
                      <m:e>
                        <m:r>
                          <a:rPr lang="el-GR" sz="1800" i="1">
                            <a:latin typeface="Cambria Math"/>
                          </a:rPr>
                          <m:t>𝜔</m:t>
                        </m:r>
                      </m:e>
                      <m:sub>
                        <m:r>
                          <a:rPr lang="el-GR" sz="1800" i="1">
                            <a:latin typeface="Cambria Math"/>
                          </a:rPr>
                          <m:t>0</m:t>
                        </m:r>
                      </m:sub>
                    </m:sSub>
                    <m:r>
                      <a:rPr lang="el-GR" sz="1800" i="1">
                        <a:latin typeface="Cambria Math"/>
                      </a:rPr>
                      <m:t> (</m:t>
                    </m:r>
                    <m:r>
                      <a:rPr lang="el-GR" sz="1800" i="1">
                        <a:latin typeface="Cambria Math"/>
                      </a:rPr>
                      <m:t>𝑠𝑒𝑐</m:t>
                    </m:r>
                    <m:r>
                      <a:rPr lang="el-GR" sz="1800" i="1">
                        <a:latin typeface="Cambria Math"/>
                      </a:rPr>
                      <m:t>)</m:t>
                    </m:r>
                  </m:oMath>
                </a14:m>
                <a:r>
                  <a:rPr lang="el-GR" sz="1800" dirty="0"/>
                  <a:t>. </a:t>
                </a:r>
                <a:endParaRPr lang="el-GR" sz="1800" dirty="0" smtClean="0"/>
              </a:p>
              <a:p>
                <a:pPr algn="l">
                  <a:spcBef>
                    <a:spcPts val="1200"/>
                  </a:spcBef>
                  <a:spcAft>
                    <a:spcPts val="1200"/>
                  </a:spcAft>
                </a:pPr>
                <a:r>
                  <a:rPr lang="el-GR" sz="1800" dirty="0" smtClean="0"/>
                  <a:t>Η </a:t>
                </a:r>
                <a:r>
                  <a:rPr lang="el-GR" sz="1800" b="1" dirty="0"/>
                  <a:t>συχνότητα</a:t>
                </a:r>
                <a:r>
                  <a:rPr lang="el-GR" sz="1800" dirty="0"/>
                  <a:t> του σήματος δίνεται από τη σχέση </a:t>
                </a:r>
                <a14:m>
                  <m:oMath xmlns:m="http://schemas.openxmlformats.org/officeDocument/2006/math">
                    <m:sSub>
                      <m:sSubPr>
                        <m:ctrlPr>
                          <a:rPr lang="el-GR" sz="1800" i="1">
                            <a:latin typeface="Cambria Math"/>
                          </a:rPr>
                        </m:ctrlPr>
                      </m:sSubPr>
                      <m:e>
                        <m:r>
                          <a:rPr lang="en-US" sz="1800" i="1">
                            <a:latin typeface="Cambria Math"/>
                          </a:rPr>
                          <m:t>𝑓</m:t>
                        </m:r>
                      </m:e>
                      <m:sub>
                        <m:r>
                          <a:rPr lang="el-GR" sz="1800" i="1">
                            <a:latin typeface="Cambria Math"/>
                          </a:rPr>
                          <m:t>0</m:t>
                        </m:r>
                      </m:sub>
                    </m:sSub>
                    <m:r>
                      <a:rPr lang="el-GR" sz="1800" i="1">
                        <a:latin typeface="Cambria Math"/>
                      </a:rPr>
                      <m:t>=</m:t>
                    </m:r>
                    <m:sSub>
                      <m:sSubPr>
                        <m:ctrlPr>
                          <a:rPr lang="el-GR" sz="1800" i="1">
                            <a:latin typeface="Cambria Math"/>
                          </a:rPr>
                        </m:ctrlPr>
                      </m:sSubPr>
                      <m:e>
                        <m:r>
                          <a:rPr lang="el-GR" sz="1800" i="1">
                            <a:latin typeface="Cambria Math"/>
                          </a:rPr>
                          <m:t>𝜔</m:t>
                        </m:r>
                      </m:e>
                      <m:sub>
                        <m:r>
                          <a:rPr lang="el-GR" sz="1800" i="1">
                            <a:latin typeface="Cambria Math"/>
                          </a:rPr>
                          <m:t>0</m:t>
                        </m:r>
                      </m:sub>
                    </m:sSub>
                    <m:r>
                      <a:rPr lang="el-GR" sz="1800" i="1">
                        <a:latin typeface="Cambria Math"/>
                      </a:rPr>
                      <m:t>/2</m:t>
                    </m:r>
                    <m:r>
                      <a:rPr lang="el-GR" sz="1800" i="1">
                        <a:latin typeface="Cambria Math"/>
                      </a:rPr>
                      <m:t>𝜋</m:t>
                    </m:r>
                    <m:r>
                      <a:rPr lang="el-GR" sz="1800" i="1">
                        <a:latin typeface="Cambria Math"/>
                      </a:rPr>
                      <m:t> (</m:t>
                    </m:r>
                    <m:r>
                      <a:rPr lang="el-GR" sz="1800" i="1">
                        <a:latin typeface="Cambria Math"/>
                      </a:rPr>
                      <m:t>𝐻𝑒𝑟𝑡𝑧</m:t>
                    </m:r>
                    <m:r>
                      <a:rPr lang="el-GR" sz="1800" i="1">
                        <a:latin typeface="Cambria Math"/>
                      </a:rPr>
                      <m:t>)</m:t>
                    </m:r>
                  </m:oMath>
                </a14:m>
                <a:r>
                  <a:rPr lang="el-GR" sz="1800" dirty="0"/>
                  <a:t>, όπου </a:t>
                </a:r>
                <a14:m>
                  <m:oMath xmlns:m="http://schemas.openxmlformats.org/officeDocument/2006/math">
                    <m:sSub>
                      <m:sSubPr>
                        <m:ctrlPr>
                          <a:rPr lang="el-GR" sz="1800" i="1">
                            <a:latin typeface="Cambria Math"/>
                          </a:rPr>
                        </m:ctrlPr>
                      </m:sSubPr>
                      <m:e>
                        <m:r>
                          <a:rPr lang="el-GR" sz="1800" i="1">
                            <a:latin typeface="Cambria Math"/>
                          </a:rPr>
                          <m:t>𝜔</m:t>
                        </m:r>
                      </m:e>
                      <m:sub>
                        <m:r>
                          <a:rPr lang="el-GR" sz="1800" i="1">
                            <a:latin typeface="Cambria Math"/>
                          </a:rPr>
                          <m:t>0</m:t>
                        </m:r>
                      </m:sub>
                    </m:sSub>
                    <m:r>
                      <a:rPr lang="el-GR" sz="1800" i="1">
                        <a:latin typeface="Cambria Math"/>
                      </a:rPr>
                      <m:t> (</m:t>
                    </m:r>
                    <m:r>
                      <a:rPr lang="el-GR" sz="1800" i="1">
                        <a:latin typeface="Cambria Math"/>
                      </a:rPr>
                      <m:t>𝑟𝑎𝑑</m:t>
                    </m:r>
                    <m:r>
                      <a:rPr lang="el-GR" sz="1800" i="1">
                        <a:latin typeface="Cambria Math"/>
                      </a:rPr>
                      <m:t>/</m:t>
                    </m:r>
                    <m:r>
                      <m:rPr>
                        <m:sty m:val="p"/>
                      </m:rPr>
                      <a:rPr lang="el-GR" sz="1800">
                        <a:latin typeface="Cambria Math"/>
                      </a:rPr>
                      <m:t>sec</m:t>
                    </m:r>
                    <m:r>
                      <a:rPr lang="el-GR" sz="1800">
                        <a:latin typeface="Cambria Math"/>
                      </a:rPr>
                      <m:t>⁡</m:t>
                    </m:r>
                    <m:r>
                      <a:rPr lang="el-GR" sz="1800" i="1">
                        <a:latin typeface="Cambria Math"/>
                      </a:rPr>
                      <m:t>)</m:t>
                    </m:r>
                  </m:oMath>
                </a14:m>
                <a:r>
                  <a:rPr lang="el-GR" sz="1800" dirty="0"/>
                  <a:t> είναι η κυκλική συχνότητα. </a:t>
                </a:r>
                <a:endParaRPr lang="el-GR" sz="1800" dirty="0" smtClean="0"/>
              </a:p>
              <a:p>
                <a:pPr algn="l">
                  <a:spcBef>
                    <a:spcPts val="1200"/>
                  </a:spcBef>
                  <a:spcAft>
                    <a:spcPts val="1200"/>
                  </a:spcAft>
                </a:pPr>
                <a:r>
                  <a:rPr lang="el-GR" sz="1800" dirty="0" smtClean="0"/>
                  <a:t>Η </a:t>
                </a:r>
                <a:r>
                  <a:rPr lang="el-GR" sz="1800" dirty="0"/>
                  <a:t>ποσότητα </a:t>
                </a:r>
                <a14:m>
                  <m:oMath xmlns:m="http://schemas.openxmlformats.org/officeDocument/2006/math">
                    <m:r>
                      <a:rPr lang="el-GR" sz="1800" i="1">
                        <a:latin typeface="Cambria Math"/>
                      </a:rPr>
                      <m:t>𝜑</m:t>
                    </m:r>
                  </m:oMath>
                </a14:m>
                <a:r>
                  <a:rPr lang="el-GR" sz="1800" dirty="0"/>
                  <a:t> ονομάζεται </a:t>
                </a:r>
                <a:r>
                  <a:rPr lang="el-GR" sz="1800" b="1" dirty="0"/>
                  <a:t>φάση</a:t>
                </a:r>
                <a:r>
                  <a:rPr lang="el-GR" sz="1800" dirty="0"/>
                  <a:t> και είναι ένα μέτρο της σχετικής θέσης στο χρόνο για χρονικό διάστημα μίας </a:t>
                </a:r>
                <a:r>
                  <a:rPr lang="el-GR" sz="1800" dirty="0" smtClean="0"/>
                  <a:t>περιόδου.</a:t>
                </a:r>
                <a:endParaRPr lang="el-GR" sz="1800"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457200" y="1052736"/>
                <a:ext cx="8229600" cy="5472608"/>
              </a:xfrm>
              <a:blipFill rotWithShape="1">
                <a:blip r:embed="rId2"/>
                <a:stretch>
                  <a:fillRect l="-593" t="-669"/>
                </a:stretch>
              </a:blipFill>
            </p:spPr>
            <p:txBody>
              <a:bodyPr/>
              <a:lstStyle/>
              <a:p>
                <a:r>
                  <a:rPr lang="el-GR">
                    <a:noFill/>
                  </a:rPr>
                  <a:t> </a:t>
                </a:r>
              </a:p>
            </p:txBody>
          </p:sp>
        </mc:Fallback>
      </mc:AlternateContent>
      <p:sp>
        <p:nvSpPr>
          <p:cNvPr id="4" name="Slide Number Placeholder 3"/>
          <p:cNvSpPr>
            <a:spLocks noGrp="1"/>
          </p:cNvSpPr>
          <p:nvPr>
            <p:ph type="sldNum" sz="quarter" idx="12"/>
          </p:nvPr>
        </p:nvSpPr>
        <p:spPr/>
        <p:txBody>
          <a:bodyPr/>
          <a:lstStyle/>
          <a:p>
            <a:fld id="{0B0EBAE1-C03B-424B-868F-E6C23C4F0113}" type="slidenum">
              <a:rPr lang="el-GR" smtClean="0"/>
              <a:t>66</a:t>
            </a:fld>
            <a:endParaRPr lang="el-GR"/>
          </a:p>
        </p:txBody>
      </p:sp>
    </p:spTree>
    <p:extLst>
      <p:ext uri="{BB962C8B-B14F-4D97-AF65-F5344CB8AC3E}">
        <p14:creationId xmlns:p14="http://schemas.microsoft.com/office/powerpoint/2010/main" val="234103718"/>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0"/>
            <a:ext cx="8229600" cy="1143000"/>
          </a:xfrm>
        </p:spPr>
        <p:txBody>
          <a:bodyPr>
            <a:normAutofit/>
          </a:bodyPr>
          <a:lstStyle/>
          <a:p>
            <a:pPr marL="457200" indent="-457200"/>
            <a:r>
              <a:rPr lang="el-GR" sz="3200" b="1" dirty="0" smtClean="0"/>
              <a:t>6.5. </a:t>
            </a:r>
            <a:r>
              <a:rPr lang="el-GR" sz="3200" b="1" dirty="0"/>
              <a:t>Ημιτονοειδή </a:t>
            </a:r>
            <a:r>
              <a:rPr lang="el-GR" sz="3200" b="1" dirty="0" smtClean="0"/>
              <a:t>Σήματα</a:t>
            </a:r>
            <a:endParaRPr lang="el-GR" sz="2800" b="1" dirty="0"/>
          </a:p>
        </p:txBody>
      </p:sp>
      <p:sp>
        <p:nvSpPr>
          <p:cNvPr id="3" name="Slide Number Placeholder 2"/>
          <p:cNvSpPr>
            <a:spLocks noGrp="1"/>
          </p:cNvSpPr>
          <p:nvPr>
            <p:ph type="sldNum" sz="quarter" idx="12"/>
          </p:nvPr>
        </p:nvSpPr>
        <p:spPr/>
        <p:txBody>
          <a:bodyPr/>
          <a:lstStyle/>
          <a:p>
            <a:fld id="{0B0EBAE1-C03B-424B-868F-E6C23C4F0113}" type="slidenum">
              <a:rPr lang="el-GR" smtClean="0"/>
              <a:t>67</a:t>
            </a:fld>
            <a:endParaRPr lang="el-GR"/>
          </a:p>
        </p:txBody>
      </p:sp>
    </p:spTree>
    <p:extLst>
      <p:ext uri="{BB962C8B-B14F-4D97-AF65-F5344CB8AC3E}">
        <p14:creationId xmlns:p14="http://schemas.microsoft.com/office/powerpoint/2010/main" val="680978908"/>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l-GR" dirty="0" smtClean="0"/>
              <a:t>Ημιτονοειδή Σήματα</a:t>
            </a:r>
            <a:endParaRPr lang="el-GR"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457200" y="1052736"/>
                <a:ext cx="8229600" cy="5472608"/>
              </a:xfrm>
            </p:spPr>
            <p:txBody>
              <a:bodyPr>
                <a:noAutofit/>
              </a:bodyPr>
              <a:lstStyle/>
              <a:p>
                <a:pPr marL="0" indent="0" algn="l">
                  <a:spcBef>
                    <a:spcPts val="600"/>
                  </a:spcBef>
                  <a:spcAft>
                    <a:spcPts val="600"/>
                  </a:spcAft>
                  <a:buNone/>
                </a:pPr>
                <a:r>
                  <a:rPr lang="el-GR" sz="1800" dirty="0" smtClean="0"/>
                  <a:t>Η γενική σχέση που περιγράφει ένα ημιτονοειδές σήμα συνεχούς χρόνου είναι:</a:t>
                </a:r>
              </a:p>
              <a:p>
                <a:pPr marL="0" indent="0" algn="l">
                  <a:spcBef>
                    <a:spcPts val="600"/>
                  </a:spcBef>
                  <a:spcAft>
                    <a:spcPts val="600"/>
                  </a:spcAft>
                  <a:buNone/>
                </a:pPr>
                <a14:m>
                  <m:oMathPara xmlns:m="http://schemas.openxmlformats.org/officeDocument/2006/math">
                    <m:oMathParaPr>
                      <m:jc m:val="centerGroup"/>
                    </m:oMathParaPr>
                    <m:oMath xmlns:m="http://schemas.openxmlformats.org/officeDocument/2006/math">
                      <m:r>
                        <a:rPr lang="en-US" sz="1800" i="1">
                          <a:latin typeface="Cambria Math"/>
                        </a:rPr>
                        <m:t>𝑥</m:t>
                      </m:r>
                      <m:d>
                        <m:dPr>
                          <m:ctrlPr>
                            <a:rPr lang="el-GR" sz="1800" i="1">
                              <a:latin typeface="Cambria Math"/>
                            </a:rPr>
                          </m:ctrlPr>
                        </m:dPr>
                        <m:e>
                          <m:r>
                            <a:rPr lang="en-US" sz="1800" i="1">
                              <a:latin typeface="Cambria Math"/>
                            </a:rPr>
                            <m:t>𝑡</m:t>
                          </m:r>
                        </m:e>
                      </m:d>
                      <m:r>
                        <a:rPr lang="el-GR" sz="1800" i="1">
                          <a:latin typeface="Cambria Math"/>
                        </a:rPr>
                        <m:t>= </m:t>
                      </m:r>
                      <m:r>
                        <a:rPr lang="en-US" sz="1800" i="1">
                          <a:latin typeface="Cambria Math"/>
                        </a:rPr>
                        <m:t>𝐴</m:t>
                      </m:r>
                      <m:r>
                        <a:rPr lang="en-US" sz="1800" i="1">
                          <a:latin typeface="Cambria Math"/>
                        </a:rPr>
                        <m:t> </m:t>
                      </m:r>
                      <m:r>
                        <a:rPr lang="en-US" sz="1800" i="1">
                          <a:latin typeface="Cambria Math"/>
                        </a:rPr>
                        <m:t>𝑐𝑜𝑠</m:t>
                      </m:r>
                      <m:r>
                        <a:rPr lang="en-US" sz="1800" i="1">
                          <a:latin typeface="Cambria Math"/>
                        </a:rPr>
                        <m:t> </m:t>
                      </m:r>
                      <m:d>
                        <m:dPr>
                          <m:ctrlPr>
                            <a:rPr lang="el-GR" sz="1800" i="1">
                              <a:latin typeface="Cambria Math"/>
                            </a:rPr>
                          </m:ctrlPr>
                        </m:dPr>
                        <m:e>
                          <m:sSub>
                            <m:sSubPr>
                              <m:ctrlPr>
                                <a:rPr lang="el-GR" sz="1800" i="1">
                                  <a:latin typeface="Cambria Math"/>
                                </a:rPr>
                              </m:ctrlPr>
                            </m:sSubPr>
                            <m:e>
                              <m:r>
                                <a:rPr lang="el-GR" sz="1800" i="1">
                                  <a:latin typeface="Cambria Math"/>
                                </a:rPr>
                                <m:t>𝜔</m:t>
                              </m:r>
                            </m:e>
                            <m:sub>
                              <m:r>
                                <a:rPr lang="el-GR" sz="1800" i="1" baseline="-25000">
                                  <a:latin typeface="Cambria Math"/>
                                </a:rPr>
                                <m:t>0</m:t>
                              </m:r>
                            </m:sub>
                          </m:sSub>
                          <m:r>
                            <a:rPr lang="en-US" sz="1800" i="1">
                              <a:latin typeface="Cambria Math"/>
                            </a:rPr>
                            <m:t>𝑡</m:t>
                          </m:r>
                          <m:r>
                            <a:rPr lang="el-GR" sz="1800" i="1">
                              <a:latin typeface="Cambria Math"/>
                            </a:rPr>
                            <m:t> + </m:t>
                          </m:r>
                          <m:r>
                            <a:rPr lang="el-GR" sz="1800" i="1">
                              <a:latin typeface="Cambria Math"/>
                            </a:rPr>
                            <m:t>𝜃</m:t>
                          </m:r>
                        </m:e>
                      </m:d>
                      <m:r>
                        <a:rPr lang="el-GR" sz="1800" i="1">
                          <a:latin typeface="Cambria Math"/>
                        </a:rPr>
                        <m:t>=</m:t>
                      </m:r>
                      <m:r>
                        <a:rPr lang="en-US" sz="1800" i="1">
                          <a:latin typeface="Cambria Math"/>
                        </a:rPr>
                        <m:t>𝐴</m:t>
                      </m:r>
                      <m:r>
                        <a:rPr lang="en-US" sz="1800" i="1">
                          <a:latin typeface="Cambria Math"/>
                        </a:rPr>
                        <m:t> </m:t>
                      </m:r>
                      <m:r>
                        <a:rPr lang="en-US" sz="1800" i="1">
                          <a:latin typeface="Cambria Math"/>
                        </a:rPr>
                        <m:t>𝑠𝑖𝑛</m:t>
                      </m:r>
                      <m:r>
                        <a:rPr lang="en-US" sz="1800" i="1">
                          <a:latin typeface="Cambria Math"/>
                        </a:rPr>
                        <m:t> </m:t>
                      </m:r>
                      <m:d>
                        <m:dPr>
                          <m:ctrlPr>
                            <a:rPr lang="el-GR" sz="1800" i="1">
                              <a:latin typeface="Cambria Math"/>
                            </a:rPr>
                          </m:ctrlPr>
                        </m:dPr>
                        <m:e>
                          <m:sSub>
                            <m:sSubPr>
                              <m:ctrlPr>
                                <a:rPr lang="el-GR" sz="1800" i="1">
                                  <a:latin typeface="Cambria Math"/>
                                </a:rPr>
                              </m:ctrlPr>
                            </m:sSubPr>
                            <m:e>
                              <m:r>
                                <a:rPr lang="el-GR" sz="1800" i="1">
                                  <a:latin typeface="Cambria Math"/>
                                </a:rPr>
                                <m:t>𝜔</m:t>
                              </m:r>
                            </m:e>
                            <m:sub>
                              <m:r>
                                <a:rPr lang="el-GR" sz="1800" i="1" baseline="-25000">
                                  <a:latin typeface="Cambria Math"/>
                                </a:rPr>
                                <m:t>0</m:t>
                              </m:r>
                            </m:sub>
                          </m:sSub>
                          <m:r>
                            <a:rPr lang="en-US" sz="1800" i="1">
                              <a:latin typeface="Cambria Math"/>
                            </a:rPr>
                            <m:t>𝑡</m:t>
                          </m:r>
                          <m:r>
                            <a:rPr lang="el-GR" sz="1800" i="1">
                              <a:latin typeface="Cambria Math"/>
                            </a:rPr>
                            <m:t> + </m:t>
                          </m:r>
                          <m:r>
                            <a:rPr lang="el-GR" sz="1800" i="1">
                              <a:latin typeface="Cambria Math"/>
                            </a:rPr>
                            <m:t>𝜃</m:t>
                          </m:r>
                          <m:r>
                            <a:rPr lang="el-GR" sz="1800" i="1">
                              <a:latin typeface="Cambria Math"/>
                            </a:rPr>
                            <m:t>+</m:t>
                          </m:r>
                          <m:f>
                            <m:fPr>
                              <m:ctrlPr>
                                <a:rPr lang="el-GR" sz="1800" i="1">
                                  <a:latin typeface="Cambria Math"/>
                                </a:rPr>
                              </m:ctrlPr>
                            </m:fPr>
                            <m:num>
                              <m:r>
                                <a:rPr lang="el-GR" sz="1800" i="1">
                                  <a:latin typeface="Cambria Math"/>
                                </a:rPr>
                                <m:t>𝜋</m:t>
                              </m:r>
                            </m:num>
                            <m:den>
                              <m:r>
                                <a:rPr lang="el-GR" sz="1800" i="1">
                                  <a:latin typeface="Cambria Math"/>
                                </a:rPr>
                                <m:t>2</m:t>
                              </m:r>
                            </m:den>
                          </m:f>
                        </m:e>
                      </m:d>
                    </m:oMath>
                  </m:oMathPara>
                </a14:m>
                <a:endParaRPr lang="en-US" sz="1800" dirty="0" smtClean="0"/>
              </a:p>
              <a:p>
                <a:pPr marL="0" indent="0" algn="l">
                  <a:spcBef>
                    <a:spcPts val="600"/>
                  </a:spcBef>
                  <a:spcAft>
                    <a:spcPts val="600"/>
                  </a:spcAft>
                  <a:buNone/>
                </a:pPr>
                <a:r>
                  <a:rPr lang="el-GR" sz="1800" dirty="0" smtClean="0"/>
                  <a:t>Οι συναρτήσεις </a:t>
                </a:r>
                <a:r>
                  <a:rPr lang="el-GR" sz="1800" dirty="0"/>
                  <a:t>ημιτόνου </a:t>
                </a:r>
                <a:r>
                  <a:rPr lang="el-GR" sz="1800" dirty="0" smtClean="0"/>
                  <a:t>και συνημιτόνου </a:t>
                </a:r>
                <a:br>
                  <a:rPr lang="el-GR" sz="1800" dirty="0" smtClean="0"/>
                </a:br>
                <a:r>
                  <a:rPr lang="el-GR" sz="1800" dirty="0" smtClean="0"/>
                  <a:t>εμφανίζουν μία </a:t>
                </a:r>
                <a:r>
                  <a:rPr lang="el-GR" sz="1800" dirty="0"/>
                  <a:t>σταθερή </a:t>
                </a:r>
                <a:r>
                  <a:rPr lang="el-GR" sz="1800" dirty="0" smtClean="0"/>
                  <a:t>διαφορά </a:t>
                </a:r>
                <a:r>
                  <a:rPr lang="el-GR" sz="1800" dirty="0"/>
                  <a:t>φάσης </a:t>
                </a:r>
                <a:r>
                  <a:rPr lang="el-GR" sz="1800" dirty="0" smtClean="0"/>
                  <a:t/>
                </a:r>
                <a:br>
                  <a:rPr lang="el-GR" sz="1800" dirty="0" smtClean="0"/>
                </a:br>
                <a14:m>
                  <m:oMath xmlns:m="http://schemas.openxmlformats.org/officeDocument/2006/math">
                    <m:r>
                      <a:rPr lang="el-GR" sz="1800" i="1">
                        <a:latin typeface="Cambria Math"/>
                      </a:rPr>
                      <m:t>𝜋</m:t>
                    </m:r>
                    <m:r>
                      <a:rPr lang="el-GR" sz="1800" i="1">
                        <a:latin typeface="Cambria Math"/>
                      </a:rPr>
                      <m:t>/2</m:t>
                    </m:r>
                  </m:oMath>
                </a14:m>
                <a:r>
                  <a:rPr lang="el-GR" sz="1800" dirty="0"/>
                  <a:t> (90</a:t>
                </a:r>
                <a:r>
                  <a:rPr lang="el-GR" sz="1800" baseline="30000" dirty="0"/>
                  <a:t>ο</a:t>
                </a:r>
                <a:r>
                  <a:rPr lang="el-GR" sz="1800" dirty="0" smtClean="0"/>
                  <a:t>).</a:t>
                </a:r>
                <a:endParaRPr lang="en-US" sz="1800" dirty="0" smtClean="0"/>
              </a:p>
              <a:p>
                <a:pPr marL="0" indent="0" algn="l">
                  <a:spcBef>
                    <a:spcPts val="600"/>
                  </a:spcBef>
                  <a:spcAft>
                    <a:spcPts val="600"/>
                  </a:spcAft>
                  <a:buNone/>
                </a:pPr>
                <a:r>
                  <a:rPr lang="el-GR" sz="1800" dirty="0"/>
                  <a:t>Το ημιτονοειδές σήμα είναι περιοδικό </a:t>
                </a:r>
                <a:r>
                  <a:rPr lang="el-GR" sz="1800" dirty="0" smtClean="0"/>
                  <a:t>με </a:t>
                </a:r>
                <a:r>
                  <a:rPr lang="en-US" sz="1800" dirty="0" smtClean="0"/>
                  <a:t/>
                </a:r>
                <a:br>
                  <a:rPr lang="en-US" sz="1800" dirty="0" smtClean="0"/>
                </a:br>
                <a:r>
                  <a:rPr lang="el-GR" sz="1800" b="1" dirty="0" smtClean="0"/>
                  <a:t>θεμελιώδη </a:t>
                </a:r>
                <a:r>
                  <a:rPr lang="el-GR" sz="1800" b="1" dirty="0"/>
                  <a:t>περίοδο </a:t>
                </a:r>
                <a14:m>
                  <m:oMath xmlns:m="http://schemas.openxmlformats.org/officeDocument/2006/math">
                    <m:sSub>
                      <m:sSubPr>
                        <m:ctrlPr>
                          <a:rPr lang="el-GR" sz="1800" i="1">
                            <a:latin typeface="Cambria Math"/>
                          </a:rPr>
                        </m:ctrlPr>
                      </m:sSubPr>
                      <m:e>
                        <m:r>
                          <a:rPr lang="el-GR" sz="1800" i="1">
                            <a:latin typeface="Cambria Math"/>
                          </a:rPr>
                          <m:t>𝛵</m:t>
                        </m:r>
                      </m:e>
                      <m:sub>
                        <m:r>
                          <a:rPr lang="el-GR" sz="1800" i="1">
                            <a:latin typeface="Cambria Math"/>
                          </a:rPr>
                          <m:t>0</m:t>
                        </m:r>
                      </m:sub>
                    </m:sSub>
                    <m:r>
                      <a:rPr lang="el-GR" sz="1800" i="1">
                        <a:latin typeface="Cambria Math"/>
                      </a:rPr>
                      <m:t>=2</m:t>
                    </m:r>
                    <m:r>
                      <a:rPr lang="el-GR" sz="1800" i="1">
                        <a:latin typeface="Cambria Math"/>
                      </a:rPr>
                      <m:t>𝜋</m:t>
                    </m:r>
                    <m:r>
                      <a:rPr lang="el-GR" sz="1800" i="1">
                        <a:latin typeface="Cambria Math"/>
                      </a:rPr>
                      <m:t>/</m:t>
                    </m:r>
                    <m:sSub>
                      <m:sSubPr>
                        <m:ctrlPr>
                          <a:rPr lang="el-GR" sz="1800" i="1">
                            <a:latin typeface="Cambria Math"/>
                          </a:rPr>
                        </m:ctrlPr>
                      </m:sSubPr>
                      <m:e>
                        <m:r>
                          <a:rPr lang="el-GR" sz="1800" i="1">
                            <a:latin typeface="Cambria Math"/>
                          </a:rPr>
                          <m:t>𝜔</m:t>
                        </m:r>
                      </m:e>
                      <m:sub>
                        <m:r>
                          <a:rPr lang="el-GR" sz="1800" i="1">
                            <a:latin typeface="Cambria Math"/>
                          </a:rPr>
                          <m:t>0</m:t>
                        </m:r>
                      </m:sub>
                    </m:sSub>
                  </m:oMath>
                </a14:m>
                <a:r>
                  <a:rPr lang="el-GR" sz="1800" dirty="0"/>
                  <a:t> </a:t>
                </a:r>
                <a14:m>
                  <m:oMath xmlns:m="http://schemas.openxmlformats.org/officeDocument/2006/math">
                    <m:r>
                      <a:rPr lang="el-GR" sz="1800" i="1">
                        <a:latin typeface="Cambria Math"/>
                      </a:rPr>
                      <m:t>(</m:t>
                    </m:r>
                    <m:r>
                      <a:rPr lang="el-GR" sz="1800" i="1">
                        <a:latin typeface="Cambria Math"/>
                      </a:rPr>
                      <m:t>𝑠𝑒𝑐</m:t>
                    </m:r>
                  </m:oMath>
                </a14:m>
                <a:r>
                  <a:rPr lang="el-GR" sz="1800" dirty="0"/>
                  <a:t>) </a:t>
                </a:r>
                <a:r>
                  <a:rPr lang="el-GR" sz="1800" dirty="0" smtClean="0"/>
                  <a:t>και </a:t>
                </a:r>
                <a:r>
                  <a:rPr lang="en-US" sz="1800" dirty="0" smtClean="0"/>
                  <a:t/>
                </a:r>
                <a:br>
                  <a:rPr lang="en-US" sz="1800" dirty="0" smtClean="0"/>
                </a:br>
                <a:r>
                  <a:rPr lang="el-GR" sz="1800" b="1" dirty="0" smtClean="0"/>
                  <a:t>συχνότητα </a:t>
                </a:r>
                <a14:m>
                  <m:oMath xmlns:m="http://schemas.openxmlformats.org/officeDocument/2006/math">
                    <m:sSub>
                      <m:sSubPr>
                        <m:ctrlPr>
                          <a:rPr lang="el-GR" sz="1800" i="1">
                            <a:latin typeface="Cambria Math"/>
                          </a:rPr>
                        </m:ctrlPr>
                      </m:sSubPr>
                      <m:e>
                        <m:r>
                          <a:rPr lang="el-GR" sz="1800" i="1">
                            <a:latin typeface="Cambria Math"/>
                          </a:rPr>
                          <m:t>𝑓</m:t>
                        </m:r>
                      </m:e>
                      <m:sub>
                        <m:r>
                          <a:rPr lang="el-GR" sz="1800" i="1">
                            <a:latin typeface="Cambria Math"/>
                          </a:rPr>
                          <m:t>0</m:t>
                        </m:r>
                      </m:sub>
                    </m:sSub>
                    <m:r>
                      <a:rPr lang="el-GR" sz="1800" i="1">
                        <a:latin typeface="Cambria Math"/>
                      </a:rPr>
                      <m:t>=</m:t>
                    </m:r>
                    <m:sSub>
                      <m:sSubPr>
                        <m:ctrlPr>
                          <a:rPr lang="el-GR" sz="1800" i="1">
                            <a:latin typeface="Cambria Math"/>
                          </a:rPr>
                        </m:ctrlPr>
                      </m:sSubPr>
                      <m:e>
                        <m:r>
                          <a:rPr lang="el-GR" sz="1800" i="1">
                            <a:latin typeface="Cambria Math"/>
                          </a:rPr>
                          <m:t>𝜔</m:t>
                        </m:r>
                      </m:e>
                      <m:sub>
                        <m:r>
                          <a:rPr lang="el-GR" sz="1800" i="1">
                            <a:latin typeface="Cambria Math"/>
                          </a:rPr>
                          <m:t>0</m:t>
                        </m:r>
                      </m:sub>
                    </m:sSub>
                    <m:r>
                      <a:rPr lang="el-GR" sz="1800" i="1">
                        <a:latin typeface="Cambria Math"/>
                      </a:rPr>
                      <m:t>/2</m:t>
                    </m:r>
                    <m:r>
                      <a:rPr lang="el-GR" sz="1800" i="1">
                        <a:latin typeface="Cambria Math"/>
                      </a:rPr>
                      <m:t>𝜋</m:t>
                    </m:r>
                    <m:r>
                      <a:rPr lang="el-GR" sz="1800" i="1">
                        <a:latin typeface="Cambria Math"/>
                      </a:rPr>
                      <m:t>=1/</m:t>
                    </m:r>
                    <m:sSub>
                      <m:sSubPr>
                        <m:ctrlPr>
                          <a:rPr lang="el-GR" sz="1800" i="1">
                            <a:latin typeface="Cambria Math"/>
                          </a:rPr>
                        </m:ctrlPr>
                      </m:sSubPr>
                      <m:e>
                        <m:r>
                          <a:rPr lang="el-GR" sz="1800" i="1">
                            <a:latin typeface="Cambria Math"/>
                          </a:rPr>
                          <m:t>𝛵</m:t>
                        </m:r>
                      </m:e>
                      <m:sub>
                        <m:r>
                          <a:rPr lang="el-GR" sz="1800" i="1">
                            <a:latin typeface="Cambria Math"/>
                          </a:rPr>
                          <m:t>0</m:t>
                        </m:r>
                      </m:sub>
                    </m:sSub>
                    <m:r>
                      <a:rPr lang="el-GR" sz="1800" i="1">
                        <a:latin typeface="Cambria Math"/>
                      </a:rPr>
                      <m:t> (</m:t>
                    </m:r>
                    <m:r>
                      <a:rPr lang="el-GR" sz="1800" i="1">
                        <a:latin typeface="Cambria Math"/>
                      </a:rPr>
                      <m:t>𝐻𝑒𝑟𝑡𝑧</m:t>
                    </m:r>
                    <m:r>
                      <a:rPr lang="en-US" sz="1800" b="0" i="1" smtClean="0">
                        <a:latin typeface="Cambria Math"/>
                      </a:rPr>
                      <m:t>).</m:t>
                    </m:r>
                  </m:oMath>
                </a14:m>
                <a:r>
                  <a:rPr lang="el-GR" sz="1800" dirty="0"/>
                  <a:t> </a:t>
                </a:r>
                <a:r>
                  <a:rPr lang="en-US" sz="1800" dirty="0" smtClean="0"/>
                  <a:t/>
                </a:r>
                <a:br>
                  <a:rPr lang="en-US" sz="1800" dirty="0" smtClean="0"/>
                </a:br>
                <a:r>
                  <a:rPr lang="el-GR" sz="1800" dirty="0" smtClean="0"/>
                  <a:t>Η </a:t>
                </a:r>
                <a:r>
                  <a:rPr lang="el-GR" sz="1800" dirty="0"/>
                  <a:t>ποσότητα </a:t>
                </a:r>
                <a14:m>
                  <m:oMath xmlns:m="http://schemas.openxmlformats.org/officeDocument/2006/math">
                    <m:r>
                      <a:rPr lang="el-GR" sz="1800" i="1">
                        <a:latin typeface="Cambria Math"/>
                      </a:rPr>
                      <m:t>𝜑</m:t>
                    </m:r>
                  </m:oMath>
                </a14:m>
                <a:r>
                  <a:rPr lang="el-GR" sz="1800" dirty="0"/>
                  <a:t> ονομάζεται γωνία φάσης </a:t>
                </a:r>
                <a:r>
                  <a:rPr lang="en-US" sz="1800" dirty="0" smtClean="0"/>
                  <a:t/>
                </a:r>
                <a:br>
                  <a:rPr lang="en-US" sz="1800" dirty="0" smtClean="0"/>
                </a:br>
                <a:r>
                  <a:rPr lang="el-GR" sz="1800" dirty="0" smtClean="0"/>
                  <a:t>ή </a:t>
                </a:r>
                <a:r>
                  <a:rPr lang="el-GR" sz="1800" dirty="0"/>
                  <a:t>απλά </a:t>
                </a:r>
                <a:r>
                  <a:rPr lang="el-GR" sz="1800" b="1" dirty="0"/>
                  <a:t>φάση</a:t>
                </a:r>
                <a:r>
                  <a:rPr lang="el-GR" sz="1800" dirty="0" smtClean="0"/>
                  <a:t>.</a:t>
                </a:r>
                <a:endParaRPr lang="en-US" sz="1800" dirty="0" smtClean="0"/>
              </a:p>
              <a:p>
                <a:pPr marL="0" indent="0" algn="l">
                  <a:spcBef>
                    <a:spcPts val="600"/>
                  </a:spcBef>
                  <a:spcAft>
                    <a:spcPts val="600"/>
                  </a:spcAft>
                  <a:buNone/>
                </a:pPr>
                <a:r>
                  <a:rPr lang="el-GR" sz="1800" dirty="0"/>
                  <a:t>Τα ημιτονοειδή είναι μία </a:t>
                </a:r>
                <a:r>
                  <a:rPr lang="el-GR" sz="1800" dirty="0" smtClean="0"/>
                  <a:t>ιδιαίτερα χρήσιμη κατηγορία </a:t>
                </a:r>
                <a:r>
                  <a:rPr lang="el-GR" sz="1800" dirty="0"/>
                  <a:t>περιοδικών </a:t>
                </a:r>
                <a:r>
                  <a:rPr lang="el-GR" sz="1800" dirty="0" smtClean="0"/>
                  <a:t>σημάτων, επειδή </a:t>
                </a:r>
                <a:r>
                  <a:rPr lang="el-GR" sz="1800" dirty="0"/>
                  <a:t>αντιστοιχούν σε πολλά  σήματα του πραγματικού κόσμου, όπως τα ηχητικά κύματα, τα ηλεκτρικά ρεύματα, κλπ. </a:t>
                </a:r>
                <a:endParaRPr lang="el-GR" sz="1800" dirty="0" smtClean="0"/>
              </a:p>
              <a:p>
                <a:pPr marL="0" indent="0" algn="l">
                  <a:spcBef>
                    <a:spcPts val="600"/>
                  </a:spcBef>
                  <a:spcAft>
                    <a:spcPts val="600"/>
                  </a:spcAft>
                  <a:buNone/>
                </a:pPr>
                <a:r>
                  <a:rPr lang="el-GR" sz="1800" dirty="0" smtClean="0"/>
                  <a:t>Επιπλέον</a:t>
                </a:r>
                <a:r>
                  <a:rPr lang="el-GR" sz="1800" dirty="0"/>
                  <a:t>, σήματα που δεν είναι ημιτονοειδή μπορούν να γραφούν ως άθροισμα ημιτονοειδών σημάτων με την </a:t>
                </a:r>
                <a:r>
                  <a:rPr lang="el-GR" sz="1800" b="1" dirty="0"/>
                  <a:t>ανάλυση </a:t>
                </a:r>
                <a:r>
                  <a:rPr lang="en-US" sz="1800" b="1" dirty="0" smtClean="0"/>
                  <a:t>Fourier</a:t>
                </a:r>
                <a:r>
                  <a:rPr lang="el-GR" sz="1800" dirty="0"/>
                  <a:t>.</a:t>
                </a:r>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457200" y="1052736"/>
                <a:ext cx="8229600" cy="5472608"/>
              </a:xfrm>
              <a:blipFill rotWithShape="1">
                <a:blip r:embed="rId2"/>
                <a:stretch>
                  <a:fillRect l="-593" t="-669"/>
                </a:stretch>
              </a:blipFill>
            </p:spPr>
            <p:txBody>
              <a:bodyPr/>
              <a:lstStyle/>
              <a:p>
                <a:r>
                  <a:rPr lang="el-GR">
                    <a:noFill/>
                  </a:rPr>
                  <a:t> </a:t>
                </a:r>
              </a:p>
            </p:txBody>
          </p:sp>
        </mc:Fallback>
      </mc:AlternateContent>
      <p:sp>
        <p:nvSpPr>
          <p:cNvPr id="4" name="Slide Number Placeholder 3"/>
          <p:cNvSpPr>
            <a:spLocks noGrp="1"/>
          </p:cNvSpPr>
          <p:nvPr>
            <p:ph type="sldNum" sz="quarter" idx="12"/>
          </p:nvPr>
        </p:nvSpPr>
        <p:spPr/>
        <p:txBody>
          <a:bodyPr/>
          <a:lstStyle/>
          <a:p>
            <a:fld id="{0B0EBAE1-C03B-424B-868F-E6C23C4F0113}" type="slidenum">
              <a:rPr lang="el-GR" smtClean="0"/>
              <a:t>68</a:t>
            </a:fld>
            <a:endParaRPr lang="el-GR"/>
          </a:p>
        </p:txBody>
      </p:sp>
      <p:pic>
        <p:nvPicPr>
          <p:cNvPr id="5" name="Picture 4"/>
          <p:cNvPicPr/>
          <p:nvPr/>
        </p:nvPicPr>
        <p:blipFill>
          <a:blip r:embed="rId3">
            <a:extLst>
              <a:ext uri="{28A0092B-C50C-407E-A947-70E740481C1C}">
                <a14:useLocalDpi xmlns:a14="http://schemas.microsoft.com/office/drawing/2010/main" val="0"/>
              </a:ext>
            </a:extLst>
          </a:blip>
          <a:srcRect/>
          <a:stretch>
            <a:fillRect/>
          </a:stretch>
        </p:blipFill>
        <p:spPr bwMode="auto">
          <a:xfrm>
            <a:off x="4788024" y="2204864"/>
            <a:ext cx="4320480" cy="2160240"/>
          </a:xfrm>
          <a:prstGeom prst="rect">
            <a:avLst/>
          </a:prstGeom>
          <a:noFill/>
          <a:ln>
            <a:noFill/>
          </a:ln>
        </p:spPr>
      </p:pic>
    </p:spTree>
    <p:extLst>
      <p:ext uri="{BB962C8B-B14F-4D97-AF65-F5344CB8AC3E}">
        <p14:creationId xmlns:p14="http://schemas.microsoft.com/office/powerpoint/2010/main" val="2946744267"/>
      </p:ext>
    </p:extLst>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2276872"/>
            <a:ext cx="8229600" cy="1143000"/>
          </a:xfrm>
        </p:spPr>
        <p:txBody>
          <a:bodyPr>
            <a:normAutofit/>
          </a:bodyPr>
          <a:lstStyle/>
          <a:p>
            <a:pPr marL="457200" lvl="0" indent="-457200"/>
            <a:r>
              <a:rPr lang="el-GR" sz="3200" b="1" dirty="0" smtClean="0"/>
              <a:t>6.6. </a:t>
            </a:r>
            <a:r>
              <a:rPr lang="el-GR" sz="3200" b="1" dirty="0"/>
              <a:t>Τετραγωνικός </a:t>
            </a:r>
            <a:r>
              <a:rPr lang="el-GR" sz="3200" b="1" dirty="0" smtClean="0"/>
              <a:t>Παλμός</a:t>
            </a:r>
            <a:endParaRPr lang="el-GR" sz="2800" b="1" dirty="0"/>
          </a:p>
        </p:txBody>
      </p:sp>
      <p:sp>
        <p:nvSpPr>
          <p:cNvPr id="3" name="Slide Number Placeholder 2"/>
          <p:cNvSpPr>
            <a:spLocks noGrp="1"/>
          </p:cNvSpPr>
          <p:nvPr>
            <p:ph type="sldNum" sz="quarter" idx="12"/>
          </p:nvPr>
        </p:nvSpPr>
        <p:spPr/>
        <p:txBody>
          <a:bodyPr/>
          <a:lstStyle/>
          <a:p>
            <a:fld id="{0B0EBAE1-C03B-424B-868F-E6C23C4F0113}" type="slidenum">
              <a:rPr lang="el-GR" smtClean="0"/>
              <a:t>69</a:t>
            </a:fld>
            <a:endParaRPr lang="el-GR"/>
          </a:p>
        </p:txBody>
      </p:sp>
    </p:spTree>
    <p:extLst>
      <p:ext uri="{BB962C8B-B14F-4D97-AF65-F5344CB8AC3E}">
        <p14:creationId xmlns:p14="http://schemas.microsoft.com/office/powerpoint/2010/main" val="65198117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lvl="0"/>
            <a:r>
              <a:rPr lang="el-GR" dirty="0" smtClean="0"/>
              <a:t>Σήματα Συνεχούς Χρόνου</a:t>
            </a:r>
            <a:endParaRPr lang="el-GR"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457200" y="1052736"/>
                <a:ext cx="8229600" cy="5472608"/>
              </a:xfrm>
            </p:spPr>
            <p:txBody>
              <a:bodyPr>
                <a:noAutofit/>
              </a:bodyPr>
              <a:lstStyle/>
              <a:p>
                <a:pPr marL="0" indent="0" algn="l">
                  <a:lnSpc>
                    <a:spcPct val="150000"/>
                  </a:lnSpc>
                  <a:spcBef>
                    <a:spcPts val="600"/>
                  </a:spcBef>
                  <a:spcAft>
                    <a:spcPts val="600"/>
                  </a:spcAft>
                  <a:buNone/>
                </a:pPr>
                <a:r>
                  <a:rPr lang="el-GR" sz="2000" dirty="0" smtClean="0"/>
                  <a:t>Τα </a:t>
                </a:r>
                <a:r>
                  <a:rPr lang="el-GR" sz="2000" dirty="0"/>
                  <a:t>σήματα συνεχούς χρόνου υποδιαιρούνται σε δύο </a:t>
                </a:r>
                <a:r>
                  <a:rPr lang="el-GR" sz="2000" dirty="0" smtClean="0"/>
                  <a:t>κατηγορίες:</a:t>
                </a:r>
              </a:p>
              <a:p>
                <a:pPr algn="l">
                  <a:lnSpc>
                    <a:spcPct val="150000"/>
                  </a:lnSpc>
                  <a:spcBef>
                    <a:spcPts val="600"/>
                  </a:spcBef>
                  <a:spcAft>
                    <a:spcPts val="600"/>
                  </a:spcAft>
                </a:pPr>
                <a:r>
                  <a:rPr lang="el-GR" sz="2000" dirty="0" smtClean="0"/>
                  <a:t>Στα</a:t>
                </a:r>
                <a:r>
                  <a:rPr lang="el-GR" sz="2000" b="1" dirty="0" smtClean="0"/>
                  <a:t> </a:t>
                </a:r>
                <a:r>
                  <a:rPr lang="el-GR" sz="2000" b="1" dirty="0"/>
                  <a:t>αναλογικά σήματα </a:t>
                </a:r>
                <a:r>
                  <a:rPr lang="el-GR" sz="2000" dirty="0"/>
                  <a:t>ή</a:t>
                </a:r>
                <a:r>
                  <a:rPr lang="el-GR" sz="2000" b="1" dirty="0"/>
                  <a:t> </a:t>
                </a:r>
                <a:r>
                  <a:rPr lang="el-GR" sz="2000" dirty="0"/>
                  <a:t>σήματα συνεχούς χρόνου και συνεχούς πλάτους, στα οποία </a:t>
                </a:r>
                <a:r>
                  <a:rPr lang="el-GR" sz="2000" dirty="0" smtClean="0"/>
                  <a:t>τόσο η </a:t>
                </a:r>
                <a:r>
                  <a:rPr lang="el-GR" sz="2000" dirty="0"/>
                  <a:t>ανεξάρτητη μεταβλητή </a:t>
                </a:r>
                <a14:m>
                  <m:oMath xmlns:m="http://schemas.openxmlformats.org/officeDocument/2006/math">
                    <m:r>
                      <a:rPr lang="el-GR" sz="2000" i="1">
                        <a:latin typeface="Cambria Math"/>
                      </a:rPr>
                      <m:t>(</m:t>
                    </m:r>
                    <m:r>
                      <a:rPr lang="en-US" sz="2000" i="1">
                        <a:latin typeface="Cambria Math"/>
                      </a:rPr>
                      <m:t>𝑡</m:t>
                    </m:r>
                    <m:r>
                      <a:rPr lang="el-GR" sz="2000" i="1">
                        <a:latin typeface="Cambria Math"/>
                      </a:rPr>
                      <m:t>)</m:t>
                    </m:r>
                  </m:oMath>
                </a14:m>
                <a:r>
                  <a:rPr lang="el-GR" sz="2000" dirty="0"/>
                  <a:t> ό</a:t>
                </a:r>
                <a:r>
                  <a:rPr lang="el-GR" sz="2000" dirty="0" smtClean="0"/>
                  <a:t>σο και </a:t>
                </a:r>
                <a:r>
                  <a:rPr lang="el-GR" sz="2000" dirty="0"/>
                  <a:t>η εξαρτημένη μεταβλητή (πλάτος του σήματος) </a:t>
                </a:r>
                <a:r>
                  <a:rPr lang="el-GR" sz="2000" dirty="0" smtClean="0"/>
                  <a:t>λαμβάνουν </a:t>
                </a:r>
                <a:r>
                  <a:rPr lang="el-GR" sz="2000" dirty="0"/>
                  <a:t>συνεχείς (πραγματικές) τιμές, π.χ. </a:t>
                </a:r>
                <a14:m>
                  <m:oMath xmlns:m="http://schemas.openxmlformats.org/officeDocument/2006/math">
                    <m:r>
                      <a:rPr lang="en-US" sz="2000" i="1">
                        <a:latin typeface="Cambria Math"/>
                      </a:rPr>
                      <m:t>𝑥</m:t>
                    </m:r>
                    <m:d>
                      <m:dPr>
                        <m:ctrlPr>
                          <a:rPr lang="el-GR" sz="2000" i="1">
                            <a:latin typeface="Cambria Math"/>
                          </a:rPr>
                        </m:ctrlPr>
                      </m:dPr>
                      <m:e>
                        <m:r>
                          <a:rPr lang="en-US" sz="2000" i="1">
                            <a:latin typeface="Cambria Math"/>
                          </a:rPr>
                          <m:t>𝑡</m:t>
                        </m:r>
                      </m:e>
                    </m:d>
                    <m:r>
                      <a:rPr lang="el-GR" sz="2000" i="1">
                        <a:latin typeface="Cambria Math"/>
                      </a:rPr>
                      <m:t>=6</m:t>
                    </m:r>
                    <m:r>
                      <a:rPr lang="en-US" sz="2000" i="1">
                        <a:latin typeface="Cambria Math"/>
                      </a:rPr>
                      <m:t>𝑡</m:t>
                    </m:r>
                  </m:oMath>
                </a14:m>
                <a:r>
                  <a:rPr lang="el-GR" sz="2000" dirty="0"/>
                  <a:t>. </a:t>
                </a:r>
                <a:endParaRPr lang="el-GR" sz="2000" dirty="0" smtClean="0"/>
              </a:p>
              <a:p>
                <a:pPr algn="l">
                  <a:lnSpc>
                    <a:spcPct val="150000"/>
                  </a:lnSpc>
                  <a:spcBef>
                    <a:spcPts val="600"/>
                  </a:spcBef>
                  <a:spcAft>
                    <a:spcPts val="600"/>
                  </a:spcAft>
                </a:pPr>
                <a:r>
                  <a:rPr lang="el-GR" sz="2000" dirty="0"/>
                  <a:t>Στα </a:t>
                </a:r>
                <a:r>
                  <a:rPr lang="el-GR" sz="2000" b="1" dirty="0"/>
                  <a:t>διακριτά σήματα συνεχούς χρόνου</a:t>
                </a:r>
                <a:r>
                  <a:rPr lang="el-GR" sz="2000" dirty="0"/>
                  <a:t>, στα οποία η εξαρτημένη μεταβλητή λαμβάνει διακριτές τιμές, π.χ</a:t>
                </a:r>
                <a:r>
                  <a:rPr lang="el-GR" sz="2000" dirty="0" smtClean="0"/>
                  <a:t>.  </a:t>
                </a:r>
              </a:p>
              <a:p>
                <a:pPr marL="0" indent="0" algn="l">
                  <a:lnSpc>
                    <a:spcPct val="150000"/>
                  </a:lnSpc>
                  <a:spcBef>
                    <a:spcPts val="600"/>
                  </a:spcBef>
                  <a:spcAft>
                    <a:spcPts val="600"/>
                  </a:spcAft>
                  <a:buNone/>
                </a:pPr>
                <a14:m>
                  <m:oMathPara xmlns:m="http://schemas.openxmlformats.org/officeDocument/2006/math">
                    <m:oMathParaPr>
                      <m:jc m:val="centerGroup"/>
                    </m:oMathParaPr>
                    <m:oMath xmlns:m="http://schemas.openxmlformats.org/officeDocument/2006/math">
                      <m:r>
                        <a:rPr lang="en-US" sz="2000" i="1">
                          <a:latin typeface="Cambria Math"/>
                        </a:rPr>
                        <m:t>𝑥</m:t>
                      </m:r>
                      <m:d>
                        <m:dPr>
                          <m:ctrlPr>
                            <a:rPr lang="el-GR" sz="2000" i="1">
                              <a:latin typeface="Cambria Math"/>
                            </a:rPr>
                          </m:ctrlPr>
                        </m:dPr>
                        <m:e>
                          <m:r>
                            <a:rPr lang="en-US" sz="2000" i="1">
                              <a:latin typeface="Cambria Math"/>
                            </a:rPr>
                            <m:t>𝑡</m:t>
                          </m:r>
                        </m:e>
                      </m:d>
                      <m:r>
                        <a:rPr lang="en-US" sz="2000" i="1">
                          <a:latin typeface="Cambria Math"/>
                        </a:rPr>
                        <m:t>=</m:t>
                      </m:r>
                      <m:d>
                        <m:dPr>
                          <m:begChr m:val="{"/>
                          <m:endChr m:val=""/>
                          <m:ctrlPr>
                            <a:rPr lang="el-GR" sz="2000" i="1">
                              <a:latin typeface="Cambria Math"/>
                            </a:rPr>
                          </m:ctrlPr>
                        </m:dPr>
                        <m:e>
                          <m:eqArr>
                            <m:eqArrPr>
                              <m:ctrlPr>
                                <a:rPr lang="el-GR" sz="2000" i="1">
                                  <a:latin typeface="Cambria Math"/>
                                </a:rPr>
                              </m:ctrlPr>
                            </m:eqArrPr>
                            <m:e>
                              <m:eqArr>
                                <m:eqArrPr>
                                  <m:ctrlPr>
                                    <a:rPr lang="el-GR" sz="2000" i="1">
                                      <a:latin typeface="Cambria Math"/>
                                    </a:rPr>
                                  </m:ctrlPr>
                                </m:eqArrPr>
                                <m:e>
                                  <m:r>
                                    <a:rPr lang="en-US" sz="2000" i="1">
                                      <a:latin typeface="Cambria Math"/>
                                    </a:rPr>
                                    <m:t>0,    &amp;0≤</m:t>
                                  </m:r>
                                  <m:r>
                                    <a:rPr lang="en-US" sz="2000" i="1">
                                      <a:latin typeface="Cambria Math"/>
                                    </a:rPr>
                                    <m:t>𝑡</m:t>
                                  </m:r>
                                  <m:r>
                                    <a:rPr lang="en-US" sz="2000" i="1">
                                      <a:latin typeface="Cambria Math"/>
                                    </a:rPr>
                                    <m:t>≤1</m:t>
                                  </m:r>
                                </m:e>
                                <m:e>
                                  <m:r>
                                    <a:rPr lang="en-US" sz="2000" i="1">
                                      <a:latin typeface="Cambria Math"/>
                                    </a:rPr>
                                    <m:t>1,    1&lt;</m:t>
                                  </m:r>
                                  <m:r>
                                    <a:rPr lang="en-US" sz="2000" i="1">
                                      <a:latin typeface="Cambria Math"/>
                                    </a:rPr>
                                    <m:t>𝑡</m:t>
                                  </m:r>
                                  <m:r>
                                    <a:rPr lang="en-US" sz="2000" i="1">
                                      <a:latin typeface="Cambria Math"/>
                                    </a:rPr>
                                    <m:t>≤2</m:t>
                                  </m:r>
                                </m:e>
                              </m:eqArr>
                            </m:e>
                            <m:e>
                              <m:r>
                                <a:rPr lang="en-US" sz="2000" i="1">
                                  <a:latin typeface="Cambria Math"/>
                                </a:rPr>
                                <m:t>2,           </m:t>
                              </m:r>
                              <m:r>
                                <m:rPr>
                                  <m:sty m:val="p"/>
                                </m:rPr>
                                <a:rPr lang="el-GR" sz="2000">
                                  <a:latin typeface="Cambria Math"/>
                                </a:rPr>
                                <m:t>αλλού</m:t>
                              </m:r>
                            </m:e>
                          </m:eqArr>
                        </m:e>
                      </m:d>
                    </m:oMath>
                  </m:oMathPara>
                </a14:m>
                <a:endParaRPr lang="el-GR" sz="2000" dirty="0"/>
              </a:p>
              <a:p>
                <a:pPr algn="l">
                  <a:lnSpc>
                    <a:spcPct val="150000"/>
                  </a:lnSpc>
                  <a:spcBef>
                    <a:spcPts val="600"/>
                  </a:spcBef>
                  <a:spcAft>
                    <a:spcPts val="600"/>
                  </a:spcAft>
                </a:pPr>
                <a:endParaRPr lang="el-GR" sz="2000" dirty="0" smtClean="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457200" y="1052736"/>
                <a:ext cx="8229600" cy="5472608"/>
              </a:xfrm>
              <a:blipFill rotWithShape="1">
                <a:blip r:embed="rId2"/>
                <a:stretch>
                  <a:fillRect l="-741"/>
                </a:stretch>
              </a:blipFill>
            </p:spPr>
            <p:txBody>
              <a:bodyPr/>
              <a:lstStyle/>
              <a:p>
                <a:r>
                  <a:rPr lang="el-GR">
                    <a:noFill/>
                  </a:rPr>
                  <a:t> </a:t>
                </a:r>
              </a:p>
            </p:txBody>
          </p:sp>
        </mc:Fallback>
      </mc:AlternateContent>
      <p:sp>
        <p:nvSpPr>
          <p:cNvPr id="4" name="Slide Number Placeholder 3"/>
          <p:cNvSpPr>
            <a:spLocks noGrp="1"/>
          </p:cNvSpPr>
          <p:nvPr>
            <p:ph type="sldNum" sz="quarter" idx="12"/>
          </p:nvPr>
        </p:nvSpPr>
        <p:spPr/>
        <p:txBody>
          <a:bodyPr/>
          <a:lstStyle/>
          <a:p>
            <a:fld id="{0B0EBAE1-C03B-424B-868F-E6C23C4F0113}" type="slidenum">
              <a:rPr lang="el-GR" smtClean="0"/>
              <a:t>7</a:t>
            </a:fld>
            <a:endParaRPr lang="el-GR"/>
          </a:p>
        </p:txBody>
      </p:sp>
    </p:spTree>
    <p:extLst>
      <p:ext uri="{BB962C8B-B14F-4D97-AF65-F5344CB8AC3E}">
        <p14:creationId xmlns:p14="http://schemas.microsoft.com/office/powerpoint/2010/main" val="2823311552"/>
      </p:ext>
    </p:extLst>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l-GR" dirty="0" smtClean="0"/>
              <a:t>Τετραγωνικός Παλμός</a:t>
            </a:r>
            <a:endParaRPr lang="el-GR"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457200" y="1052736"/>
                <a:ext cx="8229600" cy="5472608"/>
              </a:xfrm>
            </p:spPr>
            <p:txBody>
              <a:bodyPr>
                <a:noAutofit/>
              </a:bodyPr>
              <a:lstStyle/>
              <a:p>
                <a:pPr marL="0" indent="0" algn="l">
                  <a:spcBef>
                    <a:spcPts val="1200"/>
                  </a:spcBef>
                  <a:spcAft>
                    <a:spcPts val="1200"/>
                  </a:spcAft>
                  <a:buNone/>
                </a:pPr>
                <a:r>
                  <a:rPr lang="el-GR" sz="1800" dirty="0" smtClean="0"/>
                  <a:t>Τετραγωνικός παλμός </a:t>
                </a:r>
                <a:r>
                  <a:rPr lang="el-GR" sz="1800" dirty="0"/>
                  <a:t>διάρκειας </a:t>
                </a:r>
                <a14:m>
                  <m:oMath xmlns:m="http://schemas.openxmlformats.org/officeDocument/2006/math">
                    <m:r>
                      <a:rPr lang="el-GR" sz="1800" i="1">
                        <a:latin typeface="Cambria Math"/>
                      </a:rPr>
                      <m:t>𝛼</m:t>
                    </m:r>
                  </m:oMath>
                </a14:m>
                <a:r>
                  <a:rPr lang="el-GR" sz="1800" dirty="0"/>
                  <a:t> και πλάτους </a:t>
                </a:r>
                <a14:m>
                  <m:oMath xmlns:m="http://schemas.openxmlformats.org/officeDocument/2006/math">
                    <m:r>
                      <a:rPr lang="el-GR" sz="1800" i="1">
                        <a:latin typeface="Cambria Math"/>
                      </a:rPr>
                      <m:t>𝛢</m:t>
                    </m:r>
                  </m:oMath>
                </a14:m>
                <a:r>
                  <a:rPr lang="el-GR" sz="1800" dirty="0"/>
                  <a:t>:</a:t>
                </a:r>
              </a:p>
              <a:p>
                <a:pPr marL="0" indent="0" algn="l">
                  <a:spcBef>
                    <a:spcPts val="1200"/>
                  </a:spcBef>
                  <a:spcAft>
                    <a:spcPts val="1200"/>
                  </a:spcAft>
                  <a:buNone/>
                </a:pPr>
                <a14:m>
                  <m:oMathPara xmlns:m="http://schemas.openxmlformats.org/officeDocument/2006/math">
                    <m:oMathParaPr>
                      <m:jc m:val="left"/>
                    </m:oMathParaPr>
                    <m:oMath xmlns:m="http://schemas.openxmlformats.org/officeDocument/2006/math">
                      <m:sSub>
                        <m:sSubPr>
                          <m:ctrlPr>
                            <a:rPr lang="el-GR" sz="1800" i="1">
                              <a:latin typeface="Cambria Math"/>
                            </a:rPr>
                          </m:ctrlPr>
                        </m:sSubPr>
                        <m:e>
                          <m:r>
                            <a:rPr lang="en-US" sz="1800" i="1">
                              <a:latin typeface="Cambria Math"/>
                            </a:rPr>
                            <m:t>𝛱</m:t>
                          </m:r>
                        </m:e>
                        <m:sub>
                          <m:r>
                            <a:rPr lang="en-US" sz="1800" i="1">
                              <a:latin typeface="Cambria Math"/>
                            </a:rPr>
                            <m:t>𝛼</m:t>
                          </m:r>
                        </m:sub>
                      </m:sSub>
                      <m:r>
                        <a:rPr lang="el-GR" sz="1800" i="1">
                          <a:latin typeface="Cambria Math"/>
                        </a:rPr>
                        <m:t>(</m:t>
                      </m:r>
                      <m:r>
                        <a:rPr lang="en-US" sz="1800" i="1">
                          <a:latin typeface="Cambria Math"/>
                        </a:rPr>
                        <m:t>𝑡</m:t>
                      </m:r>
                      <m:r>
                        <a:rPr lang="el-GR" sz="1800" i="1">
                          <a:latin typeface="Cambria Math"/>
                        </a:rPr>
                        <m:t>)=</m:t>
                      </m:r>
                      <m:d>
                        <m:dPr>
                          <m:begChr m:val="{"/>
                          <m:endChr m:val=""/>
                          <m:ctrlPr>
                            <a:rPr lang="el-GR" sz="1800" i="1">
                              <a:latin typeface="Cambria Math"/>
                            </a:rPr>
                          </m:ctrlPr>
                        </m:dPr>
                        <m:e>
                          <m:eqArr>
                            <m:eqArrPr>
                              <m:ctrlPr>
                                <a:rPr lang="el-GR" sz="1800" i="1">
                                  <a:latin typeface="Cambria Math"/>
                                </a:rPr>
                              </m:ctrlPr>
                            </m:eqArrPr>
                            <m:e>
                              <m:r>
                                <a:rPr lang="en-US" sz="1800" i="1">
                                  <a:latin typeface="Cambria Math"/>
                                </a:rPr>
                                <m:t>𝛢</m:t>
                              </m:r>
                              <m:r>
                                <a:rPr lang="el-GR" sz="1800" i="1">
                                  <a:latin typeface="Cambria Math"/>
                                </a:rPr>
                                <m:t>,</m:t>
                              </m:r>
                              <m:r>
                                <a:rPr lang="el-GR" sz="1800" b="0" i="1" smtClean="0">
                                  <a:latin typeface="Cambria Math"/>
                                </a:rPr>
                                <m:t>        </m:t>
                              </m:r>
                              <m:r>
                                <a:rPr lang="el-GR" sz="1800" i="1">
                                  <a:latin typeface="Cambria Math"/>
                                </a:rPr>
                                <m:t>  </m:t>
                              </m:r>
                              <m:r>
                                <a:rPr lang="en-US" sz="1800" i="1">
                                  <a:latin typeface="Cambria Math"/>
                                </a:rPr>
                                <m:t>𝑡</m:t>
                              </m:r>
                              <m:r>
                                <a:rPr lang="el-GR" sz="1800" i="1">
                                  <a:latin typeface="Cambria Math"/>
                                </a:rPr>
                                <m:t>&lt;</m:t>
                              </m:r>
                              <m:d>
                                <m:dPr>
                                  <m:begChr m:val="|"/>
                                  <m:endChr m:val="|"/>
                                  <m:ctrlPr>
                                    <a:rPr lang="el-GR" sz="1800" i="1">
                                      <a:latin typeface="Cambria Math"/>
                                    </a:rPr>
                                  </m:ctrlPr>
                                </m:dPr>
                                <m:e>
                                  <m:r>
                                    <a:rPr lang="el-GR" sz="1800" i="1">
                                      <a:latin typeface="Cambria Math"/>
                                    </a:rPr>
                                    <m:t>𝑎</m:t>
                                  </m:r>
                                </m:e>
                              </m:d>
                            </m:e>
                            <m:e>
                              <m:r>
                                <a:rPr lang="el-GR" sz="1800" i="1">
                                  <a:latin typeface="Cambria Math"/>
                                </a:rPr>
                                <m:t>0,          </m:t>
                              </m:r>
                              <m:r>
                                <a:rPr lang="en-US" sz="1800" i="1">
                                  <a:latin typeface="Cambria Math"/>
                                </a:rPr>
                                <m:t>𝑡</m:t>
                              </m:r>
                              <m:r>
                                <a:rPr lang="el-GR" sz="1800">
                                  <a:latin typeface="Cambria Math"/>
                                </a:rPr>
                                <m:t>&gt;</m:t>
                              </m:r>
                              <m:d>
                                <m:dPr>
                                  <m:begChr m:val="|"/>
                                  <m:endChr m:val="|"/>
                                  <m:ctrlPr>
                                    <a:rPr lang="el-GR" sz="1800" i="1">
                                      <a:latin typeface="Cambria Math"/>
                                    </a:rPr>
                                  </m:ctrlPr>
                                </m:dPr>
                                <m:e>
                                  <m:r>
                                    <a:rPr lang="el-GR" sz="1800" i="1">
                                      <a:latin typeface="Cambria Math"/>
                                    </a:rPr>
                                    <m:t>𝑎</m:t>
                                  </m:r>
                                </m:e>
                              </m:d>
                            </m:e>
                          </m:eqArr>
                        </m:e>
                      </m:d>
                    </m:oMath>
                  </m:oMathPara>
                </a14:m>
                <a:endParaRPr lang="el-GR" sz="1800" dirty="0"/>
              </a:p>
              <a:p>
                <a:pPr marL="0" indent="0" algn="l">
                  <a:spcBef>
                    <a:spcPts val="1200"/>
                  </a:spcBef>
                  <a:spcAft>
                    <a:spcPts val="1200"/>
                  </a:spcAft>
                  <a:buNone/>
                </a:pPr>
                <a:r>
                  <a:rPr lang="el-GR" sz="1800" dirty="0" smtClean="0"/>
                  <a:t>Ο τετραγωνικός παλμός μπορεί να παραχθεί από την </a:t>
                </a:r>
                <a:br>
                  <a:rPr lang="el-GR" sz="1800" dirty="0" smtClean="0"/>
                </a:br>
                <a:r>
                  <a:rPr lang="el-GR" sz="1800" dirty="0" smtClean="0"/>
                  <a:t>αφαίρεση δύο </a:t>
                </a:r>
                <a:r>
                  <a:rPr lang="el-GR" sz="1800" dirty="0"/>
                  <a:t>συναρτήσεων μοναδιαίου βήματος, </a:t>
                </a:r>
                <a:r>
                  <a:rPr lang="el-GR" sz="1800" dirty="0" smtClean="0"/>
                  <a:t/>
                </a:r>
                <a:br>
                  <a:rPr lang="el-GR" sz="1800" dirty="0" smtClean="0"/>
                </a:br>
                <a:r>
                  <a:rPr lang="el-GR" sz="1800" dirty="0" smtClean="0"/>
                  <a:t>δηλαδή </a:t>
                </a:r>
                <a:r>
                  <a:rPr lang="el-GR" sz="1800" dirty="0"/>
                  <a:t>από τη </a:t>
                </a:r>
                <a:r>
                  <a:rPr lang="el-GR" sz="1800" dirty="0" smtClean="0"/>
                  <a:t>σχέση:</a:t>
                </a:r>
              </a:p>
              <a:p>
                <a:pPr marL="0" indent="0" algn="l">
                  <a:spcBef>
                    <a:spcPts val="1200"/>
                  </a:spcBef>
                  <a:spcAft>
                    <a:spcPts val="1200"/>
                  </a:spcAft>
                  <a:buNone/>
                </a:pPr>
                <a14:m>
                  <m:oMathPara xmlns:m="http://schemas.openxmlformats.org/officeDocument/2006/math">
                    <m:oMathParaPr>
                      <m:jc m:val="centerGroup"/>
                    </m:oMathParaPr>
                    <m:oMath xmlns:m="http://schemas.openxmlformats.org/officeDocument/2006/math">
                      <m:sSub>
                        <m:sSubPr>
                          <m:ctrlPr>
                            <a:rPr lang="el-GR" sz="1800" i="1">
                              <a:latin typeface="Cambria Math"/>
                            </a:rPr>
                          </m:ctrlPr>
                        </m:sSubPr>
                        <m:e>
                          <m:r>
                            <a:rPr lang="en-US" sz="1800" i="1">
                              <a:latin typeface="Cambria Math"/>
                            </a:rPr>
                            <m:t>𝛱</m:t>
                          </m:r>
                        </m:e>
                        <m:sub>
                          <m:r>
                            <a:rPr lang="en-US" sz="1800" i="1">
                              <a:latin typeface="Cambria Math"/>
                            </a:rPr>
                            <m:t>𝛼</m:t>
                          </m:r>
                        </m:sub>
                      </m:sSub>
                      <m:d>
                        <m:dPr>
                          <m:ctrlPr>
                            <a:rPr lang="el-GR" sz="1800" i="1">
                              <a:latin typeface="Cambria Math"/>
                            </a:rPr>
                          </m:ctrlPr>
                        </m:dPr>
                        <m:e>
                          <m:r>
                            <a:rPr lang="en-US" sz="1800" i="1">
                              <a:latin typeface="Cambria Math"/>
                            </a:rPr>
                            <m:t>𝑡</m:t>
                          </m:r>
                        </m:e>
                      </m:d>
                      <m:r>
                        <a:rPr lang="el-GR" sz="1800" i="1">
                          <a:latin typeface="Cambria Math"/>
                        </a:rPr>
                        <m:t>=</m:t>
                      </m:r>
                      <m:r>
                        <a:rPr lang="el-GR" sz="1800" i="1">
                          <a:latin typeface="Cambria Math"/>
                        </a:rPr>
                        <m:t>𝛢</m:t>
                      </m:r>
                      <m:r>
                        <a:rPr lang="el-GR" sz="1800" i="1">
                          <a:latin typeface="Cambria Math"/>
                        </a:rPr>
                        <m:t>[ </m:t>
                      </m:r>
                      <m:r>
                        <a:rPr lang="en-US" sz="1800" i="1">
                          <a:latin typeface="Cambria Math"/>
                        </a:rPr>
                        <m:t>𝑢</m:t>
                      </m:r>
                      <m:d>
                        <m:dPr>
                          <m:ctrlPr>
                            <a:rPr lang="el-GR" sz="1800" i="1">
                              <a:latin typeface="Cambria Math"/>
                            </a:rPr>
                          </m:ctrlPr>
                        </m:dPr>
                        <m:e>
                          <m:r>
                            <a:rPr lang="en-US" sz="1800" i="1">
                              <a:latin typeface="Cambria Math"/>
                            </a:rPr>
                            <m:t>𝑡</m:t>
                          </m:r>
                          <m:r>
                            <a:rPr lang="en-US" sz="1800" i="1">
                              <a:latin typeface="Cambria Math"/>
                            </a:rPr>
                            <m:t>+</m:t>
                          </m:r>
                          <m:r>
                            <a:rPr lang="en-US" sz="1800" i="1">
                              <a:latin typeface="Cambria Math"/>
                            </a:rPr>
                            <m:t>𝑎</m:t>
                          </m:r>
                        </m:e>
                      </m:d>
                      <m:r>
                        <a:rPr lang="en-US" sz="1800" i="1">
                          <a:latin typeface="Cambria Math"/>
                        </a:rPr>
                        <m:t>−</m:t>
                      </m:r>
                      <m:r>
                        <a:rPr lang="en-US" sz="1800" i="1">
                          <a:latin typeface="Cambria Math"/>
                        </a:rPr>
                        <m:t>𝑢</m:t>
                      </m:r>
                      <m:d>
                        <m:dPr>
                          <m:ctrlPr>
                            <a:rPr lang="el-GR" sz="1800" i="1">
                              <a:latin typeface="Cambria Math"/>
                            </a:rPr>
                          </m:ctrlPr>
                        </m:dPr>
                        <m:e>
                          <m:r>
                            <a:rPr lang="en-US" sz="1800" i="1">
                              <a:latin typeface="Cambria Math"/>
                            </a:rPr>
                            <m:t>𝑡</m:t>
                          </m:r>
                          <m:r>
                            <a:rPr lang="en-US" sz="1800" i="1">
                              <a:latin typeface="Cambria Math"/>
                            </a:rPr>
                            <m:t>−</m:t>
                          </m:r>
                          <m:r>
                            <a:rPr lang="en-US" sz="1800" i="1">
                              <a:latin typeface="Cambria Math"/>
                            </a:rPr>
                            <m:t>𝑎</m:t>
                          </m:r>
                        </m:e>
                      </m:d>
                      <m:r>
                        <a:rPr lang="en-US" sz="1800" i="1">
                          <a:latin typeface="Cambria Math"/>
                        </a:rPr>
                        <m:t>]</m:t>
                      </m:r>
                    </m:oMath>
                  </m:oMathPara>
                </a14:m>
                <a:endParaRPr lang="el-GR" sz="1800" dirty="0" smtClean="0"/>
              </a:p>
              <a:p>
                <a:pPr marL="0" indent="0" algn="l">
                  <a:spcBef>
                    <a:spcPts val="1200"/>
                  </a:spcBef>
                  <a:spcAft>
                    <a:spcPts val="1200"/>
                  </a:spcAft>
                  <a:buNone/>
                </a:pPr>
                <a:r>
                  <a:rPr lang="el-GR" sz="1800" dirty="0" smtClean="0"/>
                  <a:t>Επαναλαμβανόμενοι παλμοί με περίοδο </a:t>
                </a:r>
                <a14:m>
                  <m:oMath xmlns:m="http://schemas.openxmlformats.org/officeDocument/2006/math">
                    <m:sSub>
                      <m:sSubPr>
                        <m:ctrlPr>
                          <a:rPr lang="el-GR" sz="1800" i="1">
                            <a:latin typeface="Cambria Math"/>
                          </a:rPr>
                        </m:ctrlPr>
                      </m:sSubPr>
                      <m:e>
                        <m:r>
                          <a:rPr lang="el-GR" sz="1800" i="1">
                            <a:latin typeface="Cambria Math"/>
                          </a:rPr>
                          <m:t>𝛵</m:t>
                        </m:r>
                      </m:e>
                      <m:sub>
                        <m:r>
                          <a:rPr lang="el-GR" sz="1800" i="1">
                            <a:latin typeface="Cambria Math"/>
                          </a:rPr>
                          <m:t>0</m:t>
                        </m:r>
                      </m:sub>
                    </m:sSub>
                  </m:oMath>
                </a14:m>
                <a:r>
                  <a:rPr lang="el-GR" sz="1800" dirty="0"/>
                  <a:t> </a:t>
                </a:r>
                <a:r>
                  <a:rPr lang="el-GR" sz="1800" dirty="0" smtClean="0"/>
                  <a:t>δημιουργούν ένα </a:t>
                </a:r>
                <a:r>
                  <a:rPr lang="el-GR" sz="1800" dirty="0"/>
                  <a:t>«τραίνο παλμών</a:t>
                </a:r>
                <a:r>
                  <a:rPr lang="el-GR" sz="1800" dirty="0" smtClean="0"/>
                  <a:t>», το οποίο είναι </a:t>
                </a:r>
                <a:r>
                  <a:rPr lang="el-GR" sz="1800" dirty="0"/>
                  <a:t>περιοδικό σήμα με περίοδο </a:t>
                </a:r>
                <a14:m>
                  <m:oMath xmlns:m="http://schemas.openxmlformats.org/officeDocument/2006/math">
                    <m:sSub>
                      <m:sSubPr>
                        <m:ctrlPr>
                          <a:rPr lang="el-GR" sz="1800" i="1">
                            <a:latin typeface="Cambria Math"/>
                          </a:rPr>
                        </m:ctrlPr>
                      </m:sSubPr>
                      <m:e>
                        <m:r>
                          <a:rPr lang="en-US" sz="1800" i="1">
                            <a:latin typeface="Cambria Math"/>
                          </a:rPr>
                          <m:t>𝑇</m:t>
                        </m:r>
                      </m:e>
                      <m:sub>
                        <m:r>
                          <a:rPr lang="el-GR" sz="1800" i="1">
                            <a:latin typeface="Cambria Math"/>
                          </a:rPr>
                          <m:t>0</m:t>
                        </m:r>
                      </m:sub>
                    </m:sSub>
                  </m:oMath>
                </a14:m>
                <a:r>
                  <a:rPr lang="el-GR" sz="1800" dirty="0"/>
                  <a:t> και διάρκεια παλμού </a:t>
                </a:r>
                <a14:m>
                  <m:oMath xmlns:m="http://schemas.openxmlformats.org/officeDocument/2006/math">
                    <m:r>
                      <a:rPr lang="el-GR" sz="1800" i="1">
                        <a:latin typeface="Cambria Math"/>
                      </a:rPr>
                      <m:t>𝛼</m:t>
                    </m:r>
                    <m:r>
                      <a:rPr lang="el-GR" sz="1800" i="1">
                        <a:latin typeface="Cambria Math"/>
                      </a:rPr>
                      <m:t>.</m:t>
                    </m:r>
                  </m:oMath>
                </a14:m>
                <a:endParaRPr lang="el-GR" sz="1800" dirty="0"/>
              </a:p>
              <a:p>
                <a:pPr marL="0" indent="0" algn="l">
                  <a:spcBef>
                    <a:spcPts val="1200"/>
                  </a:spcBef>
                  <a:spcAft>
                    <a:spcPts val="1200"/>
                  </a:spcAft>
                  <a:buNone/>
                </a:pPr>
                <a:r>
                  <a:rPr lang="el-GR" sz="1800" dirty="0" smtClean="0"/>
                  <a:t>Το τραίνο </a:t>
                </a:r>
                <a:r>
                  <a:rPr lang="el-GR" sz="1800" dirty="0"/>
                  <a:t>παλμών έχει ενδιαφέρον στις </a:t>
                </a:r>
                <a:r>
                  <a:rPr lang="el-GR" sz="1800" dirty="0" smtClean="0"/>
                  <a:t/>
                </a:r>
                <a:br>
                  <a:rPr lang="el-GR" sz="1800" dirty="0" smtClean="0"/>
                </a:br>
                <a:r>
                  <a:rPr lang="el-GR" sz="1800" dirty="0" smtClean="0"/>
                  <a:t>ψηφιακές επικοινωνίες </a:t>
                </a:r>
                <a:r>
                  <a:rPr lang="el-GR" sz="1800" dirty="0"/>
                  <a:t>επειδή προσεγγίζει </a:t>
                </a:r>
                <a:r>
                  <a:rPr lang="el-GR" sz="1800" dirty="0" smtClean="0"/>
                  <a:t/>
                </a:r>
                <a:br>
                  <a:rPr lang="el-GR" sz="1800" dirty="0" smtClean="0"/>
                </a:br>
                <a:r>
                  <a:rPr lang="el-GR" sz="1800" dirty="0" smtClean="0"/>
                  <a:t>τις μεταδιδόμενες </a:t>
                </a:r>
                <a:r>
                  <a:rPr lang="el-GR" sz="1800" dirty="0" err="1" smtClean="0"/>
                  <a:t>παλμοσειρές</a:t>
                </a:r>
                <a:r>
                  <a:rPr lang="el-GR" sz="1800" dirty="0" smtClean="0"/>
                  <a:t> </a:t>
                </a:r>
                <a:r>
                  <a:rPr lang="el-GR" sz="1800" dirty="0"/>
                  <a:t>που </a:t>
                </a:r>
                <a:r>
                  <a:rPr lang="el-GR" sz="1800" dirty="0" smtClean="0"/>
                  <a:t/>
                </a:r>
                <a:br>
                  <a:rPr lang="el-GR" sz="1800" dirty="0" smtClean="0"/>
                </a:br>
                <a:r>
                  <a:rPr lang="el-GR" sz="1800" dirty="0" smtClean="0"/>
                  <a:t>περιγράφουν </a:t>
                </a:r>
                <a:r>
                  <a:rPr lang="el-GR" sz="1800" dirty="0"/>
                  <a:t>τα δείγματα ενός </a:t>
                </a:r>
                <a:r>
                  <a:rPr lang="el-GR" sz="1800" dirty="0" smtClean="0"/>
                  <a:t>ψηφιακού </a:t>
                </a:r>
                <a:br>
                  <a:rPr lang="el-GR" sz="1800" dirty="0" smtClean="0"/>
                </a:br>
                <a:r>
                  <a:rPr lang="el-GR" sz="1800" dirty="0" smtClean="0"/>
                  <a:t>σήματος</a:t>
                </a:r>
                <a:r>
                  <a:rPr lang="el-GR" sz="1800" dirty="0"/>
                  <a:t>. </a:t>
                </a:r>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457200" y="1052736"/>
                <a:ext cx="8229600" cy="5472608"/>
              </a:xfrm>
              <a:blipFill rotWithShape="1">
                <a:blip r:embed="rId2"/>
                <a:stretch>
                  <a:fillRect l="-593" t="-669" r="-444"/>
                </a:stretch>
              </a:blipFill>
            </p:spPr>
            <p:txBody>
              <a:bodyPr/>
              <a:lstStyle/>
              <a:p>
                <a:r>
                  <a:rPr lang="el-GR">
                    <a:noFill/>
                  </a:rPr>
                  <a:t> </a:t>
                </a:r>
              </a:p>
            </p:txBody>
          </p:sp>
        </mc:Fallback>
      </mc:AlternateContent>
      <p:sp>
        <p:nvSpPr>
          <p:cNvPr id="4" name="Slide Number Placeholder 3"/>
          <p:cNvSpPr>
            <a:spLocks noGrp="1"/>
          </p:cNvSpPr>
          <p:nvPr>
            <p:ph type="sldNum" sz="quarter" idx="12"/>
          </p:nvPr>
        </p:nvSpPr>
        <p:spPr/>
        <p:txBody>
          <a:bodyPr/>
          <a:lstStyle/>
          <a:p>
            <a:fld id="{0B0EBAE1-C03B-424B-868F-E6C23C4F0113}" type="slidenum">
              <a:rPr lang="el-GR" smtClean="0"/>
              <a:t>70</a:t>
            </a:fld>
            <a:endParaRPr lang="el-GR"/>
          </a:p>
        </p:txBody>
      </p:sp>
      <p:pic>
        <p:nvPicPr>
          <p:cNvPr id="5" name="Picture 4"/>
          <p:cNvPicPr/>
          <p:nvPr/>
        </p:nvPicPr>
        <p:blipFill>
          <a:blip r:embed="rId3">
            <a:extLst>
              <a:ext uri="{28A0092B-C50C-407E-A947-70E740481C1C}">
                <a14:useLocalDpi xmlns:a14="http://schemas.microsoft.com/office/drawing/2010/main" val="0"/>
              </a:ext>
            </a:extLst>
          </a:blip>
          <a:srcRect/>
          <a:stretch>
            <a:fillRect/>
          </a:stretch>
        </p:blipFill>
        <p:spPr bwMode="auto">
          <a:xfrm>
            <a:off x="5940152" y="1052736"/>
            <a:ext cx="2952328" cy="1617638"/>
          </a:xfrm>
          <a:prstGeom prst="rect">
            <a:avLst/>
          </a:prstGeom>
          <a:noFill/>
          <a:ln>
            <a:noFill/>
          </a:ln>
        </p:spPr>
      </p:pic>
      <p:pic>
        <p:nvPicPr>
          <p:cNvPr id="6" name="Picture 5"/>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4814267" y="4365104"/>
            <a:ext cx="4078213" cy="1944216"/>
          </a:xfrm>
          <a:prstGeom prst="rect">
            <a:avLst/>
          </a:prstGeom>
          <a:noFill/>
          <a:ln>
            <a:noFill/>
          </a:ln>
        </p:spPr>
      </p:pic>
    </p:spTree>
    <p:extLst>
      <p:ext uri="{BB962C8B-B14F-4D97-AF65-F5344CB8AC3E}">
        <p14:creationId xmlns:p14="http://schemas.microsoft.com/office/powerpoint/2010/main" val="2896034168"/>
      </p:ext>
    </p:extLst>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0"/>
            <a:ext cx="8229600" cy="1143000"/>
          </a:xfrm>
        </p:spPr>
        <p:txBody>
          <a:bodyPr>
            <a:normAutofit/>
          </a:bodyPr>
          <a:lstStyle/>
          <a:p>
            <a:pPr marL="457200" indent="-457200"/>
            <a:r>
              <a:rPr lang="el-GR" sz="3200" b="1" dirty="0" smtClean="0"/>
              <a:t>6.7. </a:t>
            </a:r>
            <a:r>
              <a:rPr lang="el-GR" sz="3200" b="1" dirty="0"/>
              <a:t>Τριγωνικός </a:t>
            </a:r>
            <a:r>
              <a:rPr lang="el-GR" sz="3200" b="1" dirty="0" smtClean="0"/>
              <a:t>Παλμός</a:t>
            </a:r>
            <a:endParaRPr lang="el-GR" sz="2800" b="1" dirty="0"/>
          </a:p>
        </p:txBody>
      </p:sp>
      <p:sp>
        <p:nvSpPr>
          <p:cNvPr id="3" name="Slide Number Placeholder 2"/>
          <p:cNvSpPr>
            <a:spLocks noGrp="1"/>
          </p:cNvSpPr>
          <p:nvPr>
            <p:ph type="sldNum" sz="quarter" idx="12"/>
          </p:nvPr>
        </p:nvSpPr>
        <p:spPr/>
        <p:txBody>
          <a:bodyPr/>
          <a:lstStyle/>
          <a:p>
            <a:fld id="{0B0EBAE1-C03B-424B-868F-E6C23C4F0113}" type="slidenum">
              <a:rPr lang="el-GR" smtClean="0"/>
              <a:t>71</a:t>
            </a:fld>
            <a:endParaRPr lang="el-GR"/>
          </a:p>
        </p:txBody>
      </p:sp>
    </p:spTree>
    <p:extLst>
      <p:ext uri="{BB962C8B-B14F-4D97-AF65-F5344CB8AC3E}">
        <p14:creationId xmlns:p14="http://schemas.microsoft.com/office/powerpoint/2010/main" val="858505089"/>
      </p:ext>
    </p:extLst>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l-GR" dirty="0" smtClean="0"/>
              <a:t>Τριγωνικός Παλμός</a:t>
            </a:r>
            <a:endParaRPr lang="el-GR"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457200" y="1052736"/>
                <a:ext cx="8229600" cy="5472608"/>
              </a:xfrm>
            </p:spPr>
            <p:txBody>
              <a:bodyPr>
                <a:noAutofit/>
              </a:bodyPr>
              <a:lstStyle/>
              <a:p>
                <a:pPr marL="0" indent="0" algn="l">
                  <a:spcBef>
                    <a:spcPts val="1200"/>
                  </a:spcBef>
                  <a:spcAft>
                    <a:spcPts val="1200"/>
                  </a:spcAft>
                  <a:buNone/>
                </a:pPr>
                <a:r>
                  <a:rPr lang="el-GR" sz="1800" dirty="0" smtClean="0"/>
                  <a:t>Τριγωνικός παλμός διάρκειας </a:t>
                </a:r>
                <a14:m>
                  <m:oMath xmlns:m="http://schemas.openxmlformats.org/officeDocument/2006/math">
                    <m:r>
                      <a:rPr lang="el-GR" sz="1800" i="1">
                        <a:latin typeface="Cambria Math"/>
                      </a:rPr>
                      <m:t>𝛼</m:t>
                    </m:r>
                  </m:oMath>
                </a14:m>
                <a:r>
                  <a:rPr lang="el-GR" sz="1800" dirty="0"/>
                  <a:t> και πλάτους </a:t>
                </a:r>
                <a14:m>
                  <m:oMath xmlns:m="http://schemas.openxmlformats.org/officeDocument/2006/math">
                    <m:r>
                      <a:rPr lang="el-GR" sz="1800" i="1">
                        <a:latin typeface="Cambria Math"/>
                      </a:rPr>
                      <m:t>𝛢</m:t>
                    </m:r>
                  </m:oMath>
                </a14:m>
                <a:r>
                  <a:rPr lang="el-GR" sz="1800" dirty="0" smtClean="0"/>
                  <a:t>:</a:t>
                </a:r>
              </a:p>
              <a:p>
                <a:pPr marL="0" indent="0" algn="l">
                  <a:spcBef>
                    <a:spcPts val="1200"/>
                  </a:spcBef>
                  <a:spcAft>
                    <a:spcPts val="1200"/>
                  </a:spcAft>
                  <a:buNone/>
                </a:pPr>
                <a:endParaRPr lang="el-GR" sz="1800" dirty="0" smtClean="0"/>
              </a:p>
              <a:p>
                <a:pPr marL="0" indent="0" algn="l">
                  <a:spcBef>
                    <a:spcPts val="1200"/>
                  </a:spcBef>
                  <a:spcAft>
                    <a:spcPts val="1200"/>
                  </a:spcAft>
                  <a:buNone/>
                </a:pPr>
                <a14:m>
                  <m:oMathPara xmlns:m="http://schemas.openxmlformats.org/officeDocument/2006/math">
                    <m:oMathParaPr>
                      <m:jc m:val="center"/>
                    </m:oMathParaPr>
                    <m:oMath xmlns:m="http://schemas.openxmlformats.org/officeDocument/2006/math">
                      <m:sSub>
                        <m:sSubPr>
                          <m:ctrlPr>
                            <a:rPr lang="el-GR" sz="1800" i="1">
                              <a:latin typeface="Cambria Math"/>
                            </a:rPr>
                          </m:ctrlPr>
                        </m:sSubPr>
                        <m:e>
                          <m:r>
                            <a:rPr lang="en-US" sz="1800" i="1">
                              <a:latin typeface="Cambria Math"/>
                            </a:rPr>
                            <m:t>𝛬</m:t>
                          </m:r>
                        </m:e>
                        <m:sub>
                          <m:r>
                            <a:rPr lang="en-US" sz="1800" i="1">
                              <a:latin typeface="Cambria Math"/>
                            </a:rPr>
                            <m:t>𝛼</m:t>
                          </m:r>
                        </m:sub>
                      </m:sSub>
                      <m:r>
                        <a:rPr lang="el-GR" sz="1800" i="1">
                          <a:latin typeface="Cambria Math"/>
                        </a:rPr>
                        <m:t>(</m:t>
                      </m:r>
                      <m:r>
                        <a:rPr lang="en-US" sz="1800" i="1">
                          <a:latin typeface="Cambria Math"/>
                        </a:rPr>
                        <m:t>𝑡</m:t>
                      </m:r>
                      <m:r>
                        <a:rPr lang="el-GR" sz="1800" i="1">
                          <a:latin typeface="Cambria Math"/>
                        </a:rPr>
                        <m:t>)=</m:t>
                      </m:r>
                      <m:d>
                        <m:dPr>
                          <m:begChr m:val="{"/>
                          <m:endChr m:val=""/>
                          <m:ctrlPr>
                            <a:rPr lang="el-GR" sz="1800" i="1">
                              <a:latin typeface="Cambria Math"/>
                            </a:rPr>
                          </m:ctrlPr>
                        </m:dPr>
                        <m:e>
                          <m:eqArr>
                            <m:eqArrPr>
                              <m:ctrlPr>
                                <a:rPr lang="el-GR" sz="1800" i="1">
                                  <a:latin typeface="Cambria Math"/>
                                </a:rPr>
                              </m:ctrlPr>
                            </m:eqArrPr>
                            <m:e>
                              <m:r>
                                <a:rPr lang="en-US" sz="1800" i="1">
                                  <a:latin typeface="Cambria Math"/>
                                </a:rPr>
                                <m:t>𝛢</m:t>
                              </m:r>
                              <m:d>
                                <m:dPr>
                                  <m:ctrlPr>
                                    <a:rPr lang="el-GR" sz="1800" i="1">
                                      <a:latin typeface="Cambria Math"/>
                                    </a:rPr>
                                  </m:ctrlPr>
                                </m:dPr>
                                <m:e>
                                  <m:r>
                                    <a:rPr lang="en-US" sz="1800" i="1">
                                      <a:latin typeface="Cambria Math"/>
                                    </a:rPr>
                                    <m:t>1−</m:t>
                                  </m:r>
                                  <m:f>
                                    <m:fPr>
                                      <m:ctrlPr>
                                        <a:rPr lang="el-GR" sz="1800" i="1">
                                          <a:latin typeface="Cambria Math"/>
                                        </a:rPr>
                                      </m:ctrlPr>
                                    </m:fPr>
                                    <m:num>
                                      <m:d>
                                        <m:dPr>
                                          <m:begChr m:val="|"/>
                                          <m:endChr m:val="|"/>
                                          <m:ctrlPr>
                                            <a:rPr lang="el-GR" sz="1800" i="1">
                                              <a:latin typeface="Cambria Math"/>
                                            </a:rPr>
                                          </m:ctrlPr>
                                        </m:dPr>
                                        <m:e>
                                          <m:r>
                                            <a:rPr lang="en-US" sz="1800" i="1">
                                              <a:latin typeface="Cambria Math"/>
                                            </a:rPr>
                                            <m:t>𝑡</m:t>
                                          </m:r>
                                        </m:e>
                                      </m:d>
                                    </m:num>
                                    <m:den>
                                      <m:r>
                                        <a:rPr lang="en-US" sz="1800" i="1">
                                          <a:latin typeface="Cambria Math"/>
                                        </a:rPr>
                                        <m:t>𝑎</m:t>
                                      </m:r>
                                    </m:den>
                                  </m:f>
                                </m:e>
                              </m:d>
                              <m:r>
                                <a:rPr lang="el-GR" sz="1800" i="1">
                                  <a:latin typeface="Cambria Math"/>
                                </a:rPr>
                                <m:t>,  </m:t>
                              </m:r>
                              <m:r>
                                <a:rPr lang="el-GR" sz="1800" b="0" i="1" smtClean="0">
                                  <a:latin typeface="Cambria Math"/>
                                </a:rPr>
                                <m:t>       </m:t>
                              </m:r>
                              <m:r>
                                <a:rPr lang="en-US" sz="1800" i="1">
                                  <a:latin typeface="Cambria Math"/>
                                </a:rPr>
                                <m:t>𝑡</m:t>
                              </m:r>
                              <m:r>
                                <a:rPr lang="el-GR" sz="1800" i="1">
                                  <a:latin typeface="Cambria Math"/>
                                </a:rPr>
                                <m:t>&lt;</m:t>
                              </m:r>
                              <m:d>
                                <m:dPr>
                                  <m:begChr m:val="|"/>
                                  <m:endChr m:val="|"/>
                                  <m:ctrlPr>
                                    <a:rPr lang="el-GR" sz="1800" i="1">
                                      <a:latin typeface="Cambria Math"/>
                                    </a:rPr>
                                  </m:ctrlPr>
                                </m:dPr>
                                <m:e>
                                  <m:r>
                                    <a:rPr lang="el-GR" sz="1800" i="1">
                                      <a:latin typeface="Cambria Math"/>
                                    </a:rPr>
                                    <m:t>𝑎</m:t>
                                  </m:r>
                                </m:e>
                              </m:d>
                            </m:e>
                            <m:e>
                              <m:r>
                                <a:rPr lang="el-GR" sz="1800" i="1">
                                  <a:latin typeface="Cambria Math"/>
                                </a:rPr>
                                <m:t>0,                       </m:t>
                              </m:r>
                              <m:r>
                                <a:rPr lang="en-US" sz="1800" i="1">
                                  <a:latin typeface="Cambria Math"/>
                                </a:rPr>
                                <m:t>      </m:t>
                              </m:r>
                              <m:r>
                                <a:rPr lang="en-US" sz="1800" i="1">
                                  <a:latin typeface="Cambria Math"/>
                                </a:rPr>
                                <m:t>𝑡</m:t>
                              </m:r>
                              <m:r>
                                <a:rPr lang="el-GR" sz="1800">
                                  <a:latin typeface="Cambria Math"/>
                                </a:rPr>
                                <m:t>&gt;</m:t>
                              </m:r>
                              <m:d>
                                <m:dPr>
                                  <m:begChr m:val="|"/>
                                  <m:endChr m:val="|"/>
                                  <m:ctrlPr>
                                    <a:rPr lang="el-GR" sz="1800" i="1">
                                      <a:latin typeface="Cambria Math"/>
                                    </a:rPr>
                                  </m:ctrlPr>
                                </m:dPr>
                                <m:e>
                                  <m:r>
                                    <a:rPr lang="el-GR" sz="1800" i="1">
                                      <a:latin typeface="Cambria Math"/>
                                    </a:rPr>
                                    <m:t>𝑎</m:t>
                                  </m:r>
                                </m:e>
                              </m:d>
                            </m:e>
                          </m:eqArr>
                        </m:e>
                      </m:d>
                    </m:oMath>
                  </m:oMathPara>
                </a14:m>
                <a:endParaRPr lang="el-GR" sz="1800"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457200" y="1052736"/>
                <a:ext cx="8229600" cy="5472608"/>
              </a:xfrm>
              <a:blipFill rotWithShape="1">
                <a:blip r:embed="rId2"/>
                <a:stretch>
                  <a:fillRect l="-593" t="-669"/>
                </a:stretch>
              </a:blipFill>
            </p:spPr>
            <p:txBody>
              <a:bodyPr/>
              <a:lstStyle/>
              <a:p>
                <a:r>
                  <a:rPr lang="el-GR">
                    <a:noFill/>
                  </a:rPr>
                  <a:t> </a:t>
                </a:r>
              </a:p>
            </p:txBody>
          </p:sp>
        </mc:Fallback>
      </mc:AlternateContent>
      <p:sp>
        <p:nvSpPr>
          <p:cNvPr id="4" name="Slide Number Placeholder 3"/>
          <p:cNvSpPr>
            <a:spLocks noGrp="1"/>
          </p:cNvSpPr>
          <p:nvPr>
            <p:ph type="sldNum" sz="quarter" idx="12"/>
          </p:nvPr>
        </p:nvSpPr>
        <p:spPr/>
        <p:txBody>
          <a:bodyPr/>
          <a:lstStyle/>
          <a:p>
            <a:fld id="{0B0EBAE1-C03B-424B-868F-E6C23C4F0113}" type="slidenum">
              <a:rPr lang="el-GR" smtClean="0"/>
              <a:t>72</a:t>
            </a:fld>
            <a:endParaRPr lang="el-GR"/>
          </a:p>
        </p:txBody>
      </p:sp>
      <p:pic>
        <p:nvPicPr>
          <p:cNvPr id="5" name="Picture 4"/>
          <p:cNvPicPr/>
          <p:nvPr/>
        </p:nvPicPr>
        <p:blipFill>
          <a:blip r:embed="rId3">
            <a:extLst>
              <a:ext uri="{28A0092B-C50C-407E-A947-70E740481C1C}">
                <a14:useLocalDpi xmlns:a14="http://schemas.microsoft.com/office/drawing/2010/main" val="0"/>
              </a:ext>
            </a:extLst>
          </a:blip>
          <a:srcRect/>
          <a:stretch>
            <a:fillRect/>
          </a:stretch>
        </p:blipFill>
        <p:spPr bwMode="auto">
          <a:xfrm>
            <a:off x="2987824" y="3573016"/>
            <a:ext cx="3240360" cy="2080607"/>
          </a:xfrm>
          <a:prstGeom prst="rect">
            <a:avLst/>
          </a:prstGeom>
          <a:noFill/>
          <a:ln>
            <a:noFill/>
          </a:ln>
        </p:spPr>
      </p:pic>
    </p:spTree>
    <p:extLst>
      <p:ext uri="{BB962C8B-B14F-4D97-AF65-F5344CB8AC3E}">
        <p14:creationId xmlns:p14="http://schemas.microsoft.com/office/powerpoint/2010/main" val="1258571021"/>
      </p:ext>
    </p:extLst>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0"/>
            <a:ext cx="8229600" cy="1143000"/>
          </a:xfrm>
        </p:spPr>
        <p:txBody>
          <a:bodyPr>
            <a:normAutofit/>
          </a:bodyPr>
          <a:lstStyle/>
          <a:p>
            <a:pPr marL="457200" indent="-457200"/>
            <a:r>
              <a:rPr lang="el-GR" sz="3200" b="1" dirty="0" smtClean="0"/>
              <a:t>6.8. </a:t>
            </a:r>
            <a:r>
              <a:rPr lang="el-GR" sz="3200" b="1" dirty="0"/>
              <a:t>Συνάρτηση </a:t>
            </a:r>
            <a:r>
              <a:rPr lang="el-GR" sz="3200" b="1" dirty="0" smtClean="0"/>
              <a:t>Δειγματοληψίας</a:t>
            </a:r>
            <a:endParaRPr lang="el-GR" sz="3200" b="1" dirty="0"/>
          </a:p>
        </p:txBody>
      </p:sp>
      <p:sp>
        <p:nvSpPr>
          <p:cNvPr id="3" name="Slide Number Placeholder 2"/>
          <p:cNvSpPr>
            <a:spLocks noGrp="1"/>
          </p:cNvSpPr>
          <p:nvPr>
            <p:ph type="sldNum" sz="quarter" idx="12"/>
          </p:nvPr>
        </p:nvSpPr>
        <p:spPr/>
        <p:txBody>
          <a:bodyPr/>
          <a:lstStyle/>
          <a:p>
            <a:fld id="{0B0EBAE1-C03B-424B-868F-E6C23C4F0113}" type="slidenum">
              <a:rPr lang="el-GR" smtClean="0"/>
              <a:t>73</a:t>
            </a:fld>
            <a:endParaRPr lang="el-GR"/>
          </a:p>
        </p:txBody>
      </p:sp>
    </p:spTree>
    <p:extLst>
      <p:ext uri="{BB962C8B-B14F-4D97-AF65-F5344CB8AC3E}">
        <p14:creationId xmlns:p14="http://schemas.microsoft.com/office/powerpoint/2010/main" val="1168693614"/>
      </p:ext>
    </p:extLst>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l-GR" dirty="0" smtClean="0"/>
              <a:t>Συνάρτηση Δειγματοληψίας</a:t>
            </a:r>
            <a:endParaRPr lang="el-GR"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457200" y="1052736"/>
                <a:ext cx="8229600" cy="5472608"/>
              </a:xfrm>
            </p:spPr>
            <p:txBody>
              <a:bodyPr>
                <a:noAutofit/>
              </a:bodyPr>
              <a:lstStyle/>
              <a:p>
                <a:pPr marL="0" indent="0" algn="l">
                  <a:spcBef>
                    <a:spcPts val="1200"/>
                  </a:spcBef>
                  <a:spcAft>
                    <a:spcPts val="1200"/>
                  </a:spcAft>
                  <a:buNone/>
                </a:pPr>
                <a:r>
                  <a:rPr lang="el-GR" sz="1800" dirty="0"/>
                  <a:t>Σ</a:t>
                </a:r>
                <a:r>
                  <a:rPr lang="el-GR" sz="1800" dirty="0" smtClean="0"/>
                  <a:t>υνάρτηση δειγματοληψίας:</a:t>
                </a:r>
              </a:p>
              <a:p>
                <a:pPr marL="0" indent="0" algn="l">
                  <a:spcBef>
                    <a:spcPts val="1200"/>
                  </a:spcBef>
                  <a:spcAft>
                    <a:spcPts val="1200"/>
                  </a:spcAft>
                  <a:buNone/>
                </a:pPr>
                <a:endParaRPr lang="el-GR" sz="1800" dirty="0" smtClean="0"/>
              </a:p>
              <a:p>
                <a:pPr marL="0" indent="0" algn="l">
                  <a:spcBef>
                    <a:spcPts val="1200"/>
                  </a:spcBef>
                  <a:spcAft>
                    <a:spcPts val="1200"/>
                  </a:spcAft>
                  <a:buNone/>
                </a:pPr>
                <a14:m>
                  <m:oMathPara xmlns:m="http://schemas.openxmlformats.org/officeDocument/2006/math">
                    <m:oMathParaPr>
                      <m:jc m:val="left"/>
                    </m:oMathParaPr>
                    <m:oMath xmlns:m="http://schemas.openxmlformats.org/officeDocument/2006/math">
                      <m:r>
                        <a:rPr lang="en-US" sz="1800" i="1">
                          <a:latin typeface="Cambria Math"/>
                        </a:rPr>
                        <m:t>𝑠𝑖𝑛𝑐</m:t>
                      </m:r>
                      <m:d>
                        <m:dPr>
                          <m:ctrlPr>
                            <a:rPr lang="el-GR" sz="1800" i="1">
                              <a:latin typeface="Cambria Math"/>
                            </a:rPr>
                          </m:ctrlPr>
                        </m:dPr>
                        <m:e>
                          <m:r>
                            <a:rPr lang="en-US" sz="1800" i="1">
                              <a:latin typeface="Cambria Math"/>
                            </a:rPr>
                            <m:t>𝑡</m:t>
                          </m:r>
                        </m:e>
                      </m:d>
                      <m:r>
                        <a:rPr lang="en-US" sz="1800" i="1">
                          <a:latin typeface="Cambria Math"/>
                        </a:rPr>
                        <m:t>=</m:t>
                      </m:r>
                      <m:d>
                        <m:dPr>
                          <m:begChr m:val="{"/>
                          <m:endChr m:val=""/>
                          <m:ctrlPr>
                            <a:rPr lang="el-GR" sz="1800" i="1">
                              <a:latin typeface="Cambria Math"/>
                            </a:rPr>
                          </m:ctrlPr>
                        </m:dPr>
                        <m:e>
                          <m:eqArr>
                            <m:eqArrPr>
                              <m:ctrlPr>
                                <a:rPr lang="el-GR" sz="1800" i="1">
                                  <a:latin typeface="Cambria Math"/>
                                </a:rPr>
                              </m:ctrlPr>
                            </m:eqArrPr>
                            <m:e>
                              <m:func>
                                <m:funcPr>
                                  <m:ctrlPr>
                                    <a:rPr lang="el-GR" sz="1800" i="1">
                                      <a:latin typeface="Cambria Math"/>
                                    </a:rPr>
                                  </m:ctrlPr>
                                </m:funcPr>
                                <m:fName>
                                  <m:r>
                                    <m:rPr>
                                      <m:sty m:val="p"/>
                                    </m:rPr>
                                    <a:rPr lang="en-US" sz="1800">
                                      <a:latin typeface="Cambria Math"/>
                                    </a:rPr>
                                    <m:t>sin</m:t>
                                  </m:r>
                                </m:fName>
                                <m:e>
                                  <m:d>
                                    <m:dPr>
                                      <m:ctrlPr>
                                        <a:rPr lang="el-GR" sz="1800" i="1">
                                          <a:latin typeface="Cambria Math"/>
                                        </a:rPr>
                                      </m:ctrlPr>
                                    </m:dPr>
                                    <m:e>
                                      <m:r>
                                        <a:rPr lang="en-US" sz="1800" i="1">
                                          <a:latin typeface="Cambria Math"/>
                                        </a:rPr>
                                        <m:t>𝑡</m:t>
                                      </m:r>
                                    </m:e>
                                  </m:d>
                                </m:e>
                              </m:func>
                              <m:r>
                                <a:rPr lang="en-US" sz="1800" i="1">
                                  <a:latin typeface="Cambria Math"/>
                                </a:rPr>
                                <m:t>/</m:t>
                              </m:r>
                              <m:r>
                                <a:rPr lang="en-US" sz="1800" i="1">
                                  <a:latin typeface="Cambria Math"/>
                                </a:rPr>
                                <m:t>𝑡</m:t>
                              </m:r>
                              <m:r>
                                <a:rPr lang="en-US" sz="1800" i="1">
                                  <a:latin typeface="Cambria Math"/>
                                </a:rPr>
                                <m:t> </m:t>
                              </m:r>
                            </m:e>
                            <m:e>
                              <m:r>
                                <a:rPr lang="en-US" sz="1800" i="1">
                                  <a:latin typeface="Cambria Math"/>
                                </a:rPr>
                                <m:t>1</m:t>
                              </m:r>
                            </m:e>
                          </m:eqArr>
                        </m:e>
                      </m:d>
                      <m:r>
                        <a:rPr lang="en-US" sz="1800" i="1">
                          <a:latin typeface="Cambria Math"/>
                        </a:rPr>
                        <m:t>       </m:t>
                      </m:r>
                      <m:m>
                        <m:mPr>
                          <m:mcs>
                            <m:mc>
                              <m:mcPr>
                                <m:count m:val="1"/>
                                <m:mcJc m:val="center"/>
                              </m:mcPr>
                            </m:mc>
                          </m:mcs>
                          <m:ctrlPr>
                            <a:rPr lang="el-GR" sz="1800" i="1">
                              <a:latin typeface="Cambria Math"/>
                            </a:rPr>
                          </m:ctrlPr>
                        </m:mPr>
                        <m:mr>
                          <m:e>
                            <m:r>
                              <a:rPr lang="en-US" sz="1800" i="1">
                                <a:latin typeface="Cambria Math"/>
                              </a:rPr>
                              <m:t>𝑡</m:t>
                            </m:r>
                            <m:r>
                              <a:rPr lang="en-US" sz="1800" i="1">
                                <a:latin typeface="Cambria Math"/>
                              </a:rPr>
                              <m:t>≠0</m:t>
                            </m:r>
                          </m:e>
                        </m:mr>
                        <m:mr>
                          <m:e>
                            <m:r>
                              <a:rPr lang="en-US" sz="1800" i="1">
                                <a:latin typeface="Cambria Math"/>
                              </a:rPr>
                              <m:t>𝑡</m:t>
                            </m:r>
                            <m:r>
                              <a:rPr lang="en-US" sz="1800" i="1">
                                <a:latin typeface="Cambria Math"/>
                              </a:rPr>
                              <m:t>=0</m:t>
                            </m:r>
                          </m:e>
                        </m:mr>
                      </m:m>
                    </m:oMath>
                  </m:oMathPara>
                </a14:m>
                <a:endParaRPr lang="el-GR" sz="1800" dirty="0" smtClean="0"/>
              </a:p>
              <a:p>
                <a:pPr marL="0" indent="0" algn="l">
                  <a:spcBef>
                    <a:spcPts val="1200"/>
                  </a:spcBef>
                  <a:spcAft>
                    <a:spcPts val="1200"/>
                  </a:spcAft>
                  <a:buNone/>
                </a:pPr>
                <a:endParaRPr lang="el-GR" sz="1800" dirty="0" smtClean="0"/>
              </a:p>
              <a:p>
                <a:pPr marL="0" indent="0" algn="l">
                  <a:spcBef>
                    <a:spcPts val="1200"/>
                  </a:spcBef>
                  <a:spcAft>
                    <a:spcPts val="1200"/>
                  </a:spcAft>
                  <a:buNone/>
                </a:pPr>
                <a:r>
                  <a:rPr lang="el-GR" sz="1800" u="sng" dirty="0" smtClean="0"/>
                  <a:t>Παρατηρήσεις</a:t>
                </a:r>
                <a:r>
                  <a:rPr lang="el-GR" sz="1800" dirty="0" smtClean="0"/>
                  <a:t>:</a:t>
                </a:r>
              </a:p>
              <a:p>
                <a:pPr algn="l">
                  <a:spcBef>
                    <a:spcPts val="600"/>
                  </a:spcBef>
                  <a:spcAft>
                    <a:spcPts val="600"/>
                  </a:spcAft>
                </a:pPr>
                <a:r>
                  <a:rPr lang="el-GR" sz="1800" dirty="0" smtClean="0"/>
                  <a:t>Η συνάρτηση </a:t>
                </a:r>
                <a14:m>
                  <m:oMath xmlns:m="http://schemas.openxmlformats.org/officeDocument/2006/math">
                    <m:r>
                      <a:rPr lang="en-US" sz="1800" i="1">
                        <a:latin typeface="Cambria Math"/>
                      </a:rPr>
                      <m:t>𝑠𝑖𝑛𝑐</m:t>
                    </m:r>
                    <m:r>
                      <a:rPr lang="el-GR" sz="1800" i="1">
                        <a:latin typeface="Cambria Math"/>
                      </a:rPr>
                      <m:t>(</m:t>
                    </m:r>
                    <m:r>
                      <a:rPr lang="en-US" sz="1800" i="1">
                        <a:latin typeface="Cambria Math"/>
                      </a:rPr>
                      <m:t>𝑡</m:t>
                    </m:r>
                    <m:r>
                      <a:rPr lang="el-GR" sz="1800" i="1">
                        <a:latin typeface="Cambria Math"/>
                      </a:rPr>
                      <m:t>)</m:t>
                    </m:r>
                  </m:oMath>
                </a14:m>
                <a:r>
                  <a:rPr lang="el-GR" sz="1800" dirty="0"/>
                  <a:t> έχει άρτια </a:t>
                </a:r>
                <a:r>
                  <a:rPr lang="el-GR" sz="1800" dirty="0" smtClean="0"/>
                  <a:t>συμμετρία</a:t>
                </a:r>
              </a:p>
              <a:p>
                <a:pPr algn="l">
                  <a:spcBef>
                    <a:spcPts val="600"/>
                  </a:spcBef>
                  <a:spcAft>
                    <a:spcPts val="600"/>
                  </a:spcAft>
                </a:pPr>
                <a:r>
                  <a:rPr lang="el-GR" sz="1800" dirty="0" smtClean="0"/>
                  <a:t>Διέρχεται </a:t>
                </a:r>
                <a:r>
                  <a:rPr lang="el-GR" sz="1800" dirty="0"/>
                  <a:t>περιοδικά από το μηδέν </a:t>
                </a:r>
                <a:r>
                  <a:rPr lang="el-GR" sz="1800" dirty="0" smtClean="0"/>
                  <a:t>για </a:t>
                </a:r>
                <a14:m>
                  <m:oMath xmlns:m="http://schemas.openxmlformats.org/officeDocument/2006/math">
                    <m:r>
                      <a:rPr lang="el-GR" sz="1800" i="1">
                        <a:latin typeface="Cambria Math"/>
                      </a:rPr>
                      <m:t>𝑡</m:t>
                    </m:r>
                    <m:r>
                      <a:rPr lang="el-GR" sz="1800" i="1">
                        <a:latin typeface="Cambria Math"/>
                      </a:rPr>
                      <m:t>=±</m:t>
                    </m:r>
                    <m:r>
                      <a:rPr lang="el-GR" sz="1800" i="1">
                        <a:latin typeface="Cambria Math"/>
                      </a:rPr>
                      <m:t>𝑛</m:t>
                    </m:r>
                    <m:r>
                      <a:rPr lang="el-GR" sz="1800" i="1">
                        <a:latin typeface="Cambria Math"/>
                      </a:rPr>
                      <m:t>𝜋</m:t>
                    </m:r>
                    <m:r>
                      <a:rPr lang="el-GR" sz="1800" i="1">
                        <a:latin typeface="Cambria Math"/>
                      </a:rPr>
                      <m:t>,    </m:t>
                    </m:r>
                    <m:r>
                      <a:rPr lang="el-GR" sz="1800" i="1">
                        <a:latin typeface="Cambria Math"/>
                      </a:rPr>
                      <m:t>𝑛</m:t>
                    </m:r>
                    <m:r>
                      <a:rPr lang="el-GR" sz="1800" i="1">
                        <a:latin typeface="Cambria Math"/>
                      </a:rPr>
                      <m:t>=1,2…</m:t>
                    </m:r>
                  </m:oMath>
                </a14:m>
                <a:r>
                  <a:rPr lang="el-GR" sz="1800" dirty="0"/>
                  <a:t> </a:t>
                </a:r>
              </a:p>
              <a:p>
                <a:pPr algn="l">
                  <a:spcBef>
                    <a:spcPts val="600"/>
                  </a:spcBef>
                  <a:spcAft>
                    <a:spcPts val="600"/>
                  </a:spcAft>
                </a:pPr>
                <a:r>
                  <a:rPr lang="el-GR" sz="1800" dirty="0" smtClean="0"/>
                  <a:t>Το </a:t>
                </a:r>
                <a:r>
                  <a:rPr lang="el-GR" sz="1800" dirty="0"/>
                  <a:t>ύψος των δευτερευόντων λοβών μειώνεται </a:t>
                </a:r>
                <a:r>
                  <a:rPr lang="el-GR" sz="1800" dirty="0" err="1"/>
                  <a:t>ασυμπτωτικά</a:t>
                </a:r>
                <a:r>
                  <a:rPr lang="el-GR" sz="1800" dirty="0"/>
                  <a:t> προς το μηδέν. </a:t>
                </a:r>
                <a:endParaRPr lang="el-GR" sz="1800" dirty="0" smtClean="0"/>
              </a:p>
              <a:p>
                <a:pPr algn="l">
                  <a:spcBef>
                    <a:spcPts val="600"/>
                  </a:spcBef>
                  <a:spcAft>
                    <a:spcPts val="600"/>
                  </a:spcAft>
                </a:pPr>
                <a:r>
                  <a:rPr lang="el-GR" sz="1800" dirty="0" smtClean="0"/>
                  <a:t>Οι </a:t>
                </a:r>
                <a:r>
                  <a:rPr lang="el-GR" sz="1800" dirty="0"/>
                  <a:t>μέγιστες και οι ελάχιστες τιμές της συμβαίνουν περίπου στο μέσο των αποστάσεων μεταξύ των σημείων μηδενισμού, δηλαδή περίπου για </a:t>
                </a:r>
                <a14:m>
                  <m:oMath xmlns:m="http://schemas.openxmlformats.org/officeDocument/2006/math">
                    <m:r>
                      <a:rPr lang="el-GR" sz="1800" i="1">
                        <a:latin typeface="Cambria Math"/>
                      </a:rPr>
                      <m:t>𝑡</m:t>
                    </m:r>
                    <m:r>
                      <a:rPr lang="el-GR" sz="1800" i="1">
                        <a:latin typeface="Cambria Math"/>
                      </a:rPr>
                      <m:t>=±</m:t>
                    </m:r>
                    <m:d>
                      <m:dPr>
                        <m:ctrlPr>
                          <a:rPr lang="el-GR" sz="1800" i="1">
                            <a:latin typeface="Cambria Math"/>
                          </a:rPr>
                        </m:ctrlPr>
                      </m:dPr>
                      <m:e>
                        <m:r>
                          <a:rPr lang="el-GR" sz="1800" i="1">
                            <a:latin typeface="Cambria Math"/>
                          </a:rPr>
                          <m:t>𝑛</m:t>
                        </m:r>
                        <m:r>
                          <a:rPr lang="el-GR" sz="1800" i="1">
                            <a:latin typeface="Cambria Math"/>
                          </a:rPr>
                          <m:t>+</m:t>
                        </m:r>
                        <m:f>
                          <m:fPr>
                            <m:ctrlPr>
                              <a:rPr lang="el-GR" sz="1800" i="1">
                                <a:latin typeface="Cambria Math"/>
                              </a:rPr>
                            </m:ctrlPr>
                          </m:fPr>
                          <m:num>
                            <m:r>
                              <a:rPr lang="el-GR" sz="1800" i="1">
                                <a:latin typeface="Cambria Math"/>
                              </a:rPr>
                              <m:t>1</m:t>
                            </m:r>
                          </m:num>
                          <m:den>
                            <m:r>
                              <a:rPr lang="el-GR" sz="1800" i="1">
                                <a:latin typeface="Cambria Math"/>
                              </a:rPr>
                              <m:t>2</m:t>
                            </m:r>
                          </m:den>
                        </m:f>
                      </m:e>
                    </m:d>
                    <m:r>
                      <a:rPr lang="el-GR" sz="1800" i="1">
                        <a:latin typeface="Cambria Math"/>
                      </a:rPr>
                      <m:t>𝜋</m:t>
                    </m:r>
                    <m:r>
                      <a:rPr lang="el-GR" sz="1800" i="1">
                        <a:latin typeface="Cambria Math"/>
                      </a:rPr>
                      <m:t>, </m:t>
                    </m:r>
                    <m:r>
                      <m:rPr>
                        <m:sty m:val="p"/>
                      </m:rPr>
                      <a:rPr lang="el-GR" sz="1800">
                        <a:latin typeface="Cambria Math"/>
                      </a:rPr>
                      <m:t>όπου</m:t>
                    </m:r>
                    <m:r>
                      <a:rPr lang="el-GR" sz="1800" i="1">
                        <a:latin typeface="Cambria Math"/>
                      </a:rPr>
                      <m:t> </m:t>
                    </m:r>
                    <m:d>
                      <m:dPr>
                        <m:begChr m:val="|"/>
                        <m:endChr m:val="|"/>
                        <m:ctrlPr>
                          <a:rPr lang="el-GR" sz="1800" i="1">
                            <a:latin typeface="Cambria Math"/>
                          </a:rPr>
                        </m:ctrlPr>
                      </m:dPr>
                      <m:e>
                        <m:r>
                          <a:rPr lang="en-US" sz="1800" i="1">
                            <a:latin typeface="Cambria Math"/>
                          </a:rPr>
                          <m:t>𝑠𝑖𝑛𝑡</m:t>
                        </m:r>
                      </m:e>
                    </m:d>
                    <m:r>
                      <a:rPr lang="el-GR" sz="1800" i="1">
                        <a:latin typeface="Cambria Math"/>
                      </a:rPr>
                      <m:t>=1</m:t>
                    </m:r>
                  </m:oMath>
                </a14:m>
                <a:r>
                  <a:rPr lang="el-GR" sz="1800" dirty="0"/>
                  <a:t>. </a:t>
                </a:r>
                <a:endParaRPr lang="el-GR" sz="1800" dirty="0" smtClean="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457200" y="1052736"/>
                <a:ext cx="8229600" cy="5472608"/>
              </a:xfrm>
              <a:blipFill rotWithShape="1">
                <a:blip r:embed="rId2"/>
                <a:stretch>
                  <a:fillRect l="-593" t="-669"/>
                </a:stretch>
              </a:blipFill>
            </p:spPr>
            <p:txBody>
              <a:bodyPr/>
              <a:lstStyle/>
              <a:p>
                <a:r>
                  <a:rPr lang="el-GR">
                    <a:noFill/>
                  </a:rPr>
                  <a:t> </a:t>
                </a:r>
              </a:p>
            </p:txBody>
          </p:sp>
        </mc:Fallback>
      </mc:AlternateContent>
      <p:sp>
        <p:nvSpPr>
          <p:cNvPr id="4" name="Slide Number Placeholder 3"/>
          <p:cNvSpPr>
            <a:spLocks noGrp="1"/>
          </p:cNvSpPr>
          <p:nvPr>
            <p:ph type="sldNum" sz="quarter" idx="12"/>
          </p:nvPr>
        </p:nvSpPr>
        <p:spPr/>
        <p:txBody>
          <a:bodyPr/>
          <a:lstStyle/>
          <a:p>
            <a:fld id="{0B0EBAE1-C03B-424B-868F-E6C23C4F0113}" type="slidenum">
              <a:rPr lang="el-GR" smtClean="0"/>
              <a:t>74</a:t>
            </a:fld>
            <a:endParaRPr lang="el-GR"/>
          </a:p>
        </p:txBody>
      </p:sp>
      <p:pic>
        <p:nvPicPr>
          <p:cNvPr id="5" name="Picture 4"/>
          <p:cNvPicPr/>
          <p:nvPr/>
        </p:nvPicPr>
        <p:blipFill>
          <a:blip r:embed="rId3">
            <a:clrChange>
              <a:clrFrom>
                <a:srgbClr val="FFFFFF"/>
              </a:clrFrom>
              <a:clrTo>
                <a:srgbClr val="FFFFFF">
                  <a:alpha val="0"/>
                </a:srgbClr>
              </a:clrTo>
            </a:clrChange>
            <a:extLst>
              <a:ext uri="{BEBA8EAE-BF5A-486C-A8C5-ECC9F3942E4B}">
                <a14:imgProps xmlns:a14="http://schemas.microsoft.com/office/drawing/2010/main">
                  <a14:imgLayer r:embed="rId4">
                    <a14:imgEffect>
                      <a14:artisticPhotocopy/>
                    </a14:imgEffect>
                    <a14:imgEffect>
                      <a14:sharpenSoften amount="50000"/>
                    </a14:imgEffect>
                    <a14:imgEffect>
                      <a14:brightnessContrast contrast="-40000"/>
                    </a14:imgEffect>
                  </a14:imgLayer>
                </a14:imgProps>
              </a:ext>
              <a:ext uri="{28A0092B-C50C-407E-A947-70E740481C1C}">
                <a14:useLocalDpi xmlns:a14="http://schemas.microsoft.com/office/drawing/2010/main" val="0"/>
              </a:ext>
            </a:extLst>
          </a:blip>
          <a:srcRect/>
          <a:stretch>
            <a:fillRect/>
          </a:stretch>
        </p:blipFill>
        <p:spPr bwMode="auto">
          <a:xfrm>
            <a:off x="4427984" y="1052736"/>
            <a:ext cx="3962772" cy="2448272"/>
          </a:xfrm>
          <a:prstGeom prst="rect">
            <a:avLst/>
          </a:prstGeom>
          <a:noFill/>
          <a:ln>
            <a:noFill/>
          </a:ln>
        </p:spPr>
      </p:pic>
    </p:spTree>
    <p:extLst>
      <p:ext uri="{BB962C8B-B14F-4D97-AF65-F5344CB8AC3E}">
        <p14:creationId xmlns:p14="http://schemas.microsoft.com/office/powerpoint/2010/main" val="1280548659"/>
      </p:ext>
    </p:extLst>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0"/>
            <a:ext cx="8229600" cy="1143000"/>
          </a:xfrm>
        </p:spPr>
        <p:txBody>
          <a:bodyPr>
            <a:noAutofit/>
          </a:bodyPr>
          <a:lstStyle/>
          <a:p>
            <a:pPr marL="457200" indent="-457200"/>
            <a:r>
              <a:rPr lang="el-GR" sz="3200" b="1" dirty="0" smtClean="0"/>
              <a:t>6.9. </a:t>
            </a:r>
            <a:r>
              <a:rPr lang="el-GR" sz="3200" b="1" dirty="0"/>
              <a:t>Τραίνο κρουστικών συναρτήσεων </a:t>
            </a:r>
            <a:r>
              <a:rPr lang="el-GR" sz="3200" b="1" dirty="0" smtClean="0"/>
              <a:t/>
            </a:r>
            <a:br>
              <a:rPr lang="el-GR" sz="3200" b="1" dirty="0" smtClean="0"/>
            </a:br>
            <a:r>
              <a:rPr lang="el-GR" sz="3200" b="1" dirty="0" smtClean="0"/>
              <a:t>(</a:t>
            </a:r>
            <a:r>
              <a:rPr lang="el-GR" sz="3200" b="1" dirty="0"/>
              <a:t>σήμα </a:t>
            </a:r>
            <a:r>
              <a:rPr lang="el-GR" sz="3200" b="1" dirty="0" err="1"/>
              <a:t>Comb</a:t>
            </a:r>
            <a:r>
              <a:rPr lang="el-GR" sz="3200" b="1" dirty="0" smtClean="0"/>
              <a:t>)</a:t>
            </a:r>
            <a:endParaRPr lang="el-GR" sz="2800" b="1" dirty="0"/>
          </a:p>
        </p:txBody>
      </p:sp>
      <p:sp>
        <p:nvSpPr>
          <p:cNvPr id="3" name="Slide Number Placeholder 2"/>
          <p:cNvSpPr>
            <a:spLocks noGrp="1"/>
          </p:cNvSpPr>
          <p:nvPr>
            <p:ph type="sldNum" sz="quarter" idx="12"/>
          </p:nvPr>
        </p:nvSpPr>
        <p:spPr/>
        <p:txBody>
          <a:bodyPr/>
          <a:lstStyle/>
          <a:p>
            <a:fld id="{0B0EBAE1-C03B-424B-868F-E6C23C4F0113}" type="slidenum">
              <a:rPr lang="el-GR" smtClean="0"/>
              <a:t>75</a:t>
            </a:fld>
            <a:endParaRPr lang="el-GR"/>
          </a:p>
        </p:txBody>
      </p:sp>
    </p:spTree>
    <p:extLst>
      <p:ext uri="{BB962C8B-B14F-4D97-AF65-F5344CB8AC3E}">
        <p14:creationId xmlns:p14="http://schemas.microsoft.com/office/powerpoint/2010/main" val="519844179"/>
      </p:ext>
    </p:extLst>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l-GR" dirty="0" smtClean="0"/>
              <a:t>Τραίνο κρουστικών συναρτήσεων (</a:t>
            </a:r>
            <a:r>
              <a:rPr lang="en-US" dirty="0" smtClean="0"/>
              <a:t>comb)</a:t>
            </a:r>
            <a:endParaRPr lang="el-GR"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457200" y="1052736"/>
                <a:ext cx="8229600" cy="5472608"/>
              </a:xfrm>
            </p:spPr>
            <p:txBody>
              <a:bodyPr>
                <a:noAutofit/>
              </a:bodyPr>
              <a:lstStyle/>
              <a:p>
                <a:pPr marL="0" indent="0" algn="l">
                  <a:spcBef>
                    <a:spcPts val="1200"/>
                  </a:spcBef>
                  <a:spcAft>
                    <a:spcPts val="1200"/>
                  </a:spcAft>
                  <a:buNone/>
                </a:pPr>
                <a:r>
                  <a:rPr lang="el-GR" sz="1800" dirty="0"/>
                  <a:t>Αν επαναλάβουμε τη </a:t>
                </a:r>
                <a:r>
                  <a:rPr lang="el-GR" sz="1800" dirty="0" smtClean="0"/>
                  <a:t>συνάρτηση </a:t>
                </a:r>
                <a14:m>
                  <m:oMath xmlns:m="http://schemas.openxmlformats.org/officeDocument/2006/math">
                    <m:r>
                      <a:rPr lang="el-GR" sz="1800" i="1">
                        <a:latin typeface="Cambria Math"/>
                      </a:rPr>
                      <m:t>𝛿</m:t>
                    </m:r>
                    <m:r>
                      <a:rPr lang="el-GR" sz="1800" i="1">
                        <a:latin typeface="Cambria Math"/>
                      </a:rPr>
                      <m:t>(</m:t>
                    </m:r>
                    <m:r>
                      <a:rPr lang="en-US" sz="1800" i="1">
                        <a:latin typeface="Cambria Math"/>
                      </a:rPr>
                      <m:t>𝑡</m:t>
                    </m:r>
                    <m:r>
                      <a:rPr lang="el-GR" sz="1800" i="1">
                        <a:latin typeface="Cambria Math"/>
                      </a:rPr>
                      <m:t>)</m:t>
                    </m:r>
                  </m:oMath>
                </a14:m>
                <a:r>
                  <a:rPr lang="el-GR" sz="1800" dirty="0"/>
                  <a:t> με </a:t>
                </a:r>
                <a:r>
                  <a:rPr lang="el-GR" sz="1800" dirty="0" smtClean="0"/>
                  <a:t>περίοδο </a:t>
                </a:r>
                <a14:m>
                  <m:oMath xmlns:m="http://schemas.openxmlformats.org/officeDocument/2006/math">
                    <m:sSub>
                      <m:sSubPr>
                        <m:ctrlPr>
                          <a:rPr lang="el-GR" sz="1800" i="1">
                            <a:latin typeface="Cambria Math"/>
                          </a:rPr>
                        </m:ctrlPr>
                      </m:sSubPr>
                      <m:e>
                        <m:r>
                          <a:rPr lang="en-US" sz="1800" i="1">
                            <a:latin typeface="Cambria Math"/>
                          </a:rPr>
                          <m:t>𝑇</m:t>
                        </m:r>
                      </m:e>
                      <m:sub>
                        <m:r>
                          <a:rPr lang="el-GR" sz="1800" i="1">
                            <a:latin typeface="Cambria Math"/>
                          </a:rPr>
                          <m:t>0</m:t>
                        </m:r>
                      </m:sub>
                    </m:sSub>
                  </m:oMath>
                </a14:m>
                <a:r>
                  <a:rPr lang="el-GR" sz="1800" dirty="0"/>
                  <a:t>, </a:t>
                </a:r>
                <a:r>
                  <a:rPr lang="el-GR" sz="1800" dirty="0" smtClean="0"/>
                  <a:t>δημιουργούμε </a:t>
                </a:r>
                <a:r>
                  <a:rPr lang="el-GR" sz="1800" dirty="0"/>
                  <a:t>το «τραίνο κρουστικών συναρτήσεων</a:t>
                </a:r>
                <a:r>
                  <a:rPr lang="el-GR" sz="1800" dirty="0" smtClean="0"/>
                  <a:t>» (συνάρτηση </a:t>
                </a:r>
                <a14:m>
                  <m:oMath xmlns:m="http://schemas.openxmlformats.org/officeDocument/2006/math">
                    <m:r>
                      <a:rPr lang="en-US" sz="1800" i="1">
                        <a:latin typeface="Cambria Math"/>
                      </a:rPr>
                      <m:t>𝑐𝑜𝑚𝑏</m:t>
                    </m:r>
                  </m:oMath>
                </a14:m>
                <a:r>
                  <a:rPr lang="el-GR" sz="1800" dirty="0" smtClean="0"/>
                  <a:t>):</a:t>
                </a:r>
              </a:p>
              <a:p>
                <a:pPr marL="0" indent="0" algn="l">
                  <a:spcBef>
                    <a:spcPts val="1200"/>
                  </a:spcBef>
                  <a:spcAft>
                    <a:spcPts val="1200"/>
                  </a:spcAft>
                  <a:buNone/>
                </a:pPr>
                <a14:m>
                  <m:oMathPara xmlns:m="http://schemas.openxmlformats.org/officeDocument/2006/math">
                    <m:oMathParaPr>
                      <m:jc m:val="center"/>
                    </m:oMathParaPr>
                    <m:oMath xmlns:m="http://schemas.openxmlformats.org/officeDocument/2006/math">
                      <m:r>
                        <a:rPr lang="en-US" sz="1800" i="1">
                          <a:latin typeface="Cambria Math"/>
                        </a:rPr>
                        <m:t>𝑐𝑜𝑚𝑏</m:t>
                      </m:r>
                      <m:r>
                        <a:rPr lang="en-US" sz="1800" i="1">
                          <a:latin typeface="Cambria Math"/>
                        </a:rPr>
                        <m:t>(</m:t>
                      </m:r>
                      <m:r>
                        <a:rPr lang="en-US" sz="1800" i="1">
                          <a:latin typeface="Cambria Math"/>
                        </a:rPr>
                        <m:t>𝑡</m:t>
                      </m:r>
                      <m:r>
                        <a:rPr lang="en-US" sz="1800" i="1">
                          <a:latin typeface="Cambria Math"/>
                        </a:rPr>
                        <m:t>)</m:t>
                      </m:r>
                      <m:r>
                        <a:rPr lang="el-GR" sz="1800">
                          <a:latin typeface="Cambria Math"/>
                        </a:rPr>
                        <m:t>=</m:t>
                      </m:r>
                      <m:r>
                        <a:rPr lang="el-GR" sz="1800" i="1">
                          <a:latin typeface="Cambria Math"/>
                        </a:rPr>
                        <m:t>𝐴</m:t>
                      </m:r>
                      <m:nary>
                        <m:naryPr>
                          <m:chr m:val="∑"/>
                          <m:limLoc m:val="undOvr"/>
                          <m:ctrlPr>
                            <a:rPr lang="el-GR" sz="1800" i="1">
                              <a:latin typeface="Cambria Math"/>
                            </a:rPr>
                          </m:ctrlPr>
                        </m:naryPr>
                        <m:sub>
                          <m:r>
                            <a:rPr lang="el-GR" sz="1800" i="1">
                              <a:latin typeface="Cambria Math"/>
                            </a:rPr>
                            <m:t>𝑘</m:t>
                          </m:r>
                          <m:r>
                            <a:rPr lang="el-GR" sz="1800">
                              <a:latin typeface="Cambria Math"/>
                            </a:rPr>
                            <m:t>=</m:t>
                          </m:r>
                          <m:r>
                            <a:rPr lang="el-GR" sz="1800" i="1">
                              <a:latin typeface="Cambria Math"/>
                            </a:rPr>
                            <m:t>−</m:t>
                          </m:r>
                          <m:r>
                            <a:rPr lang="el-GR" sz="1800">
                              <a:latin typeface="Cambria Math"/>
                            </a:rPr>
                            <m:t>∞</m:t>
                          </m:r>
                        </m:sub>
                        <m:sup>
                          <m:r>
                            <a:rPr lang="el-GR" sz="1800">
                              <a:latin typeface="Cambria Math"/>
                            </a:rPr>
                            <m:t>+∞</m:t>
                          </m:r>
                        </m:sup>
                        <m:e>
                          <m:r>
                            <a:rPr lang="el-GR" sz="1800" i="1">
                              <a:latin typeface="Cambria Math"/>
                            </a:rPr>
                            <m:t>𝛿</m:t>
                          </m:r>
                          <m:d>
                            <m:dPr>
                              <m:ctrlPr>
                                <a:rPr lang="el-GR" sz="1800" i="1">
                                  <a:latin typeface="Cambria Math"/>
                                </a:rPr>
                              </m:ctrlPr>
                            </m:dPr>
                            <m:e>
                              <m:r>
                                <a:rPr lang="el-GR" sz="1800" i="1">
                                  <a:latin typeface="Cambria Math"/>
                                </a:rPr>
                                <m:t>𝑡</m:t>
                              </m:r>
                              <m:r>
                                <a:rPr lang="el-GR" sz="1800" i="1">
                                  <a:latin typeface="Cambria Math"/>
                                </a:rPr>
                                <m:t>−</m:t>
                              </m:r>
                              <m:r>
                                <a:rPr lang="el-GR" sz="1800" i="1">
                                  <a:latin typeface="Cambria Math"/>
                                </a:rPr>
                                <m:t>𝑘</m:t>
                              </m:r>
                              <m:sSub>
                                <m:sSubPr>
                                  <m:ctrlPr>
                                    <a:rPr lang="el-GR" sz="1800" i="1">
                                      <a:latin typeface="Cambria Math"/>
                                    </a:rPr>
                                  </m:ctrlPr>
                                </m:sSubPr>
                                <m:e>
                                  <m:r>
                                    <a:rPr lang="el-GR" sz="1800" i="1">
                                      <a:latin typeface="Cambria Math"/>
                                    </a:rPr>
                                    <m:t>𝑇</m:t>
                                  </m:r>
                                </m:e>
                                <m:sub>
                                  <m:r>
                                    <a:rPr lang="el-GR" sz="1800">
                                      <a:latin typeface="Cambria Math"/>
                                    </a:rPr>
                                    <m:t>0</m:t>
                                  </m:r>
                                </m:sub>
                              </m:sSub>
                            </m:e>
                          </m:d>
                        </m:e>
                      </m:nary>
                    </m:oMath>
                  </m:oMathPara>
                </a14:m>
                <a:endParaRPr lang="el-GR" sz="1800" dirty="0" smtClean="0"/>
              </a:p>
              <a:p>
                <a:pPr marL="0" indent="0" algn="l">
                  <a:spcBef>
                    <a:spcPts val="1200"/>
                  </a:spcBef>
                  <a:spcAft>
                    <a:spcPts val="1200"/>
                  </a:spcAft>
                  <a:buNone/>
                </a:pPr>
                <a:r>
                  <a:rPr lang="el-GR" sz="1800" dirty="0"/>
                  <a:t>Αποδεικνύεται ότι η σειρά του δεξιού μέλους, συγκλίνει. Έτσι, η συνάρτηση </a:t>
                </a:r>
                <a14:m>
                  <m:oMath xmlns:m="http://schemas.openxmlformats.org/officeDocument/2006/math">
                    <m:r>
                      <a:rPr lang="en-US" sz="1800" i="1">
                        <a:latin typeface="Cambria Math"/>
                      </a:rPr>
                      <m:t>𝑐𝑜𝑚𝑏</m:t>
                    </m:r>
                    <m:r>
                      <a:rPr lang="el-GR" sz="1800" i="1">
                        <a:latin typeface="Cambria Math"/>
                      </a:rPr>
                      <m:t>(</m:t>
                    </m:r>
                    <m:r>
                      <a:rPr lang="en-US" sz="1800" i="1">
                        <a:latin typeface="Cambria Math"/>
                      </a:rPr>
                      <m:t>𝑡</m:t>
                    </m:r>
                    <m:r>
                      <a:rPr lang="el-GR" sz="1800" i="1">
                        <a:latin typeface="Cambria Math"/>
                      </a:rPr>
                      <m:t>)</m:t>
                    </m:r>
                  </m:oMath>
                </a14:m>
                <a:r>
                  <a:rPr lang="el-GR" sz="1800" dirty="0"/>
                  <a:t> είναι δυνατό να οριστεί.</a:t>
                </a:r>
              </a:p>
              <a:p>
                <a:pPr marL="0" indent="0" algn="l">
                  <a:spcBef>
                    <a:spcPts val="1200"/>
                  </a:spcBef>
                  <a:spcAft>
                    <a:spcPts val="1200"/>
                  </a:spcAft>
                  <a:buNone/>
                </a:pPr>
                <a:endParaRPr lang="el-GR" sz="1800" dirty="0" smtClean="0"/>
              </a:p>
              <a:p>
                <a:pPr marL="0" indent="0" algn="l">
                  <a:spcBef>
                    <a:spcPts val="1200"/>
                  </a:spcBef>
                  <a:spcAft>
                    <a:spcPts val="1200"/>
                  </a:spcAft>
                  <a:buNone/>
                </a:pPr>
                <a:endParaRPr lang="el-GR" sz="1800" dirty="0"/>
              </a:p>
              <a:p>
                <a:pPr marL="0" indent="0" algn="l">
                  <a:spcBef>
                    <a:spcPts val="1200"/>
                  </a:spcBef>
                  <a:spcAft>
                    <a:spcPts val="1200"/>
                  </a:spcAft>
                  <a:buNone/>
                </a:pPr>
                <a:endParaRPr lang="el-GR" sz="1800" dirty="0" smtClean="0"/>
              </a:p>
              <a:p>
                <a:pPr marL="0" indent="0" algn="l">
                  <a:spcBef>
                    <a:spcPts val="1200"/>
                  </a:spcBef>
                  <a:spcAft>
                    <a:spcPts val="1200"/>
                  </a:spcAft>
                  <a:buNone/>
                </a:pPr>
                <a:endParaRPr lang="el-GR" sz="1800" dirty="0"/>
              </a:p>
              <a:p>
                <a:pPr marL="0" indent="0" algn="l">
                  <a:spcBef>
                    <a:spcPts val="1200"/>
                  </a:spcBef>
                  <a:spcAft>
                    <a:spcPts val="1200"/>
                  </a:spcAft>
                  <a:buNone/>
                </a:pPr>
                <a:endParaRPr lang="el-GR" sz="1800"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457200" y="1052736"/>
                <a:ext cx="8229600" cy="5472608"/>
              </a:xfrm>
              <a:blipFill rotWithShape="1">
                <a:blip r:embed="rId2"/>
                <a:stretch>
                  <a:fillRect l="-593" t="-669"/>
                </a:stretch>
              </a:blipFill>
            </p:spPr>
            <p:txBody>
              <a:bodyPr/>
              <a:lstStyle/>
              <a:p>
                <a:r>
                  <a:rPr lang="el-GR">
                    <a:noFill/>
                  </a:rPr>
                  <a:t> </a:t>
                </a:r>
              </a:p>
            </p:txBody>
          </p:sp>
        </mc:Fallback>
      </mc:AlternateContent>
      <p:sp>
        <p:nvSpPr>
          <p:cNvPr id="4" name="Slide Number Placeholder 3"/>
          <p:cNvSpPr>
            <a:spLocks noGrp="1"/>
          </p:cNvSpPr>
          <p:nvPr>
            <p:ph type="sldNum" sz="quarter" idx="12"/>
          </p:nvPr>
        </p:nvSpPr>
        <p:spPr/>
        <p:txBody>
          <a:bodyPr/>
          <a:lstStyle/>
          <a:p>
            <a:fld id="{0B0EBAE1-C03B-424B-868F-E6C23C4F0113}" type="slidenum">
              <a:rPr lang="el-GR" smtClean="0"/>
              <a:t>76</a:t>
            </a:fld>
            <a:endParaRPr lang="el-GR"/>
          </a:p>
        </p:txBody>
      </p:sp>
      <p:pic>
        <p:nvPicPr>
          <p:cNvPr id="6" name="Picture 5"/>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2771800" y="3645024"/>
            <a:ext cx="4032448" cy="2376264"/>
          </a:xfrm>
          <a:prstGeom prst="rect">
            <a:avLst/>
          </a:prstGeom>
          <a:noFill/>
          <a:ln>
            <a:noFill/>
          </a:ln>
        </p:spPr>
      </p:pic>
    </p:spTree>
    <p:extLst>
      <p:ext uri="{BB962C8B-B14F-4D97-AF65-F5344CB8AC3E}">
        <p14:creationId xmlns:p14="http://schemas.microsoft.com/office/powerpoint/2010/main" val="3956903400"/>
      </p:ext>
    </p:extLst>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l-GR" dirty="0" smtClean="0"/>
              <a:t>Δειγματοληψία Σήματος Συνεχούς Χρόνου (1/2)</a:t>
            </a:r>
            <a:endParaRPr lang="el-GR"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457200" y="1052736"/>
                <a:ext cx="8229600" cy="5472608"/>
              </a:xfrm>
            </p:spPr>
            <p:txBody>
              <a:bodyPr>
                <a:noAutofit/>
              </a:bodyPr>
              <a:lstStyle/>
              <a:p>
                <a:pPr marL="0" indent="0" algn="l">
                  <a:lnSpc>
                    <a:spcPct val="150000"/>
                  </a:lnSpc>
                  <a:spcBef>
                    <a:spcPts val="1200"/>
                  </a:spcBef>
                  <a:spcAft>
                    <a:spcPts val="1200"/>
                  </a:spcAft>
                  <a:buNone/>
                </a:pPr>
                <a:r>
                  <a:rPr lang="el-GR" sz="1800" dirty="0" smtClean="0"/>
                  <a:t>Με τη συνάρτηση </a:t>
                </a:r>
                <a14:m>
                  <m:oMath xmlns:m="http://schemas.openxmlformats.org/officeDocument/2006/math">
                    <m:r>
                      <a:rPr lang="en-US" sz="1800" i="1">
                        <a:latin typeface="Cambria Math"/>
                      </a:rPr>
                      <m:t>𝑐𝑜𝑚𝑏</m:t>
                    </m:r>
                    <m:r>
                      <a:rPr lang="el-GR" sz="1800" i="1">
                        <a:latin typeface="Cambria Math"/>
                      </a:rPr>
                      <m:t>(</m:t>
                    </m:r>
                    <m:r>
                      <a:rPr lang="en-US" sz="1800" i="1">
                        <a:latin typeface="Cambria Math"/>
                      </a:rPr>
                      <m:t>𝑡</m:t>
                    </m:r>
                    <m:r>
                      <a:rPr lang="el-GR" sz="1800" i="1">
                        <a:latin typeface="Cambria Math"/>
                      </a:rPr>
                      <m:t>)</m:t>
                    </m:r>
                  </m:oMath>
                </a14:m>
                <a:r>
                  <a:rPr lang="el-GR" sz="1800" dirty="0"/>
                  <a:t> </a:t>
                </a:r>
                <a:r>
                  <a:rPr lang="el-GR" sz="1800" dirty="0" smtClean="0"/>
                  <a:t>υλοποιούμε τη </a:t>
                </a:r>
                <a:r>
                  <a:rPr lang="el-GR" sz="1800" b="1" dirty="0"/>
                  <a:t>δειγματοληψία</a:t>
                </a:r>
                <a:r>
                  <a:rPr lang="el-GR" sz="1800" dirty="0"/>
                  <a:t> ενός </a:t>
                </a:r>
                <a:r>
                  <a:rPr lang="el-GR" sz="1800" dirty="0" smtClean="0"/>
                  <a:t>σήματος </a:t>
                </a:r>
                <a:r>
                  <a:rPr lang="el-GR" sz="1800" dirty="0"/>
                  <a:t>συνεχούς χρόνου </a:t>
                </a:r>
                <a14:m>
                  <m:oMath xmlns:m="http://schemas.openxmlformats.org/officeDocument/2006/math">
                    <m:r>
                      <a:rPr lang="en-US" sz="1800" i="1">
                        <a:latin typeface="Cambria Math"/>
                      </a:rPr>
                      <m:t>𝑥</m:t>
                    </m:r>
                    <m:r>
                      <a:rPr lang="el-GR" sz="1800" i="1">
                        <a:latin typeface="Cambria Math"/>
                      </a:rPr>
                      <m:t>(</m:t>
                    </m:r>
                    <m:r>
                      <a:rPr lang="en-US" sz="1800" i="1">
                        <a:latin typeface="Cambria Math"/>
                      </a:rPr>
                      <m:t>𝑡</m:t>
                    </m:r>
                    <m:r>
                      <a:rPr lang="el-GR" sz="1800" i="1">
                        <a:latin typeface="Cambria Math"/>
                      </a:rPr>
                      <m:t>)</m:t>
                    </m:r>
                  </m:oMath>
                </a14:m>
                <a:r>
                  <a:rPr lang="el-GR" sz="1800" dirty="0"/>
                  <a:t> με περίοδο δειγματοληψίας </a:t>
                </a:r>
                <a14:m>
                  <m:oMath xmlns:m="http://schemas.openxmlformats.org/officeDocument/2006/math">
                    <m:sSub>
                      <m:sSubPr>
                        <m:ctrlPr>
                          <a:rPr lang="el-GR" sz="1800" i="1">
                            <a:latin typeface="Cambria Math"/>
                          </a:rPr>
                        </m:ctrlPr>
                      </m:sSubPr>
                      <m:e>
                        <m:r>
                          <a:rPr lang="el-GR" sz="1800" i="1">
                            <a:latin typeface="Cambria Math"/>
                          </a:rPr>
                          <m:t>𝛵</m:t>
                        </m:r>
                      </m:e>
                      <m:sub>
                        <m:r>
                          <a:rPr lang="el-GR" sz="1800" i="1">
                            <a:latin typeface="Cambria Math"/>
                          </a:rPr>
                          <m:t>0</m:t>
                        </m:r>
                      </m:sub>
                    </m:sSub>
                  </m:oMath>
                </a14:m>
                <a:r>
                  <a:rPr lang="el-GR" sz="1800" dirty="0"/>
                  <a:t> ίση με την περίοδο της </a:t>
                </a:r>
                <a14:m>
                  <m:oMath xmlns:m="http://schemas.openxmlformats.org/officeDocument/2006/math">
                    <m:r>
                      <a:rPr lang="en-US" sz="1800" i="1">
                        <a:latin typeface="Cambria Math"/>
                      </a:rPr>
                      <m:t>𝑐𝑜𝑚𝑏</m:t>
                    </m:r>
                    <m:r>
                      <a:rPr lang="el-GR" sz="1800" i="1">
                        <a:latin typeface="Cambria Math"/>
                      </a:rPr>
                      <m:t>(</m:t>
                    </m:r>
                    <m:r>
                      <a:rPr lang="en-US" sz="1800" i="1">
                        <a:latin typeface="Cambria Math"/>
                      </a:rPr>
                      <m:t>𝑡</m:t>
                    </m:r>
                    <m:r>
                      <a:rPr lang="el-GR" sz="1800" i="1">
                        <a:latin typeface="Cambria Math"/>
                      </a:rPr>
                      <m:t>)</m:t>
                    </m:r>
                  </m:oMath>
                </a14:m>
                <a:r>
                  <a:rPr lang="el-GR" sz="1800" dirty="0"/>
                  <a:t>. </a:t>
                </a:r>
                <a:endParaRPr lang="el-GR" sz="1800" dirty="0" smtClean="0"/>
              </a:p>
              <a:p>
                <a:pPr marL="0" indent="0" algn="l">
                  <a:lnSpc>
                    <a:spcPct val="150000"/>
                  </a:lnSpc>
                  <a:spcBef>
                    <a:spcPts val="1200"/>
                  </a:spcBef>
                  <a:spcAft>
                    <a:spcPts val="1200"/>
                  </a:spcAft>
                  <a:buNone/>
                </a:pPr>
                <a:r>
                  <a:rPr lang="el-GR" sz="1800" dirty="0" smtClean="0"/>
                  <a:t>Το </a:t>
                </a:r>
                <a:r>
                  <a:rPr lang="el-GR" sz="1800" dirty="0"/>
                  <a:t>σήμα συνεχούς </a:t>
                </a:r>
                <a:r>
                  <a:rPr lang="el-GR" sz="1800" dirty="0" smtClean="0"/>
                  <a:t>πλάτους και διακριτού χρόνου </a:t>
                </a:r>
                <a14:m>
                  <m:oMath xmlns:m="http://schemas.openxmlformats.org/officeDocument/2006/math">
                    <m:r>
                      <a:rPr lang="en-US" sz="1800" i="1">
                        <a:latin typeface="Cambria Math"/>
                      </a:rPr>
                      <m:t>𝑦</m:t>
                    </m:r>
                    <m:r>
                      <a:rPr lang="el-GR" sz="1800" i="1">
                        <a:latin typeface="Cambria Math"/>
                      </a:rPr>
                      <m:t>(</m:t>
                    </m:r>
                    <m:r>
                      <a:rPr lang="en-US" sz="1800" i="1">
                        <a:latin typeface="Cambria Math"/>
                      </a:rPr>
                      <m:t>𝑡</m:t>
                    </m:r>
                    <m:r>
                      <a:rPr lang="el-GR" sz="1800" i="1">
                        <a:latin typeface="Cambria Math"/>
                      </a:rPr>
                      <m:t>)</m:t>
                    </m:r>
                  </m:oMath>
                </a14:m>
                <a:r>
                  <a:rPr lang="el-GR" sz="1800" dirty="0" smtClean="0"/>
                  <a:t>,</a:t>
                </a:r>
                <a:r>
                  <a:rPr lang="el-GR" sz="1800" dirty="0"/>
                  <a:t> που προκύπτει από τη δειγματοληψία του σήματος </a:t>
                </a:r>
                <a14:m>
                  <m:oMath xmlns:m="http://schemas.openxmlformats.org/officeDocument/2006/math">
                    <m:r>
                      <a:rPr lang="en-US" sz="1800" i="1">
                        <a:latin typeface="Cambria Math"/>
                      </a:rPr>
                      <m:t>𝑥</m:t>
                    </m:r>
                    <m:r>
                      <a:rPr lang="el-GR" sz="1800" i="1">
                        <a:latin typeface="Cambria Math"/>
                      </a:rPr>
                      <m:t>(</m:t>
                    </m:r>
                    <m:r>
                      <a:rPr lang="en-US" sz="1800" i="1">
                        <a:latin typeface="Cambria Math"/>
                      </a:rPr>
                      <m:t>𝑡</m:t>
                    </m:r>
                    <m:r>
                      <a:rPr lang="el-GR" sz="1800" i="1">
                        <a:latin typeface="Cambria Math"/>
                      </a:rPr>
                      <m:t>)</m:t>
                    </m:r>
                  </m:oMath>
                </a14:m>
                <a:r>
                  <a:rPr lang="el-GR" sz="1800" dirty="0"/>
                  <a:t> με περίοδο δειγματοληψίας </a:t>
                </a:r>
                <a14:m>
                  <m:oMath xmlns:m="http://schemas.openxmlformats.org/officeDocument/2006/math">
                    <m:sSub>
                      <m:sSubPr>
                        <m:ctrlPr>
                          <a:rPr lang="el-GR" sz="1800" i="1">
                            <a:latin typeface="Cambria Math"/>
                          </a:rPr>
                        </m:ctrlPr>
                      </m:sSubPr>
                      <m:e>
                        <m:r>
                          <a:rPr lang="el-GR" sz="1800" i="1">
                            <a:latin typeface="Cambria Math"/>
                          </a:rPr>
                          <m:t>𝛵</m:t>
                        </m:r>
                      </m:e>
                      <m:sub>
                        <m:r>
                          <a:rPr lang="el-GR" sz="1800" i="1">
                            <a:latin typeface="Cambria Math"/>
                          </a:rPr>
                          <m:t>0</m:t>
                        </m:r>
                      </m:sub>
                    </m:sSub>
                  </m:oMath>
                </a14:m>
                <a:r>
                  <a:rPr lang="el-GR" sz="1800" dirty="0"/>
                  <a:t>, </a:t>
                </a:r>
                <a:r>
                  <a:rPr lang="el-GR" sz="1800" dirty="0" smtClean="0"/>
                  <a:t>είναι:</a:t>
                </a:r>
              </a:p>
              <a:p>
                <a:pPr marL="0" indent="0" algn="l">
                  <a:lnSpc>
                    <a:spcPct val="150000"/>
                  </a:lnSpc>
                  <a:spcBef>
                    <a:spcPts val="1200"/>
                  </a:spcBef>
                  <a:spcAft>
                    <a:spcPts val="1200"/>
                  </a:spcAft>
                  <a:buNone/>
                </a:pPr>
                <a14:m>
                  <m:oMathPara xmlns:m="http://schemas.openxmlformats.org/officeDocument/2006/math">
                    <m:oMathParaPr>
                      <m:jc m:val="center"/>
                    </m:oMathParaPr>
                    <m:oMath xmlns:m="http://schemas.openxmlformats.org/officeDocument/2006/math">
                      <m:r>
                        <a:rPr lang="en-US" sz="1800" i="1">
                          <a:latin typeface="Cambria Math"/>
                        </a:rPr>
                        <m:t>𝑦</m:t>
                      </m:r>
                      <m:r>
                        <a:rPr lang="en-US" sz="1800" i="1">
                          <a:latin typeface="Cambria Math"/>
                        </a:rPr>
                        <m:t>(</m:t>
                      </m:r>
                      <m:r>
                        <a:rPr lang="en-US" sz="1800" i="1">
                          <a:latin typeface="Cambria Math"/>
                        </a:rPr>
                        <m:t>𝑡</m:t>
                      </m:r>
                      <m:r>
                        <a:rPr lang="en-US" sz="1800" i="1">
                          <a:latin typeface="Cambria Math"/>
                        </a:rPr>
                        <m:t>)</m:t>
                      </m:r>
                      <m:r>
                        <a:rPr lang="el-GR" sz="1800">
                          <a:latin typeface="Cambria Math"/>
                        </a:rPr>
                        <m:t>=</m:t>
                      </m:r>
                      <m:nary>
                        <m:naryPr>
                          <m:chr m:val="∑"/>
                          <m:limLoc m:val="undOvr"/>
                          <m:ctrlPr>
                            <a:rPr lang="el-GR" sz="1800" i="1">
                              <a:latin typeface="Cambria Math"/>
                            </a:rPr>
                          </m:ctrlPr>
                        </m:naryPr>
                        <m:sub>
                          <m:r>
                            <a:rPr lang="el-GR" sz="1800" i="1">
                              <a:latin typeface="Cambria Math"/>
                            </a:rPr>
                            <m:t>𝑘</m:t>
                          </m:r>
                          <m:r>
                            <a:rPr lang="el-GR" sz="1800">
                              <a:latin typeface="Cambria Math"/>
                            </a:rPr>
                            <m:t>=</m:t>
                          </m:r>
                          <m:r>
                            <a:rPr lang="el-GR" sz="1800" i="1">
                              <a:latin typeface="Cambria Math"/>
                            </a:rPr>
                            <m:t>−</m:t>
                          </m:r>
                          <m:r>
                            <a:rPr lang="el-GR" sz="1800">
                              <a:latin typeface="Cambria Math"/>
                            </a:rPr>
                            <m:t>∞</m:t>
                          </m:r>
                        </m:sub>
                        <m:sup>
                          <m:r>
                            <a:rPr lang="el-GR" sz="1800">
                              <a:latin typeface="Cambria Math"/>
                            </a:rPr>
                            <m:t>+∞</m:t>
                          </m:r>
                        </m:sup>
                        <m:e>
                          <m:r>
                            <a:rPr lang="el-GR" sz="1800" i="1">
                              <a:latin typeface="Cambria Math"/>
                            </a:rPr>
                            <m:t>𝑥</m:t>
                          </m:r>
                          <m:d>
                            <m:dPr>
                              <m:ctrlPr>
                                <a:rPr lang="el-GR" sz="1800" i="1">
                                  <a:latin typeface="Cambria Math"/>
                                </a:rPr>
                              </m:ctrlPr>
                            </m:dPr>
                            <m:e>
                              <m:r>
                                <a:rPr lang="el-GR" sz="1800" i="1">
                                  <a:latin typeface="Cambria Math"/>
                                </a:rPr>
                                <m:t>𝑘</m:t>
                              </m:r>
                              <m:sSub>
                                <m:sSubPr>
                                  <m:ctrlPr>
                                    <a:rPr lang="el-GR" sz="1800" i="1">
                                      <a:latin typeface="Cambria Math"/>
                                    </a:rPr>
                                  </m:ctrlPr>
                                </m:sSubPr>
                                <m:e>
                                  <m:r>
                                    <a:rPr lang="el-GR" sz="1800" i="1">
                                      <a:latin typeface="Cambria Math"/>
                                    </a:rPr>
                                    <m:t>𝑇</m:t>
                                  </m:r>
                                </m:e>
                                <m:sub>
                                  <m:r>
                                    <a:rPr lang="el-GR" sz="1800" i="1">
                                      <a:latin typeface="Cambria Math"/>
                                    </a:rPr>
                                    <m:t>0</m:t>
                                  </m:r>
                                </m:sub>
                              </m:sSub>
                            </m:e>
                          </m:d>
                          <m:r>
                            <a:rPr lang="el-GR" sz="1800" i="1">
                              <a:latin typeface="Cambria Math"/>
                            </a:rPr>
                            <m:t> </m:t>
                          </m:r>
                          <m:r>
                            <a:rPr lang="el-GR" sz="1800" i="1">
                              <a:latin typeface="Cambria Math"/>
                            </a:rPr>
                            <m:t>𝛿</m:t>
                          </m:r>
                          <m:d>
                            <m:dPr>
                              <m:ctrlPr>
                                <a:rPr lang="el-GR" sz="1800" i="1">
                                  <a:latin typeface="Cambria Math"/>
                                </a:rPr>
                              </m:ctrlPr>
                            </m:dPr>
                            <m:e>
                              <m:r>
                                <a:rPr lang="el-GR" sz="1800" i="1">
                                  <a:latin typeface="Cambria Math"/>
                                </a:rPr>
                                <m:t>𝑡</m:t>
                              </m:r>
                              <m:r>
                                <a:rPr lang="el-GR" sz="1800" i="1">
                                  <a:latin typeface="Cambria Math"/>
                                </a:rPr>
                                <m:t>−</m:t>
                              </m:r>
                              <m:r>
                                <a:rPr lang="el-GR" sz="1800" i="1">
                                  <a:latin typeface="Cambria Math"/>
                                </a:rPr>
                                <m:t>𝑘</m:t>
                              </m:r>
                              <m:sSub>
                                <m:sSubPr>
                                  <m:ctrlPr>
                                    <a:rPr lang="el-GR" sz="1800" i="1">
                                      <a:latin typeface="Cambria Math"/>
                                    </a:rPr>
                                  </m:ctrlPr>
                                </m:sSubPr>
                                <m:e>
                                  <m:r>
                                    <a:rPr lang="el-GR" sz="1800" i="1">
                                      <a:latin typeface="Cambria Math"/>
                                    </a:rPr>
                                    <m:t>𝑇</m:t>
                                  </m:r>
                                </m:e>
                                <m:sub>
                                  <m:r>
                                    <a:rPr lang="el-GR" sz="1800">
                                      <a:latin typeface="Cambria Math"/>
                                    </a:rPr>
                                    <m:t>0</m:t>
                                  </m:r>
                                </m:sub>
                              </m:sSub>
                            </m:e>
                          </m:d>
                          <m:r>
                            <a:rPr lang="el-GR" sz="1800" i="1">
                              <a:latin typeface="Cambria Math"/>
                            </a:rPr>
                            <m:t>=</m:t>
                          </m:r>
                        </m:e>
                      </m:nary>
                      <m:r>
                        <a:rPr lang="el-GR" sz="1800" i="1">
                          <a:latin typeface="Cambria Math"/>
                        </a:rPr>
                        <m:t>𝑥</m:t>
                      </m:r>
                      <m:d>
                        <m:dPr>
                          <m:ctrlPr>
                            <a:rPr lang="el-GR" sz="1800" i="1">
                              <a:latin typeface="Cambria Math"/>
                            </a:rPr>
                          </m:ctrlPr>
                        </m:dPr>
                        <m:e>
                          <m:r>
                            <a:rPr lang="el-GR" sz="1800" i="1">
                              <a:latin typeface="Cambria Math"/>
                            </a:rPr>
                            <m:t>𝑡</m:t>
                          </m:r>
                        </m:e>
                      </m:d>
                      <m:nary>
                        <m:naryPr>
                          <m:chr m:val="∑"/>
                          <m:limLoc m:val="undOvr"/>
                          <m:ctrlPr>
                            <a:rPr lang="el-GR" sz="1800" i="1">
                              <a:latin typeface="Cambria Math"/>
                            </a:rPr>
                          </m:ctrlPr>
                        </m:naryPr>
                        <m:sub>
                          <m:r>
                            <a:rPr lang="el-GR" sz="1800" i="1">
                              <a:latin typeface="Cambria Math"/>
                            </a:rPr>
                            <m:t>𝑘</m:t>
                          </m:r>
                          <m:r>
                            <a:rPr lang="el-GR" sz="1800">
                              <a:latin typeface="Cambria Math"/>
                            </a:rPr>
                            <m:t>=</m:t>
                          </m:r>
                          <m:r>
                            <a:rPr lang="el-GR" sz="1800" i="1">
                              <a:latin typeface="Cambria Math"/>
                            </a:rPr>
                            <m:t>−</m:t>
                          </m:r>
                          <m:r>
                            <a:rPr lang="el-GR" sz="1800">
                              <a:latin typeface="Cambria Math"/>
                            </a:rPr>
                            <m:t>∞</m:t>
                          </m:r>
                        </m:sub>
                        <m:sup>
                          <m:r>
                            <a:rPr lang="el-GR" sz="1800">
                              <a:latin typeface="Cambria Math"/>
                            </a:rPr>
                            <m:t>+∞</m:t>
                          </m:r>
                        </m:sup>
                        <m:e>
                          <m:r>
                            <a:rPr lang="el-GR" sz="1800" i="1">
                              <a:latin typeface="Cambria Math"/>
                            </a:rPr>
                            <m:t>𝛿</m:t>
                          </m:r>
                          <m:d>
                            <m:dPr>
                              <m:ctrlPr>
                                <a:rPr lang="el-GR" sz="1800" i="1">
                                  <a:latin typeface="Cambria Math"/>
                                </a:rPr>
                              </m:ctrlPr>
                            </m:dPr>
                            <m:e>
                              <m:r>
                                <a:rPr lang="el-GR" sz="1800" i="1">
                                  <a:latin typeface="Cambria Math"/>
                                </a:rPr>
                                <m:t>𝑡</m:t>
                              </m:r>
                              <m:r>
                                <a:rPr lang="el-GR" sz="1800" i="1">
                                  <a:latin typeface="Cambria Math"/>
                                </a:rPr>
                                <m:t>−</m:t>
                              </m:r>
                              <m:r>
                                <a:rPr lang="el-GR" sz="1800" i="1">
                                  <a:latin typeface="Cambria Math"/>
                                </a:rPr>
                                <m:t>𝑘</m:t>
                              </m:r>
                              <m:sSub>
                                <m:sSubPr>
                                  <m:ctrlPr>
                                    <a:rPr lang="el-GR" sz="1800" i="1">
                                      <a:latin typeface="Cambria Math"/>
                                    </a:rPr>
                                  </m:ctrlPr>
                                </m:sSubPr>
                                <m:e>
                                  <m:r>
                                    <a:rPr lang="el-GR" sz="1800" i="1">
                                      <a:latin typeface="Cambria Math"/>
                                    </a:rPr>
                                    <m:t>𝑇</m:t>
                                  </m:r>
                                </m:e>
                                <m:sub>
                                  <m:r>
                                    <a:rPr lang="el-GR" sz="1800">
                                      <a:latin typeface="Cambria Math"/>
                                    </a:rPr>
                                    <m:t>0</m:t>
                                  </m:r>
                                </m:sub>
                              </m:sSub>
                            </m:e>
                          </m:d>
                        </m:e>
                      </m:nary>
                    </m:oMath>
                  </m:oMathPara>
                </a14:m>
                <a:endParaRPr lang="el-GR" sz="1800" dirty="0" smtClean="0"/>
              </a:p>
              <a:p>
                <a:pPr marL="0" indent="0" algn="l">
                  <a:lnSpc>
                    <a:spcPct val="150000"/>
                  </a:lnSpc>
                  <a:spcBef>
                    <a:spcPts val="1200"/>
                  </a:spcBef>
                  <a:spcAft>
                    <a:spcPts val="1200"/>
                  </a:spcAft>
                  <a:buNone/>
                </a:pPr>
                <a:r>
                  <a:rPr lang="el-GR" sz="1800" dirty="0"/>
                  <a:t>Οι συναρτήσεις </a:t>
                </a:r>
                <a14:m>
                  <m:oMath xmlns:m="http://schemas.openxmlformats.org/officeDocument/2006/math">
                    <m:r>
                      <a:rPr lang="el-GR" sz="1800" b="0" i="1" smtClean="0">
                        <a:latin typeface="Cambria Math"/>
                      </a:rPr>
                      <m:t>𝛿</m:t>
                    </m:r>
                    <m:d>
                      <m:dPr>
                        <m:ctrlPr>
                          <a:rPr lang="el-GR" sz="1800" i="1">
                            <a:latin typeface="Cambria Math"/>
                          </a:rPr>
                        </m:ctrlPr>
                      </m:dPr>
                      <m:e>
                        <m:r>
                          <a:rPr lang="el-GR" sz="1800" i="1">
                            <a:latin typeface="Cambria Math"/>
                          </a:rPr>
                          <m:t>𝑡</m:t>
                        </m:r>
                        <m:r>
                          <a:rPr lang="el-GR" sz="1800" i="1">
                            <a:latin typeface="Cambria Math"/>
                          </a:rPr>
                          <m:t>−</m:t>
                        </m:r>
                        <m:r>
                          <a:rPr lang="el-GR" sz="1800" i="1">
                            <a:latin typeface="Cambria Math"/>
                          </a:rPr>
                          <m:t>𝑘</m:t>
                        </m:r>
                        <m:sSub>
                          <m:sSubPr>
                            <m:ctrlPr>
                              <a:rPr lang="el-GR" sz="1800" i="1">
                                <a:latin typeface="Cambria Math"/>
                              </a:rPr>
                            </m:ctrlPr>
                          </m:sSubPr>
                          <m:e>
                            <m:r>
                              <a:rPr lang="el-GR" sz="1800" i="1">
                                <a:latin typeface="Cambria Math"/>
                              </a:rPr>
                              <m:t>𝑇</m:t>
                            </m:r>
                          </m:e>
                          <m:sub>
                            <m:r>
                              <a:rPr lang="el-GR" sz="1800">
                                <a:latin typeface="Cambria Math"/>
                              </a:rPr>
                              <m:t>0</m:t>
                            </m:r>
                          </m:sub>
                        </m:sSub>
                      </m:e>
                    </m:d>
                  </m:oMath>
                </a14:m>
                <a:r>
                  <a:rPr lang="el-GR" sz="1800" dirty="0"/>
                  <a:t> επιτρέπουν την καταγραφή των τιμών του σήματος </a:t>
                </a:r>
                <a14:m>
                  <m:oMath xmlns:m="http://schemas.openxmlformats.org/officeDocument/2006/math">
                    <m:r>
                      <a:rPr lang="en-US" sz="1800" i="1">
                        <a:latin typeface="Cambria Math"/>
                      </a:rPr>
                      <m:t>𝑥</m:t>
                    </m:r>
                    <m:r>
                      <a:rPr lang="el-GR" sz="1800" i="1">
                        <a:latin typeface="Cambria Math"/>
                      </a:rPr>
                      <m:t>(</m:t>
                    </m:r>
                    <m:r>
                      <a:rPr lang="en-US" sz="1800" i="1">
                        <a:latin typeface="Cambria Math"/>
                      </a:rPr>
                      <m:t>𝑡</m:t>
                    </m:r>
                    <m:r>
                      <a:rPr lang="el-GR" sz="1800" i="1">
                        <a:latin typeface="Cambria Math"/>
                      </a:rPr>
                      <m:t>)</m:t>
                    </m:r>
                  </m:oMath>
                </a14:m>
                <a:r>
                  <a:rPr lang="el-GR" sz="1800" dirty="0"/>
                  <a:t> κατά τις χρονικές στιγμές </a:t>
                </a:r>
                <a14:m>
                  <m:oMath xmlns:m="http://schemas.openxmlformats.org/officeDocument/2006/math">
                    <m:r>
                      <a:rPr lang="en-US" sz="1800" i="1">
                        <a:latin typeface="Cambria Math"/>
                      </a:rPr>
                      <m:t>𝑛</m:t>
                    </m:r>
                    <m:sSub>
                      <m:sSubPr>
                        <m:ctrlPr>
                          <a:rPr lang="el-GR" sz="1800" i="1">
                            <a:latin typeface="Cambria Math"/>
                          </a:rPr>
                        </m:ctrlPr>
                      </m:sSubPr>
                      <m:e>
                        <m:r>
                          <a:rPr lang="en-US" sz="1800" i="1">
                            <a:latin typeface="Cambria Math"/>
                          </a:rPr>
                          <m:t>𝑇</m:t>
                        </m:r>
                      </m:e>
                      <m:sub>
                        <m:r>
                          <a:rPr lang="el-GR" sz="1800" i="1">
                            <a:latin typeface="Cambria Math"/>
                          </a:rPr>
                          <m:t>0</m:t>
                        </m:r>
                      </m:sub>
                    </m:sSub>
                    <m:r>
                      <a:rPr lang="el-GR" sz="1800" i="1">
                        <a:latin typeface="Cambria Math"/>
                      </a:rPr>
                      <m:t> </m:t>
                    </m:r>
                    <m:r>
                      <m:rPr>
                        <m:sty m:val="p"/>
                      </m:rPr>
                      <a:rPr lang="el-GR" sz="1800" i="1">
                        <a:latin typeface="Cambria Math"/>
                      </a:rPr>
                      <m:t>ό</m:t>
                    </m:r>
                    <m:r>
                      <a:rPr lang="el-GR" sz="1800" i="1">
                        <a:latin typeface="Cambria Math"/>
                      </a:rPr>
                      <m:t>𝜋𝜊𝜐</m:t>
                    </m:r>
                    <m:r>
                      <a:rPr lang="el-GR" sz="1800" i="1">
                        <a:latin typeface="Cambria Math"/>
                      </a:rPr>
                      <m:t> </m:t>
                    </m:r>
                    <m:r>
                      <a:rPr lang="en-US" sz="1800" i="1">
                        <a:latin typeface="Cambria Math"/>
                      </a:rPr>
                      <m:t>𝑛</m:t>
                    </m:r>
                    <m:r>
                      <a:rPr lang="el-GR" sz="1800" i="1">
                        <a:latin typeface="Cambria Math"/>
                      </a:rPr>
                      <m:t>=−∞,…,−1,0,1,…,∞</m:t>
                    </m:r>
                  </m:oMath>
                </a14:m>
                <a:r>
                  <a:rPr lang="el-GR" sz="1800" dirty="0"/>
                  <a:t>, οδηγώντας έτσι στη δειγματοληψία του σήματος </a:t>
                </a:r>
                <a14:m>
                  <m:oMath xmlns:m="http://schemas.openxmlformats.org/officeDocument/2006/math">
                    <m:r>
                      <a:rPr lang="en-US" sz="1800" i="1">
                        <a:latin typeface="Cambria Math"/>
                      </a:rPr>
                      <m:t>𝑥</m:t>
                    </m:r>
                    <m:r>
                      <a:rPr lang="el-GR" sz="1800" i="1">
                        <a:latin typeface="Cambria Math"/>
                      </a:rPr>
                      <m:t>(</m:t>
                    </m:r>
                    <m:r>
                      <a:rPr lang="en-US" sz="1800" i="1">
                        <a:latin typeface="Cambria Math"/>
                      </a:rPr>
                      <m:t>𝑡</m:t>
                    </m:r>
                    <m:r>
                      <a:rPr lang="el-GR" sz="1800" i="1">
                        <a:latin typeface="Cambria Math"/>
                      </a:rPr>
                      <m:t>)</m:t>
                    </m:r>
                  </m:oMath>
                </a14:m>
                <a:r>
                  <a:rPr lang="el-GR" sz="1800" dirty="0" smtClean="0"/>
                  <a:t>.</a:t>
                </a:r>
                <a:endParaRPr lang="el-GR" sz="1800"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457200" y="1052736"/>
                <a:ext cx="8229600" cy="5472608"/>
              </a:xfrm>
              <a:blipFill rotWithShape="1">
                <a:blip r:embed="rId2"/>
                <a:stretch>
                  <a:fillRect l="-593" r="-148"/>
                </a:stretch>
              </a:blipFill>
            </p:spPr>
            <p:txBody>
              <a:bodyPr/>
              <a:lstStyle/>
              <a:p>
                <a:r>
                  <a:rPr lang="el-GR">
                    <a:noFill/>
                  </a:rPr>
                  <a:t> </a:t>
                </a:r>
              </a:p>
            </p:txBody>
          </p:sp>
        </mc:Fallback>
      </mc:AlternateContent>
      <p:sp>
        <p:nvSpPr>
          <p:cNvPr id="4" name="Slide Number Placeholder 3"/>
          <p:cNvSpPr>
            <a:spLocks noGrp="1"/>
          </p:cNvSpPr>
          <p:nvPr>
            <p:ph type="sldNum" sz="quarter" idx="12"/>
          </p:nvPr>
        </p:nvSpPr>
        <p:spPr/>
        <p:txBody>
          <a:bodyPr/>
          <a:lstStyle/>
          <a:p>
            <a:fld id="{0B0EBAE1-C03B-424B-868F-E6C23C4F0113}" type="slidenum">
              <a:rPr lang="el-GR" smtClean="0"/>
              <a:t>77</a:t>
            </a:fld>
            <a:endParaRPr lang="el-GR"/>
          </a:p>
        </p:txBody>
      </p:sp>
    </p:spTree>
    <p:extLst>
      <p:ext uri="{BB962C8B-B14F-4D97-AF65-F5344CB8AC3E}">
        <p14:creationId xmlns:p14="http://schemas.microsoft.com/office/powerpoint/2010/main" val="3281181522"/>
      </p:ext>
    </p:extLst>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l-GR" dirty="0" smtClean="0"/>
              <a:t>Δειγματοληψία Σήματος Συνεχούς Χρόνου (2/2)</a:t>
            </a:r>
            <a:endParaRPr lang="el-GR" dirty="0"/>
          </a:p>
        </p:txBody>
      </p:sp>
      <p:sp>
        <p:nvSpPr>
          <p:cNvPr id="3" name="Content Placeholder 2"/>
          <p:cNvSpPr>
            <a:spLocks noGrp="1"/>
          </p:cNvSpPr>
          <p:nvPr>
            <p:ph idx="1"/>
          </p:nvPr>
        </p:nvSpPr>
        <p:spPr>
          <a:xfrm>
            <a:off x="457200" y="1052736"/>
            <a:ext cx="8229600" cy="5472608"/>
          </a:xfrm>
        </p:spPr>
        <p:txBody>
          <a:bodyPr>
            <a:noAutofit/>
          </a:bodyPr>
          <a:lstStyle/>
          <a:p>
            <a:pPr marL="0" indent="0" algn="l">
              <a:lnSpc>
                <a:spcPct val="150000"/>
              </a:lnSpc>
              <a:spcBef>
                <a:spcPts val="1200"/>
              </a:spcBef>
              <a:spcAft>
                <a:spcPts val="1200"/>
              </a:spcAft>
              <a:buNone/>
            </a:pPr>
            <a:endParaRPr lang="el-GR" sz="1800" dirty="0" smtClean="0"/>
          </a:p>
          <a:p>
            <a:pPr marL="0" indent="0" algn="l">
              <a:lnSpc>
                <a:spcPct val="150000"/>
              </a:lnSpc>
              <a:spcBef>
                <a:spcPts val="1200"/>
              </a:spcBef>
              <a:spcAft>
                <a:spcPts val="1200"/>
              </a:spcAft>
              <a:buNone/>
            </a:pPr>
            <a:endParaRPr lang="el-GR" sz="1800" dirty="0"/>
          </a:p>
          <a:p>
            <a:pPr marL="0" indent="0" algn="l">
              <a:lnSpc>
                <a:spcPct val="150000"/>
              </a:lnSpc>
              <a:spcBef>
                <a:spcPts val="1200"/>
              </a:spcBef>
              <a:spcAft>
                <a:spcPts val="1200"/>
              </a:spcAft>
              <a:buNone/>
            </a:pPr>
            <a:endParaRPr lang="el-GR" sz="1800" dirty="0" smtClean="0"/>
          </a:p>
          <a:p>
            <a:pPr marL="0" indent="0" algn="l">
              <a:lnSpc>
                <a:spcPct val="150000"/>
              </a:lnSpc>
              <a:spcBef>
                <a:spcPts val="1200"/>
              </a:spcBef>
              <a:spcAft>
                <a:spcPts val="1200"/>
              </a:spcAft>
              <a:buNone/>
            </a:pPr>
            <a:endParaRPr lang="el-GR" sz="1800" dirty="0"/>
          </a:p>
          <a:p>
            <a:pPr marL="0" indent="0" algn="l">
              <a:lnSpc>
                <a:spcPct val="150000"/>
              </a:lnSpc>
              <a:spcBef>
                <a:spcPts val="1200"/>
              </a:spcBef>
              <a:spcAft>
                <a:spcPts val="1200"/>
              </a:spcAft>
              <a:buNone/>
            </a:pPr>
            <a:endParaRPr lang="el-GR" sz="1800" dirty="0" smtClean="0"/>
          </a:p>
          <a:p>
            <a:pPr marL="0" indent="0" algn="l">
              <a:lnSpc>
                <a:spcPct val="150000"/>
              </a:lnSpc>
              <a:spcBef>
                <a:spcPts val="1200"/>
              </a:spcBef>
              <a:spcAft>
                <a:spcPts val="1200"/>
              </a:spcAft>
              <a:buNone/>
            </a:pPr>
            <a:endParaRPr lang="el-GR" sz="1800" dirty="0" smtClean="0"/>
          </a:p>
          <a:p>
            <a:pPr marL="0" indent="0" algn="l">
              <a:lnSpc>
                <a:spcPct val="150000"/>
              </a:lnSpc>
              <a:spcBef>
                <a:spcPts val="1200"/>
              </a:spcBef>
              <a:spcAft>
                <a:spcPts val="1200"/>
              </a:spcAft>
              <a:buNone/>
            </a:pPr>
            <a:endParaRPr lang="el-GR" sz="1800" dirty="0" smtClean="0"/>
          </a:p>
          <a:p>
            <a:pPr marL="0" indent="0" algn="ctr">
              <a:lnSpc>
                <a:spcPct val="150000"/>
              </a:lnSpc>
              <a:spcBef>
                <a:spcPts val="1200"/>
              </a:spcBef>
              <a:spcAft>
                <a:spcPts val="1200"/>
              </a:spcAft>
              <a:buNone/>
            </a:pPr>
            <a:r>
              <a:rPr lang="el-GR" sz="1800" dirty="0" smtClean="0"/>
              <a:t>Διαδικασία </a:t>
            </a:r>
            <a:r>
              <a:rPr lang="el-GR" sz="1800" dirty="0"/>
              <a:t>δειγματοληψίας αναλογικού σήματος</a:t>
            </a:r>
          </a:p>
        </p:txBody>
      </p:sp>
      <p:sp>
        <p:nvSpPr>
          <p:cNvPr id="4" name="Slide Number Placeholder 3"/>
          <p:cNvSpPr>
            <a:spLocks noGrp="1"/>
          </p:cNvSpPr>
          <p:nvPr>
            <p:ph type="sldNum" sz="quarter" idx="12"/>
          </p:nvPr>
        </p:nvSpPr>
        <p:spPr/>
        <p:txBody>
          <a:bodyPr/>
          <a:lstStyle/>
          <a:p>
            <a:fld id="{0B0EBAE1-C03B-424B-868F-E6C23C4F0113}" type="slidenum">
              <a:rPr lang="el-GR" smtClean="0"/>
              <a:t>78</a:t>
            </a:fld>
            <a:endParaRPr lang="el-GR"/>
          </a:p>
        </p:txBody>
      </p:sp>
      <p:pic>
        <p:nvPicPr>
          <p:cNvPr id="6" name="Picture 5"/>
          <p:cNvPicPr/>
          <p:nvPr/>
        </p:nvPicPr>
        <p:blipFill>
          <a:blip r:embed="rId2">
            <a:extLst>
              <a:ext uri="{28A0092B-C50C-407E-A947-70E740481C1C}">
                <a14:useLocalDpi xmlns:a14="http://schemas.microsoft.com/office/drawing/2010/main" val="0"/>
              </a:ext>
            </a:extLst>
          </a:blip>
          <a:srcRect/>
          <a:stretch>
            <a:fillRect/>
          </a:stretch>
        </p:blipFill>
        <p:spPr bwMode="auto">
          <a:xfrm>
            <a:off x="467544" y="1340768"/>
            <a:ext cx="8208912" cy="4392488"/>
          </a:xfrm>
          <a:prstGeom prst="rect">
            <a:avLst/>
          </a:prstGeom>
          <a:noFill/>
          <a:ln>
            <a:noFill/>
          </a:ln>
        </p:spPr>
      </p:pic>
    </p:spTree>
    <p:extLst>
      <p:ext uri="{BB962C8B-B14F-4D97-AF65-F5344CB8AC3E}">
        <p14:creationId xmlns:p14="http://schemas.microsoft.com/office/powerpoint/2010/main" val="862915344"/>
      </p:ext>
    </p:extLst>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l-GR" dirty="0" smtClean="0"/>
              <a:t>Άσκηση 10</a:t>
            </a:r>
            <a:endParaRPr lang="el-GR"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457200" y="1052736"/>
                <a:ext cx="8229600" cy="5472608"/>
              </a:xfrm>
            </p:spPr>
            <p:txBody>
              <a:bodyPr>
                <a:noAutofit/>
              </a:bodyPr>
              <a:lstStyle/>
              <a:p>
                <a:pPr marL="0" indent="0">
                  <a:buNone/>
                </a:pPr>
                <a:r>
                  <a:rPr lang="el-GR" sz="1800" dirty="0" smtClean="0"/>
                  <a:t>Να σχεδιάσετε τα σήματα:</a:t>
                </a:r>
              </a:p>
              <a:p>
                <a:pPr marL="0" indent="0">
                  <a:buNone/>
                </a:pPr>
                <a:r>
                  <a:rPr lang="el-GR" sz="1800" dirty="0" smtClean="0"/>
                  <a:t>1) </a:t>
                </a:r>
                <a14:m>
                  <m:oMath xmlns:m="http://schemas.openxmlformats.org/officeDocument/2006/math">
                    <m:r>
                      <a:rPr lang="en-US" sz="1800" i="1">
                        <a:latin typeface="Cambria Math"/>
                      </a:rPr>
                      <m:t>−2</m:t>
                    </m:r>
                    <m:r>
                      <a:rPr lang="en-US" sz="1800" i="1">
                        <a:latin typeface="Cambria Math"/>
                      </a:rPr>
                      <m:t>𝑢</m:t>
                    </m:r>
                    <m:r>
                      <a:rPr lang="en-US" sz="1800" i="1">
                        <a:latin typeface="Cambria Math"/>
                      </a:rPr>
                      <m:t>(3−</m:t>
                    </m:r>
                    <m:r>
                      <a:rPr lang="en-US" sz="1800" i="1">
                        <a:latin typeface="Cambria Math"/>
                      </a:rPr>
                      <m:t>𝑡</m:t>
                    </m:r>
                    <m:r>
                      <a:rPr lang="en-US" sz="1800" i="1">
                        <a:latin typeface="Cambria Math"/>
                      </a:rPr>
                      <m:t>)</m:t>
                    </m:r>
                  </m:oMath>
                </a14:m>
                <a:r>
                  <a:rPr lang="el-GR" sz="1800" dirty="0" smtClean="0"/>
                  <a:t>				2) </a:t>
                </a:r>
                <a14:m>
                  <m:oMath xmlns:m="http://schemas.openxmlformats.org/officeDocument/2006/math">
                    <m:r>
                      <a:rPr lang="en-US" sz="1800" i="1">
                        <a:latin typeface="Cambria Math"/>
                      </a:rPr>
                      <m:t>𝑢</m:t>
                    </m:r>
                    <m:r>
                      <a:rPr lang="en-US" sz="1800" i="1">
                        <a:latin typeface="Cambria Math"/>
                      </a:rPr>
                      <m:t>(3</m:t>
                    </m:r>
                    <m:r>
                      <a:rPr lang="en-US" sz="1800" i="1">
                        <a:latin typeface="Cambria Math"/>
                      </a:rPr>
                      <m:t>𝑡</m:t>
                    </m:r>
                    <m:r>
                      <a:rPr lang="en-US" sz="1800" i="1">
                        <a:latin typeface="Cambria Math"/>
                      </a:rPr>
                      <m:t>+2)</m:t>
                    </m:r>
                  </m:oMath>
                </a14:m>
                <a:endParaRPr lang="el-GR" sz="1800" dirty="0" smtClean="0"/>
              </a:p>
              <a:p>
                <a:pPr marL="0" indent="0">
                  <a:buNone/>
                </a:pPr>
                <a:endParaRPr lang="el-GR" sz="1800" dirty="0" smtClean="0"/>
              </a:p>
              <a:p>
                <a:pPr marL="0" indent="0">
                  <a:buNone/>
                </a:pPr>
                <a:r>
                  <a:rPr lang="el-GR" sz="1800" dirty="0" smtClean="0"/>
                  <a:t>	</a:t>
                </a:r>
              </a:p>
              <a:p>
                <a:pPr marL="0" indent="0">
                  <a:buNone/>
                </a:pPr>
                <a:endParaRPr lang="el-GR" sz="1800" dirty="0"/>
              </a:p>
              <a:p>
                <a:pPr marL="0" indent="0">
                  <a:buNone/>
                </a:pPr>
                <a:endParaRPr lang="el-GR" sz="1800" dirty="0" smtClean="0"/>
              </a:p>
              <a:p>
                <a:pPr marL="0" indent="0">
                  <a:buNone/>
                </a:pPr>
                <a:endParaRPr lang="el-GR" sz="1800" dirty="0" smtClean="0"/>
              </a:p>
              <a:p>
                <a:pPr marL="0" indent="0">
                  <a:buNone/>
                </a:pPr>
                <a:endParaRPr lang="el-GR" sz="1800" dirty="0"/>
              </a:p>
              <a:p>
                <a:pPr marL="0" indent="0">
                  <a:buNone/>
                </a:pPr>
                <a:endParaRPr lang="el-GR" sz="1800" dirty="0" smtClean="0"/>
              </a:p>
              <a:p>
                <a:pPr marL="0" indent="0">
                  <a:buNone/>
                </a:pPr>
                <a:r>
                  <a:rPr lang="el-GR" sz="1800" dirty="0" smtClean="0"/>
                  <a:t>3) </a:t>
                </a:r>
                <a14:m>
                  <m:oMath xmlns:m="http://schemas.openxmlformats.org/officeDocument/2006/math">
                    <m:r>
                      <a:rPr lang="el-GR" sz="1800" i="1">
                        <a:latin typeface="Cambria Math"/>
                      </a:rPr>
                      <m:t>2</m:t>
                    </m:r>
                    <m:r>
                      <a:rPr lang="en-US" sz="1800" i="1">
                        <a:latin typeface="Cambria Math"/>
                      </a:rPr>
                      <m:t>𝑢</m:t>
                    </m:r>
                    <m:r>
                      <a:rPr lang="el-GR" sz="1800" i="1">
                        <a:latin typeface="Cambria Math"/>
                      </a:rPr>
                      <m:t>(</m:t>
                    </m:r>
                    <m:r>
                      <a:rPr lang="en-US" sz="1800" i="1">
                        <a:latin typeface="Cambria Math"/>
                      </a:rPr>
                      <m:t>𝑡</m:t>
                    </m:r>
                    <m:r>
                      <a:rPr lang="el-GR" sz="1800" i="1">
                        <a:latin typeface="Cambria Math"/>
                      </a:rPr>
                      <m:t>+1) – 3</m:t>
                    </m:r>
                    <m:r>
                      <a:rPr lang="en-US" sz="1800" i="1">
                        <a:latin typeface="Cambria Math"/>
                      </a:rPr>
                      <m:t>𝑢</m:t>
                    </m:r>
                    <m:r>
                      <a:rPr lang="el-GR" sz="1800" i="1">
                        <a:latin typeface="Cambria Math"/>
                      </a:rPr>
                      <m:t>(</m:t>
                    </m:r>
                    <m:r>
                      <a:rPr lang="en-US" sz="1800" i="1">
                        <a:latin typeface="Cambria Math"/>
                      </a:rPr>
                      <m:t>𝑡</m:t>
                    </m:r>
                    <m:r>
                      <a:rPr lang="el-GR" sz="1800" i="1">
                        <a:latin typeface="Cambria Math"/>
                      </a:rPr>
                      <m:t>−1) + </m:t>
                    </m:r>
                    <m:r>
                      <a:rPr lang="en-US" sz="1800" i="1">
                        <a:latin typeface="Cambria Math"/>
                      </a:rPr>
                      <m:t>𝑢</m:t>
                    </m:r>
                    <m:r>
                      <a:rPr lang="el-GR" sz="1800" i="1">
                        <a:latin typeface="Cambria Math"/>
                      </a:rPr>
                      <m:t>(</m:t>
                    </m:r>
                    <m:r>
                      <a:rPr lang="en-US" sz="1800" i="1">
                        <a:latin typeface="Cambria Math"/>
                      </a:rPr>
                      <m:t>𝑡</m:t>
                    </m:r>
                    <m:r>
                      <a:rPr lang="el-GR" sz="1800" i="1">
                        <a:latin typeface="Cambria Math"/>
                      </a:rPr>
                      <m:t>−2)</m:t>
                    </m:r>
                  </m:oMath>
                </a14:m>
                <a:r>
                  <a:rPr lang="el-GR" sz="1800" dirty="0"/>
                  <a:t> </a:t>
                </a:r>
                <a:r>
                  <a:rPr lang="el-GR" sz="1800" dirty="0" smtClean="0"/>
                  <a:t>	4) </a:t>
                </a:r>
                <a14:m>
                  <m:oMath xmlns:m="http://schemas.openxmlformats.org/officeDocument/2006/math">
                    <m:r>
                      <a:rPr lang="el-GR" sz="1800" i="1">
                        <a:latin typeface="Cambria Math"/>
                      </a:rPr>
                      <m:t>2</m:t>
                    </m:r>
                    <m:r>
                      <a:rPr lang="en-US" sz="1800" i="1">
                        <a:latin typeface="Cambria Math"/>
                      </a:rPr>
                      <m:t>𝑟</m:t>
                    </m:r>
                    <m:r>
                      <a:rPr lang="el-GR" sz="1800" i="1">
                        <a:latin typeface="Cambria Math"/>
                      </a:rPr>
                      <m:t>(</m:t>
                    </m:r>
                    <m:r>
                      <a:rPr lang="en-US" sz="1800" i="1">
                        <a:latin typeface="Cambria Math"/>
                      </a:rPr>
                      <m:t>𝑡</m:t>
                    </m:r>
                    <m:r>
                      <a:rPr lang="el-GR" sz="1800" i="1">
                        <a:latin typeface="Cambria Math"/>
                      </a:rPr>
                      <m:t>+1) − 4</m:t>
                    </m:r>
                    <m:r>
                      <a:rPr lang="en-US" sz="1800" i="1">
                        <a:latin typeface="Cambria Math"/>
                      </a:rPr>
                      <m:t>𝑟</m:t>
                    </m:r>
                    <m:r>
                      <a:rPr lang="el-GR" sz="1800" i="1">
                        <a:latin typeface="Cambria Math"/>
                      </a:rPr>
                      <m:t>(</m:t>
                    </m:r>
                    <m:r>
                      <a:rPr lang="en-US" sz="1800" i="1">
                        <a:latin typeface="Cambria Math"/>
                      </a:rPr>
                      <m:t>𝑡</m:t>
                    </m:r>
                    <m:r>
                      <a:rPr lang="el-GR" sz="1800" i="1">
                        <a:latin typeface="Cambria Math"/>
                      </a:rPr>
                      <m:t>) + 2</m:t>
                    </m:r>
                    <m:r>
                      <a:rPr lang="en-US" sz="1800" i="1">
                        <a:latin typeface="Cambria Math"/>
                      </a:rPr>
                      <m:t>𝑟</m:t>
                    </m:r>
                    <m:r>
                      <a:rPr lang="el-GR" sz="1800" i="1">
                        <a:latin typeface="Cambria Math"/>
                      </a:rPr>
                      <m:t>(</m:t>
                    </m:r>
                    <m:r>
                      <a:rPr lang="en-US" sz="1800" i="1">
                        <a:latin typeface="Cambria Math"/>
                      </a:rPr>
                      <m:t>𝑡</m:t>
                    </m:r>
                    <m:r>
                      <a:rPr lang="el-GR" sz="1800" i="1">
                        <a:latin typeface="Cambria Math"/>
                      </a:rPr>
                      <m:t>−1)</m:t>
                    </m:r>
                  </m:oMath>
                </a14:m>
                <a:endParaRPr lang="el-GR" sz="1800" dirty="0"/>
              </a:p>
              <a:p>
                <a:pPr marL="0" indent="0" algn="l">
                  <a:lnSpc>
                    <a:spcPct val="150000"/>
                  </a:lnSpc>
                  <a:spcBef>
                    <a:spcPts val="600"/>
                  </a:spcBef>
                  <a:spcAft>
                    <a:spcPts val="600"/>
                  </a:spcAft>
                  <a:buNone/>
                </a:pPr>
                <a:endParaRPr lang="el-GR" sz="1800" dirty="0" smtClean="0"/>
              </a:p>
              <a:p>
                <a:pPr marL="0" indent="0" algn="l">
                  <a:lnSpc>
                    <a:spcPct val="150000"/>
                  </a:lnSpc>
                  <a:spcBef>
                    <a:spcPts val="600"/>
                  </a:spcBef>
                  <a:spcAft>
                    <a:spcPts val="600"/>
                  </a:spcAft>
                  <a:buNone/>
                </a:pPr>
                <a:endParaRPr lang="en-US" sz="1800" dirty="0" smtClean="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457200" y="1052736"/>
                <a:ext cx="8229600" cy="5472608"/>
              </a:xfrm>
              <a:blipFill rotWithShape="1">
                <a:blip r:embed="rId2"/>
                <a:stretch>
                  <a:fillRect l="-593" t="-669"/>
                </a:stretch>
              </a:blipFill>
            </p:spPr>
            <p:txBody>
              <a:bodyPr/>
              <a:lstStyle/>
              <a:p>
                <a:r>
                  <a:rPr lang="el-GR">
                    <a:noFill/>
                  </a:rPr>
                  <a:t> </a:t>
                </a:r>
              </a:p>
            </p:txBody>
          </p:sp>
        </mc:Fallback>
      </mc:AlternateContent>
      <p:sp>
        <p:nvSpPr>
          <p:cNvPr id="4" name="Slide Number Placeholder 3"/>
          <p:cNvSpPr>
            <a:spLocks noGrp="1"/>
          </p:cNvSpPr>
          <p:nvPr>
            <p:ph type="sldNum" sz="quarter" idx="12"/>
          </p:nvPr>
        </p:nvSpPr>
        <p:spPr/>
        <p:txBody>
          <a:bodyPr/>
          <a:lstStyle/>
          <a:p>
            <a:fld id="{0B0EBAE1-C03B-424B-868F-E6C23C4F0113}" type="slidenum">
              <a:rPr lang="el-GR" smtClean="0"/>
              <a:t>79</a:t>
            </a:fld>
            <a:endParaRPr lang="el-GR"/>
          </a:p>
        </p:txBody>
      </p:sp>
      <p:pic>
        <p:nvPicPr>
          <p:cNvPr id="11" name="Picture 10"/>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547664" y="1593631"/>
            <a:ext cx="2918788" cy="2267417"/>
          </a:xfrm>
          <a:prstGeom prst="rect">
            <a:avLst/>
          </a:prstGeom>
          <a:noFill/>
          <a:ln>
            <a:noFill/>
          </a:ln>
        </p:spPr>
      </p:pic>
      <p:pic>
        <p:nvPicPr>
          <p:cNvPr id="12" name="Picture 1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436095" y="1653340"/>
            <a:ext cx="2880321" cy="2279716"/>
          </a:xfrm>
          <a:prstGeom prst="rect">
            <a:avLst/>
          </a:prstGeom>
          <a:noFill/>
          <a:ln>
            <a:noFill/>
          </a:ln>
        </p:spPr>
      </p:pic>
      <p:pic>
        <p:nvPicPr>
          <p:cNvPr id="13" name="Picture 12"/>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547664" y="4437111"/>
            <a:ext cx="2841854" cy="2243697"/>
          </a:xfrm>
          <a:prstGeom prst="rect">
            <a:avLst/>
          </a:prstGeom>
          <a:noFill/>
          <a:ln>
            <a:noFill/>
          </a:ln>
        </p:spPr>
      </p:pic>
      <p:pic>
        <p:nvPicPr>
          <p:cNvPr id="14" name="Picture 13"/>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5755557" y="4437112"/>
            <a:ext cx="2128811" cy="2160240"/>
          </a:xfrm>
          <a:prstGeom prst="rect">
            <a:avLst/>
          </a:prstGeom>
          <a:noFill/>
          <a:ln>
            <a:noFill/>
          </a:ln>
        </p:spPr>
      </p:pic>
    </p:spTree>
    <p:extLst>
      <p:ext uri="{BB962C8B-B14F-4D97-AF65-F5344CB8AC3E}">
        <p14:creationId xmlns:p14="http://schemas.microsoft.com/office/powerpoint/2010/main" val="109112303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0B0EBAE1-C03B-424B-868F-E6C23C4F0113}" type="slidenum">
              <a:rPr lang="el-GR" smtClean="0"/>
              <a:t>8</a:t>
            </a:fld>
            <a:endParaRPr lang="el-GR"/>
          </a:p>
        </p:txBody>
      </p:sp>
      <p:pic>
        <p:nvPicPr>
          <p:cNvPr id="7" name="Picture 6"/>
          <p:cNvPicPr/>
          <p:nvPr/>
        </p:nvPicPr>
        <p:blipFill>
          <a:blip r:embed="rId3">
            <a:extLst>
              <a:ext uri="{28A0092B-C50C-407E-A947-70E740481C1C}">
                <a14:useLocalDpi xmlns:a14="http://schemas.microsoft.com/office/drawing/2010/main" val="0"/>
              </a:ext>
            </a:extLst>
          </a:blip>
          <a:srcRect/>
          <a:stretch>
            <a:fillRect/>
          </a:stretch>
        </p:blipFill>
        <p:spPr bwMode="auto">
          <a:xfrm>
            <a:off x="6448400" y="4005064"/>
            <a:ext cx="2572424" cy="1805104"/>
          </a:xfrm>
          <a:prstGeom prst="rect">
            <a:avLst/>
          </a:prstGeom>
          <a:noFill/>
          <a:ln>
            <a:noFill/>
          </a:ln>
        </p:spPr>
      </p:pic>
      <p:pic>
        <p:nvPicPr>
          <p:cNvPr id="6" name="Picture 5"/>
          <p:cNvPicPr/>
          <p:nvPr/>
        </p:nvPicPr>
        <p:blipFill>
          <a:blip r:embed="rId4">
            <a:extLst>
              <a:ext uri="{28A0092B-C50C-407E-A947-70E740481C1C}">
                <a14:useLocalDpi xmlns:a14="http://schemas.microsoft.com/office/drawing/2010/main" val="0"/>
              </a:ext>
            </a:extLst>
          </a:blip>
          <a:srcRect/>
          <a:stretch>
            <a:fillRect/>
          </a:stretch>
        </p:blipFill>
        <p:spPr bwMode="auto">
          <a:xfrm>
            <a:off x="6372200" y="1439366"/>
            <a:ext cx="2664296" cy="1845618"/>
          </a:xfrm>
          <a:prstGeom prst="rect">
            <a:avLst/>
          </a:prstGeom>
          <a:noFill/>
          <a:ln>
            <a:noFill/>
          </a:ln>
        </p:spPr>
      </p:pic>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457200" y="1052736"/>
                <a:ext cx="7247148" cy="5472608"/>
              </a:xfrm>
            </p:spPr>
            <p:txBody>
              <a:bodyPr>
                <a:noAutofit/>
              </a:bodyPr>
              <a:lstStyle/>
              <a:p>
                <a:pPr marL="0" indent="0" algn="l">
                  <a:lnSpc>
                    <a:spcPct val="150000"/>
                  </a:lnSpc>
                  <a:spcBef>
                    <a:spcPts val="600"/>
                  </a:spcBef>
                  <a:spcAft>
                    <a:spcPts val="600"/>
                  </a:spcAft>
                  <a:buNone/>
                </a:pPr>
                <a:r>
                  <a:rPr lang="el-GR" sz="1800" dirty="0"/>
                  <a:t>Τα </a:t>
                </a:r>
                <a:r>
                  <a:rPr lang="el-GR" sz="1800" dirty="0" smtClean="0"/>
                  <a:t>σήματα διακριτού χρόνου διαιρούνται </a:t>
                </a:r>
                <a:r>
                  <a:rPr lang="el-GR" sz="1800" dirty="0"/>
                  <a:t>σε δύο </a:t>
                </a:r>
                <a:r>
                  <a:rPr lang="el-GR" sz="1800" dirty="0" smtClean="0"/>
                  <a:t>κατηγορίες:</a:t>
                </a:r>
              </a:p>
              <a:p>
                <a:pPr lvl="0" algn="l"/>
                <a:r>
                  <a:rPr lang="el-GR" sz="1800" dirty="0"/>
                  <a:t>Στα</a:t>
                </a:r>
                <a:r>
                  <a:rPr lang="el-GR" sz="1800" b="1" dirty="0"/>
                  <a:t> διακριτά σήματα συνεχούς τιμής</a:t>
                </a:r>
                <a:r>
                  <a:rPr lang="el-GR" sz="1800" dirty="0"/>
                  <a:t> (πλάτους), στα </a:t>
                </a:r>
                <a:r>
                  <a:rPr lang="el-GR" sz="1800" dirty="0" smtClean="0"/>
                  <a:t/>
                </a:r>
                <a:br>
                  <a:rPr lang="el-GR" sz="1800" dirty="0" smtClean="0"/>
                </a:br>
                <a:r>
                  <a:rPr lang="el-GR" sz="1800" dirty="0" smtClean="0"/>
                  <a:t>οποία </a:t>
                </a:r>
                <a:r>
                  <a:rPr lang="el-GR" sz="1800" dirty="0"/>
                  <a:t>η εξαρτημένη μεταβλητή (πλάτος) λαμβάνει </a:t>
                </a:r>
                <a:r>
                  <a:rPr lang="el-GR" sz="1800" dirty="0" smtClean="0"/>
                  <a:t/>
                </a:r>
                <a:br>
                  <a:rPr lang="el-GR" sz="1800" dirty="0" smtClean="0"/>
                </a:br>
                <a:r>
                  <a:rPr lang="el-GR" sz="1800" dirty="0" smtClean="0"/>
                  <a:t>συνεχείς </a:t>
                </a:r>
                <a:r>
                  <a:rPr lang="el-GR" sz="1800" dirty="0"/>
                  <a:t>τιμές, π.χ. </a:t>
                </a:r>
                <a14:m>
                  <m:oMath xmlns:m="http://schemas.openxmlformats.org/officeDocument/2006/math">
                    <m:r>
                      <a:rPr lang="en-US" sz="1800" i="1">
                        <a:latin typeface="Cambria Math"/>
                      </a:rPr>
                      <m:t>𝑥</m:t>
                    </m:r>
                    <m:d>
                      <m:dPr>
                        <m:ctrlPr>
                          <a:rPr lang="el-GR" sz="1800" i="1">
                            <a:latin typeface="Cambria Math"/>
                          </a:rPr>
                        </m:ctrlPr>
                      </m:dPr>
                      <m:e>
                        <m:r>
                          <a:rPr lang="en-US" sz="1800" i="1">
                            <a:latin typeface="Cambria Math"/>
                          </a:rPr>
                          <m:t>𝑡</m:t>
                        </m:r>
                      </m:e>
                    </m:d>
                    <m:r>
                      <a:rPr lang="el-GR" sz="1800" i="1">
                        <a:latin typeface="Cambria Math"/>
                      </a:rPr>
                      <m:t>=</m:t>
                    </m:r>
                    <m:r>
                      <m:rPr>
                        <m:sty m:val="p"/>
                      </m:rPr>
                      <a:rPr lang="en-US" sz="1800">
                        <a:latin typeface="Cambria Math"/>
                      </a:rPr>
                      <m:t>cos</m:t>
                    </m:r>
                    <m:r>
                      <a:rPr lang="el-GR" sz="1800">
                        <a:latin typeface="Cambria Math"/>
                      </a:rPr>
                      <m:t>⁡</m:t>
                    </m:r>
                    <m:r>
                      <a:rPr lang="el-GR" sz="1800" i="1">
                        <a:latin typeface="Cambria Math"/>
                      </a:rPr>
                      <m:t>(</m:t>
                    </m:r>
                    <m:r>
                      <a:rPr lang="en-US" sz="1800" i="1">
                        <a:latin typeface="Cambria Math"/>
                      </a:rPr>
                      <m:t>𝑛</m:t>
                    </m:r>
                    <m:r>
                      <a:rPr lang="en-US" sz="1800" i="1">
                        <a:latin typeface="Cambria Math"/>
                      </a:rPr>
                      <m:t> </m:t>
                    </m:r>
                    <m:r>
                      <a:rPr lang="en-US" sz="1800" i="1">
                        <a:latin typeface="Cambria Math"/>
                      </a:rPr>
                      <m:t>𝑡</m:t>
                    </m:r>
                    <m:r>
                      <a:rPr lang="el-GR" sz="1800" i="1">
                        <a:latin typeface="Cambria Math"/>
                      </a:rPr>
                      <m:t>)</m:t>
                    </m:r>
                  </m:oMath>
                </a14:m>
                <a:r>
                  <a:rPr lang="el-GR" sz="1800" dirty="0"/>
                  <a:t>, όπου </a:t>
                </a:r>
                <a14:m>
                  <m:oMath xmlns:m="http://schemas.openxmlformats.org/officeDocument/2006/math">
                    <m:r>
                      <a:rPr lang="en-US" sz="1800" i="1">
                        <a:latin typeface="Cambria Math"/>
                      </a:rPr>
                      <m:t>𝑛</m:t>
                    </m:r>
                  </m:oMath>
                </a14:m>
                <a:r>
                  <a:rPr lang="en-US" sz="1800" dirty="0"/>
                  <a:t> </a:t>
                </a:r>
                <a:r>
                  <a:rPr lang="el-GR" sz="1800" dirty="0"/>
                  <a:t>είναι </a:t>
                </a:r>
                <a:r>
                  <a:rPr lang="el-GR" sz="1800" dirty="0" smtClean="0"/>
                  <a:t/>
                </a:r>
                <a:br>
                  <a:rPr lang="el-GR" sz="1800" dirty="0" smtClean="0"/>
                </a:br>
                <a:r>
                  <a:rPr lang="el-GR" sz="1800" dirty="0" smtClean="0"/>
                  <a:t>φυσικός αριθμός.</a:t>
                </a:r>
                <a:endParaRPr lang="el-GR" sz="1800" dirty="0"/>
              </a:p>
              <a:p>
                <a:pPr algn="l"/>
                <a:endParaRPr lang="el-GR" sz="1800" b="1" dirty="0" smtClean="0"/>
              </a:p>
              <a:p>
                <a:pPr algn="l"/>
                <a:endParaRPr lang="el-GR" sz="1800" b="1" dirty="0" smtClean="0"/>
              </a:p>
              <a:p>
                <a:pPr algn="l"/>
                <a:endParaRPr lang="el-GR" sz="1800" b="1" dirty="0"/>
              </a:p>
              <a:p>
                <a:pPr lvl="0" algn="l"/>
                <a:r>
                  <a:rPr lang="el-GR" sz="1800" dirty="0"/>
                  <a:t>Στα </a:t>
                </a:r>
                <a:r>
                  <a:rPr lang="el-GR" sz="1800" b="1" dirty="0"/>
                  <a:t>διακριτά σήματα διακριτής τιμής </a:t>
                </a:r>
                <a:r>
                  <a:rPr lang="el-GR" sz="1800" dirty="0"/>
                  <a:t>ή</a:t>
                </a:r>
                <a:r>
                  <a:rPr lang="el-GR" sz="1800" b="1" dirty="0"/>
                  <a:t> ψηφιακά</a:t>
                </a:r>
                <a:r>
                  <a:rPr lang="el-GR" sz="1800" dirty="0"/>
                  <a:t>, στα </a:t>
                </a:r>
                <a:r>
                  <a:rPr lang="el-GR" sz="1800" dirty="0" smtClean="0"/>
                  <a:t/>
                </a:r>
                <a:br>
                  <a:rPr lang="el-GR" sz="1800" dirty="0" smtClean="0"/>
                </a:br>
                <a:r>
                  <a:rPr lang="el-GR" sz="1800" dirty="0" smtClean="0"/>
                  <a:t>οποία </a:t>
                </a:r>
                <a:r>
                  <a:rPr lang="el-GR" sz="1800" dirty="0"/>
                  <a:t>η ανεξάρτητη και η εξαρτημένη μεταβλητή </a:t>
                </a:r>
                <a:r>
                  <a:rPr lang="el-GR" sz="1800" dirty="0" smtClean="0"/>
                  <a:t/>
                </a:r>
                <a:br>
                  <a:rPr lang="el-GR" sz="1800" dirty="0" smtClean="0"/>
                </a:br>
                <a:r>
                  <a:rPr lang="el-GR" sz="1800" dirty="0" smtClean="0"/>
                  <a:t>λαμβάνουν </a:t>
                </a:r>
                <a:r>
                  <a:rPr lang="el-GR" sz="1800" dirty="0"/>
                  <a:t>διακριτές τιμές. </a:t>
                </a:r>
                <a:r>
                  <a:rPr lang="el-GR" sz="1800" dirty="0" smtClean="0"/>
                  <a:t/>
                </a:r>
                <a:br>
                  <a:rPr lang="el-GR" sz="1800" dirty="0" smtClean="0"/>
                </a:br>
                <a:r>
                  <a:rPr lang="el-GR" sz="1800" dirty="0" smtClean="0"/>
                  <a:t/>
                </a:r>
                <a:br>
                  <a:rPr lang="el-GR" sz="1800" dirty="0" smtClean="0"/>
                </a:br>
                <a:r>
                  <a:rPr lang="el-GR" sz="1800" dirty="0" smtClean="0"/>
                  <a:t>Παρατηρούμε </a:t>
                </a:r>
                <a:r>
                  <a:rPr lang="el-GR" sz="1800" dirty="0"/>
                  <a:t>ότι το </a:t>
                </a:r>
                <a:r>
                  <a:rPr lang="el-GR" sz="1800" dirty="0" smtClean="0"/>
                  <a:t>διακριτό σήμα </a:t>
                </a:r>
                <a14:m>
                  <m:oMath xmlns:m="http://schemas.openxmlformats.org/officeDocument/2006/math">
                    <m:r>
                      <a:rPr lang="el-GR" sz="1800" i="1">
                        <a:latin typeface="Cambria Math"/>
                      </a:rPr>
                      <m:t>{</m:t>
                    </m:r>
                    <m:r>
                      <a:rPr lang="en-US" sz="1800" i="1">
                        <a:latin typeface="Cambria Math"/>
                      </a:rPr>
                      <m:t>𝑥</m:t>
                    </m:r>
                    <m:r>
                      <a:rPr lang="el-GR" sz="1800" i="1">
                        <a:latin typeface="Cambria Math"/>
                      </a:rPr>
                      <m:t>(</m:t>
                    </m:r>
                    <m:r>
                      <a:rPr lang="en-US" sz="1800" i="1">
                        <a:latin typeface="Cambria Math"/>
                      </a:rPr>
                      <m:t>𝑛</m:t>
                    </m:r>
                    <m:r>
                      <a:rPr lang="el-GR" sz="1800" i="1">
                        <a:latin typeface="Cambria Math"/>
                      </a:rPr>
                      <m:t>)}</m:t>
                    </m:r>
                  </m:oMath>
                </a14:m>
                <a:r>
                  <a:rPr lang="el-GR" sz="1800" dirty="0"/>
                  <a:t> παίρνει </a:t>
                </a:r>
                <a:r>
                  <a:rPr lang="el-GR" sz="1800" dirty="0" smtClean="0"/>
                  <a:t/>
                </a:r>
                <a:br>
                  <a:rPr lang="el-GR" sz="1800" dirty="0" smtClean="0"/>
                </a:br>
                <a:r>
                  <a:rPr lang="el-GR" sz="1800" dirty="0" smtClean="0"/>
                  <a:t>τιμές </a:t>
                </a:r>
                <a:r>
                  <a:rPr lang="el-GR" sz="1800" dirty="0"/>
                  <a:t>από το σύνολο {-3, -2, -1, 0, 1, 2, 3}.</a:t>
                </a:r>
              </a:p>
              <a:p>
                <a:pPr lvl="1" algn="l">
                  <a:lnSpc>
                    <a:spcPct val="150000"/>
                  </a:lnSpc>
                  <a:spcBef>
                    <a:spcPts val="600"/>
                  </a:spcBef>
                  <a:spcAft>
                    <a:spcPts val="600"/>
                  </a:spcAft>
                </a:pPr>
                <a:endParaRPr lang="en-US" sz="1400" dirty="0" smtClean="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457200" y="1052736"/>
                <a:ext cx="7247148" cy="5472608"/>
              </a:xfrm>
              <a:blipFill rotWithShape="1">
                <a:blip r:embed="rId5"/>
                <a:stretch>
                  <a:fillRect l="-673"/>
                </a:stretch>
              </a:blipFill>
            </p:spPr>
            <p:txBody>
              <a:bodyPr/>
              <a:lstStyle/>
              <a:p>
                <a:r>
                  <a:rPr lang="el-GR">
                    <a:noFill/>
                  </a:rPr>
                  <a:t> </a:t>
                </a:r>
              </a:p>
            </p:txBody>
          </p:sp>
        </mc:Fallback>
      </mc:AlternateContent>
      <p:sp>
        <p:nvSpPr>
          <p:cNvPr id="2" name="Title 1"/>
          <p:cNvSpPr>
            <a:spLocks noGrp="1"/>
          </p:cNvSpPr>
          <p:nvPr>
            <p:ph type="title"/>
          </p:nvPr>
        </p:nvSpPr>
        <p:spPr/>
        <p:txBody>
          <a:bodyPr>
            <a:normAutofit/>
          </a:bodyPr>
          <a:lstStyle/>
          <a:p>
            <a:pPr lvl="0"/>
            <a:r>
              <a:rPr lang="el-GR" dirty="0" smtClean="0"/>
              <a:t>Σήματα Διακριτού Χρόνου</a:t>
            </a:r>
            <a:endParaRPr lang="el-GR" dirty="0"/>
          </a:p>
        </p:txBody>
      </p:sp>
    </p:spTree>
    <p:custDataLst>
      <p:tags r:id="rId1"/>
    </p:custDataLst>
    <p:extLst>
      <p:ext uri="{BB962C8B-B14F-4D97-AF65-F5344CB8AC3E}">
        <p14:creationId xmlns:p14="http://schemas.microsoft.com/office/powerpoint/2010/main" val="2927883840"/>
      </p:ext>
    </p:extLst>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l-GR" dirty="0" smtClean="0"/>
              <a:t>Άσκηση 11</a:t>
            </a:r>
            <a:endParaRPr lang="el-GR"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457200" y="1052736"/>
                <a:ext cx="8229600" cy="5472608"/>
              </a:xfrm>
            </p:spPr>
            <p:txBody>
              <a:bodyPr>
                <a:noAutofit/>
              </a:bodyPr>
              <a:lstStyle/>
              <a:p>
                <a:pPr marL="0" indent="0">
                  <a:spcBef>
                    <a:spcPts val="600"/>
                  </a:spcBef>
                  <a:spcAft>
                    <a:spcPts val="600"/>
                  </a:spcAft>
                  <a:buNone/>
                </a:pPr>
                <a:r>
                  <a:rPr lang="el-GR" sz="1800" dirty="0" smtClean="0"/>
                  <a:t>Να σχεδιάσετε το σήμα </a:t>
                </a:r>
                <a14:m>
                  <m:oMath xmlns:m="http://schemas.openxmlformats.org/officeDocument/2006/math">
                    <m:r>
                      <a:rPr lang="en-US" sz="1800" i="1">
                        <a:latin typeface="Cambria Math"/>
                      </a:rPr>
                      <m:t>𝑥</m:t>
                    </m:r>
                    <m:r>
                      <a:rPr lang="el-GR" sz="1800" i="1">
                        <a:latin typeface="Cambria Math"/>
                      </a:rPr>
                      <m:t>(</m:t>
                    </m:r>
                    <m:r>
                      <a:rPr lang="en-US" sz="1800" i="1">
                        <a:latin typeface="Cambria Math"/>
                      </a:rPr>
                      <m:t>𝑡</m:t>
                    </m:r>
                    <m:r>
                      <a:rPr lang="el-GR" sz="1800" i="1">
                        <a:latin typeface="Cambria Math"/>
                      </a:rPr>
                      <m:t>) = </m:t>
                    </m:r>
                    <m:r>
                      <a:rPr lang="en-US" sz="1800" i="1">
                        <a:latin typeface="Cambria Math"/>
                      </a:rPr>
                      <m:t>𝑢</m:t>
                    </m:r>
                    <m:r>
                      <a:rPr lang="el-GR" sz="1800" i="1">
                        <a:latin typeface="Cambria Math"/>
                      </a:rPr>
                      <m:t>(</m:t>
                    </m:r>
                    <m:r>
                      <a:rPr lang="en-US" sz="1800" i="1">
                        <a:latin typeface="Cambria Math"/>
                      </a:rPr>
                      <m:t>𝑡</m:t>
                    </m:r>
                    <m:r>
                      <a:rPr lang="el-GR" sz="1800" i="1">
                        <a:latin typeface="Cambria Math"/>
                      </a:rPr>
                      <m:t>+2) – </m:t>
                    </m:r>
                    <m:r>
                      <a:rPr lang="en-US" sz="1800" i="1">
                        <a:latin typeface="Cambria Math"/>
                      </a:rPr>
                      <m:t>𝑢</m:t>
                    </m:r>
                    <m:r>
                      <a:rPr lang="el-GR" sz="1800" i="1">
                        <a:latin typeface="Cambria Math"/>
                      </a:rPr>
                      <m:t>(</m:t>
                    </m:r>
                    <m:r>
                      <a:rPr lang="en-US" sz="1800" i="1">
                        <a:latin typeface="Cambria Math"/>
                      </a:rPr>
                      <m:t>𝑡</m:t>
                    </m:r>
                    <m:r>
                      <a:rPr lang="el-GR" sz="1800" i="1">
                        <a:latin typeface="Cambria Math"/>
                      </a:rPr>
                      <m:t>−1)</m:t>
                    </m:r>
                  </m:oMath>
                </a14:m>
                <a:endParaRPr lang="el-GR" sz="1800" dirty="0"/>
              </a:p>
              <a:p>
                <a:pPr marL="0" indent="0" algn="l">
                  <a:spcBef>
                    <a:spcPts val="600"/>
                  </a:spcBef>
                  <a:spcAft>
                    <a:spcPts val="600"/>
                  </a:spcAft>
                  <a:buNone/>
                </a:pPr>
                <a:r>
                  <a:rPr lang="el-GR" sz="1800" u="sng" dirty="0" smtClean="0"/>
                  <a:t>Απάντηση</a:t>
                </a:r>
                <a:r>
                  <a:rPr lang="el-GR" sz="1800" dirty="0"/>
                  <a:t>:</a:t>
                </a:r>
                <a:r>
                  <a:rPr lang="el-GR" sz="1800" b="1" dirty="0"/>
                  <a:t> </a:t>
                </a:r>
                <a:r>
                  <a:rPr lang="el-GR" sz="1800" dirty="0"/>
                  <a:t>Στα </a:t>
                </a:r>
                <a:r>
                  <a:rPr lang="el-GR" sz="1800" dirty="0" smtClean="0"/>
                  <a:t>σχήματα </a:t>
                </a:r>
                <a:r>
                  <a:rPr lang="el-GR" sz="1800" dirty="0"/>
                  <a:t>(α) – (δ) </a:t>
                </a:r>
                <a:r>
                  <a:rPr lang="el-GR" sz="1800" dirty="0" smtClean="0"/>
                  <a:t>απεικονίζονται τα βήματα </a:t>
                </a:r>
                <a:r>
                  <a:rPr lang="el-GR" sz="1800" dirty="0"/>
                  <a:t>δημιουργίας του </a:t>
                </a:r>
                <a14:m>
                  <m:oMath xmlns:m="http://schemas.openxmlformats.org/officeDocument/2006/math">
                    <m:r>
                      <a:rPr lang="en-US" sz="1800" i="1">
                        <a:latin typeface="Cambria Math"/>
                      </a:rPr>
                      <m:t>𝑥</m:t>
                    </m:r>
                    <m:r>
                      <a:rPr lang="el-GR" sz="1800" i="1">
                        <a:latin typeface="Cambria Math"/>
                      </a:rPr>
                      <m:t>(</m:t>
                    </m:r>
                    <m:r>
                      <a:rPr lang="en-US" sz="1800" i="1">
                        <a:latin typeface="Cambria Math"/>
                      </a:rPr>
                      <m:t>𝑡</m:t>
                    </m:r>
                    <m:r>
                      <a:rPr lang="el-GR" sz="1800" i="1">
                        <a:latin typeface="Cambria Math"/>
                      </a:rPr>
                      <m:t>)</m:t>
                    </m:r>
                  </m:oMath>
                </a14:m>
                <a:r>
                  <a:rPr lang="el-GR" sz="1800" dirty="0"/>
                  <a:t> (σχήμα δ), το οποίο είναι το άθροισμα των </a:t>
                </a:r>
                <a14:m>
                  <m:oMath xmlns:m="http://schemas.openxmlformats.org/officeDocument/2006/math">
                    <m:r>
                      <a:rPr lang="en-US" sz="1800" i="1">
                        <a:latin typeface="Cambria Math"/>
                      </a:rPr>
                      <m:t>𝑢</m:t>
                    </m:r>
                    <m:r>
                      <a:rPr lang="el-GR" sz="1800" i="1">
                        <a:latin typeface="Cambria Math"/>
                      </a:rPr>
                      <m:t>(</m:t>
                    </m:r>
                    <m:r>
                      <a:rPr lang="en-US" sz="1800" i="1">
                        <a:latin typeface="Cambria Math"/>
                      </a:rPr>
                      <m:t>𝑡</m:t>
                    </m:r>
                    <m:r>
                      <a:rPr lang="el-GR" sz="1800" i="1">
                        <a:latin typeface="Cambria Math"/>
                      </a:rPr>
                      <m:t>), </m:t>
                    </m:r>
                    <m:r>
                      <a:rPr lang="en-US" sz="1800" i="1">
                        <a:latin typeface="Cambria Math"/>
                      </a:rPr>
                      <m:t>𝑢</m:t>
                    </m:r>
                    <m:r>
                      <a:rPr lang="el-GR" sz="1800" i="1">
                        <a:latin typeface="Cambria Math"/>
                      </a:rPr>
                      <m:t>(</m:t>
                    </m:r>
                    <m:r>
                      <a:rPr lang="en-US" sz="1800" i="1">
                        <a:latin typeface="Cambria Math"/>
                      </a:rPr>
                      <m:t>𝑡</m:t>
                    </m:r>
                    <m:r>
                      <a:rPr lang="el-GR" sz="1800" i="1">
                        <a:latin typeface="Cambria Math"/>
                      </a:rPr>
                      <m:t>−1) </m:t>
                    </m:r>
                    <m:r>
                      <m:rPr>
                        <m:sty m:val="p"/>
                      </m:rPr>
                      <a:rPr lang="el-GR" sz="1800">
                        <a:latin typeface="Cambria Math"/>
                      </a:rPr>
                      <m:t>και</m:t>
                    </m:r>
                    <m:r>
                      <a:rPr lang="el-GR" sz="1800" i="1">
                        <a:latin typeface="Cambria Math"/>
                      </a:rPr>
                      <m:t> </m:t>
                    </m:r>
                    <m:r>
                      <a:rPr lang="en-US" sz="1800" i="1">
                        <a:latin typeface="Cambria Math"/>
                      </a:rPr>
                      <m:t>𝑢</m:t>
                    </m:r>
                    <m:r>
                      <a:rPr lang="el-GR" sz="1800" i="1">
                        <a:latin typeface="Cambria Math"/>
                      </a:rPr>
                      <m:t>(</m:t>
                    </m:r>
                    <m:r>
                      <a:rPr lang="en-US" sz="1800" i="1">
                        <a:latin typeface="Cambria Math"/>
                      </a:rPr>
                      <m:t>𝑡</m:t>
                    </m:r>
                    <m:r>
                      <a:rPr lang="el-GR" sz="1800" i="1">
                        <a:latin typeface="Cambria Math"/>
                      </a:rPr>
                      <m:t>+2)</m:t>
                    </m:r>
                  </m:oMath>
                </a14:m>
                <a:r>
                  <a:rPr lang="el-GR" sz="1800" dirty="0"/>
                  <a:t> (σχήματα α, β και γ, αντίστοιχα</a:t>
                </a:r>
                <a:r>
                  <a:rPr lang="el-GR" sz="1800" dirty="0" smtClean="0"/>
                  <a:t>).</a:t>
                </a:r>
              </a:p>
              <a:p>
                <a:pPr marL="0" indent="0" algn="l">
                  <a:spcBef>
                    <a:spcPts val="600"/>
                  </a:spcBef>
                  <a:spcAft>
                    <a:spcPts val="600"/>
                  </a:spcAft>
                  <a:buNone/>
                </a:pPr>
                <a:endParaRPr lang="el-GR" sz="1800" dirty="0"/>
              </a:p>
              <a:p>
                <a:pPr marL="0" indent="0" algn="l">
                  <a:spcBef>
                    <a:spcPts val="600"/>
                  </a:spcBef>
                  <a:spcAft>
                    <a:spcPts val="600"/>
                  </a:spcAft>
                  <a:buNone/>
                </a:pPr>
                <a:endParaRPr lang="el-GR" sz="1800" dirty="0" smtClean="0"/>
              </a:p>
              <a:p>
                <a:pPr marL="0" indent="0" algn="l">
                  <a:spcBef>
                    <a:spcPts val="600"/>
                  </a:spcBef>
                  <a:spcAft>
                    <a:spcPts val="600"/>
                  </a:spcAft>
                  <a:buNone/>
                </a:pPr>
                <a:endParaRPr lang="el-GR" sz="1800" dirty="0"/>
              </a:p>
              <a:p>
                <a:pPr marL="0" indent="0" algn="l">
                  <a:spcBef>
                    <a:spcPts val="600"/>
                  </a:spcBef>
                  <a:spcAft>
                    <a:spcPts val="600"/>
                  </a:spcAft>
                  <a:buNone/>
                </a:pPr>
                <a:endParaRPr lang="el-GR" sz="1800" dirty="0" smtClean="0"/>
              </a:p>
              <a:p>
                <a:pPr marL="0" indent="0" algn="l">
                  <a:spcBef>
                    <a:spcPts val="600"/>
                  </a:spcBef>
                  <a:spcAft>
                    <a:spcPts val="600"/>
                  </a:spcAft>
                  <a:buNone/>
                </a:pPr>
                <a:r>
                  <a:rPr lang="el-GR" sz="1800" dirty="0" smtClean="0"/>
                  <a:t>		(α)				(β)</a:t>
                </a:r>
              </a:p>
              <a:p>
                <a:pPr marL="0" indent="0" algn="l">
                  <a:spcBef>
                    <a:spcPts val="600"/>
                  </a:spcBef>
                  <a:spcAft>
                    <a:spcPts val="600"/>
                  </a:spcAft>
                  <a:buNone/>
                </a:pPr>
                <a:endParaRPr lang="el-GR" sz="1800" dirty="0" smtClean="0"/>
              </a:p>
              <a:p>
                <a:pPr marL="0" indent="0" algn="l">
                  <a:spcBef>
                    <a:spcPts val="600"/>
                  </a:spcBef>
                  <a:spcAft>
                    <a:spcPts val="600"/>
                  </a:spcAft>
                  <a:buNone/>
                </a:pPr>
                <a:endParaRPr lang="el-GR" sz="1800" dirty="0"/>
              </a:p>
              <a:p>
                <a:pPr marL="0" indent="0" algn="l">
                  <a:spcBef>
                    <a:spcPts val="600"/>
                  </a:spcBef>
                  <a:spcAft>
                    <a:spcPts val="600"/>
                  </a:spcAft>
                  <a:buNone/>
                </a:pPr>
                <a:endParaRPr lang="el-GR" sz="1800" dirty="0" smtClean="0"/>
              </a:p>
              <a:p>
                <a:pPr marL="0" indent="0" algn="l">
                  <a:spcBef>
                    <a:spcPts val="600"/>
                  </a:spcBef>
                  <a:spcAft>
                    <a:spcPts val="600"/>
                  </a:spcAft>
                  <a:buNone/>
                </a:pPr>
                <a:endParaRPr lang="el-GR" sz="1800" dirty="0" smtClean="0"/>
              </a:p>
              <a:p>
                <a:pPr marL="0" indent="0" algn="l">
                  <a:spcBef>
                    <a:spcPts val="600"/>
                  </a:spcBef>
                  <a:spcAft>
                    <a:spcPts val="600"/>
                  </a:spcAft>
                  <a:buNone/>
                </a:pPr>
                <a:r>
                  <a:rPr lang="el-GR" sz="1800" dirty="0" smtClean="0"/>
                  <a:t>		(γ)				(δ)</a:t>
                </a:r>
                <a:endParaRPr lang="en-US" sz="1800" dirty="0" smtClean="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457200" y="1052736"/>
                <a:ext cx="8229600" cy="5472608"/>
              </a:xfrm>
              <a:blipFill rotWithShape="1">
                <a:blip r:embed="rId2"/>
                <a:stretch>
                  <a:fillRect l="-593" b="-4905"/>
                </a:stretch>
              </a:blipFill>
            </p:spPr>
            <p:txBody>
              <a:bodyPr/>
              <a:lstStyle/>
              <a:p>
                <a:r>
                  <a:rPr lang="el-GR">
                    <a:noFill/>
                  </a:rPr>
                  <a:t> </a:t>
                </a:r>
              </a:p>
            </p:txBody>
          </p:sp>
        </mc:Fallback>
      </mc:AlternateContent>
      <p:sp>
        <p:nvSpPr>
          <p:cNvPr id="4" name="Slide Number Placeholder 3"/>
          <p:cNvSpPr>
            <a:spLocks noGrp="1"/>
          </p:cNvSpPr>
          <p:nvPr>
            <p:ph type="sldNum" sz="quarter" idx="12"/>
          </p:nvPr>
        </p:nvSpPr>
        <p:spPr/>
        <p:txBody>
          <a:bodyPr/>
          <a:lstStyle/>
          <a:p>
            <a:fld id="{0B0EBAE1-C03B-424B-868F-E6C23C4F0113}" type="slidenum">
              <a:rPr lang="el-GR" smtClean="0"/>
              <a:t>80</a:t>
            </a:fld>
            <a:endParaRPr lang="el-GR"/>
          </a:p>
        </p:txBody>
      </p:sp>
      <p:pic>
        <p:nvPicPr>
          <p:cNvPr id="1229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72288" y="2483104"/>
            <a:ext cx="2583167" cy="17379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2293"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932040" y="2483104"/>
            <a:ext cx="2523648" cy="17379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2294" name="Picture 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187624" y="4725144"/>
            <a:ext cx="3071232" cy="16784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2295" name="Picture 7"/>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932041" y="4773710"/>
            <a:ext cx="2726016" cy="16665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964186265"/>
      </p:ext>
    </p:extLst>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l-GR" dirty="0" smtClean="0"/>
              <a:t>Άσκηση 12</a:t>
            </a:r>
            <a:endParaRPr lang="el-GR"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457200" y="1052736"/>
                <a:ext cx="8229600" cy="5472608"/>
              </a:xfrm>
            </p:spPr>
            <p:txBody>
              <a:bodyPr>
                <a:noAutofit/>
              </a:bodyPr>
              <a:lstStyle/>
              <a:p>
                <a:pPr marL="0" indent="0" algn="l">
                  <a:spcBef>
                    <a:spcPts val="1200"/>
                  </a:spcBef>
                  <a:spcAft>
                    <a:spcPts val="600"/>
                  </a:spcAft>
                  <a:buNone/>
                </a:pPr>
                <a:r>
                  <a:rPr lang="el-GR" sz="1800" dirty="0" smtClean="0"/>
                  <a:t>Να υπολογίσετε την τιμή καθενός από τα παρακάτω ολοκληρώματα:</a:t>
                </a:r>
              </a:p>
              <a:p>
                <a:pPr marL="0" indent="0" algn="ctr">
                  <a:spcBef>
                    <a:spcPts val="1200"/>
                  </a:spcBef>
                  <a:spcAft>
                    <a:spcPts val="600"/>
                  </a:spcAft>
                  <a:buNone/>
                </a:pPr>
                <a:r>
                  <a:rPr lang="el-GR" sz="1800" dirty="0" smtClean="0"/>
                  <a:t>1) </a:t>
                </a:r>
                <a14:m>
                  <m:oMath xmlns:m="http://schemas.openxmlformats.org/officeDocument/2006/math">
                    <m:nary>
                      <m:naryPr>
                        <m:limLoc m:val="undOvr"/>
                        <m:ctrlPr>
                          <a:rPr lang="el-GR" sz="1800" i="1">
                            <a:latin typeface="Cambria Math"/>
                          </a:rPr>
                        </m:ctrlPr>
                      </m:naryPr>
                      <m:sub>
                        <m:r>
                          <a:rPr lang="fr-FR" sz="1800" i="1">
                            <a:latin typeface="Cambria Math"/>
                          </a:rPr>
                          <m:t>0</m:t>
                        </m:r>
                      </m:sub>
                      <m:sup>
                        <m:r>
                          <a:rPr lang="fr-FR" sz="1800" i="1">
                            <a:latin typeface="Cambria Math"/>
                          </a:rPr>
                          <m:t>+∞</m:t>
                        </m:r>
                      </m:sup>
                      <m:e>
                        <m:r>
                          <a:rPr lang="fr-FR" sz="1800" i="1">
                            <a:latin typeface="Cambria Math"/>
                          </a:rPr>
                          <m:t>(</m:t>
                        </m:r>
                        <m:sSup>
                          <m:sSupPr>
                            <m:ctrlPr>
                              <a:rPr lang="el-GR" sz="1800" i="1">
                                <a:latin typeface="Cambria Math"/>
                              </a:rPr>
                            </m:ctrlPr>
                          </m:sSupPr>
                          <m:e>
                            <m:r>
                              <a:rPr lang="fr-FR" sz="1800" i="1">
                                <a:latin typeface="Cambria Math"/>
                              </a:rPr>
                              <m:t>𝑡</m:t>
                            </m:r>
                          </m:e>
                          <m:sup>
                            <m:r>
                              <a:rPr lang="fr-FR" sz="1800" i="1" baseline="30000">
                                <a:latin typeface="Cambria Math"/>
                              </a:rPr>
                              <m:t>2</m:t>
                            </m:r>
                          </m:sup>
                        </m:sSup>
                        <m:r>
                          <a:rPr lang="fr-FR" sz="1800" i="1">
                            <a:latin typeface="Cambria Math"/>
                          </a:rPr>
                          <m:t>+3</m:t>
                        </m:r>
                        <m:r>
                          <a:rPr lang="fr-FR" sz="1800" i="1">
                            <a:latin typeface="Cambria Math"/>
                          </a:rPr>
                          <m:t>𝑡</m:t>
                        </m:r>
                        <m:r>
                          <a:rPr lang="fr-FR" sz="1800" i="1">
                            <a:latin typeface="Cambria Math"/>
                          </a:rPr>
                          <m:t>−1) </m:t>
                        </m:r>
                        <m:r>
                          <a:rPr lang="el-GR" sz="1800" i="1">
                            <a:latin typeface="Cambria Math"/>
                          </a:rPr>
                          <m:t>𝛿</m:t>
                        </m:r>
                        <m:r>
                          <a:rPr lang="fr-FR" sz="1800" i="1">
                            <a:latin typeface="Cambria Math"/>
                          </a:rPr>
                          <m:t>(</m:t>
                        </m:r>
                        <m:r>
                          <a:rPr lang="fr-FR" sz="1800" i="1">
                            <a:latin typeface="Cambria Math"/>
                          </a:rPr>
                          <m:t>𝑡</m:t>
                        </m:r>
                        <m:r>
                          <a:rPr lang="fr-FR" sz="1800" i="1">
                            <a:latin typeface="Cambria Math"/>
                          </a:rPr>
                          <m:t>−1) </m:t>
                        </m:r>
                        <m:r>
                          <a:rPr lang="fr-FR" sz="1800" i="1">
                            <a:latin typeface="Cambria Math"/>
                          </a:rPr>
                          <m:t>𝑑𝑡</m:t>
                        </m:r>
                      </m:e>
                    </m:nary>
                  </m:oMath>
                </a14:m>
                <a:r>
                  <a:rPr lang="el-GR" sz="1800" dirty="0" smtClean="0"/>
                  <a:t> 	2) </a:t>
                </a:r>
                <a14:m>
                  <m:oMath xmlns:m="http://schemas.openxmlformats.org/officeDocument/2006/math">
                    <m:nary>
                      <m:naryPr>
                        <m:limLoc m:val="undOvr"/>
                        <m:ctrlPr>
                          <a:rPr lang="el-GR" sz="1800" i="1">
                            <a:latin typeface="Cambria Math"/>
                          </a:rPr>
                        </m:ctrlPr>
                      </m:naryPr>
                      <m:sub>
                        <m:r>
                          <a:rPr lang="fr-FR" sz="1800" i="1">
                            <a:latin typeface="Cambria Math"/>
                          </a:rPr>
                          <m:t>0</m:t>
                        </m:r>
                      </m:sub>
                      <m:sup>
                        <m:r>
                          <a:rPr lang="fr-FR" sz="1800" i="1">
                            <a:latin typeface="Cambria Math"/>
                          </a:rPr>
                          <m:t>+∞</m:t>
                        </m:r>
                      </m:sup>
                      <m:e>
                        <m:r>
                          <a:rPr lang="fr-FR" sz="1800" i="1">
                            <a:latin typeface="Cambria Math"/>
                          </a:rPr>
                          <m:t>(</m:t>
                        </m:r>
                        <m:sSup>
                          <m:sSupPr>
                            <m:ctrlPr>
                              <a:rPr lang="el-GR" sz="1800" i="1">
                                <a:latin typeface="Cambria Math"/>
                              </a:rPr>
                            </m:ctrlPr>
                          </m:sSupPr>
                          <m:e>
                            <m:r>
                              <a:rPr lang="fr-FR" sz="1800" i="1">
                                <a:latin typeface="Cambria Math"/>
                              </a:rPr>
                              <m:t>𝑡</m:t>
                            </m:r>
                          </m:e>
                          <m:sup>
                            <m:r>
                              <a:rPr lang="fr-FR" sz="1800" i="1" baseline="30000">
                                <a:latin typeface="Cambria Math"/>
                              </a:rPr>
                              <m:t>2</m:t>
                            </m:r>
                          </m:sup>
                        </m:sSup>
                        <m:r>
                          <a:rPr lang="fr-FR" sz="1800" i="1">
                            <a:latin typeface="Cambria Math"/>
                          </a:rPr>
                          <m:t>+3</m:t>
                        </m:r>
                        <m:r>
                          <a:rPr lang="fr-FR" sz="1800" i="1">
                            <a:latin typeface="Cambria Math"/>
                          </a:rPr>
                          <m:t>𝑡</m:t>
                        </m:r>
                        <m:r>
                          <a:rPr lang="fr-FR" sz="1800" i="1">
                            <a:latin typeface="Cambria Math"/>
                          </a:rPr>
                          <m:t>−1) </m:t>
                        </m:r>
                        <m:r>
                          <a:rPr lang="el-GR" sz="1800" i="1">
                            <a:latin typeface="Cambria Math"/>
                          </a:rPr>
                          <m:t>𝛿</m:t>
                        </m:r>
                        <m:r>
                          <a:rPr lang="el-GR" sz="1800" i="1">
                            <a:latin typeface="Cambria Math"/>
                          </a:rPr>
                          <m:t>′(</m:t>
                        </m:r>
                        <m:r>
                          <a:rPr lang="fr-FR" sz="1800" i="1">
                            <a:latin typeface="Cambria Math"/>
                          </a:rPr>
                          <m:t>𝑡</m:t>
                        </m:r>
                        <m:r>
                          <a:rPr lang="fr-FR" sz="1800" i="1">
                            <a:latin typeface="Cambria Math"/>
                          </a:rPr>
                          <m:t>−1) </m:t>
                        </m:r>
                        <m:r>
                          <a:rPr lang="fr-FR" sz="1800" i="1">
                            <a:latin typeface="Cambria Math"/>
                          </a:rPr>
                          <m:t>𝑑𝑡</m:t>
                        </m:r>
                      </m:e>
                    </m:nary>
                  </m:oMath>
                </a14:m>
                <a:endParaRPr lang="el-GR" sz="1800" dirty="0" smtClean="0"/>
              </a:p>
              <a:p>
                <a:pPr marL="0" indent="0" algn="ctr">
                  <a:spcBef>
                    <a:spcPts val="1200"/>
                  </a:spcBef>
                  <a:spcAft>
                    <a:spcPts val="600"/>
                  </a:spcAft>
                  <a:buNone/>
                </a:pPr>
                <a:r>
                  <a:rPr lang="el-GR" sz="1800" dirty="0" smtClean="0"/>
                  <a:t>3) </a:t>
                </a:r>
                <a14:m>
                  <m:oMath xmlns:m="http://schemas.openxmlformats.org/officeDocument/2006/math">
                    <m:nary>
                      <m:naryPr>
                        <m:limLoc m:val="undOvr"/>
                        <m:ctrlPr>
                          <a:rPr lang="el-GR" sz="1800" i="1">
                            <a:latin typeface="Cambria Math"/>
                          </a:rPr>
                        </m:ctrlPr>
                      </m:naryPr>
                      <m:sub>
                        <m:r>
                          <a:rPr lang="fr-FR" sz="1800" i="1">
                            <a:latin typeface="Cambria Math"/>
                          </a:rPr>
                          <m:t>0</m:t>
                        </m:r>
                      </m:sub>
                      <m:sup>
                        <m:r>
                          <a:rPr lang="fr-FR" sz="1800" i="1">
                            <a:latin typeface="Cambria Math"/>
                          </a:rPr>
                          <m:t>+∞</m:t>
                        </m:r>
                      </m:sup>
                      <m:e>
                        <m:r>
                          <a:rPr lang="fr-FR" sz="1800" i="1">
                            <a:latin typeface="Cambria Math"/>
                          </a:rPr>
                          <m:t>(</m:t>
                        </m:r>
                        <m:sSup>
                          <m:sSupPr>
                            <m:ctrlPr>
                              <a:rPr lang="el-GR" sz="1800" i="1">
                                <a:latin typeface="Cambria Math"/>
                              </a:rPr>
                            </m:ctrlPr>
                          </m:sSupPr>
                          <m:e>
                            <m:r>
                              <a:rPr lang="fr-FR" sz="1800" i="1">
                                <a:latin typeface="Cambria Math"/>
                              </a:rPr>
                              <m:t>𝑡</m:t>
                            </m:r>
                          </m:e>
                          <m:sup>
                            <m:r>
                              <a:rPr lang="fr-FR" sz="1800" i="1" baseline="30000">
                                <a:latin typeface="Cambria Math"/>
                              </a:rPr>
                              <m:t>2</m:t>
                            </m:r>
                          </m:sup>
                        </m:sSup>
                        <m:r>
                          <a:rPr lang="fr-FR" sz="1800" i="1">
                            <a:latin typeface="Cambria Math"/>
                          </a:rPr>
                          <m:t>+3</m:t>
                        </m:r>
                        <m:r>
                          <a:rPr lang="fr-FR" sz="1800" i="1">
                            <a:latin typeface="Cambria Math"/>
                          </a:rPr>
                          <m:t>𝑡</m:t>
                        </m:r>
                        <m:r>
                          <a:rPr lang="fr-FR" sz="1800" i="1">
                            <a:latin typeface="Cambria Math"/>
                          </a:rPr>
                          <m:t>−1) </m:t>
                        </m:r>
                        <m:r>
                          <a:rPr lang="el-GR" sz="1800" i="1">
                            <a:latin typeface="Cambria Math"/>
                          </a:rPr>
                          <m:t>𝛿</m:t>
                        </m:r>
                        <m:r>
                          <a:rPr lang="el-GR" sz="1800" i="1">
                            <a:latin typeface="Cambria Math"/>
                          </a:rPr>
                          <m:t>′′(</m:t>
                        </m:r>
                        <m:r>
                          <a:rPr lang="fr-FR" sz="1800" i="1">
                            <a:latin typeface="Cambria Math"/>
                          </a:rPr>
                          <m:t>𝑡</m:t>
                        </m:r>
                        <m:r>
                          <a:rPr lang="fr-FR" sz="1800" i="1">
                            <a:latin typeface="Cambria Math"/>
                          </a:rPr>
                          <m:t>−1) </m:t>
                        </m:r>
                        <m:r>
                          <a:rPr lang="fr-FR" sz="1800" i="1">
                            <a:latin typeface="Cambria Math"/>
                          </a:rPr>
                          <m:t>𝑑𝑡</m:t>
                        </m:r>
                      </m:e>
                    </m:nary>
                  </m:oMath>
                </a14:m>
                <a:r>
                  <a:rPr lang="el-GR" sz="1800" dirty="0" smtClean="0"/>
                  <a:t> 	4) </a:t>
                </a:r>
                <a14:m>
                  <m:oMath xmlns:m="http://schemas.openxmlformats.org/officeDocument/2006/math">
                    <m:nary>
                      <m:naryPr>
                        <m:limLoc m:val="undOvr"/>
                        <m:ctrlPr>
                          <a:rPr lang="el-GR" sz="1800" i="1">
                            <a:latin typeface="Cambria Math"/>
                          </a:rPr>
                        </m:ctrlPr>
                      </m:naryPr>
                      <m:sub>
                        <m:r>
                          <a:rPr lang="fr-FR" sz="1800" i="1">
                            <a:latin typeface="Cambria Math"/>
                          </a:rPr>
                          <m:t>0</m:t>
                        </m:r>
                      </m:sub>
                      <m:sup>
                        <m:r>
                          <a:rPr lang="fr-FR" sz="1800" i="1">
                            <a:latin typeface="Cambria Math"/>
                          </a:rPr>
                          <m:t>+∞</m:t>
                        </m:r>
                      </m:sup>
                      <m:e>
                        <m:d>
                          <m:dPr>
                            <m:ctrlPr>
                              <a:rPr lang="el-GR" sz="1800" i="1">
                                <a:latin typeface="Cambria Math"/>
                              </a:rPr>
                            </m:ctrlPr>
                          </m:dPr>
                          <m:e>
                            <m:sSup>
                              <m:sSupPr>
                                <m:ctrlPr>
                                  <a:rPr lang="el-GR" sz="1800" i="1">
                                    <a:latin typeface="Cambria Math"/>
                                  </a:rPr>
                                </m:ctrlPr>
                              </m:sSupPr>
                              <m:e>
                                <m:r>
                                  <a:rPr lang="fr-FR" sz="1800" i="1">
                                    <a:latin typeface="Cambria Math"/>
                                  </a:rPr>
                                  <m:t>𝑡</m:t>
                                </m:r>
                              </m:e>
                              <m:sup>
                                <m:r>
                                  <a:rPr lang="fr-FR" sz="1800" i="1" baseline="30000">
                                    <a:latin typeface="Cambria Math"/>
                                  </a:rPr>
                                  <m:t>2</m:t>
                                </m:r>
                              </m:sup>
                            </m:sSup>
                            <m:r>
                              <a:rPr lang="fr-FR" sz="1800" i="1">
                                <a:latin typeface="Cambria Math"/>
                              </a:rPr>
                              <m:t>+3</m:t>
                            </m:r>
                            <m:r>
                              <a:rPr lang="fr-FR" sz="1800" i="1">
                                <a:latin typeface="Cambria Math"/>
                              </a:rPr>
                              <m:t>𝑡</m:t>
                            </m:r>
                            <m:r>
                              <a:rPr lang="fr-FR" sz="1800" i="1">
                                <a:latin typeface="Cambria Math"/>
                              </a:rPr>
                              <m:t>−1</m:t>
                            </m:r>
                          </m:e>
                        </m:d>
                        <m:sSup>
                          <m:sSupPr>
                            <m:ctrlPr>
                              <a:rPr lang="el-GR" sz="1800" i="1">
                                <a:latin typeface="Cambria Math"/>
                              </a:rPr>
                            </m:ctrlPr>
                          </m:sSupPr>
                          <m:e>
                            <m:r>
                              <a:rPr lang="el-GR" sz="1800" i="1">
                                <a:latin typeface="Cambria Math"/>
                              </a:rPr>
                              <m:t>𝛿</m:t>
                            </m:r>
                          </m:e>
                          <m:sup>
                            <m:r>
                              <a:rPr lang="fr-FR" sz="1800" i="1" baseline="30000">
                                <a:latin typeface="Cambria Math"/>
                              </a:rPr>
                              <m:t>(3)</m:t>
                            </m:r>
                          </m:sup>
                        </m:sSup>
                        <m:r>
                          <a:rPr lang="fr-FR" sz="1800" i="1">
                            <a:latin typeface="Cambria Math"/>
                          </a:rPr>
                          <m:t>(</m:t>
                        </m:r>
                        <m:r>
                          <a:rPr lang="fr-FR" sz="1800" i="1">
                            <a:latin typeface="Cambria Math"/>
                          </a:rPr>
                          <m:t>𝑡</m:t>
                        </m:r>
                        <m:r>
                          <a:rPr lang="fr-FR" sz="1800" i="1">
                            <a:latin typeface="Cambria Math"/>
                          </a:rPr>
                          <m:t>−1) </m:t>
                        </m:r>
                        <m:r>
                          <a:rPr lang="fr-FR" sz="1800" i="1">
                            <a:latin typeface="Cambria Math"/>
                          </a:rPr>
                          <m:t>𝑑𝑡</m:t>
                        </m:r>
                      </m:e>
                    </m:nary>
                  </m:oMath>
                </a14:m>
                <a:endParaRPr lang="el-GR" sz="1800" dirty="0" smtClean="0"/>
              </a:p>
              <a:p>
                <a:pPr marL="0" indent="0" algn="l">
                  <a:spcBef>
                    <a:spcPts val="1200"/>
                  </a:spcBef>
                  <a:spcAft>
                    <a:spcPts val="600"/>
                  </a:spcAft>
                  <a:buNone/>
                </a:pPr>
                <a:endParaRPr lang="el-GR" sz="1800" u="sng" dirty="0" smtClean="0"/>
              </a:p>
              <a:p>
                <a:pPr marL="0" indent="0" algn="l">
                  <a:spcBef>
                    <a:spcPts val="1200"/>
                  </a:spcBef>
                  <a:spcAft>
                    <a:spcPts val="600"/>
                  </a:spcAft>
                  <a:buNone/>
                </a:pPr>
                <a:r>
                  <a:rPr lang="el-GR" sz="1800" u="sng" dirty="0" smtClean="0"/>
                  <a:t>Απάντηση</a:t>
                </a:r>
                <a:r>
                  <a:rPr lang="el-GR" sz="1800" dirty="0" smtClean="0"/>
                  <a:t>: </a:t>
                </a:r>
                <a:r>
                  <a:rPr lang="el-GR" sz="1800" dirty="0"/>
                  <a:t>Χρησιμοποιώντας </a:t>
                </a:r>
                <a:r>
                  <a:rPr lang="el-GR" sz="1800" dirty="0" smtClean="0"/>
                  <a:t>την ιδιότητα </a:t>
                </a:r>
                <a14:m>
                  <m:oMath xmlns:m="http://schemas.openxmlformats.org/officeDocument/2006/math">
                    <m:nary>
                      <m:naryPr>
                        <m:limLoc m:val="undOvr"/>
                        <m:ctrlPr>
                          <a:rPr lang="el-GR" sz="1800" i="1">
                            <a:latin typeface="Cambria Math"/>
                          </a:rPr>
                        </m:ctrlPr>
                      </m:naryPr>
                      <m:sub>
                        <m:sSub>
                          <m:sSubPr>
                            <m:ctrlPr>
                              <a:rPr lang="el-GR" sz="1800" i="1">
                                <a:latin typeface="Cambria Math"/>
                              </a:rPr>
                            </m:ctrlPr>
                          </m:sSubPr>
                          <m:e>
                            <m:r>
                              <a:rPr lang="en-US" sz="1800" i="1">
                                <a:latin typeface="Cambria Math"/>
                              </a:rPr>
                              <m:t>𝑡</m:t>
                            </m:r>
                          </m:e>
                          <m:sub>
                            <m:r>
                              <a:rPr lang="en-US" sz="1800" i="1">
                                <a:latin typeface="Cambria Math"/>
                              </a:rPr>
                              <m:t>1</m:t>
                            </m:r>
                          </m:sub>
                        </m:sSub>
                      </m:sub>
                      <m:sup>
                        <m:sSub>
                          <m:sSubPr>
                            <m:ctrlPr>
                              <a:rPr lang="el-GR" sz="1800" i="1">
                                <a:latin typeface="Cambria Math"/>
                              </a:rPr>
                            </m:ctrlPr>
                          </m:sSubPr>
                          <m:e>
                            <m:r>
                              <a:rPr lang="en-US" sz="1800" i="1">
                                <a:latin typeface="Cambria Math"/>
                              </a:rPr>
                              <m:t>𝑡</m:t>
                            </m:r>
                          </m:e>
                          <m:sub>
                            <m:r>
                              <a:rPr lang="en-US" sz="1800" i="1">
                                <a:latin typeface="Cambria Math"/>
                              </a:rPr>
                              <m:t>2</m:t>
                            </m:r>
                          </m:sub>
                        </m:sSub>
                      </m:sup>
                      <m:e>
                        <m:r>
                          <a:rPr lang="el-GR" sz="1800" i="1">
                            <a:latin typeface="Cambria Math"/>
                          </a:rPr>
                          <m:t>𝛿</m:t>
                        </m:r>
                        <m:r>
                          <a:rPr lang="el-GR" sz="1800" i="1">
                            <a:latin typeface="Cambria Math"/>
                          </a:rPr>
                          <m:t>(</m:t>
                        </m:r>
                        <m:r>
                          <a:rPr lang="el-GR" sz="1800" i="1">
                            <a:latin typeface="Cambria Math"/>
                          </a:rPr>
                          <m:t>𝜏</m:t>
                        </m:r>
                        <m:r>
                          <a:rPr lang="el-GR" sz="1800" i="1">
                            <a:latin typeface="Cambria Math"/>
                          </a:rPr>
                          <m:t>−</m:t>
                        </m:r>
                        <m:r>
                          <a:rPr lang="en-US" sz="1800" i="1">
                            <a:latin typeface="Cambria Math"/>
                          </a:rPr>
                          <m:t>𝑡</m:t>
                        </m:r>
                        <m:r>
                          <a:rPr lang="en-US" sz="1800" i="1">
                            <a:latin typeface="Cambria Math"/>
                          </a:rPr>
                          <m:t>)</m:t>
                        </m:r>
                        <m:r>
                          <a:rPr lang="en-US" sz="1800" i="1">
                            <a:latin typeface="Cambria Math"/>
                          </a:rPr>
                          <m:t>𝛿</m:t>
                        </m:r>
                        <m:d>
                          <m:dPr>
                            <m:ctrlPr>
                              <a:rPr lang="el-GR" sz="1800" i="1">
                                <a:latin typeface="Cambria Math"/>
                              </a:rPr>
                            </m:ctrlPr>
                          </m:dPr>
                          <m:e>
                            <m:r>
                              <a:rPr lang="en-US" sz="1800" i="1">
                                <a:latin typeface="Cambria Math"/>
                              </a:rPr>
                              <m:t>𝑡</m:t>
                            </m:r>
                            <m:r>
                              <a:rPr lang="en-US" sz="1800" i="1">
                                <a:latin typeface="Cambria Math"/>
                              </a:rPr>
                              <m:t>−</m:t>
                            </m:r>
                            <m:sSub>
                              <m:sSubPr>
                                <m:ctrlPr>
                                  <a:rPr lang="el-GR" sz="1800" i="1">
                                    <a:latin typeface="Cambria Math"/>
                                  </a:rPr>
                                </m:ctrlPr>
                              </m:sSubPr>
                              <m:e>
                                <m:r>
                                  <a:rPr lang="en-US" sz="1800" i="1">
                                    <a:latin typeface="Cambria Math"/>
                                  </a:rPr>
                                  <m:t>𝑡</m:t>
                                </m:r>
                              </m:e>
                              <m:sub>
                                <m:r>
                                  <a:rPr lang="en-US" sz="1800" i="1">
                                    <a:latin typeface="Cambria Math"/>
                                  </a:rPr>
                                  <m:t>0</m:t>
                                </m:r>
                              </m:sub>
                            </m:sSub>
                          </m:e>
                        </m:d>
                      </m:e>
                    </m:nary>
                    <m:r>
                      <a:rPr lang="en-US" sz="1800" i="1">
                        <a:latin typeface="Cambria Math"/>
                      </a:rPr>
                      <m:t>𝑑𝑡</m:t>
                    </m:r>
                    <m:r>
                      <a:rPr lang="el-GR" sz="1800" i="1">
                        <a:latin typeface="Cambria Math"/>
                      </a:rPr>
                      <m:t>=</m:t>
                    </m:r>
                    <m:r>
                      <a:rPr lang="el-GR" sz="1800" i="1">
                        <a:latin typeface="Cambria Math"/>
                      </a:rPr>
                      <m:t>𝛿</m:t>
                    </m:r>
                    <m:d>
                      <m:dPr>
                        <m:ctrlPr>
                          <a:rPr lang="el-GR" sz="1800" i="1">
                            <a:latin typeface="Cambria Math"/>
                          </a:rPr>
                        </m:ctrlPr>
                      </m:dPr>
                      <m:e>
                        <m:r>
                          <a:rPr lang="en-US" sz="1800" i="1">
                            <a:latin typeface="Cambria Math"/>
                          </a:rPr>
                          <m:t>𝑡</m:t>
                        </m:r>
                        <m:r>
                          <a:rPr lang="en-US" sz="1800" i="1">
                            <a:latin typeface="Cambria Math"/>
                          </a:rPr>
                          <m:t>−</m:t>
                        </m:r>
                        <m:sSub>
                          <m:sSubPr>
                            <m:ctrlPr>
                              <a:rPr lang="el-GR" sz="1800" i="1">
                                <a:latin typeface="Cambria Math"/>
                              </a:rPr>
                            </m:ctrlPr>
                          </m:sSubPr>
                          <m:e>
                            <m:r>
                              <a:rPr lang="en-US" sz="1800" i="1">
                                <a:latin typeface="Cambria Math"/>
                              </a:rPr>
                              <m:t>𝑡</m:t>
                            </m:r>
                          </m:e>
                          <m:sub>
                            <m:r>
                              <a:rPr lang="en-US" sz="1800" i="1">
                                <a:latin typeface="Cambria Math"/>
                              </a:rPr>
                              <m:t>0</m:t>
                            </m:r>
                          </m:sub>
                        </m:sSub>
                      </m:e>
                    </m:d>
                    <m:r>
                      <a:rPr lang="en-US" sz="1800" i="1">
                        <a:latin typeface="Cambria Math"/>
                      </a:rPr>
                      <m:t>,  </m:t>
                    </m:r>
                    <m:sSub>
                      <m:sSubPr>
                        <m:ctrlPr>
                          <a:rPr lang="el-GR" sz="1800" i="1">
                            <a:latin typeface="Cambria Math"/>
                          </a:rPr>
                        </m:ctrlPr>
                      </m:sSubPr>
                      <m:e>
                        <m:r>
                          <a:rPr lang="en-US" sz="1800" i="1">
                            <a:latin typeface="Cambria Math"/>
                          </a:rPr>
                          <m:t>𝑡</m:t>
                        </m:r>
                      </m:e>
                      <m:sub>
                        <m:r>
                          <a:rPr lang="en-US" sz="1800" i="1">
                            <a:latin typeface="Cambria Math"/>
                          </a:rPr>
                          <m:t>1</m:t>
                        </m:r>
                      </m:sub>
                    </m:sSub>
                    <m:r>
                      <a:rPr lang="en-US" sz="1800" i="1">
                        <a:latin typeface="Cambria Math"/>
                      </a:rPr>
                      <m:t>&lt;</m:t>
                    </m:r>
                    <m:sSub>
                      <m:sSubPr>
                        <m:ctrlPr>
                          <a:rPr lang="el-GR" sz="1800" i="1">
                            <a:latin typeface="Cambria Math"/>
                          </a:rPr>
                        </m:ctrlPr>
                      </m:sSubPr>
                      <m:e>
                        <m:r>
                          <a:rPr lang="en-US" sz="1800" i="1">
                            <a:latin typeface="Cambria Math"/>
                          </a:rPr>
                          <m:t>𝑡</m:t>
                        </m:r>
                      </m:e>
                      <m:sub>
                        <m:r>
                          <a:rPr lang="en-US" sz="1800" i="1">
                            <a:latin typeface="Cambria Math"/>
                          </a:rPr>
                          <m:t>0</m:t>
                        </m:r>
                      </m:sub>
                    </m:sSub>
                    <m:r>
                      <a:rPr lang="en-US" sz="1800" i="1">
                        <a:latin typeface="Cambria Math"/>
                      </a:rPr>
                      <m:t>&lt;</m:t>
                    </m:r>
                    <m:sSub>
                      <m:sSubPr>
                        <m:ctrlPr>
                          <a:rPr lang="el-GR" sz="1800" i="1">
                            <a:latin typeface="Cambria Math"/>
                          </a:rPr>
                        </m:ctrlPr>
                      </m:sSubPr>
                      <m:e>
                        <m:r>
                          <a:rPr lang="en-US" sz="1800" i="1">
                            <a:latin typeface="Cambria Math"/>
                          </a:rPr>
                          <m:t>𝑡</m:t>
                        </m:r>
                      </m:e>
                      <m:sub>
                        <m:r>
                          <a:rPr lang="en-US" sz="1800" i="1">
                            <a:latin typeface="Cambria Math"/>
                          </a:rPr>
                          <m:t>2</m:t>
                        </m:r>
                      </m:sub>
                    </m:sSub>
                  </m:oMath>
                </a14:m>
                <a:r>
                  <a:rPr lang="el-GR" sz="1800" dirty="0" smtClean="0"/>
                  <a:t>, έχουμε:</a:t>
                </a:r>
              </a:p>
              <a:p>
                <a:pPr algn="l">
                  <a:spcBef>
                    <a:spcPts val="1200"/>
                  </a:spcBef>
                  <a:spcAft>
                    <a:spcPts val="600"/>
                  </a:spcAft>
                  <a:buFont typeface="+mj-lt"/>
                  <a:buAutoNum type="arabicPeriod"/>
                </a:pPr>
                <a14:m>
                  <m:oMath xmlns:m="http://schemas.openxmlformats.org/officeDocument/2006/math">
                    <m:nary>
                      <m:naryPr>
                        <m:ctrlPr>
                          <a:rPr lang="fr-FR" sz="1800" i="1" dirty="0" smtClean="0">
                            <a:latin typeface="Cambria Math"/>
                          </a:rPr>
                        </m:ctrlPr>
                      </m:naryPr>
                      <m:sub>
                        <m:r>
                          <a:rPr lang="fr-FR" sz="1800" i="1" dirty="0" smtClean="0">
                            <a:latin typeface="Cambria Math"/>
                          </a:rPr>
                          <m:t>0</m:t>
                        </m:r>
                      </m:sub>
                      <m:sup>
                        <m:r>
                          <a:rPr lang="fr-FR" sz="1800" i="1" dirty="0" smtClean="0">
                            <a:latin typeface="Cambria Math"/>
                          </a:rPr>
                          <m:t>+∞</m:t>
                        </m:r>
                      </m:sup>
                      <m:e>
                        <m:d>
                          <m:dPr>
                            <m:ctrlPr>
                              <a:rPr lang="fr-FR" sz="1800" i="1" dirty="0" smtClean="0">
                                <a:latin typeface="Cambria Math"/>
                              </a:rPr>
                            </m:ctrlPr>
                          </m:dPr>
                          <m:e>
                            <m:sSup>
                              <m:sSupPr>
                                <m:ctrlPr>
                                  <a:rPr lang="fr-FR" sz="1800" i="1" dirty="0" smtClean="0">
                                    <a:latin typeface="Cambria Math"/>
                                  </a:rPr>
                                </m:ctrlPr>
                              </m:sSupPr>
                              <m:e>
                                <m:r>
                                  <a:rPr lang="fr-FR" sz="1800" i="1" dirty="0" smtClean="0">
                                    <a:latin typeface="Cambria Math"/>
                                  </a:rPr>
                                  <m:t>𝑡</m:t>
                                </m:r>
                              </m:e>
                              <m:sup>
                                <m:r>
                                  <a:rPr lang="fr-FR" sz="1800" i="1" dirty="0" smtClean="0">
                                    <a:latin typeface="Cambria Math"/>
                                  </a:rPr>
                                  <m:t>2</m:t>
                                </m:r>
                              </m:sup>
                            </m:sSup>
                            <m:r>
                              <a:rPr lang="fr-FR" sz="1800" i="1" dirty="0" smtClean="0">
                                <a:latin typeface="Cambria Math"/>
                              </a:rPr>
                              <m:t>+3</m:t>
                            </m:r>
                            <m:r>
                              <a:rPr lang="fr-FR" sz="1800" i="1" dirty="0" smtClean="0">
                                <a:latin typeface="Cambria Math"/>
                              </a:rPr>
                              <m:t>𝑡</m:t>
                            </m:r>
                            <m:r>
                              <a:rPr lang="fr-FR" sz="1800" i="1" dirty="0" smtClean="0">
                                <a:latin typeface="Cambria Math"/>
                              </a:rPr>
                              <m:t>−1</m:t>
                            </m:r>
                          </m:e>
                        </m:d>
                        <m:r>
                          <a:rPr lang="el-GR" sz="1800" i="1" dirty="0">
                            <a:latin typeface="Cambria Math"/>
                          </a:rPr>
                          <m:t>𝛿</m:t>
                        </m:r>
                        <m:d>
                          <m:dPr>
                            <m:ctrlPr>
                              <a:rPr lang="el-GR" sz="1800" i="1" dirty="0">
                                <a:latin typeface="Cambria Math"/>
                              </a:rPr>
                            </m:ctrlPr>
                          </m:dPr>
                          <m:e>
                            <m:r>
                              <a:rPr lang="fr-FR" sz="1800" i="1" dirty="0">
                                <a:latin typeface="Cambria Math"/>
                              </a:rPr>
                              <m:t>𝑡</m:t>
                            </m:r>
                            <m:r>
                              <a:rPr lang="fr-FR" sz="1800" i="1" dirty="0">
                                <a:latin typeface="Cambria Math"/>
                              </a:rPr>
                              <m:t>−1</m:t>
                            </m:r>
                          </m:e>
                        </m:d>
                        <m:r>
                          <a:rPr lang="fr-FR" sz="1800" i="1" dirty="0" err="1">
                            <a:latin typeface="Cambria Math"/>
                          </a:rPr>
                          <m:t>𝑑𝑡</m:t>
                        </m:r>
                      </m:e>
                    </m:nary>
                    <m:r>
                      <a:rPr lang="fr-FR" sz="1800" i="1" dirty="0">
                        <a:latin typeface="Cambria Math"/>
                      </a:rPr>
                      <m:t>=</m:t>
                    </m:r>
                    <m:sSub>
                      <m:sSubPr>
                        <m:ctrlPr>
                          <a:rPr lang="fr-FR" sz="1800" i="1" dirty="0" smtClean="0">
                            <a:latin typeface="Cambria Math"/>
                          </a:rPr>
                        </m:ctrlPr>
                      </m:sSubPr>
                      <m:e>
                        <m:d>
                          <m:dPr>
                            <m:begChr m:val="["/>
                            <m:endChr m:val="]"/>
                            <m:ctrlPr>
                              <a:rPr lang="fr-FR" sz="1800" i="1" dirty="0" smtClean="0">
                                <a:latin typeface="Cambria Math"/>
                              </a:rPr>
                            </m:ctrlPr>
                          </m:dPr>
                          <m:e>
                            <m:r>
                              <a:rPr lang="fr-FR" sz="1800" i="1" dirty="0">
                                <a:latin typeface="Cambria Math"/>
                              </a:rPr>
                              <m:t> </m:t>
                            </m:r>
                            <m:sSup>
                              <m:sSupPr>
                                <m:ctrlPr>
                                  <a:rPr lang="fr-FR" sz="1800" i="1" dirty="0" smtClean="0">
                                    <a:latin typeface="Cambria Math"/>
                                  </a:rPr>
                                </m:ctrlPr>
                              </m:sSupPr>
                              <m:e>
                                <m:r>
                                  <a:rPr lang="fr-FR" sz="1800" i="1" dirty="0">
                                    <a:latin typeface="Cambria Math"/>
                                  </a:rPr>
                                  <m:t>𝑡</m:t>
                                </m:r>
                              </m:e>
                              <m:sup>
                                <m:r>
                                  <a:rPr lang="fr-FR" sz="1800" i="1" dirty="0">
                                    <a:latin typeface="Cambria Math"/>
                                  </a:rPr>
                                  <m:t>2</m:t>
                                </m:r>
                              </m:sup>
                            </m:sSup>
                            <m:r>
                              <a:rPr lang="fr-FR" sz="1800" i="1" dirty="0">
                                <a:latin typeface="Cambria Math"/>
                              </a:rPr>
                              <m:t>+3</m:t>
                            </m:r>
                            <m:r>
                              <a:rPr lang="fr-FR" sz="1800" i="1" dirty="0">
                                <a:latin typeface="Cambria Math"/>
                              </a:rPr>
                              <m:t>𝑡</m:t>
                            </m:r>
                            <m:r>
                              <a:rPr lang="fr-FR" sz="1800" i="1" dirty="0">
                                <a:latin typeface="Cambria Math"/>
                              </a:rPr>
                              <m:t>−1 </m:t>
                            </m:r>
                          </m:e>
                        </m:d>
                      </m:e>
                      <m:sub>
                        <m:r>
                          <a:rPr lang="fr-FR" sz="1800" i="1" dirty="0">
                            <a:latin typeface="Cambria Math"/>
                          </a:rPr>
                          <m:t>𝑡</m:t>
                        </m:r>
                        <m:r>
                          <a:rPr lang="fr-FR" sz="1800" i="1" dirty="0">
                            <a:latin typeface="Cambria Math"/>
                          </a:rPr>
                          <m:t>=1</m:t>
                        </m:r>
                      </m:sub>
                    </m:sSub>
                    <m:r>
                      <a:rPr lang="fr-FR" sz="1800" i="1" dirty="0">
                        <a:latin typeface="Cambria Math"/>
                      </a:rPr>
                      <m:t>=3</m:t>
                    </m:r>
                  </m:oMath>
                </a14:m>
                <a:endParaRPr lang="el-GR" sz="1800" dirty="0" smtClean="0"/>
              </a:p>
              <a:p>
                <a:pPr algn="l">
                  <a:spcBef>
                    <a:spcPts val="1200"/>
                  </a:spcBef>
                  <a:spcAft>
                    <a:spcPts val="600"/>
                  </a:spcAft>
                  <a:buFont typeface="+mj-lt"/>
                  <a:buAutoNum type="arabicPeriod"/>
                </a:pPr>
                <a14:m>
                  <m:oMath xmlns:m="http://schemas.openxmlformats.org/officeDocument/2006/math">
                    <m:nary>
                      <m:naryPr>
                        <m:limLoc m:val="undOvr"/>
                        <m:ctrlPr>
                          <a:rPr lang="el-GR" sz="1800" i="1">
                            <a:latin typeface="Cambria Math"/>
                          </a:rPr>
                        </m:ctrlPr>
                      </m:naryPr>
                      <m:sub>
                        <m:r>
                          <a:rPr lang="fr-FR" sz="1800" i="1">
                            <a:latin typeface="Cambria Math"/>
                          </a:rPr>
                          <m:t>0</m:t>
                        </m:r>
                      </m:sub>
                      <m:sup>
                        <m:r>
                          <a:rPr lang="fr-FR" sz="1800" i="1">
                            <a:latin typeface="Cambria Math"/>
                          </a:rPr>
                          <m:t>+∞</m:t>
                        </m:r>
                      </m:sup>
                      <m:e>
                        <m:r>
                          <a:rPr lang="fr-FR" sz="1800" i="1">
                            <a:latin typeface="Cambria Math"/>
                          </a:rPr>
                          <m:t>(</m:t>
                        </m:r>
                        <m:sSup>
                          <m:sSupPr>
                            <m:ctrlPr>
                              <a:rPr lang="el-GR" sz="1800" i="1">
                                <a:latin typeface="Cambria Math"/>
                              </a:rPr>
                            </m:ctrlPr>
                          </m:sSupPr>
                          <m:e>
                            <m:r>
                              <a:rPr lang="fr-FR" sz="1800" i="1">
                                <a:latin typeface="Cambria Math"/>
                              </a:rPr>
                              <m:t>𝑡</m:t>
                            </m:r>
                          </m:e>
                          <m:sup>
                            <m:r>
                              <a:rPr lang="fr-FR" sz="1800" i="1" baseline="30000">
                                <a:latin typeface="Cambria Math"/>
                              </a:rPr>
                              <m:t>2</m:t>
                            </m:r>
                          </m:sup>
                        </m:sSup>
                        <m:r>
                          <a:rPr lang="fr-FR" sz="1800" i="1">
                            <a:latin typeface="Cambria Math"/>
                          </a:rPr>
                          <m:t>+3</m:t>
                        </m:r>
                        <m:r>
                          <a:rPr lang="fr-FR" sz="1800" i="1">
                            <a:latin typeface="Cambria Math"/>
                          </a:rPr>
                          <m:t>𝑡</m:t>
                        </m:r>
                        <m:r>
                          <a:rPr lang="fr-FR" sz="1800" i="1">
                            <a:latin typeface="Cambria Math"/>
                          </a:rPr>
                          <m:t>−1) </m:t>
                        </m:r>
                        <m:r>
                          <a:rPr lang="el-GR" sz="1800" i="1">
                            <a:latin typeface="Cambria Math"/>
                          </a:rPr>
                          <m:t>𝛿</m:t>
                        </m:r>
                        <m:r>
                          <a:rPr lang="el-GR" sz="1800" i="1">
                            <a:latin typeface="Cambria Math"/>
                          </a:rPr>
                          <m:t>′(</m:t>
                        </m:r>
                        <m:r>
                          <a:rPr lang="fr-FR" sz="1800" i="1">
                            <a:latin typeface="Cambria Math"/>
                          </a:rPr>
                          <m:t>𝑡</m:t>
                        </m:r>
                        <m:r>
                          <a:rPr lang="fr-FR" sz="1800" i="1">
                            <a:latin typeface="Cambria Math"/>
                          </a:rPr>
                          <m:t>−1) </m:t>
                        </m:r>
                        <m:r>
                          <a:rPr lang="fr-FR" sz="1800" i="1">
                            <a:latin typeface="Cambria Math"/>
                          </a:rPr>
                          <m:t>𝑑𝑡</m:t>
                        </m:r>
                      </m:e>
                    </m:nary>
                    <m:r>
                      <a:rPr lang="fr-FR" sz="1800" i="1">
                        <a:latin typeface="Cambria Math"/>
                      </a:rPr>
                      <m:t>=− </m:t>
                    </m:r>
                    <m:sSub>
                      <m:sSubPr>
                        <m:ctrlPr>
                          <a:rPr lang="el-GR" sz="1800" i="1">
                            <a:latin typeface="Cambria Math"/>
                          </a:rPr>
                        </m:ctrlPr>
                      </m:sSubPr>
                      <m:e>
                        <m:d>
                          <m:dPr>
                            <m:begChr m:val="["/>
                            <m:endChr m:val="]"/>
                            <m:ctrlPr>
                              <a:rPr lang="el-GR" sz="1800" i="1">
                                <a:latin typeface="Cambria Math"/>
                              </a:rPr>
                            </m:ctrlPr>
                          </m:dPr>
                          <m:e>
                            <m:d>
                              <m:dPr>
                                <m:ctrlPr>
                                  <a:rPr lang="el-GR" sz="1800" i="1">
                                    <a:latin typeface="Cambria Math"/>
                                  </a:rPr>
                                </m:ctrlPr>
                              </m:dPr>
                              <m:e>
                                <m:r>
                                  <a:rPr lang="fr-FR" sz="1800" i="1">
                                    <a:latin typeface="Cambria Math"/>
                                  </a:rPr>
                                  <m:t>𝑡</m:t>
                                </m:r>
                                <m:r>
                                  <a:rPr lang="fr-FR" sz="1800" i="1" baseline="30000">
                                    <a:latin typeface="Cambria Math"/>
                                  </a:rPr>
                                  <m:t>2</m:t>
                                </m:r>
                                <m:r>
                                  <a:rPr lang="fr-FR" sz="1800" i="1">
                                    <a:latin typeface="Cambria Math"/>
                                  </a:rPr>
                                  <m:t>+3</m:t>
                                </m:r>
                                <m:r>
                                  <a:rPr lang="fr-FR" sz="1800" i="1">
                                    <a:latin typeface="Cambria Math"/>
                                  </a:rPr>
                                  <m:t>𝑡</m:t>
                                </m:r>
                                <m:r>
                                  <a:rPr lang="fr-FR" sz="1800" i="1">
                                    <a:latin typeface="Cambria Math"/>
                                  </a:rPr>
                                  <m:t>−1</m:t>
                                </m:r>
                              </m:e>
                            </m:d>
                            <m:r>
                              <a:rPr lang="fr-FR" sz="1800" i="1">
                                <a:latin typeface="Cambria Math"/>
                              </a:rPr>
                              <m:t>′ </m:t>
                            </m:r>
                          </m:e>
                        </m:d>
                      </m:e>
                      <m:sub>
                        <m:r>
                          <a:rPr lang="fr-FR" sz="1800" i="1" baseline="-25000">
                            <a:latin typeface="Cambria Math"/>
                          </a:rPr>
                          <m:t>𝑡</m:t>
                        </m:r>
                        <m:r>
                          <a:rPr lang="fr-FR" sz="1800" i="1" baseline="-25000">
                            <a:latin typeface="Cambria Math"/>
                          </a:rPr>
                          <m:t>=1</m:t>
                        </m:r>
                      </m:sub>
                    </m:sSub>
                    <m:r>
                      <a:rPr lang="fr-FR" sz="1800" i="1">
                        <a:latin typeface="Cambria Math"/>
                      </a:rPr>
                      <m:t>=−5</m:t>
                    </m:r>
                  </m:oMath>
                </a14:m>
                <a:endParaRPr lang="el-GR" sz="1800" dirty="0" smtClean="0"/>
              </a:p>
              <a:p>
                <a:pPr algn="l">
                  <a:spcBef>
                    <a:spcPts val="1200"/>
                  </a:spcBef>
                  <a:spcAft>
                    <a:spcPts val="600"/>
                  </a:spcAft>
                  <a:buFont typeface="+mj-lt"/>
                  <a:buAutoNum type="arabicPeriod"/>
                </a:pPr>
                <a14:m>
                  <m:oMath xmlns:m="http://schemas.openxmlformats.org/officeDocument/2006/math">
                    <m:nary>
                      <m:naryPr>
                        <m:limLoc m:val="undOvr"/>
                        <m:ctrlPr>
                          <a:rPr lang="el-GR" sz="1800" i="1">
                            <a:latin typeface="Cambria Math"/>
                          </a:rPr>
                        </m:ctrlPr>
                      </m:naryPr>
                      <m:sub>
                        <m:r>
                          <a:rPr lang="fr-FR" sz="1800" i="1">
                            <a:latin typeface="Cambria Math"/>
                          </a:rPr>
                          <m:t>0</m:t>
                        </m:r>
                      </m:sub>
                      <m:sup>
                        <m:r>
                          <a:rPr lang="fr-FR" sz="1800" i="1">
                            <a:latin typeface="Cambria Math"/>
                          </a:rPr>
                          <m:t>+∞</m:t>
                        </m:r>
                      </m:sup>
                      <m:e>
                        <m:r>
                          <a:rPr lang="fr-FR" sz="1800" i="1">
                            <a:latin typeface="Cambria Math"/>
                          </a:rPr>
                          <m:t>(</m:t>
                        </m:r>
                        <m:sSup>
                          <m:sSupPr>
                            <m:ctrlPr>
                              <a:rPr lang="el-GR" sz="1800" i="1">
                                <a:latin typeface="Cambria Math"/>
                              </a:rPr>
                            </m:ctrlPr>
                          </m:sSupPr>
                          <m:e>
                            <m:r>
                              <a:rPr lang="fr-FR" sz="1800" i="1">
                                <a:latin typeface="Cambria Math"/>
                              </a:rPr>
                              <m:t>𝑡</m:t>
                            </m:r>
                          </m:e>
                          <m:sup>
                            <m:r>
                              <a:rPr lang="fr-FR" sz="1800" i="1" baseline="30000">
                                <a:latin typeface="Cambria Math"/>
                              </a:rPr>
                              <m:t>2</m:t>
                            </m:r>
                          </m:sup>
                        </m:sSup>
                        <m:r>
                          <a:rPr lang="fr-FR" sz="1800" i="1">
                            <a:latin typeface="Cambria Math"/>
                          </a:rPr>
                          <m:t>+3</m:t>
                        </m:r>
                        <m:r>
                          <a:rPr lang="fr-FR" sz="1800" i="1">
                            <a:latin typeface="Cambria Math"/>
                          </a:rPr>
                          <m:t>𝑡</m:t>
                        </m:r>
                        <m:r>
                          <a:rPr lang="fr-FR" sz="1800" i="1">
                            <a:latin typeface="Cambria Math"/>
                          </a:rPr>
                          <m:t>−1) </m:t>
                        </m:r>
                        <m:r>
                          <a:rPr lang="el-GR" sz="1800" i="1">
                            <a:latin typeface="Cambria Math"/>
                          </a:rPr>
                          <m:t>𝛿</m:t>
                        </m:r>
                        <m:r>
                          <a:rPr lang="fr-FR" sz="1800" i="1">
                            <a:latin typeface="Cambria Math"/>
                          </a:rPr>
                          <m:t>′′(</m:t>
                        </m:r>
                        <m:r>
                          <a:rPr lang="fr-FR" sz="1800" i="1">
                            <a:latin typeface="Cambria Math"/>
                          </a:rPr>
                          <m:t>𝑡</m:t>
                        </m:r>
                        <m:r>
                          <a:rPr lang="fr-FR" sz="1800" i="1">
                            <a:latin typeface="Cambria Math"/>
                          </a:rPr>
                          <m:t>−1) </m:t>
                        </m:r>
                        <m:r>
                          <a:rPr lang="fr-FR" sz="1800" i="1">
                            <a:latin typeface="Cambria Math"/>
                          </a:rPr>
                          <m:t>𝑑𝑡</m:t>
                        </m:r>
                      </m:e>
                    </m:nary>
                    <m:r>
                      <a:rPr lang="fr-FR" sz="1800" i="1">
                        <a:latin typeface="Cambria Math"/>
                      </a:rPr>
                      <m:t>=</m:t>
                    </m:r>
                    <m:sSup>
                      <m:sSupPr>
                        <m:ctrlPr>
                          <a:rPr lang="el-GR" sz="1800" i="1">
                            <a:latin typeface="Cambria Math"/>
                          </a:rPr>
                        </m:ctrlPr>
                      </m:sSupPr>
                      <m:e>
                        <m:d>
                          <m:dPr>
                            <m:ctrlPr>
                              <a:rPr lang="el-GR" sz="1800" i="1">
                                <a:latin typeface="Cambria Math"/>
                              </a:rPr>
                            </m:ctrlPr>
                          </m:dPr>
                          <m:e>
                            <m:r>
                              <a:rPr lang="fr-FR" sz="1800" i="1">
                                <a:latin typeface="Cambria Math"/>
                              </a:rPr>
                              <m:t>−1</m:t>
                            </m:r>
                          </m:e>
                        </m:d>
                      </m:e>
                      <m:sup>
                        <m:r>
                          <a:rPr lang="fr-FR" sz="1800" i="1" baseline="30000">
                            <a:latin typeface="Cambria Math"/>
                          </a:rPr>
                          <m:t>2</m:t>
                        </m:r>
                      </m:sup>
                    </m:sSup>
                    <m:r>
                      <a:rPr lang="fr-FR" sz="1800" i="1">
                        <a:latin typeface="Cambria Math"/>
                      </a:rPr>
                      <m:t> </m:t>
                    </m:r>
                    <m:sSub>
                      <m:sSubPr>
                        <m:ctrlPr>
                          <a:rPr lang="el-GR" sz="1800" i="1">
                            <a:latin typeface="Cambria Math"/>
                          </a:rPr>
                        </m:ctrlPr>
                      </m:sSubPr>
                      <m:e>
                        <m:d>
                          <m:dPr>
                            <m:begChr m:val="["/>
                            <m:endChr m:val="]"/>
                            <m:ctrlPr>
                              <a:rPr lang="el-GR" sz="1800" i="1">
                                <a:latin typeface="Cambria Math"/>
                              </a:rPr>
                            </m:ctrlPr>
                          </m:dPr>
                          <m:e>
                            <m:d>
                              <m:dPr>
                                <m:ctrlPr>
                                  <a:rPr lang="el-GR" sz="1800" i="1">
                                    <a:latin typeface="Cambria Math"/>
                                  </a:rPr>
                                </m:ctrlPr>
                              </m:dPr>
                              <m:e>
                                <m:sSup>
                                  <m:sSupPr>
                                    <m:ctrlPr>
                                      <a:rPr lang="el-GR" sz="1800" i="1">
                                        <a:latin typeface="Cambria Math"/>
                                      </a:rPr>
                                    </m:ctrlPr>
                                  </m:sSupPr>
                                  <m:e>
                                    <m:r>
                                      <a:rPr lang="fr-FR" sz="1800" i="1">
                                        <a:latin typeface="Cambria Math"/>
                                      </a:rPr>
                                      <m:t>𝑡</m:t>
                                    </m:r>
                                  </m:e>
                                  <m:sup>
                                    <m:r>
                                      <a:rPr lang="fr-FR" sz="1800" i="1" baseline="30000">
                                        <a:latin typeface="Cambria Math"/>
                                      </a:rPr>
                                      <m:t>2</m:t>
                                    </m:r>
                                  </m:sup>
                                </m:sSup>
                                <m:r>
                                  <a:rPr lang="fr-FR" sz="1800" i="1">
                                    <a:latin typeface="Cambria Math"/>
                                  </a:rPr>
                                  <m:t>+3</m:t>
                                </m:r>
                                <m:r>
                                  <a:rPr lang="fr-FR" sz="1800" i="1">
                                    <a:latin typeface="Cambria Math"/>
                                  </a:rPr>
                                  <m:t>𝑡</m:t>
                                </m:r>
                                <m:r>
                                  <a:rPr lang="fr-FR" sz="1800" i="1">
                                    <a:latin typeface="Cambria Math"/>
                                  </a:rPr>
                                  <m:t>−1</m:t>
                                </m:r>
                              </m:e>
                            </m:d>
                            <m:r>
                              <a:rPr lang="fr-FR" sz="1800" i="1">
                                <a:latin typeface="Cambria Math"/>
                              </a:rPr>
                              <m:t>′′ </m:t>
                            </m:r>
                          </m:e>
                        </m:d>
                      </m:e>
                      <m:sub>
                        <m:r>
                          <a:rPr lang="fr-FR" sz="1800" i="1" baseline="-25000">
                            <a:latin typeface="Cambria Math"/>
                          </a:rPr>
                          <m:t>𝑡</m:t>
                        </m:r>
                        <m:r>
                          <a:rPr lang="fr-FR" sz="1800" i="1" baseline="-25000">
                            <a:latin typeface="Cambria Math"/>
                          </a:rPr>
                          <m:t>=1</m:t>
                        </m:r>
                      </m:sub>
                    </m:sSub>
                    <m:r>
                      <a:rPr lang="fr-FR" sz="1800" i="1">
                        <a:latin typeface="Cambria Math"/>
                      </a:rPr>
                      <m:t>=2</m:t>
                    </m:r>
                  </m:oMath>
                </a14:m>
                <a:endParaRPr lang="el-GR" sz="1800" dirty="0" smtClean="0"/>
              </a:p>
              <a:p>
                <a:pPr algn="l">
                  <a:spcBef>
                    <a:spcPts val="1200"/>
                  </a:spcBef>
                  <a:spcAft>
                    <a:spcPts val="600"/>
                  </a:spcAft>
                  <a:buFont typeface="+mj-lt"/>
                  <a:buAutoNum type="arabicPeriod"/>
                </a:pPr>
                <a14:m>
                  <m:oMath xmlns:m="http://schemas.openxmlformats.org/officeDocument/2006/math">
                    <m:nary>
                      <m:naryPr>
                        <m:limLoc m:val="undOvr"/>
                        <m:ctrlPr>
                          <a:rPr lang="el-GR" sz="1800" i="1">
                            <a:latin typeface="Cambria Math"/>
                          </a:rPr>
                        </m:ctrlPr>
                      </m:naryPr>
                      <m:sub>
                        <m:r>
                          <a:rPr lang="fr-FR" sz="1800" i="1">
                            <a:latin typeface="Cambria Math"/>
                          </a:rPr>
                          <m:t>0</m:t>
                        </m:r>
                      </m:sub>
                      <m:sup>
                        <m:r>
                          <a:rPr lang="fr-FR" sz="1800" i="1">
                            <a:latin typeface="Cambria Math"/>
                          </a:rPr>
                          <m:t>+∞</m:t>
                        </m:r>
                      </m:sup>
                      <m:e>
                        <m:d>
                          <m:dPr>
                            <m:ctrlPr>
                              <a:rPr lang="el-GR" sz="1800" i="1">
                                <a:latin typeface="Cambria Math"/>
                              </a:rPr>
                            </m:ctrlPr>
                          </m:dPr>
                          <m:e>
                            <m:sSup>
                              <m:sSupPr>
                                <m:ctrlPr>
                                  <a:rPr lang="el-GR" sz="1800" i="1">
                                    <a:latin typeface="Cambria Math"/>
                                  </a:rPr>
                                </m:ctrlPr>
                              </m:sSupPr>
                              <m:e>
                                <m:r>
                                  <a:rPr lang="fr-FR" sz="1800" i="1">
                                    <a:latin typeface="Cambria Math"/>
                                  </a:rPr>
                                  <m:t>𝑡</m:t>
                                </m:r>
                              </m:e>
                              <m:sup>
                                <m:r>
                                  <a:rPr lang="fr-FR" sz="1800" i="1" baseline="30000">
                                    <a:latin typeface="Cambria Math"/>
                                  </a:rPr>
                                  <m:t>2</m:t>
                                </m:r>
                              </m:sup>
                            </m:sSup>
                            <m:r>
                              <a:rPr lang="fr-FR" sz="1800" i="1">
                                <a:latin typeface="Cambria Math"/>
                              </a:rPr>
                              <m:t>+3</m:t>
                            </m:r>
                            <m:r>
                              <a:rPr lang="fr-FR" sz="1800" i="1">
                                <a:latin typeface="Cambria Math"/>
                              </a:rPr>
                              <m:t>𝑡</m:t>
                            </m:r>
                            <m:r>
                              <a:rPr lang="fr-FR" sz="1800" i="1">
                                <a:latin typeface="Cambria Math"/>
                              </a:rPr>
                              <m:t>−1</m:t>
                            </m:r>
                          </m:e>
                        </m:d>
                        <m:sSup>
                          <m:sSupPr>
                            <m:ctrlPr>
                              <a:rPr lang="el-GR" sz="1800" i="1">
                                <a:latin typeface="Cambria Math"/>
                              </a:rPr>
                            </m:ctrlPr>
                          </m:sSupPr>
                          <m:e>
                            <m:r>
                              <a:rPr lang="el-GR" sz="1800" i="1">
                                <a:latin typeface="Cambria Math"/>
                              </a:rPr>
                              <m:t>𝛿</m:t>
                            </m:r>
                          </m:e>
                          <m:sup>
                            <m:r>
                              <a:rPr lang="fr-FR" sz="1800" i="1" baseline="30000">
                                <a:latin typeface="Cambria Math"/>
                              </a:rPr>
                              <m:t>(3)</m:t>
                            </m:r>
                          </m:sup>
                        </m:sSup>
                        <m:r>
                          <a:rPr lang="fr-FR" sz="1800" i="1">
                            <a:latin typeface="Cambria Math"/>
                          </a:rPr>
                          <m:t>(</m:t>
                        </m:r>
                        <m:r>
                          <a:rPr lang="fr-FR" sz="1800" i="1">
                            <a:latin typeface="Cambria Math"/>
                          </a:rPr>
                          <m:t>𝑡</m:t>
                        </m:r>
                        <m:r>
                          <a:rPr lang="fr-FR" sz="1800" i="1">
                            <a:latin typeface="Cambria Math"/>
                          </a:rPr>
                          <m:t>−1) </m:t>
                        </m:r>
                        <m:r>
                          <a:rPr lang="fr-FR" sz="1800" i="1">
                            <a:latin typeface="Cambria Math"/>
                          </a:rPr>
                          <m:t>𝑑𝑡</m:t>
                        </m:r>
                      </m:e>
                    </m:nary>
                    <m:r>
                      <a:rPr lang="fr-FR" sz="1800" i="1">
                        <a:latin typeface="Cambria Math"/>
                      </a:rPr>
                      <m:t>=</m:t>
                    </m:r>
                    <m:sSup>
                      <m:sSupPr>
                        <m:ctrlPr>
                          <a:rPr lang="el-GR" sz="1800" i="1">
                            <a:latin typeface="Cambria Math"/>
                          </a:rPr>
                        </m:ctrlPr>
                      </m:sSupPr>
                      <m:e>
                        <m:d>
                          <m:dPr>
                            <m:ctrlPr>
                              <a:rPr lang="el-GR" sz="1800" i="1">
                                <a:latin typeface="Cambria Math"/>
                              </a:rPr>
                            </m:ctrlPr>
                          </m:dPr>
                          <m:e>
                            <m:r>
                              <a:rPr lang="fr-FR" sz="1800" i="1">
                                <a:latin typeface="Cambria Math"/>
                              </a:rPr>
                              <m:t>−1</m:t>
                            </m:r>
                          </m:e>
                        </m:d>
                      </m:e>
                      <m:sup>
                        <m:r>
                          <a:rPr lang="fr-FR" sz="1800" i="1" baseline="30000">
                            <a:latin typeface="Cambria Math"/>
                          </a:rPr>
                          <m:t>3</m:t>
                        </m:r>
                      </m:sup>
                    </m:sSup>
                    <m:r>
                      <a:rPr lang="fr-FR" sz="1800" i="1">
                        <a:latin typeface="Cambria Math"/>
                      </a:rPr>
                      <m:t> </m:t>
                    </m:r>
                    <m:sSub>
                      <m:sSubPr>
                        <m:ctrlPr>
                          <a:rPr lang="el-GR" sz="1800" i="1">
                            <a:latin typeface="Cambria Math"/>
                          </a:rPr>
                        </m:ctrlPr>
                      </m:sSubPr>
                      <m:e>
                        <m:d>
                          <m:dPr>
                            <m:begChr m:val="["/>
                            <m:endChr m:val="]"/>
                            <m:ctrlPr>
                              <a:rPr lang="el-GR" sz="1800" i="1">
                                <a:latin typeface="Cambria Math"/>
                              </a:rPr>
                            </m:ctrlPr>
                          </m:dPr>
                          <m:e>
                            <m:sSup>
                              <m:sSupPr>
                                <m:ctrlPr>
                                  <a:rPr lang="el-GR" sz="1800" i="1">
                                    <a:latin typeface="Cambria Math"/>
                                  </a:rPr>
                                </m:ctrlPr>
                              </m:sSupPr>
                              <m:e>
                                <m:d>
                                  <m:dPr>
                                    <m:ctrlPr>
                                      <a:rPr lang="el-GR" sz="1800" i="1">
                                        <a:latin typeface="Cambria Math"/>
                                      </a:rPr>
                                    </m:ctrlPr>
                                  </m:dPr>
                                  <m:e>
                                    <m:sSup>
                                      <m:sSupPr>
                                        <m:ctrlPr>
                                          <a:rPr lang="el-GR" sz="1800" i="1">
                                            <a:latin typeface="Cambria Math"/>
                                          </a:rPr>
                                        </m:ctrlPr>
                                      </m:sSupPr>
                                      <m:e>
                                        <m:r>
                                          <a:rPr lang="fr-FR" sz="1800" i="1">
                                            <a:latin typeface="Cambria Math"/>
                                          </a:rPr>
                                          <m:t>𝑡</m:t>
                                        </m:r>
                                      </m:e>
                                      <m:sup>
                                        <m:r>
                                          <a:rPr lang="fr-FR" sz="1800" i="1" baseline="30000">
                                            <a:latin typeface="Cambria Math"/>
                                          </a:rPr>
                                          <m:t>2</m:t>
                                        </m:r>
                                      </m:sup>
                                    </m:sSup>
                                    <m:r>
                                      <a:rPr lang="fr-FR" sz="1800" i="1">
                                        <a:latin typeface="Cambria Math"/>
                                      </a:rPr>
                                      <m:t>+3</m:t>
                                    </m:r>
                                    <m:r>
                                      <a:rPr lang="fr-FR" sz="1800" i="1">
                                        <a:latin typeface="Cambria Math"/>
                                      </a:rPr>
                                      <m:t>𝑡</m:t>
                                    </m:r>
                                    <m:r>
                                      <a:rPr lang="fr-FR" sz="1800" i="1">
                                        <a:latin typeface="Cambria Math"/>
                                      </a:rPr>
                                      <m:t>−1</m:t>
                                    </m:r>
                                  </m:e>
                                </m:d>
                              </m:e>
                              <m:sup>
                                <m:r>
                                  <a:rPr lang="fr-FR" sz="1800" i="1" baseline="30000">
                                    <a:latin typeface="Cambria Math"/>
                                  </a:rPr>
                                  <m:t>(3)</m:t>
                                </m:r>
                              </m:sup>
                            </m:sSup>
                            <m:r>
                              <a:rPr lang="fr-FR" sz="1800" i="1" baseline="30000">
                                <a:latin typeface="Cambria Math"/>
                              </a:rPr>
                              <m:t> </m:t>
                            </m:r>
                          </m:e>
                        </m:d>
                      </m:e>
                      <m:sub>
                        <m:r>
                          <a:rPr lang="fr-FR" sz="1800" i="1" baseline="-25000">
                            <a:latin typeface="Cambria Math"/>
                          </a:rPr>
                          <m:t>𝑡</m:t>
                        </m:r>
                        <m:r>
                          <a:rPr lang="fr-FR" sz="1800" i="1" baseline="-25000">
                            <a:latin typeface="Cambria Math"/>
                          </a:rPr>
                          <m:t>=1</m:t>
                        </m:r>
                      </m:sub>
                    </m:sSub>
                    <m:r>
                      <a:rPr lang="fr-FR" sz="1800" i="1">
                        <a:latin typeface="Cambria Math"/>
                      </a:rPr>
                      <m:t>=0</m:t>
                    </m:r>
                  </m:oMath>
                </a14:m>
                <a:endParaRPr lang="fr-FR" sz="1800" dirty="0"/>
              </a:p>
              <a:p>
                <a:pPr marL="0" indent="0" algn="l">
                  <a:spcBef>
                    <a:spcPts val="1200"/>
                  </a:spcBef>
                  <a:spcAft>
                    <a:spcPts val="600"/>
                  </a:spcAft>
                  <a:buNone/>
                </a:pPr>
                <a:endParaRPr lang="en-US" sz="1800" dirty="0" smtClean="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457200" y="1052736"/>
                <a:ext cx="8229600" cy="5472608"/>
              </a:xfrm>
              <a:blipFill rotWithShape="1">
                <a:blip r:embed="rId2"/>
                <a:stretch>
                  <a:fillRect l="-815" t="-669" b="-12040"/>
                </a:stretch>
              </a:blipFill>
            </p:spPr>
            <p:txBody>
              <a:bodyPr/>
              <a:lstStyle/>
              <a:p>
                <a:r>
                  <a:rPr lang="el-GR">
                    <a:noFill/>
                  </a:rPr>
                  <a:t> </a:t>
                </a:r>
              </a:p>
            </p:txBody>
          </p:sp>
        </mc:Fallback>
      </mc:AlternateContent>
      <p:sp>
        <p:nvSpPr>
          <p:cNvPr id="4" name="Slide Number Placeholder 3"/>
          <p:cNvSpPr>
            <a:spLocks noGrp="1"/>
          </p:cNvSpPr>
          <p:nvPr>
            <p:ph type="sldNum" sz="quarter" idx="12"/>
          </p:nvPr>
        </p:nvSpPr>
        <p:spPr/>
        <p:txBody>
          <a:bodyPr/>
          <a:lstStyle/>
          <a:p>
            <a:fld id="{0B0EBAE1-C03B-424B-868F-E6C23C4F0113}" type="slidenum">
              <a:rPr lang="el-GR" smtClean="0"/>
              <a:t>81</a:t>
            </a:fld>
            <a:endParaRPr lang="el-GR"/>
          </a:p>
        </p:txBody>
      </p:sp>
    </p:spTree>
    <p:extLst>
      <p:ext uri="{BB962C8B-B14F-4D97-AF65-F5344CB8AC3E}">
        <p14:creationId xmlns:p14="http://schemas.microsoft.com/office/powerpoint/2010/main" val="3114733035"/>
      </p:ext>
    </p:extLst>
  </p:cSld>
  <p:clrMapOvr>
    <a:masterClrMapping/>
  </p:clrMapOvr>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l-GR" dirty="0" smtClean="0"/>
              <a:t>Άσκηση 13</a:t>
            </a:r>
            <a:endParaRPr lang="el-GR"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457200" y="1052736"/>
                <a:ext cx="8229600" cy="5472608"/>
              </a:xfrm>
            </p:spPr>
            <p:txBody>
              <a:bodyPr>
                <a:noAutofit/>
              </a:bodyPr>
              <a:lstStyle/>
              <a:p>
                <a:pPr marL="0" indent="0" algn="l">
                  <a:spcBef>
                    <a:spcPts val="1200"/>
                  </a:spcBef>
                  <a:spcAft>
                    <a:spcPts val="600"/>
                  </a:spcAft>
                  <a:buNone/>
                </a:pPr>
                <a:r>
                  <a:rPr lang="el-GR" sz="1800" dirty="0" smtClean="0"/>
                  <a:t>Να υπολογίσετε την τιμή καθενός από τα παρακάτω ολοκληρώματα:</a:t>
                </a:r>
              </a:p>
              <a:p>
                <a:pPr algn="l">
                  <a:spcBef>
                    <a:spcPts val="1200"/>
                  </a:spcBef>
                  <a:spcAft>
                    <a:spcPts val="600"/>
                  </a:spcAft>
                  <a:buFont typeface="+mj-lt"/>
                  <a:buAutoNum type="arabicPeriod"/>
                </a:pPr>
                <a14:m>
                  <m:oMath xmlns:m="http://schemas.openxmlformats.org/officeDocument/2006/math">
                    <m:nary>
                      <m:naryPr>
                        <m:limLoc m:val="undOvr"/>
                        <m:ctrlPr>
                          <a:rPr lang="el-GR" sz="1800" i="1">
                            <a:latin typeface="Cambria Math"/>
                          </a:rPr>
                        </m:ctrlPr>
                      </m:naryPr>
                      <m:sub>
                        <m:r>
                          <a:rPr lang="fr-FR" sz="1800" i="1">
                            <a:latin typeface="Cambria Math"/>
                          </a:rPr>
                          <m:t>0</m:t>
                        </m:r>
                      </m:sub>
                      <m:sup>
                        <m:r>
                          <a:rPr lang="fr-FR" sz="1800" i="1">
                            <a:latin typeface="Cambria Math"/>
                          </a:rPr>
                          <m:t>+∞</m:t>
                        </m:r>
                      </m:sup>
                      <m:e>
                        <m:r>
                          <a:rPr lang="fr-FR" sz="1800" i="1">
                            <a:latin typeface="Cambria Math"/>
                          </a:rPr>
                          <m:t>𝑡</m:t>
                        </m:r>
                        <m:r>
                          <a:rPr lang="fr-FR" sz="1800" i="1">
                            <a:latin typeface="Cambria Math"/>
                          </a:rPr>
                          <m:t> </m:t>
                        </m:r>
                        <m:r>
                          <a:rPr lang="fr-FR" sz="1800" i="1">
                            <a:latin typeface="Cambria Math"/>
                          </a:rPr>
                          <m:t>𝑢</m:t>
                        </m:r>
                        <m:d>
                          <m:dPr>
                            <m:ctrlPr>
                              <a:rPr lang="el-GR" sz="1800" i="1">
                                <a:latin typeface="Cambria Math"/>
                              </a:rPr>
                            </m:ctrlPr>
                          </m:dPr>
                          <m:e>
                            <m:r>
                              <a:rPr lang="fr-FR" sz="1800" i="1">
                                <a:latin typeface="Cambria Math"/>
                              </a:rPr>
                              <m:t>2−</m:t>
                            </m:r>
                            <m:r>
                              <a:rPr lang="fr-FR" sz="1800" i="1">
                                <a:latin typeface="Cambria Math"/>
                              </a:rPr>
                              <m:t>𝑡</m:t>
                            </m:r>
                          </m:e>
                        </m:d>
                        <m:r>
                          <a:rPr lang="fr-FR" sz="1800" i="1">
                            <a:latin typeface="Cambria Math"/>
                          </a:rPr>
                          <m:t> </m:t>
                        </m:r>
                        <m:r>
                          <a:rPr lang="el-GR" sz="1800" i="1">
                            <a:latin typeface="Cambria Math"/>
                          </a:rPr>
                          <m:t>𝑢</m:t>
                        </m:r>
                        <m:d>
                          <m:dPr>
                            <m:ctrlPr>
                              <a:rPr lang="el-GR" sz="1800" i="1">
                                <a:latin typeface="Cambria Math"/>
                              </a:rPr>
                            </m:ctrlPr>
                          </m:dPr>
                          <m:e>
                            <m:r>
                              <a:rPr lang="fr-FR" sz="1800" i="1">
                                <a:latin typeface="Cambria Math"/>
                              </a:rPr>
                              <m:t>𝑡</m:t>
                            </m:r>
                          </m:e>
                        </m:d>
                        <m:r>
                          <a:rPr lang="fr-FR" sz="1800" i="1">
                            <a:latin typeface="Cambria Math"/>
                          </a:rPr>
                          <m:t> </m:t>
                        </m:r>
                        <m:r>
                          <a:rPr lang="fr-FR" sz="1800" i="1">
                            <a:latin typeface="Cambria Math"/>
                          </a:rPr>
                          <m:t>𝑑𝑡</m:t>
                        </m:r>
                      </m:e>
                    </m:nary>
                  </m:oMath>
                </a14:m>
                <a:endParaRPr lang="el-GR" sz="1800" dirty="0" smtClean="0"/>
              </a:p>
              <a:p>
                <a:pPr algn="l">
                  <a:spcBef>
                    <a:spcPts val="1200"/>
                  </a:spcBef>
                  <a:spcAft>
                    <a:spcPts val="600"/>
                  </a:spcAft>
                  <a:buFont typeface="+mj-lt"/>
                  <a:buAutoNum type="arabicPeriod"/>
                </a:pPr>
                <a14:m>
                  <m:oMath xmlns:m="http://schemas.openxmlformats.org/officeDocument/2006/math">
                    <m:nary>
                      <m:naryPr>
                        <m:limLoc m:val="undOvr"/>
                        <m:ctrlPr>
                          <a:rPr lang="el-GR" sz="1800" i="1">
                            <a:latin typeface="Cambria Math"/>
                          </a:rPr>
                        </m:ctrlPr>
                      </m:naryPr>
                      <m:sub>
                        <m:r>
                          <a:rPr lang="fr-FR" sz="1800" i="1">
                            <a:latin typeface="Cambria Math"/>
                          </a:rPr>
                          <m:t>0</m:t>
                        </m:r>
                      </m:sub>
                      <m:sup>
                        <m:r>
                          <a:rPr lang="fr-FR" sz="1800" i="1">
                            <a:latin typeface="Cambria Math"/>
                          </a:rPr>
                          <m:t>+∞</m:t>
                        </m:r>
                      </m:sup>
                      <m:e>
                        <m:r>
                          <a:rPr lang="el-GR" sz="1800" i="1">
                            <a:latin typeface="Cambria Math"/>
                          </a:rPr>
                          <m:t>𝛿</m:t>
                        </m:r>
                        <m:d>
                          <m:dPr>
                            <m:ctrlPr>
                              <a:rPr lang="el-GR" sz="1800" i="1">
                                <a:latin typeface="Cambria Math"/>
                              </a:rPr>
                            </m:ctrlPr>
                          </m:dPr>
                          <m:e>
                            <m:f>
                              <m:fPr>
                                <m:ctrlPr>
                                  <a:rPr lang="el-GR" sz="1800" i="1">
                                    <a:latin typeface="Cambria Math"/>
                                  </a:rPr>
                                </m:ctrlPr>
                              </m:fPr>
                              <m:num>
                                <m:r>
                                  <a:rPr lang="el-GR" sz="1800" i="1">
                                    <a:latin typeface="Cambria Math"/>
                                  </a:rPr>
                                  <m:t>𝑡</m:t>
                                </m:r>
                              </m:num>
                              <m:den>
                                <m:r>
                                  <a:rPr lang="el-GR" sz="1800" i="1">
                                    <a:latin typeface="Cambria Math"/>
                                  </a:rPr>
                                  <m:t>2</m:t>
                                </m:r>
                              </m:den>
                            </m:f>
                            <m:r>
                              <a:rPr lang="el-GR" sz="1800" i="1">
                                <a:latin typeface="Cambria Math"/>
                              </a:rPr>
                              <m:t>−1</m:t>
                            </m:r>
                          </m:e>
                        </m:d>
                        <m:r>
                          <a:rPr lang="fr-FR" sz="1800" i="1">
                            <a:latin typeface="Cambria Math"/>
                          </a:rPr>
                          <m:t>(</m:t>
                        </m:r>
                        <m:sSup>
                          <m:sSupPr>
                            <m:ctrlPr>
                              <a:rPr lang="el-GR" sz="1800" i="1">
                                <a:latin typeface="Cambria Math"/>
                              </a:rPr>
                            </m:ctrlPr>
                          </m:sSupPr>
                          <m:e>
                            <m:r>
                              <a:rPr lang="fr-FR" sz="1800" i="1">
                                <a:latin typeface="Cambria Math"/>
                              </a:rPr>
                              <m:t>𝑡</m:t>
                            </m:r>
                          </m:e>
                          <m:sup>
                            <m:r>
                              <a:rPr lang="fr-FR" sz="1800" i="1" baseline="30000">
                                <a:latin typeface="Cambria Math"/>
                              </a:rPr>
                              <m:t>2</m:t>
                            </m:r>
                          </m:sup>
                        </m:sSup>
                        <m:r>
                          <a:rPr lang="fr-FR" sz="1800" i="1">
                            <a:latin typeface="Cambria Math"/>
                          </a:rPr>
                          <m:t>+2) </m:t>
                        </m:r>
                        <m:r>
                          <a:rPr lang="fr-FR" sz="1800" i="1">
                            <a:latin typeface="Cambria Math"/>
                          </a:rPr>
                          <m:t>𝑑𝑡</m:t>
                        </m:r>
                      </m:e>
                    </m:nary>
                  </m:oMath>
                </a14:m>
                <a:endParaRPr lang="el-GR" sz="1800" dirty="0" smtClean="0"/>
              </a:p>
              <a:p>
                <a:pPr algn="l">
                  <a:spcBef>
                    <a:spcPts val="1200"/>
                  </a:spcBef>
                  <a:spcAft>
                    <a:spcPts val="600"/>
                  </a:spcAft>
                  <a:buFont typeface="+mj-lt"/>
                  <a:buAutoNum type="arabicPeriod"/>
                </a:pPr>
                <a14:m>
                  <m:oMath xmlns:m="http://schemas.openxmlformats.org/officeDocument/2006/math">
                    <m:nary>
                      <m:naryPr>
                        <m:limLoc m:val="undOvr"/>
                        <m:ctrlPr>
                          <a:rPr lang="el-GR" sz="1800" i="1">
                            <a:latin typeface="Cambria Math"/>
                          </a:rPr>
                        </m:ctrlPr>
                      </m:naryPr>
                      <m:sub>
                        <m:r>
                          <a:rPr lang="fr-FR" sz="1800" i="1">
                            <a:latin typeface="Cambria Math"/>
                          </a:rPr>
                          <m:t>0</m:t>
                        </m:r>
                      </m:sub>
                      <m:sup>
                        <m:r>
                          <a:rPr lang="fr-FR" sz="1800" i="1">
                            <a:latin typeface="Cambria Math"/>
                          </a:rPr>
                          <m:t>+∞</m:t>
                        </m:r>
                      </m:sup>
                      <m:e>
                        <m:r>
                          <a:rPr lang="el-GR" sz="1800" i="1">
                            <a:latin typeface="Cambria Math"/>
                          </a:rPr>
                          <m:t>𝛿</m:t>
                        </m:r>
                        <m:r>
                          <a:rPr lang="el-GR" sz="1800" i="1">
                            <a:latin typeface="Cambria Math"/>
                          </a:rPr>
                          <m:t>′</m:t>
                        </m:r>
                        <m:d>
                          <m:dPr>
                            <m:ctrlPr>
                              <a:rPr lang="el-GR" sz="1800" i="1">
                                <a:latin typeface="Cambria Math"/>
                              </a:rPr>
                            </m:ctrlPr>
                          </m:dPr>
                          <m:e>
                            <m:r>
                              <a:rPr lang="fr-FR" sz="1800" i="1">
                                <a:latin typeface="Cambria Math"/>
                              </a:rPr>
                              <m:t>𝑡</m:t>
                            </m:r>
                            <m:r>
                              <a:rPr lang="fr-FR" sz="1800" i="1">
                                <a:latin typeface="Cambria Math"/>
                              </a:rPr>
                              <m:t>−1</m:t>
                            </m:r>
                          </m:e>
                        </m:d>
                        <m:sSup>
                          <m:sSupPr>
                            <m:ctrlPr>
                              <a:rPr lang="el-GR" sz="1800" i="1">
                                <a:latin typeface="Cambria Math"/>
                              </a:rPr>
                            </m:ctrlPr>
                          </m:sSupPr>
                          <m:e>
                            <m:r>
                              <a:rPr lang="fr-FR" sz="1800" i="1">
                                <a:latin typeface="Cambria Math"/>
                              </a:rPr>
                              <m:t>𝑒</m:t>
                            </m:r>
                          </m:e>
                          <m:sup>
                            <m:r>
                              <a:rPr lang="el-GR" sz="1800" b="0" i="1" smtClean="0">
                                <a:latin typeface="Cambria Math"/>
                              </a:rPr>
                              <m:t>−</m:t>
                            </m:r>
                            <m:r>
                              <a:rPr lang="en-US" sz="1800" b="0" i="1" smtClean="0">
                                <a:latin typeface="Cambria Math"/>
                              </a:rPr>
                              <m:t>𝑡</m:t>
                            </m:r>
                          </m:sup>
                        </m:sSup>
                        <m:r>
                          <a:rPr lang="fr-FR" sz="1800" i="1" baseline="30000">
                            <a:latin typeface="Cambria Math"/>
                          </a:rPr>
                          <m:t> </m:t>
                        </m:r>
                        <m:r>
                          <a:rPr lang="fr-FR" sz="1800" i="1">
                            <a:latin typeface="Cambria Math"/>
                          </a:rPr>
                          <m:t>𝑢</m:t>
                        </m:r>
                        <m:r>
                          <a:rPr lang="fr-FR" sz="1800" i="1">
                            <a:latin typeface="Cambria Math"/>
                          </a:rPr>
                          <m:t>(</m:t>
                        </m:r>
                        <m:r>
                          <a:rPr lang="fr-FR" sz="1800" i="1">
                            <a:latin typeface="Cambria Math"/>
                          </a:rPr>
                          <m:t>𝑡</m:t>
                        </m:r>
                        <m:r>
                          <a:rPr lang="fr-FR" sz="1800" i="1">
                            <a:latin typeface="Cambria Math"/>
                          </a:rPr>
                          <m:t>) </m:t>
                        </m:r>
                        <m:r>
                          <a:rPr lang="fr-FR" sz="1800" i="1">
                            <a:latin typeface="Cambria Math"/>
                          </a:rPr>
                          <m:t>𝑑𝑡</m:t>
                        </m:r>
                      </m:e>
                    </m:nary>
                  </m:oMath>
                </a14:m>
                <a:endParaRPr lang="el-GR" sz="1800" dirty="0" smtClean="0"/>
              </a:p>
              <a:p>
                <a:pPr marL="0" indent="0" algn="l">
                  <a:spcBef>
                    <a:spcPts val="1200"/>
                  </a:spcBef>
                  <a:spcAft>
                    <a:spcPts val="600"/>
                  </a:spcAft>
                  <a:buNone/>
                </a:pPr>
                <a:r>
                  <a:rPr lang="el-GR" sz="1800" u="sng" dirty="0" smtClean="0"/>
                  <a:t>Απάντηση</a:t>
                </a:r>
                <a:r>
                  <a:rPr lang="el-GR" sz="1800" dirty="0" smtClean="0"/>
                  <a:t>:</a:t>
                </a:r>
              </a:p>
              <a:p>
                <a:pPr marL="0" lvl="0" indent="0" algn="l">
                  <a:spcBef>
                    <a:spcPts val="1200"/>
                  </a:spcBef>
                  <a:spcAft>
                    <a:spcPts val="600"/>
                  </a:spcAft>
                  <a:buNone/>
                </a:pPr>
                <a:r>
                  <a:rPr lang="en-US" sz="1800" dirty="0" smtClean="0"/>
                  <a:t>1.  </a:t>
                </a:r>
                <a14:m>
                  <m:oMath xmlns:m="http://schemas.openxmlformats.org/officeDocument/2006/math">
                    <m:nary>
                      <m:naryPr>
                        <m:limLoc m:val="undOvr"/>
                        <m:ctrlPr>
                          <a:rPr lang="el-GR" sz="1800" i="1">
                            <a:latin typeface="Cambria Math"/>
                          </a:rPr>
                        </m:ctrlPr>
                      </m:naryPr>
                      <m:sub>
                        <m:r>
                          <a:rPr lang="fr-FR" sz="1800" i="1">
                            <a:latin typeface="Cambria Math"/>
                          </a:rPr>
                          <m:t>0</m:t>
                        </m:r>
                      </m:sub>
                      <m:sup>
                        <m:r>
                          <a:rPr lang="fr-FR" sz="1800" i="1">
                            <a:latin typeface="Cambria Math"/>
                          </a:rPr>
                          <m:t>+∞</m:t>
                        </m:r>
                      </m:sup>
                      <m:e>
                        <m:r>
                          <a:rPr lang="fr-FR" sz="1800" i="1">
                            <a:latin typeface="Cambria Math"/>
                          </a:rPr>
                          <m:t>𝑡</m:t>
                        </m:r>
                        <m:r>
                          <a:rPr lang="fr-FR" sz="1800" i="1">
                            <a:latin typeface="Cambria Math"/>
                          </a:rPr>
                          <m:t> </m:t>
                        </m:r>
                        <m:r>
                          <a:rPr lang="fr-FR" sz="1800" i="1">
                            <a:latin typeface="Cambria Math"/>
                          </a:rPr>
                          <m:t>𝑢</m:t>
                        </m:r>
                        <m:d>
                          <m:dPr>
                            <m:ctrlPr>
                              <a:rPr lang="el-GR" sz="1800" i="1">
                                <a:latin typeface="Cambria Math"/>
                              </a:rPr>
                            </m:ctrlPr>
                          </m:dPr>
                          <m:e>
                            <m:r>
                              <a:rPr lang="fr-FR" sz="1800" i="1">
                                <a:latin typeface="Cambria Math"/>
                              </a:rPr>
                              <m:t>2−</m:t>
                            </m:r>
                            <m:r>
                              <a:rPr lang="fr-FR" sz="1800" i="1">
                                <a:latin typeface="Cambria Math"/>
                              </a:rPr>
                              <m:t>𝑡</m:t>
                            </m:r>
                          </m:e>
                        </m:d>
                        <m:r>
                          <a:rPr lang="fr-FR" sz="1800" i="1">
                            <a:latin typeface="Cambria Math"/>
                          </a:rPr>
                          <m:t> </m:t>
                        </m:r>
                        <m:r>
                          <a:rPr lang="en-US" sz="1800" i="1">
                            <a:latin typeface="Cambria Math"/>
                          </a:rPr>
                          <m:t>𝑢</m:t>
                        </m:r>
                        <m:d>
                          <m:dPr>
                            <m:ctrlPr>
                              <a:rPr lang="el-GR" sz="1800" i="1">
                                <a:latin typeface="Cambria Math"/>
                              </a:rPr>
                            </m:ctrlPr>
                          </m:dPr>
                          <m:e>
                            <m:r>
                              <a:rPr lang="fr-FR" sz="1800" i="1">
                                <a:latin typeface="Cambria Math"/>
                              </a:rPr>
                              <m:t>𝑡</m:t>
                            </m:r>
                          </m:e>
                        </m:d>
                        <m:r>
                          <a:rPr lang="fr-FR" sz="1800" i="1">
                            <a:latin typeface="Cambria Math"/>
                          </a:rPr>
                          <m:t> </m:t>
                        </m:r>
                        <m:r>
                          <a:rPr lang="fr-FR" sz="1800" i="1">
                            <a:latin typeface="Cambria Math"/>
                          </a:rPr>
                          <m:t>𝑑𝑡</m:t>
                        </m:r>
                      </m:e>
                    </m:nary>
                    <m:r>
                      <a:rPr lang="fr-FR" sz="1800" i="1">
                        <a:latin typeface="Cambria Math"/>
                      </a:rPr>
                      <m:t>=</m:t>
                    </m:r>
                    <m:nary>
                      <m:naryPr>
                        <m:limLoc m:val="subSup"/>
                        <m:ctrlPr>
                          <a:rPr lang="el-GR" sz="1800" i="1">
                            <a:latin typeface="Cambria Math"/>
                          </a:rPr>
                        </m:ctrlPr>
                      </m:naryPr>
                      <m:sub>
                        <m:r>
                          <a:rPr lang="fr-FR" sz="1800" i="1">
                            <a:latin typeface="Cambria Math"/>
                          </a:rPr>
                          <m:t>0</m:t>
                        </m:r>
                      </m:sub>
                      <m:sup>
                        <m:r>
                          <a:rPr lang="fr-FR" sz="1800" i="1">
                            <a:latin typeface="Cambria Math"/>
                          </a:rPr>
                          <m:t>2</m:t>
                        </m:r>
                      </m:sup>
                      <m:e>
                        <m:r>
                          <a:rPr lang="en-US" sz="1800" i="1">
                            <a:latin typeface="Cambria Math"/>
                          </a:rPr>
                          <m:t>𝑡</m:t>
                        </m:r>
                        <m:r>
                          <a:rPr lang="en-US" sz="1800" i="1">
                            <a:latin typeface="Cambria Math"/>
                          </a:rPr>
                          <m:t> </m:t>
                        </m:r>
                        <m:r>
                          <a:rPr lang="en-US" sz="1800" i="1">
                            <a:latin typeface="Cambria Math"/>
                          </a:rPr>
                          <m:t>𝑑𝑡</m:t>
                        </m:r>
                      </m:e>
                    </m:nary>
                    <m:r>
                      <a:rPr lang="fr-FR" sz="1800" i="1">
                        <a:latin typeface="Cambria Math"/>
                      </a:rPr>
                      <m:t>=2</m:t>
                    </m:r>
                  </m:oMath>
                </a14:m>
                <a:endParaRPr lang="en-US" sz="1800" i="1" dirty="0" smtClean="0"/>
              </a:p>
              <a:p>
                <a:pPr marL="0" lvl="0" indent="0" algn="l">
                  <a:spcBef>
                    <a:spcPts val="1200"/>
                  </a:spcBef>
                  <a:spcAft>
                    <a:spcPts val="600"/>
                  </a:spcAft>
                  <a:buNone/>
                </a:pPr>
                <a:r>
                  <a:rPr lang="en-US" sz="1800" dirty="0" smtClean="0"/>
                  <a:t>2.  </a:t>
                </a:r>
                <a14:m>
                  <m:oMath xmlns:m="http://schemas.openxmlformats.org/officeDocument/2006/math">
                    <m:nary>
                      <m:naryPr>
                        <m:limLoc m:val="undOvr"/>
                        <m:ctrlPr>
                          <a:rPr lang="el-GR" sz="1800" i="1">
                            <a:latin typeface="Cambria Math"/>
                          </a:rPr>
                        </m:ctrlPr>
                      </m:naryPr>
                      <m:sub>
                        <m:r>
                          <a:rPr lang="fr-FR" sz="1800" i="1">
                            <a:latin typeface="Cambria Math"/>
                          </a:rPr>
                          <m:t>0</m:t>
                        </m:r>
                      </m:sub>
                      <m:sup>
                        <m:r>
                          <a:rPr lang="fr-FR" sz="1800" i="1">
                            <a:latin typeface="Cambria Math"/>
                          </a:rPr>
                          <m:t>+∞</m:t>
                        </m:r>
                      </m:sup>
                      <m:e>
                        <m:r>
                          <a:rPr lang="el-GR" sz="1800" i="1">
                            <a:latin typeface="Cambria Math"/>
                          </a:rPr>
                          <m:t>𝛿</m:t>
                        </m:r>
                        <m:d>
                          <m:dPr>
                            <m:ctrlPr>
                              <a:rPr lang="el-GR" sz="1800" i="1">
                                <a:latin typeface="Cambria Math"/>
                              </a:rPr>
                            </m:ctrlPr>
                          </m:dPr>
                          <m:e>
                            <m:f>
                              <m:fPr>
                                <m:ctrlPr>
                                  <a:rPr lang="el-GR" sz="1800" i="1">
                                    <a:latin typeface="Cambria Math"/>
                                  </a:rPr>
                                </m:ctrlPr>
                              </m:fPr>
                              <m:num>
                                <m:r>
                                  <a:rPr lang="el-GR" sz="1800" i="1">
                                    <a:latin typeface="Cambria Math"/>
                                  </a:rPr>
                                  <m:t>𝑡</m:t>
                                </m:r>
                              </m:num>
                              <m:den>
                                <m:r>
                                  <a:rPr lang="el-GR" sz="1800" i="1">
                                    <a:latin typeface="Cambria Math"/>
                                  </a:rPr>
                                  <m:t>2</m:t>
                                </m:r>
                              </m:den>
                            </m:f>
                            <m:r>
                              <a:rPr lang="el-GR" sz="1800" i="1">
                                <a:latin typeface="Cambria Math"/>
                              </a:rPr>
                              <m:t>−1</m:t>
                            </m:r>
                          </m:e>
                        </m:d>
                        <m:r>
                          <a:rPr lang="fr-FR" sz="1800" i="1">
                            <a:latin typeface="Cambria Math"/>
                          </a:rPr>
                          <m:t>(</m:t>
                        </m:r>
                        <m:sSup>
                          <m:sSupPr>
                            <m:ctrlPr>
                              <a:rPr lang="el-GR" sz="1800" i="1">
                                <a:latin typeface="Cambria Math"/>
                              </a:rPr>
                            </m:ctrlPr>
                          </m:sSupPr>
                          <m:e>
                            <m:r>
                              <a:rPr lang="fr-FR" sz="1800" i="1">
                                <a:latin typeface="Cambria Math"/>
                              </a:rPr>
                              <m:t>𝑡</m:t>
                            </m:r>
                          </m:e>
                          <m:sup>
                            <m:r>
                              <a:rPr lang="fr-FR" sz="1800" i="1">
                                <a:latin typeface="Cambria Math"/>
                              </a:rPr>
                              <m:t>2</m:t>
                            </m:r>
                          </m:sup>
                        </m:sSup>
                        <m:r>
                          <a:rPr lang="fr-FR" sz="1800" i="1">
                            <a:latin typeface="Cambria Math"/>
                          </a:rPr>
                          <m:t>+2) </m:t>
                        </m:r>
                        <m:r>
                          <a:rPr lang="fr-FR" sz="1800" i="1">
                            <a:latin typeface="Cambria Math"/>
                          </a:rPr>
                          <m:t>𝑑𝑡</m:t>
                        </m:r>
                      </m:e>
                    </m:nary>
                  </m:oMath>
                </a14:m>
                <a:r>
                  <a:rPr lang="fr-FR" sz="1800" dirty="0"/>
                  <a:t>.  </a:t>
                </a:r>
                <a:r>
                  <a:rPr lang="el-GR" sz="1800" dirty="0"/>
                  <a:t>Θέτοντας </a:t>
                </a:r>
                <a14:m>
                  <m:oMath xmlns:m="http://schemas.openxmlformats.org/officeDocument/2006/math">
                    <m:sSup>
                      <m:sSupPr>
                        <m:ctrlPr>
                          <a:rPr lang="el-GR" sz="1800" i="1">
                            <a:latin typeface="Cambria Math"/>
                          </a:rPr>
                        </m:ctrlPr>
                      </m:sSupPr>
                      <m:e>
                        <m:r>
                          <a:rPr lang="el-GR" sz="1800" i="1">
                            <a:latin typeface="Cambria Math"/>
                          </a:rPr>
                          <m:t>𝑡</m:t>
                        </m:r>
                      </m:e>
                      <m:sup>
                        <m:r>
                          <a:rPr lang="el-GR" sz="1800" i="1">
                            <a:latin typeface="Cambria Math"/>
                          </a:rPr>
                          <m:t>′</m:t>
                        </m:r>
                      </m:sup>
                    </m:sSup>
                    <m:r>
                      <a:rPr lang="el-GR" sz="1800" i="1">
                        <a:latin typeface="Cambria Math"/>
                      </a:rPr>
                      <m:t>=</m:t>
                    </m:r>
                    <m:f>
                      <m:fPr>
                        <m:ctrlPr>
                          <a:rPr lang="el-GR" sz="1800" i="1">
                            <a:latin typeface="Cambria Math"/>
                          </a:rPr>
                        </m:ctrlPr>
                      </m:fPr>
                      <m:num>
                        <m:r>
                          <a:rPr lang="el-GR" sz="1800" i="1">
                            <a:latin typeface="Cambria Math"/>
                          </a:rPr>
                          <m:t>𝑡</m:t>
                        </m:r>
                      </m:num>
                      <m:den>
                        <m:r>
                          <a:rPr lang="el-GR" sz="1800" i="1">
                            <a:latin typeface="Cambria Math"/>
                          </a:rPr>
                          <m:t>2</m:t>
                        </m:r>
                      </m:den>
                    </m:f>
                    <m:r>
                      <a:rPr lang="el-GR" sz="1800" i="1">
                        <a:latin typeface="Cambria Math"/>
                      </a:rPr>
                      <m:t>−1</m:t>
                    </m:r>
                  </m:oMath>
                </a14:m>
                <a:r>
                  <a:rPr lang="el-GR" sz="1800" dirty="0"/>
                  <a:t> έχουμε:</a:t>
                </a:r>
              </a:p>
              <a:p>
                <a:pPr marL="0" indent="0" algn="l">
                  <a:spcBef>
                    <a:spcPts val="1200"/>
                  </a:spcBef>
                  <a:spcAft>
                    <a:spcPts val="600"/>
                  </a:spcAft>
                  <a:buNone/>
                </a:pPr>
                <a:r>
                  <a:rPr lang="en-US" sz="1800" dirty="0" smtClean="0"/>
                  <a:t> 	</a:t>
                </a:r>
                <a14:m>
                  <m:oMath xmlns:m="http://schemas.openxmlformats.org/officeDocument/2006/math">
                    <m:nary>
                      <m:naryPr>
                        <m:limLoc m:val="undOvr"/>
                        <m:ctrlPr>
                          <a:rPr lang="el-GR" sz="1800" i="1">
                            <a:latin typeface="Cambria Math"/>
                          </a:rPr>
                        </m:ctrlPr>
                      </m:naryPr>
                      <m:sub>
                        <m:r>
                          <a:rPr lang="fr-FR" sz="1800" i="1">
                            <a:latin typeface="Cambria Math"/>
                          </a:rPr>
                          <m:t>0</m:t>
                        </m:r>
                      </m:sub>
                      <m:sup>
                        <m:r>
                          <a:rPr lang="fr-FR" sz="1800" i="1">
                            <a:latin typeface="Cambria Math"/>
                          </a:rPr>
                          <m:t>+∞</m:t>
                        </m:r>
                      </m:sup>
                      <m:e>
                        <m:d>
                          <m:dPr>
                            <m:begChr m:val="["/>
                            <m:endChr m:val="]"/>
                            <m:ctrlPr>
                              <a:rPr lang="el-GR" sz="1800" i="1">
                                <a:latin typeface="Cambria Math"/>
                              </a:rPr>
                            </m:ctrlPr>
                          </m:dPr>
                          <m:e>
                            <m:r>
                              <a:rPr lang="el-GR" sz="1800" i="1">
                                <a:latin typeface="Cambria Math"/>
                              </a:rPr>
                              <m:t>𝛿</m:t>
                            </m:r>
                            <m:d>
                              <m:dPr>
                                <m:ctrlPr>
                                  <a:rPr lang="el-GR" sz="1800" i="1">
                                    <a:latin typeface="Cambria Math"/>
                                  </a:rPr>
                                </m:ctrlPr>
                              </m:dPr>
                              <m:e>
                                <m:sSup>
                                  <m:sSupPr>
                                    <m:ctrlPr>
                                      <a:rPr lang="el-GR" sz="1800" i="1">
                                        <a:latin typeface="Cambria Math"/>
                                      </a:rPr>
                                    </m:ctrlPr>
                                  </m:sSupPr>
                                  <m:e>
                                    <m:r>
                                      <a:rPr lang="en-US" sz="1800" i="1">
                                        <a:latin typeface="Cambria Math"/>
                                      </a:rPr>
                                      <m:t>𝑡</m:t>
                                    </m:r>
                                  </m:e>
                                  <m:sup>
                                    <m:r>
                                      <a:rPr lang="fr-FR" sz="1800" i="1">
                                        <a:latin typeface="Cambria Math"/>
                                      </a:rPr>
                                      <m:t>′</m:t>
                                    </m:r>
                                  </m:sup>
                                </m:sSup>
                              </m:e>
                            </m:d>
                            <m:sSup>
                              <m:sSupPr>
                                <m:ctrlPr>
                                  <a:rPr lang="el-GR" sz="1800" i="1">
                                    <a:latin typeface="Cambria Math"/>
                                  </a:rPr>
                                </m:ctrlPr>
                              </m:sSupPr>
                              <m:e>
                                <m:d>
                                  <m:dPr>
                                    <m:ctrlPr>
                                      <a:rPr lang="el-GR" sz="1800" i="1">
                                        <a:latin typeface="Cambria Math"/>
                                      </a:rPr>
                                    </m:ctrlPr>
                                  </m:dPr>
                                  <m:e>
                                    <m:r>
                                      <a:rPr lang="fr-FR" sz="1800" i="1">
                                        <a:latin typeface="Cambria Math"/>
                                      </a:rPr>
                                      <m:t>2</m:t>
                                    </m:r>
                                    <m:sSup>
                                      <m:sSupPr>
                                        <m:ctrlPr>
                                          <a:rPr lang="el-GR" sz="1800" i="1">
                                            <a:latin typeface="Cambria Math"/>
                                          </a:rPr>
                                        </m:ctrlPr>
                                      </m:sSupPr>
                                      <m:e>
                                        <m:r>
                                          <a:rPr lang="fr-FR" sz="1800" i="1">
                                            <a:latin typeface="Cambria Math"/>
                                          </a:rPr>
                                          <m:t>𝑡</m:t>
                                        </m:r>
                                      </m:e>
                                      <m:sup>
                                        <m:r>
                                          <a:rPr lang="fr-FR" sz="1800" i="1">
                                            <a:latin typeface="Cambria Math"/>
                                          </a:rPr>
                                          <m:t>′</m:t>
                                        </m:r>
                                      </m:sup>
                                    </m:sSup>
                                    <m:r>
                                      <a:rPr lang="fr-FR" sz="1800" i="1">
                                        <a:latin typeface="Cambria Math"/>
                                      </a:rPr>
                                      <m:t>+2</m:t>
                                    </m:r>
                                  </m:e>
                                </m:d>
                              </m:e>
                              <m:sup>
                                <m:r>
                                  <a:rPr lang="fr-FR" sz="1800" i="1">
                                    <a:latin typeface="Cambria Math"/>
                                  </a:rPr>
                                  <m:t>2</m:t>
                                </m:r>
                              </m:sup>
                            </m:sSup>
                            <m:r>
                              <a:rPr lang="fr-FR" sz="1800" i="1">
                                <a:latin typeface="Cambria Math"/>
                              </a:rPr>
                              <m:t>+2</m:t>
                            </m:r>
                          </m:e>
                        </m:d>
                        <m:r>
                          <a:rPr lang="el-GR" sz="1800" i="1">
                            <a:latin typeface="Cambria Math"/>
                          </a:rPr>
                          <m:t> </m:t>
                        </m:r>
                        <m:r>
                          <a:rPr lang="fr-FR" sz="1800" i="1">
                            <a:latin typeface="Cambria Math"/>
                          </a:rPr>
                          <m:t>𝑑𝑡</m:t>
                        </m:r>
                      </m:e>
                    </m:nary>
                    <m:r>
                      <a:rPr lang="fr-FR" sz="1800" i="1">
                        <a:latin typeface="Cambria Math"/>
                      </a:rPr>
                      <m:t>=</m:t>
                    </m:r>
                    <m:nary>
                      <m:naryPr>
                        <m:limLoc m:val="undOvr"/>
                        <m:ctrlPr>
                          <a:rPr lang="el-GR" sz="1800" i="1">
                            <a:latin typeface="Cambria Math"/>
                          </a:rPr>
                        </m:ctrlPr>
                      </m:naryPr>
                      <m:sub>
                        <m:r>
                          <a:rPr lang="fr-FR" sz="1800" i="1">
                            <a:latin typeface="Cambria Math"/>
                          </a:rPr>
                          <m:t>0</m:t>
                        </m:r>
                      </m:sub>
                      <m:sup>
                        <m:r>
                          <a:rPr lang="fr-FR" sz="1800" i="1">
                            <a:latin typeface="Cambria Math"/>
                          </a:rPr>
                          <m:t>+∞</m:t>
                        </m:r>
                      </m:sup>
                      <m:e>
                        <m:r>
                          <a:rPr lang="el-GR" sz="1800" i="1">
                            <a:latin typeface="Cambria Math"/>
                          </a:rPr>
                          <m:t>𝛿</m:t>
                        </m:r>
                        <m:d>
                          <m:dPr>
                            <m:ctrlPr>
                              <a:rPr lang="el-GR" sz="1800" i="1">
                                <a:latin typeface="Cambria Math"/>
                              </a:rPr>
                            </m:ctrlPr>
                          </m:dPr>
                          <m:e>
                            <m:r>
                              <a:rPr lang="en-US" sz="1800" i="1">
                                <a:latin typeface="Cambria Math"/>
                              </a:rPr>
                              <m:t>𝑡</m:t>
                            </m:r>
                            <m:r>
                              <a:rPr lang="fr-FR" sz="1800" i="1">
                                <a:latin typeface="Cambria Math"/>
                              </a:rPr>
                              <m:t>′</m:t>
                            </m:r>
                          </m:e>
                        </m:d>
                        <m:d>
                          <m:dPr>
                            <m:ctrlPr>
                              <a:rPr lang="el-GR" sz="1800" i="1">
                                <a:latin typeface="Cambria Math"/>
                              </a:rPr>
                            </m:ctrlPr>
                          </m:dPr>
                          <m:e>
                            <m:r>
                              <a:rPr lang="fr-FR" sz="1800" i="1">
                                <a:latin typeface="Cambria Math"/>
                              </a:rPr>
                              <m:t>4</m:t>
                            </m:r>
                            <m:sSup>
                              <m:sSupPr>
                                <m:ctrlPr>
                                  <a:rPr lang="el-GR" sz="1800" i="1">
                                    <a:latin typeface="Cambria Math"/>
                                  </a:rPr>
                                </m:ctrlPr>
                              </m:sSupPr>
                              <m:e>
                                <m:r>
                                  <a:rPr lang="fr-FR" sz="1800" i="1">
                                    <a:latin typeface="Cambria Math"/>
                                  </a:rPr>
                                  <m:t>𝑡</m:t>
                                </m:r>
                                <m:r>
                                  <a:rPr lang="fr-FR" sz="1800" i="1">
                                    <a:latin typeface="Cambria Math"/>
                                  </a:rPr>
                                  <m:t>′</m:t>
                                </m:r>
                              </m:e>
                              <m:sup>
                                <m:r>
                                  <a:rPr lang="fr-FR" sz="1800" i="1">
                                    <a:latin typeface="Cambria Math"/>
                                  </a:rPr>
                                  <m:t>2</m:t>
                                </m:r>
                              </m:sup>
                            </m:sSup>
                            <m:r>
                              <a:rPr lang="fr-FR" sz="1800" i="1">
                                <a:latin typeface="Cambria Math"/>
                              </a:rPr>
                              <m:t>+8</m:t>
                            </m:r>
                            <m:sSup>
                              <m:sSupPr>
                                <m:ctrlPr>
                                  <a:rPr lang="el-GR" sz="1800" i="1">
                                    <a:latin typeface="Cambria Math"/>
                                  </a:rPr>
                                </m:ctrlPr>
                              </m:sSupPr>
                              <m:e>
                                <m:r>
                                  <a:rPr lang="fr-FR" sz="1800" i="1">
                                    <a:latin typeface="Cambria Math"/>
                                  </a:rPr>
                                  <m:t>𝑡</m:t>
                                </m:r>
                              </m:e>
                              <m:sup>
                                <m:r>
                                  <a:rPr lang="fr-FR" sz="1800" i="1">
                                    <a:latin typeface="Cambria Math"/>
                                  </a:rPr>
                                  <m:t>′</m:t>
                                </m:r>
                              </m:sup>
                            </m:sSup>
                            <m:r>
                              <a:rPr lang="fr-FR" sz="1800" i="1">
                                <a:latin typeface="Cambria Math"/>
                              </a:rPr>
                              <m:t>+6</m:t>
                            </m:r>
                          </m:e>
                        </m:d>
                        <m:r>
                          <a:rPr lang="el-GR" sz="1800" i="1">
                            <a:latin typeface="Cambria Math"/>
                          </a:rPr>
                          <m:t> </m:t>
                        </m:r>
                        <m:r>
                          <a:rPr lang="fr-FR" sz="1800" i="1">
                            <a:latin typeface="Cambria Math"/>
                          </a:rPr>
                          <m:t>𝑑𝑡</m:t>
                        </m:r>
                      </m:e>
                    </m:nary>
                    <m:r>
                      <a:rPr lang="fr-FR" sz="1800" i="1">
                        <a:latin typeface="Cambria Math"/>
                      </a:rPr>
                      <m:t>=6</m:t>
                    </m:r>
                  </m:oMath>
                </a14:m>
                <a:endParaRPr lang="en-US" sz="1800" dirty="0" smtClean="0"/>
              </a:p>
              <a:p>
                <a:pPr marL="0" indent="0" algn="l">
                  <a:spcBef>
                    <a:spcPts val="1200"/>
                  </a:spcBef>
                  <a:spcAft>
                    <a:spcPts val="600"/>
                  </a:spcAft>
                  <a:buNone/>
                </a:pPr>
                <a:r>
                  <a:rPr lang="en-US" sz="1800" dirty="0" smtClean="0"/>
                  <a:t>3. </a:t>
                </a:r>
                <a14:m>
                  <m:oMath xmlns:m="http://schemas.openxmlformats.org/officeDocument/2006/math">
                    <m:r>
                      <a:rPr lang="en-US" sz="1800" b="0" i="0" smtClean="0">
                        <a:latin typeface="Cambria Math"/>
                      </a:rPr>
                      <m:t> </m:t>
                    </m:r>
                    <m:nary>
                      <m:naryPr>
                        <m:limLoc m:val="undOvr"/>
                        <m:ctrlPr>
                          <a:rPr lang="el-GR" sz="1800" i="1">
                            <a:latin typeface="Cambria Math"/>
                          </a:rPr>
                        </m:ctrlPr>
                      </m:naryPr>
                      <m:sub>
                        <m:r>
                          <a:rPr lang="fr-FR" sz="1800" i="1">
                            <a:latin typeface="Cambria Math"/>
                          </a:rPr>
                          <m:t>0</m:t>
                        </m:r>
                      </m:sub>
                      <m:sup>
                        <m:r>
                          <a:rPr lang="fr-FR" sz="1800" i="1">
                            <a:latin typeface="Cambria Math"/>
                          </a:rPr>
                          <m:t>+∞</m:t>
                        </m:r>
                      </m:sup>
                      <m:e>
                        <m:r>
                          <a:rPr lang="el-GR" sz="1800" i="1">
                            <a:latin typeface="Cambria Math"/>
                          </a:rPr>
                          <m:t>𝛿</m:t>
                        </m:r>
                        <m:r>
                          <a:rPr lang="el-GR" sz="1800" i="1">
                            <a:latin typeface="Cambria Math"/>
                          </a:rPr>
                          <m:t>′</m:t>
                        </m:r>
                        <m:d>
                          <m:dPr>
                            <m:ctrlPr>
                              <a:rPr lang="el-GR" sz="1800" i="1">
                                <a:latin typeface="Cambria Math"/>
                              </a:rPr>
                            </m:ctrlPr>
                          </m:dPr>
                          <m:e>
                            <m:r>
                              <a:rPr lang="fr-FR" sz="1800" i="1">
                                <a:latin typeface="Cambria Math"/>
                              </a:rPr>
                              <m:t>𝑡</m:t>
                            </m:r>
                            <m:r>
                              <a:rPr lang="fr-FR" sz="1800" i="1">
                                <a:latin typeface="Cambria Math"/>
                              </a:rPr>
                              <m:t>−1</m:t>
                            </m:r>
                          </m:e>
                        </m:d>
                        <m:sSup>
                          <m:sSupPr>
                            <m:ctrlPr>
                              <a:rPr lang="el-GR" sz="1800" i="1">
                                <a:latin typeface="Cambria Math"/>
                              </a:rPr>
                            </m:ctrlPr>
                          </m:sSupPr>
                          <m:e>
                            <m:r>
                              <a:rPr lang="fr-FR" sz="1800" i="1">
                                <a:latin typeface="Cambria Math"/>
                              </a:rPr>
                              <m:t>𝑒</m:t>
                            </m:r>
                          </m:e>
                          <m:sup>
                            <m:r>
                              <a:rPr lang="fr-FR" sz="1800" i="1">
                                <a:latin typeface="Cambria Math"/>
                              </a:rPr>
                              <m:t>–</m:t>
                            </m:r>
                            <m:r>
                              <a:rPr lang="fr-FR" sz="1800" i="1">
                                <a:latin typeface="Cambria Math"/>
                              </a:rPr>
                              <m:t>𝑡</m:t>
                            </m:r>
                          </m:sup>
                        </m:sSup>
                        <m:r>
                          <a:rPr lang="fr-FR" sz="1800" i="1">
                            <a:latin typeface="Cambria Math"/>
                          </a:rPr>
                          <m:t> </m:t>
                        </m:r>
                        <m:r>
                          <a:rPr lang="fr-FR" sz="1800" i="1">
                            <a:latin typeface="Cambria Math"/>
                          </a:rPr>
                          <m:t>𝑢</m:t>
                        </m:r>
                        <m:r>
                          <a:rPr lang="fr-FR" sz="1800" i="1">
                            <a:latin typeface="Cambria Math"/>
                          </a:rPr>
                          <m:t>(</m:t>
                        </m:r>
                        <m:r>
                          <a:rPr lang="fr-FR" sz="1800" i="1">
                            <a:latin typeface="Cambria Math"/>
                          </a:rPr>
                          <m:t>𝑡</m:t>
                        </m:r>
                        <m:r>
                          <a:rPr lang="fr-FR" sz="1800" i="1">
                            <a:latin typeface="Cambria Math"/>
                          </a:rPr>
                          <m:t>) </m:t>
                        </m:r>
                        <m:r>
                          <a:rPr lang="fr-FR" sz="1800" i="1">
                            <a:latin typeface="Cambria Math"/>
                          </a:rPr>
                          <m:t>𝑑𝑡</m:t>
                        </m:r>
                      </m:e>
                    </m:nary>
                    <m:r>
                      <a:rPr lang="fr-FR" sz="1800" i="1">
                        <a:latin typeface="Cambria Math"/>
                      </a:rPr>
                      <m:t>=</m:t>
                    </m:r>
                    <m:sSub>
                      <m:sSubPr>
                        <m:ctrlPr>
                          <a:rPr lang="el-GR" sz="1800" i="1">
                            <a:latin typeface="Cambria Math"/>
                          </a:rPr>
                        </m:ctrlPr>
                      </m:sSubPr>
                      <m:e>
                        <m:d>
                          <m:dPr>
                            <m:begChr m:val="["/>
                            <m:endChr m:val="]"/>
                            <m:ctrlPr>
                              <a:rPr lang="el-GR" sz="1800" i="1">
                                <a:latin typeface="Cambria Math"/>
                              </a:rPr>
                            </m:ctrlPr>
                          </m:dPr>
                          <m:e>
                            <m:sSup>
                              <m:sSupPr>
                                <m:ctrlPr>
                                  <a:rPr lang="el-GR" sz="1800" i="1">
                                    <a:latin typeface="Cambria Math"/>
                                  </a:rPr>
                                </m:ctrlPr>
                              </m:sSupPr>
                              <m:e>
                                <m:d>
                                  <m:dPr>
                                    <m:ctrlPr>
                                      <a:rPr lang="el-GR" sz="1800" i="1">
                                        <a:latin typeface="Cambria Math"/>
                                      </a:rPr>
                                    </m:ctrlPr>
                                  </m:dPr>
                                  <m:e>
                                    <m:sSup>
                                      <m:sSupPr>
                                        <m:ctrlPr>
                                          <a:rPr lang="el-GR" sz="1800" i="1">
                                            <a:latin typeface="Cambria Math"/>
                                          </a:rPr>
                                        </m:ctrlPr>
                                      </m:sSupPr>
                                      <m:e>
                                        <m:r>
                                          <a:rPr lang="fr-FR" sz="1800" i="1">
                                            <a:latin typeface="Cambria Math"/>
                                          </a:rPr>
                                          <m:t>𝑒</m:t>
                                        </m:r>
                                      </m:e>
                                      <m:sup>
                                        <m:r>
                                          <a:rPr lang="fr-FR" sz="1800" i="1">
                                            <a:latin typeface="Cambria Math"/>
                                          </a:rPr>
                                          <m:t>−</m:t>
                                        </m:r>
                                        <m:r>
                                          <a:rPr lang="fr-FR" sz="1800" i="1">
                                            <a:latin typeface="Cambria Math"/>
                                          </a:rPr>
                                          <m:t>𝑡</m:t>
                                        </m:r>
                                      </m:sup>
                                    </m:sSup>
                                  </m:e>
                                </m:d>
                              </m:e>
                              <m:sup>
                                <m:r>
                                  <a:rPr lang="fr-FR" sz="1800" i="1">
                                    <a:latin typeface="Cambria Math"/>
                                  </a:rPr>
                                  <m:t>′</m:t>
                                </m:r>
                              </m:sup>
                            </m:sSup>
                          </m:e>
                        </m:d>
                      </m:e>
                      <m:sub>
                        <m:r>
                          <a:rPr lang="fr-FR" sz="1800" i="1">
                            <a:latin typeface="Cambria Math"/>
                          </a:rPr>
                          <m:t>𝑡</m:t>
                        </m:r>
                        <m:r>
                          <a:rPr lang="fr-FR" sz="1800" i="1">
                            <a:latin typeface="Cambria Math"/>
                          </a:rPr>
                          <m:t>=1</m:t>
                        </m:r>
                      </m:sub>
                    </m:sSub>
                    <m:r>
                      <a:rPr lang="fr-FR" sz="1800" i="1">
                        <a:latin typeface="Cambria Math"/>
                      </a:rPr>
                      <m:t>=</m:t>
                    </m:r>
                    <m:sSup>
                      <m:sSupPr>
                        <m:ctrlPr>
                          <a:rPr lang="el-GR" sz="1800" i="1">
                            <a:latin typeface="Cambria Math"/>
                          </a:rPr>
                        </m:ctrlPr>
                      </m:sSupPr>
                      <m:e>
                        <m:r>
                          <a:rPr lang="fr-FR" sz="1800" i="1">
                            <a:latin typeface="Cambria Math"/>
                          </a:rPr>
                          <m:t>𝑒</m:t>
                        </m:r>
                      </m:e>
                      <m:sup>
                        <m:r>
                          <a:rPr lang="fr-FR" sz="1800" i="1">
                            <a:latin typeface="Cambria Math"/>
                          </a:rPr>
                          <m:t>−1</m:t>
                        </m:r>
                      </m:sup>
                    </m:sSup>
                  </m:oMath>
                </a14:m>
                <a:endParaRPr lang="en-US" sz="1800" i="1"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457200" y="1052736"/>
                <a:ext cx="8229600" cy="5472608"/>
              </a:xfrm>
              <a:blipFill rotWithShape="1">
                <a:blip r:embed="rId2"/>
                <a:stretch>
                  <a:fillRect l="-1630" t="-669" b="-8250"/>
                </a:stretch>
              </a:blipFill>
            </p:spPr>
            <p:txBody>
              <a:bodyPr/>
              <a:lstStyle/>
              <a:p>
                <a:r>
                  <a:rPr lang="el-GR">
                    <a:noFill/>
                  </a:rPr>
                  <a:t> </a:t>
                </a:r>
              </a:p>
            </p:txBody>
          </p:sp>
        </mc:Fallback>
      </mc:AlternateContent>
      <p:sp>
        <p:nvSpPr>
          <p:cNvPr id="4" name="Slide Number Placeholder 3"/>
          <p:cNvSpPr>
            <a:spLocks noGrp="1"/>
          </p:cNvSpPr>
          <p:nvPr>
            <p:ph type="sldNum" sz="quarter" idx="12"/>
          </p:nvPr>
        </p:nvSpPr>
        <p:spPr/>
        <p:txBody>
          <a:bodyPr/>
          <a:lstStyle/>
          <a:p>
            <a:fld id="{0B0EBAE1-C03B-424B-868F-E6C23C4F0113}" type="slidenum">
              <a:rPr lang="el-GR" smtClean="0"/>
              <a:t>82</a:t>
            </a:fld>
            <a:endParaRPr lang="el-GR"/>
          </a:p>
        </p:txBody>
      </p:sp>
    </p:spTree>
    <p:extLst>
      <p:ext uri="{BB962C8B-B14F-4D97-AF65-F5344CB8AC3E}">
        <p14:creationId xmlns:p14="http://schemas.microsoft.com/office/powerpoint/2010/main" val="511105378"/>
      </p:ext>
    </p:extLst>
  </p:cSld>
  <p:clrMapOvr>
    <a:masterClrMapping/>
  </p:clrMapOvr>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l-GR" dirty="0" smtClean="0"/>
              <a:t>Άσκηση 14</a:t>
            </a:r>
            <a:endParaRPr lang="el-GR"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457200" y="1052736"/>
                <a:ext cx="8229600" cy="5472608"/>
              </a:xfrm>
            </p:spPr>
            <p:txBody>
              <a:bodyPr>
                <a:noAutofit/>
              </a:bodyPr>
              <a:lstStyle/>
              <a:p>
                <a:pPr marL="0" indent="0" algn="l">
                  <a:spcBef>
                    <a:spcPts val="600"/>
                  </a:spcBef>
                  <a:spcAft>
                    <a:spcPts val="600"/>
                  </a:spcAft>
                  <a:buNone/>
                </a:pPr>
                <a:r>
                  <a:rPr lang="el-GR" sz="1800" dirty="0" smtClean="0"/>
                  <a:t>Να αποδειχθεί πως το εκθετικό μιγαδικό σήμα </a:t>
                </a:r>
                <a14:m>
                  <m:oMath xmlns:m="http://schemas.openxmlformats.org/officeDocument/2006/math">
                    <m:r>
                      <a:rPr lang="el-GR" sz="1800" i="1">
                        <a:latin typeface="Cambria Math"/>
                      </a:rPr>
                      <m:t>𝑥</m:t>
                    </m:r>
                    <m:d>
                      <m:dPr>
                        <m:ctrlPr>
                          <a:rPr lang="el-GR" sz="1800" i="1">
                            <a:latin typeface="Cambria Math"/>
                          </a:rPr>
                        </m:ctrlPr>
                      </m:dPr>
                      <m:e>
                        <m:r>
                          <a:rPr lang="el-GR" sz="1800" i="1">
                            <a:latin typeface="Cambria Math"/>
                          </a:rPr>
                          <m:t>𝑡</m:t>
                        </m:r>
                      </m:e>
                    </m:d>
                    <m:r>
                      <a:rPr lang="el-GR" sz="1800" i="1">
                        <a:latin typeface="Cambria Math"/>
                      </a:rPr>
                      <m:t>=</m:t>
                    </m:r>
                    <m:sSup>
                      <m:sSupPr>
                        <m:ctrlPr>
                          <a:rPr lang="el-GR" sz="1800" i="1">
                            <a:latin typeface="Cambria Math"/>
                          </a:rPr>
                        </m:ctrlPr>
                      </m:sSupPr>
                      <m:e>
                        <m:r>
                          <a:rPr lang="el-GR" sz="1800" i="1">
                            <a:latin typeface="Cambria Math"/>
                          </a:rPr>
                          <m:t>𝑒</m:t>
                        </m:r>
                      </m:e>
                      <m:sup>
                        <m:r>
                          <a:rPr lang="el-GR" sz="1800" i="1">
                            <a:latin typeface="Cambria Math"/>
                          </a:rPr>
                          <m:t>𝑗</m:t>
                        </m:r>
                        <m:sSub>
                          <m:sSubPr>
                            <m:ctrlPr>
                              <a:rPr lang="el-GR" sz="1800" i="1">
                                <a:latin typeface="Cambria Math"/>
                              </a:rPr>
                            </m:ctrlPr>
                          </m:sSubPr>
                          <m:e>
                            <m:r>
                              <a:rPr lang="el-GR" sz="1800" i="1">
                                <a:latin typeface="Cambria Math"/>
                              </a:rPr>
                              <m:t>𝜔</m:t>
                            </m:r>
                          </m:e>
                          <m:sub>
                            <m:r>
                              <a:rPr lang="el-GR" sz="1800" i="1">
                                <a:latin typeface="Cambria Math"/>
                              </a:rPr>
                              <m:t>0</m:t>
                            </m:r>
                          </m:sub>
                        </m:sSub>
                        <m:r>
                          <a:rPr lang="el-GR" sz="1800" i="1">
                            <a:latin typeface="Cambria Math"/>
                          </a:rPr>
                          <m:t>𝑡</m:t>
                        </m:r>
                      </m:sup>
                    </m:sSup>
                  </m:oMath>
                </a14:m>
                <a:r>
                  <a:rPr lang="el-GR" sz="1800" dirty="0"/>
                  <a:t> είναι περιοδικό με θεμελιώδη περίοδο </a:t>
                </a:r>
                <a14:m>
                  <m:oMath xmlns:m="http://schemas.openxmlformats.org/officeDocument/2006/math">
                    <m:sSub>
                      <m:sSubPr>
                        <m:ctrlPr>
                          <a:rPr lang="el-GR" sz="1800" i="1">
                            <a:latin typeface="Cambria Math"/>
                          </a:rPr>
                        </m:ctrlPr>
                      </m:sSubPr>
                      <m:e>
                        <m:r>
                          <a:rPr lang="el-GR" sz="1800" i="1">
                            <a:latin typeface="Cambria Math"/>
                          </a:rPr>
                          <m:t>𝑇</m:t>
                        </m:r>
                      </m:e>
                      <m:sub>
                        <m:r>
                          <a:rPr lang="el-GR" sz="1800" i="1">
                            <a:latin typeface="Cambria Math"/>
                          </a:rPr>
                          <m:t>0</m:t>
                        </m:r>
                      </m:sub>
                    </m:sSub>
                    <m:r>
                      <a:rPr lang="el-GR" sz="1800" i="1">
                        <a:latin typeface="Cambria Math"/>
                      </a:rPr>
                      <m:t>=</m:t>
                    </m:r>
                    <m:f>
                      <m:fPr>
                        <m:ctrlPr>
                          <a:rPr lang="el-GR" sz="1800" i="1">
                            <a:latin typeface="Cambria Math"/>
                          </a:rPr>
                        </m:ctrlPr>
                      </m:fPr>
                      <m:num>
                        <m:r>
                          <a:rPr lang="el-GR" sz="1800" i="1">
                            <a:latin typeface="Cambria Math"/>
                          </a:rPr>
                          <m:t>2</m:t>
                        </m:r>
                        <m:r>
                          <a:rPr lang="el-GR" sz="1800" i="1">
                            <a:latin typeface="Cambria Math"/>
                          </a:rPr>
                          <m:t>𝜋</m:t>
                        </m:r>
                      </m:num>
                      <m:den>
                        <m:sSub>
                          <m:sSubPr>
                            <m:ctrlPr>
                              <a:rPr lang="el-GR" sz="1800" i="1">
                                <a:latin typeface="Cambria Math"/>
                              </a:rPr>
                            </m:ctrlPr>
                          </m:sSubPr>
                          <m:e>
                            <m:r>
                              <a:rPr lang="el-GR" sz="1800" i="1">
                                <a:latin typeface="Cambria Math"/>
                              </a:rPr>
                              <m:t>𝜔</m:t>
                            </m:r>
                          </m:e>
                          <m:sub>
                            <m:r>
                              <a:rPr lang="el-GR" sz="1800" i="1">
                                <a:latin typeface="Cambria Math"/>
                              </a:rPr>
                              <m:t>0</m:t>
                            </m:r>
                          </m:sub>
                        </m:sSub>
                      </m:den>
                    </m:f>
                  </m:oMath>
                </a14:m>
                <a:r>
                  <a:rPr lang="el-GR" sz="1800" dirty="0"/>
                  <a:t> </a:t>
                </a:r>
              </a:p>
              <a:p>
                <a:pPr marL="0" indent="0" algn="l">
                  <a:spcBef>
                    <a:spcPts val="600"/>
                  </a:spcBef>
                  <a:spcAft>
                    <a:spcPts val="600"/>
                  </a:spcAft>
                  <a:buNone/>
                </a:pPr>
                <a:r>
                  <a:rPr lang="el-GR" sz="1800" u="sng" dirty="0"/>
                  <a:t>Απάντηση</a:t>
                </a:r>
                <a:r>
                  <a:rPr lang="el-GR" sz="1800" dirty="0"/>
                  <a:t>: </a:t>
                </a:r>
                <a:r>
                  <a:rPr lang="el-GR" sz="1800" dirty="0" smtClean="0"/>
                  <a:t>Αν είναι </a:t>
                </a:r>
                <a:r>
                  <a:rPr lang="el-GR" sz="1800" dirty="0"/>
                  <a:t>περιοδικό το </a:t>
                </a:r>
                <a14:m>
                  <m:oMath xmlns:m="http://schemas.openxmlformats.org/officeDocument/2006/math">
                    <m:r>
                      <a:rPr lang="el-GR" sz="1800" i="1">
                        <a:latin typeface="Cambria Math"/>
                      </a:rPr>
                      <m:t>𝑥</m:t>
                    </m:r>
                    <m:d>
                      <m:dPr>
                        <m:ctrlPr>
                          <a:rPr lang="el-GR" sz="1800" i="1">
                            <a:latin typeface="Cambria Math"/>
                          </a:rPr>
                        </m:ctrlPr>
                      </m:dPr>
                      <m:e>
                        <m:r>
                          <a:rPr lang="el-GR" sz="1800" i="1">
                            <a:latin typeface="Cambria Math"/>
                          </a:rPr>
                          <m:t>𝑡</m:t>
                        </m:r>
                      </m:e>
                    </m:d>
                  </m:oMath>
                </a14:m>
                <a:r>
                  <a:rPr lang="el-GR" sz="1800" dirty="0"/>
                  <a:t> </a:t>
                </a:r>
                <a:r>
                  <a:rPr lang="el-GR" sz="1800" dirty="0" smtClean="0"/>
                  <a:t>θα ικανοποιεί τη σχέση </a:t>
                </a:r>
                <a14:m>
                  <m:oMath xmlns:m="http://schemas.openxmlformats.org/officeDocument/2006/math">
                    <m:r>
                      <a:rPr lang="el-GR" sz="1800" i="1">
                        <a:latin typeface="Cambria Math"/>
                      </a:rPr>
                      <m:t>𝑥</m:t>
                    </m:r>
                    <m:d>
                      <m:dPr>
                        <m:ctrlPr>
                          <a:rPr lang="el-GR" sz="1800" i="1">
                            <a:latin typeface="Cambria Math"/>
                          </a:rPr>
                        </m:ctrlPr>
                      </m:dPr>
                      <m:e>
                        <m:r>
                          <a:rPr lang="el-GR" sz="1800" i="1">
                            <a:latin typeface="Cambria Math"/>
                          </a:rPr>
                          <m:t>𝑡</m:t>
                        </m:r>
                        <m:r>
                          <a:rPr lang="el-GR" sz="1800" i="1">
                            <a:latin typeface="Cambria Math"/>
                          </a:rPr>
                          <m:t>+</m:t>
                        </m:r>
                        <m:r>
                          <a:rPr lang="el-GR" sz="1800" i="1">
                            <a:latin typeface="Cambria Math"/>
                          </a:rPr>
                          <m:t>𝑇</m:t>
                        </m:r>
                      </m:e>
                    </m:d>
                    <m:r>
                      <a:rPr lang="el-GR" sz="1800" i="1">
                        <a:latin typeface="Cambria Math"/>
                      </a:rPr>
                      <m:t>=</m:t>
                    </m:r>
                    <m:r>
                      <a:rPr lang="el-GR" sz="1800" i="1">
                        <a:latin typeface="Cambria Math"/>
                      </a:rPr>
                      <m:t>𝑥</m:t>
                    </m:r>
                    <m:d>
                      <m:dPr>
                        <m:ctrlPr>
                          <a:rPr lang="el-GR" sz="1800" i="1">
                            <a:latin typeface="Cambria Math"/>
                          </a:rPr>
                        </m:ctrlPr>
                      </m:dPr>
                      <m:e>
                        <m:r>
                          <a:rPr lang="el-GR" sz="1800" i="1">
                            <a:latin typeface="Cambria Math"/>
                          </a:rPr>
                          <m:t>𝑡</m:t>
                        </m:r>
                      </m:e>
                    </m:d>
                  </m:oMath>
                </a14:m>
                <a:r>
                  <a:rPr lang="el-GR" sz="1800" dirty="0" smtClean="0"/>
                  <a:t>, όπου Τ θετικός αριθμός. Άρα:</a:t>
                </a:r>
                <a:endParaRPr lang="el-GR" sz="1800" dirty="0"/>
              </a:p>
              <a:p>
                <a:pPr marL="0" indent="0" algn="l">
                  <a:spcBef>
                    <a:spcPts val="600"/>
                  </a:spcBef>
                  <a:spcAft>
                    <a:spcPts val="600"/>
                  </a:spcAft>
                  <a:buNone/>
                </a:pPr>
                <a14:m>
                  <m:oMathPara xmlns:m="http://schemas.openxmlformats.org/officeDocument/2006/math">
                    <m:oMathParaPr>
                      <m:jc m:val="centerGroup"/>
                    </m:oMathParaPr>
                    <m:oMath xmlns:m="http://schemas.openxmlformats.org/officeDocument/2006/math">
                      <m:sSup>
                        <m:sSupPr>
                          <m:ctrlPr>
                            <a:rPr lang="el-GR" sz="1800" i="1">
                              <a:latin typeface="Cambria Math"/>
                            </a:rPr>
                          </m:ctrlPr>
                        </m:sSupPr>
                        <m:e>
                          <m:r>
                            <a:rPr lang="el-GR" sz="1800" i="1">
                              <a:latin typeface="Cambria Math"/>
                            </a:rPr>
                            <m:t>𝑒</m:t>
                          </m:r>
                        </m:e>
                        <m:sup>
                          <m:r>
                            <a:rPr lang="el-GR" sz="1800" i="1">
                              <a:latin typeface="Cambria Math"/>
                            </a:rPr>
                            <m:t>𝑗</m:t>
                          </m:r>
                          <m:sSub>
                            <m:sSubPr>
                              <m:ctrlPr>
                                <a:rPr lang="el-GR" sz="1800" i="1">
                                  <a:latin typeface="Cambria Math"/>
                                </a:rPr>
                              </m:ctrlPr>
                            </m:sSubPr>
                            <m:e>
                              <m:r>
                                <a:rPr lang="el-GR" sz="1800" i="1">
                                  <a:latin typeface="Cambria Math"/>
                                </a:rPr>
                                <m:t>𝜔</m:t>
                              </m:r>
                            </m:e>
                            <m:sub>
                              <m:r>
                                <a:rPr lang="el-GR" sz="1800" i="1">
                                  <a:latin typeface="Cambria Math"/>
                                </a:rPr>
                                <m:t>0</m:t>
                              </m:r>
                            </m:sub>
                          </m:sSub>
                          <m:d>
                            <m:dPr>
                              <m:ctrlPr>
                                <a:rPr lang="el-GR" sz="1800" i="1">
                                  <a:latin typeface="Cambria Math"/>
                                </a:rPr>
                              </m:ctrlPr>
                            </m:dPr>
                            <m:e>
                              <m:r>
                                <a:rPr lang="el-GR" sz="1800" i="1">
                                  <a:latin typeface="Cambria Math"/>
                                </a:rPr>
                                <m:t>𝑡</m:t>
                              </m:r>
                              <m:r>
                                <a:rPr lang="el-GR" sz="1800" i="1">
                                  <a:latin typeface="Cambria Math"/>
                                </a:rPr>
                                <m:t>+</m:t>
                              </m:r>
                              <m:r>
                                <a:rPr lang="el-GR" sz="1800" i="1">
                                  <a:latin typeface="Cambria Math"/>
                                </a:rPr>
                                <m:t>𝑇</m:t>
                              </m:r>
                            </m:e>
                          </m:d>
                        </m:sup>
                      </m:sSup>
                      <m:r>
                        <a:rPr lang="el-GR" sz="1800" i="1">
                          <a:latin typeface="Cambria Math"/>
                        </a:rPr>
                        <m:t>=</m:t>
                      </m:r>
                      <m:sSup>
                        <m:sSupPr>
                          <m:ctrlPr>
                            <a:rPr lang="el-GR" sz="1800" i="1">
                              <a:latin typeface="Cambria Math"/>
                            </a:rPr>
                          </m:ctrlPr>
                        </m:sSupPr>
                        <m:e>
                          <m:r>
                            <a:rPr lang="el-GR" sz="1800" i="1">
                              <a:latin typeface="Cambria Math"/>
                            </a:rPr>
                            <m:t>𝑒</m:t>
                          </m:r>
                        </m:e>
                        <m:sup>
                          <m:r>
                            <a:rPr lang="el-GR" sz="1800" i="1">
                              <a:latin typeface="Cambria Math"/>
                            </a:rPr>
                            <m:t>𝑗</m:t>
                          </m:r>
                          <m:sSub>
                            <m:sSubPr>
                              <m:ctrlPr>
                                <a:rPr lang="el-GR" sz="1800" i="1">
                                  <a:latin typeface="Cambria Math"/>
                                </a:rPr>
                              </m:ctrlPr>
                            </m:sSubPr>
                            <m:e>
                              <m:r>
                                <a:rPr lang="el-GR" sz="1800" i="1">
                                  <a:latin typeface="Cambria Math"/>
                                </a:rPr>
                                <m:t>𝜔</m:t>
                              </m:r>
                            </m:e>
                            <m:sub>
                              <m:r>
                                <a:rPr lang="el-GR" sz="1800" i="1">
                                  <a:latin typeface="Cambria Math"/>
                                </a:rPr>
                                <m:t>0</m:t>
                              </m:r>
                            </m:sub>
                          </m:sSub>
                          <m:r>
                            <a:rPr lang="el-GR" sz="1800" i="1">
                              <a:latin typeface="Cambria Math"/>
                            </a:rPr>
                            <m:t>𝑡</m:t>
                          </m:r>
                        </m:sup>
                      </m:sSup>
                      <m:box>
                        <m:boxPr>
                          <m:ctrlPr>
                            <a:rPr lang="el-GR" sz="1800" i="1">
                              <a:latin typeface="Cambria Math"/>
                            </a:rPr>
                          </m:ctrlPr>
                        </m:boxPr>
                        <m:e>
                          <m:groupChr>
                            <m:groupChrPr>
                              <m:chr m:val="⇒"/>
                              <m:vertJc m:val="bot"/>
                              <m:ctrlPr>
                                <a:rPr lang="el-GR" sz="1800" i="1">
                                  <a:latin typeface="Cambria Math"/>
                                </a:rPr>
                              </m:ctrlPr>
                            </m:groupChrPr>
                            <m:e/>
                          </m:groupChr>
                        </m:e>
                      </m:box>
                      <m:sSup>
                        <m:sSupPr>
                          <m:ctrlPr>
                            <a:rPr lang="el-GR" sz="1800" i="1">
                              <a:latin typeface="Cambria Math"/>
                            </a:rPr>
                          </m:ctrlPr>
                        </m:sSupPr>
                        <m:e>
                          <m:r>
                            <a:rPr lang="el-GR" sz="1800" b="0" i="1" smtClean="0">
                              <a:latin typeface="Cambria Math"/>
                            </a:rPr>
                            <m:t> </m:t>
                          </m:r>
                          <m:r>
                            <a:rPr lang="el-GR" sz="1800" i="1">
                              <a:latin typeface="Cambria Math"/>
                            </a:rPr>
                            <m:t>𝑒</m:t>
                          </m:r>
                        </m:e>
                        <m:sup>
                          <m:r>
                            <a:rPr lang="el-GR" sz="1800" i="1">
                              <a:latin typeface="Cambria Math"/>
                            </a:rPr>
                            <m:t>𝑗</m:t>
                          </m:r>
                          <m:sSub>
                            <m:sSubPr>
                              <m:ctrlPr>
                                <a:rPr lang="el-GR" sz="1800" i="1">
                                  <a:latin typeface="Cambria Math"/>
                                </a:rPr>
                              </m:ctrlPr>
                            </m:sSubPr>
                            <m:e>
                              <m:r>
                                <a:rPr lang="el-GR" sz="1800" i="1">
                                  <a:latin typeface="Cambria Math"/>
                                </a:rPr>
                                <m:t>𝜔</m:t>
                              </m:r>
                            </m:e>
                            <m:sub>
                              <m:r>
                                <a:rPr lang="el-GR" sz="1800" i="1">
                                  <a:latin typeface="Cambria Math"/>
                                </a:rPr>
                                <m:t>0</m:t>
                              </m:r>
                            </m:sub>
                          </m:sSub>
                          <m:r>
                            <a:rPr lang="el-GR" sz="1800" i="1">
                              <a:latin typeface="Cambria Math"/>
                            </a:rPr>
                            <m:t>𝑡</m:t>
                          </m:r>
                        </m:sup>
                      </m:sSup>
                      <m:r>
                        <a:rPr lang="el-GR" sz="1800" i="1">
                          <a:latin typeface="Cambria Math"/>
                        </a:rPr>
                        <m:t> </m:t>
                      </m:r>
                      <m:sSup>
                        <m:sSupPr>
                          <m:ctrlPr>
                            <a:rPr lang="el-GR" sz="1800" i="1">
                              <a:latin typeface="Cambria Math"/>
                            </a:rPr>
                          </m:ctrlPr>
                        </m:sSupPr>
                        <m:e>
                          <m:r>
                            <a:rPr lang="el-GR" sz="1800" i="1">
                              <a:latin typeface="Cambria Math"/>
                            </a:rPr>
                            <m:t>𝑒</m:t>
                          </m:r>
                        </m:e>
                        <m:sup>
                          <m:r>
                            <a:rPr lang="el-GR" sz="1800" i="1">
                              <a:latin typeface="Cambria Math"/>
                            </a:rPr>
                            <m:t>𝑗</m:t>
                          </m:r>
                          <m:sSub>
                            <m:sSubPr>
                              <m:ctrlPr>
                                <a:rPr lang="el-GR" sz="1800" i="1">
                                  <a:latin typeface="Cambria Math"/>
                                </a:rPr>
                              </m:ctrlPr>
                            </m:sSubPr>
                            <m:e>
                              <m:r>
                                <a:rPr lang="el-GR" sz="1800" i="1">
                                  <a:latin typeface="Cambria Math"/>
                                </a:rPr>
                                <m:t>𝜔</m:t>
                              </m:r>
                            </m:e>
                            <m:sub>
                              <m:r>
                                <a:rPr lang="el-GR" sz="1800" i="1">
                                  <a:latin typeface="Cambria Math"/>
                                </a:rPr>
                                <m:t>0</m:t>
                              </m:r>
                            </m:sub>
                          </m:sSub>
                          <m:r>
                            <a:rPr lang="el-GR" sz="1800" i="1">
                              <a:latin typeface="Cambria Math"/>
                            </a:rPr>
                            <m:t>𝑇</m:t>
                          </m:r>
                        </m:sup>
                      </m:sSup>
                      <m:r>
                        <a:rPr lang="el-GR" sz="1800" i="1">
                          <a:latin typeface="Cambria Math"/>
                        </a:rPr>
                        <m:t>=</m:t>
                      </m:r>
                      <m:sSup>
                        <m:sSupPr>
                          <m:ctrlPr>
                            <a:rPr lang="el-GR" sz="1800" i="1">
                              <a:latin typeface="Cambria Math"/>
                            </a:rPr>
                          </m:ctrlPr>
                        </m:sSupPr>
                        <m:e>
                          <m:r>
                            <a:rPr lang="el-GR" sz="1800" i="1">
                              <a:latin typeface="Cambria Math"/>
                            </a:rPr>
                            <m:t>𝑒</m:t>
                          </m:r>
                        </m:e>
                        <m:sup>
                          <m:r>
                            <a:rPr lang="el-GR" sz="1800" i="1">
                              <a:latin typeface="Cambria Math"/>
                            </a:rPr>
                            <m:t>𝑗</m:t>
                          </m:r>
                          <m:sSub>
                            <m:sSubPr>
                              <m:ctrlPr>
                                <a:rPr lang="el-GR" sz="1800" i="1">
                                  <a:latin typeface="Cambria Math"/>
                                </a:rPr>
                              </m:ctrlPr>
                            </m:sSubPr>
                            <m:e>
                              <m:r>
                                <a:rPr lang="el-GR" sz="1800" i="1">
                                  <a:latin typeface="Cambria Math"/>
                                </a:rPr>
                                <m:t>𝜔</m:t>
                              </m:r>
                            </m:e>
                            <m:sub>
                              <m:r>
                                <a:rPr lang="el-GR" sz="1800" i="1">
                                  <a:latin typeface="Cambria Math"/>
                                </a:rPr>
                                <m:t>0</m:t>
                              </m:r>
                            </m:sub>
                          </m:sSub>
                          <m:r>
                            <a:rPr lang="el-GR" sz="1800" i="1">
                              <a:latin typeface="Cambria Math"/>
                            </a:rPr>
                            <m:t>𝑡</m:t>
                          </m:r>
                        </m:sup>
                      </m:sSup>
                      <m:sSup>
                        <m:sSupPr>
                          <m:ctrlPr>
                            <a:rPr lang="el-GR" sz="1800" b="1" i="1">
                              <a:latin typeface="Cambria Math"/>
                            </a:rPr>
                          </m:ctrlPr>
                        </m:sSupPr>
                        <m:e>
                          <m:groupChr>
                            <m:groupChrPr>
                              <m:chr m:val="⇒"/>
                              <m:vertJc m:val="bot"/>
                              <m:ctrlPr>
                                <a:rPr lang="el-GR" sz="1800" i="1">
                                  <a:latin typeface="Cambria Math"/>
                                </a:rPr>
                              </m:ctrlPr>
                            </m:groupChrPr>
                            <m:e/>
                          </m:groupChr>
                          <m:r>
                            <a:rPr lang="el-GR" sz="1800" b="0" i="1" smtClean="0">
                              <a:latin typeface="Cambria Math"/>
                            </a:rPr>
                            <m:t> </m:t>
                          </m:r>
                          <m:r>
                            <a:rPr lang="el-GR" sz="1800" b="1" i="1">
                              <a:latin typeface="Cambria Math"/>
                            </a:rPr>
                            <m:t>𝒆</m:t>
                          </m:r>
                        </m:e>
                        <m:sup>
                          <m:r>
                            <a:rPr lang="el-GR" sz="1800" b="1" i="1">
                              <a:latin typeface="Cambria Math"/>
                            </a:rPr>
                            <m:t>𝒋</m:t>
                          </m:r>
                          <m:sSub>
                            <m:sSubPr>
                              <m:ctrlPr>
                                <a:rPr lang="el-GR" sz="1800" b="1" i="1">
                                  <a:latin typeface="Cambria Math"/>
                                </a:rPr>
                              </m:ctrlPr>
                            </m:sSubPr>
                            <m:e>
                              <m:r>
                                <a:rPr lang="el-GR" sz="1800" b="1" i="1">
                                  <a:latin typeface="Cambria Math"/>
                                </a:rPr>
                                <m:t>𝝎</m:t>
                              </m:r>
                            </m:e>
                            <m:sub>
                              <m:r>
                                <a:rPr lang="el-GR" sz="1800" b="1" i="1">
                                  <a:latin typeface="Cambria Math"/>
                                </a:rPr>
                                <m:t>𝟎</m:t>
                              </m:r>
                            </m:sub>
                          </m:sSub>
                          <m:r>
                            <a:rPr lang="el-GR" sz="1800" b="1" i="1">
                              <a:latin typeface="Cambria Math"/>
                            </a:rPr>
                            <m:t>𝑻</m:t>
                          </m:r>
                        </m:sup>
                      </m:sSup>
                      <m:r>
                        <a:rPr lang="el-GR" sz="1800" b="1" i="1">
                          <a:latin typeface="Cambria Math"/>
                        </a:rPr>
                        <m:t>=</m:t>
                      </m:r>
                      <m:r>
                        <a:rPr lang="el-GR" sz="1800" b="1" i="1">
                          <a:latin typeface="Cambria Math"/>
                        </a:rPr>
                        <m:t>𝟏</m:t>
                      </m:r>
                    </m:oMath>
                  </m:oMathPara>
                </a14:m>
                <a:endParaRPr lang="el-GR" sz="1800" b="1" dirty="0"/>
              </a:p>
              <a:p>
                <a:pPr marL="0" indent="0" algn="l">
                  <a:buNone/>
                </a:pPr>
                <a:r>
                  <a:rPr lang="el-GR" sz="1800" dirty="0" smtClean="0"/>
                  <a:t>Διακρίνουμε </a:t>
                </a:r>
                <a:r>
                  <a:rPr lang="el-GR" sz="1800" dirty="0"/>
                  <a:t>δύο περιπτώσεις: </a:t>
                </a:r>
              </a:p>
              <a:p>
                <a:pPr algn="l">
                  <a:spcBef>
                    <a:spcPts val="600"/>
                  </a:spcBef>
                  <a:spcAft>
                    <a:spcPts val="600"/>
                  </a:spcAft>
                </a:pPr>
                <a:r>
                  <a:rPr lang="el-GR" sz="1800" dirty="0" smtClean="0"/>
                  <a:t>Για </a:t>
                </a:r>
                <a14:m>
                  <m:oMath xmlns:m="http://schemas.openxmlformats.org/officeDocument/2006/math">
                    <m:sSub>
                      <m:sSubPr>
                        <m:ctrlPr>
                          <a:rPr lang="el-GR" sz="1800" i="1">
                            <a:latin typeface="Cambria Math"/>
                          </a:rPr>
                        </m:ctrlPr>
                      </m:sSubPr>
                      <m:e>
                        <m:r>
                          <a:rPr lang="el-GR" sz="1800" i="1">
                            <a:latin typeface="Cambria Math"/>
                          </a:rPr>
                          <m:t>𝜔</m:t>
                        </m:r>
                      </m:e>
                      <m:sub>
                        <m:r>
                          <a:rPr lang="el-GR" sz="1800" i="1">
                            <a:latin typeface="Cambria Math"/>
                          </a:rPr>
                          <m:t>0</m:t>
                        </m:r>
                      </m:sub>
                    </m:sSub>
                    <m:r>
                      <a:rPr lang="el-GR" sz="1800" i="1">
                        <a:latin typeface="Cambria Math"/>
                      </a:rPr>
                      <m:t>=0</m:t>
                    </m:r>
                  </m:oMath>
                </a14:m>
                <a:r>
                  <a:rPr lang="el-GR" sz="1800" dirty="0"/>
                  <a:t> </a:t>
                </a:r>
                <a:r>
                  <a:rPr lang="el-GR" sz="1800" dirty="0" smtClean="0"/>
                  <a:t>έχουμε </a:t>
                </a:r>
                <a:r>
                  <a:rPr lang="el-GR" sz="1800" dirty="0"/>
                  <a:t>ένα σήμα σταθερών </a:t>
                </a:r>
                <a:r>
                  <a:rPr lang="el-GR" sz="1800" dirty="0" smtClean="0"/>
                  <a:t>τιμών </a:t>
                </a:r>
                <a14:m>
                  <m:oMath xmlns:m="http://schemas.openxmlformats.org/officeDocument/2006/math">
                    <m:r>
                      <a:rPr lang="el-GR" sz="1800" i="1">
                        <a:latin typeface="Cambria Math"/>
                      </a:rPr>
                      <m:t>𝑥</m:t>
                    </m:r>
                    <m:d>
                      <m:dPr>
                        <m:ctrlPr>
                          <a:rPr lang="el-GR" sz="1800" i="1">
                            <a:latin typeface="Cambria Math"/>
                          </a:rPr>
                        </m:ctrlPr>
                      </m:dPr>
                      <m:e>
                        <m:r>
                          <a:rPr lang="el-GR" sz="1800" i="1">
                            <a:latin typeface="Cambria Math"/>
                          </a:rPr>
                          <m:t>𝑡</m:t>
                        </m:r>
                      </m:e>
                    </m:d>
                    <m:r>
                      <a:rPr lang="el-GR" sz="1800" i="1">
                        <a:latin typeface="Cambria Math"/>
                      </a:rPr>
                      <m:t>=1</m:t>
                    </m:r>
                  </m:oMath>
                </a14:m>
                <a:r>
                  <a:rPr lang="el-GR" sz="1800" dirty="0"/>
                  <a:t> και επομένως είναι περιοδικό με οποιαδήποτε τιμή περιόδου.</a:t>
                </a:r>
              </a:p>
              <a:p>
                <a:pPr algn="l">
                  <a:spcBef>
                    <a:spcPts val="600"/>
                  </a:spcBef>
                  <a:spcAft>
                    <a:spcPts val="600"/>
                  </a:spcAft>
                </a:pPr>
                <a:r>
                  <a:rPr lang="el-GR" sz="1800" dirty="0" smtClean="0"/>
                  <a:t>Για </a:t>
                </a:r>
                <a14:m>
                  <m:oMath xmlns:m="http://schemas.openxmlformats.org/officeDocument/2006/math">
                    <m:sSub>
                      <m:sSubPr>
                        <m:ctrlPr>
                          <a:rPr lang="el-GR" sz="1800" i="1">
                            <a:latin typeface="Cambria Math"/>
                          </a:rPr>
                        </m:ctrlPr>
                      </m:sSubPr>
                      <m:e>
                        <m:r>
                          <a:rPr lang="el-GR" sz="1800" i="1">
                            <a:latin typeface="Cambria Math"/>
                          </a:rPr>
                          <m:t>𝜔</m:t>
                        </m:r>
                      </m:e>
                      <m:sub>
                        <m:r>
                          <a:rPr lang="el-GR" sz="1800" i="1">
                            <a:latin typeface="Cambria Math"/>
                          </a:rPr>
                          <m:t>0</m:t>
                        </m:r>
                      </m:sub>
                    </m:sSub>
                    <m:r>
                      <a:rPr lang="el-GR" sz="1800" i="1">
                        <a:latin typeface="Cambria Math"/>
                      </a:rPr>
                      <m:t>≠0</m:t>
                    </m:r>
                  </m:oMath>
                </a14:m>
                <a:r>
                  <a:rPr lang="el-GR" sz="1800" dirty="0"/>
                  <a:t> </a:t>
                </a:r>
                <a:r>
                  <a:rPr lang="el-GR" sz="1800" dirty="0" smtClean="0"/>
                  <a:t>το </a:t>
                </a:r>
                <a:r>
                  <a:rPr lang="el-GR" sz="1800" dirty="0"/>
                  <a:t>εκθετικό μιγαδικό σήμα είναι θα περιοδικό για εκείνες τις τιμές της περιόδου </a:t>
                </a:r>
                <a14:m>
                  <m:oMath xmlns:m="http://schemas.openxmlformats.org/officeDocument/2006/math">
                    <m:r>
                      <a:rPr lang="el-GR" sz="1800" i="1">
                        <a:latin typeface="Cambria Math"/>
                      </a:rPr>
                      <m:t>𝑇</m:t>
                    </m:r>
                  </m:oMath>
                </a14:m>
                <a:r>
                  <a:rPr lang="el-GR" sz="1800" dirty="0"/>
                  <a:t> που ικανοποιούν τη σχέση </a:t>
                </a:r>
                <a14:m>
                  <m:oMath xmlns:m="http://schemas.openxmlformats.org/officeDocument/2006/math">
                    <m:sSub>
                      <m:sSubPr>
                        <m:ctrlPr>
                          <a:rPr lang="el-GR" sz="1800" i="1">
                            <a:latin typeface="Cambria Math"/>
                          </a:rPr>
                        </m:ctrlPr>
                      </m:sSubPr>
                      <m:e>
                        <m:r>
                          <a:rPr lang="el-GR" sz="1800" i="1">
                            <a:latin typeface="Cambria Math"/>
                          </a:rPr>
                          <m:t>𝜔</m:t>
                        </m:r>
                      </m:e>
                      <m:sub>
                        <m:r>
                          <a:rPr lang="el-GR" sz="1800" i="1">
                            <a:latin typeface="Cambria Math"/>
                          </a:rPr>
                          <m:t>0</m:t>
                        </m:r>
                      </m:sub>
                    </m:sSub>
                    <m:r>
                      <a:rPr lang="el-GR" sz="1800" i="1">
                        <a:latin typeface="Cambria Math"/>
                      </a:rPr>
                      <m:t>𝑇</m:t>
                    </m:r>
                    <m:r>
                      <a:rPr lang="el-GR" sz="1800" i="1">
                        <a:latin typeface="Cambria Math"/>
                      </a:rPr>
                      <m:t>=2</m:t>
                    </m:r>
                    <m:r>
                      <a:rPr lang="el-GR" sz="1800" i="1">
                        <a:latin typeface="Cambria Math"/>
                      </a:rPr>
                      <m:t>𝜋</m:t>
                    </m:r>
                    <m:r>
                      <a:rPr lang="el-GR" sz="1800" i="1">
                        <a:latin typeface="Cambria Math"/>
                      </a:rPr>
                      <m:t>𝑚</m:t>
                    </m:r>
                  </m:oMath>
                </a14:m>
                <a:r>
                  <a:rPr lang="el-GR" sz="1800" dirty="0"/>
                  <a:t>. </a:t>
                </a:r>
                <a:r>
                  <a:rPr lang="el-GR" sz="1800" dirty="0" smtClean="0"/>
                  <a:t> Δηλαδή: </a:t>
                </a:r>
                <a:endParaRPr lang="el-GR" sz="1800" dirty="0"/>
              </a:p>
              <a:p>
                <a:pPr marL="0" indent="0" algn="l">
                  <a:spcBef>
                    <a:spcPts val="600"/>
                  </a:spcBef>
                  <a:spcAft>
                    <a:spcPts val="600"/>
                  </a:spcAft>
                  <a:buNone/>
                </a:pPr>
                <a14:m>
                  <m:oMathPara xmlns:m="http://schemas.openxmlformats.org/officeDocument/2006/math">
                    <m:oMathParaPr>
                      <m:jc m:val="centerGroup"/>
                    </m:oMathParaPr>
                    <m:oMath xmlns:m="http://schemas.openxmlformats.org/officeDocument/2006/math">
                      <m:r>
                        <a:rPr lang="el-GR" sz="1800" i="1">
                          <a:latin typeface="Cambria Math"/>
                        </a:rPr>
                        <m:t>𝑇</m:t>
                      </m:r>
                      <m:r>
                        <a:rPr lang="el-GR" sz="1800" i="1">
                          <a:latin typeface="Cambria Math"/>
                        </a:rPr>
                        <m:t>=</m:t>
                      </m:r>
                      <m:r>
                        <a:rPr lang="el-GR" sz="1800" i="1">
                          <a:latin typeface="Cambria Math"/>
                        </a:rPr>
                        <m:t>𝑚</m:t>
                      </m:r>
                      <m:f>
                        <m:fPr>
                          <m:ctrlPr>
                            <a:rPr lang="el-GR" sz="1800" i="1">
                              <a:latin typeface="Cambria Math"/>
                            </a:rPr>
                          </m:ctrlPr>
                        </m:fPr>
                        <m:num>
                          <m:r>
                            <a:rPr lang="el-GR" sz="1800" i="1">
                              <a:latin typeface="Cambria Math"/>
                            </a:rPr>
                            <m:t>2</m:t>
                          </m:r>
                          <m:r>
                            <a:rPr lang="el-GR" sz="1800" i="1">
                              <a:latin typeface="Cambria Math"/>
                            </a:rPr>
                            <m:t>𝜋</m:t>
                          </m:r>
                        </m:num>
                        <m:den>
                          <m:sSub>
                            <m:sSubPr>
                              <m:ctrlPr>
                                <a:rPr lang="el-GR" sz="1800" i="1">
                                  <a:latin typeface="Cambria Math"/>
                                </a:rPr>
                              </m:ctrlPr>
                            </m:sSubPr>
                            <m:e>
                              <m:r>
                                <a:rPr lang="el-GR" sz="1800" i="1">
                                  <a:latin typeface="Cambria Math"/>
                                </a:rPr>
                                <m:t>𝜔</m:t>
                              </m:r>
                            </m:e>
                            <m:sub>
                              <m:r>
                                <a:rPr lang="el-GR" sz="1800" i="1">
                                  <a:latin typeface="Cambria Math"/>
                                </a:rPr>
                                <m:t>0</m:t>
                              </m:r>
                            </m:sub>
                          </m:sSub>
                        </m:den>
                      </m:f>
                      <m:r>
                        <a:rPr lang="el-GR" sz="1800" i="1">
                          <a:latin typeface="Cambria Math"/>
                        </a:rPr>
                        <m:t> ,    </m:t>
                      </m:r>
                      <m:r>
                        <a:rPr lang="el-GR" sz="1800" i="1">
                          <a:latin typeface="Cambria Math"/>
                        </a:rPr>
                        <m:t>𝑚</m:t>
                      </m:r>
                      <m:r>
                        <a:rPr lang="el-GR" sz="1800" i="1">
                          <a:latin typeface="Cambria Math"/>
                        </a:rPr>
                        <m:t>=1, 2, …</m:t>
                      </m:r>
                    </m:oMath>
                  </m:oMathPara>
                </a14:m>
                <a:endParaRPr lang="el-GR" sz="1800" dirty="0"/>
              </a:p>
              <a:p>
                <a:pPr marL="0" indent="0" algn="l">
                  <a:spcBef>
                    <a:spcPts val="600"/>
                  </a:spcBef>
                  <a:spcAft>
                    <a:spcPts val="600"/>
                  </a:spcAft>
                  <a:buNone/>
                </a:pPr>
                <a:r>
                  <a:rPr lang="el-GR" sz="1800" dirty="0"/>
                  <a:t>Επομένως, η θεμελιώδης περίοδος του σήματος αντιστοιχεί στην </a:t>
                </a:r>
                <a:r>
                  <a:rPr lang="el-GR" sz="1800" dirty="0" smtClean="0"/>
                  <a:t>τιμή </a:t>
                </a:r>
                <a14:m>
                  <m:oMath xmlns:m="http://schemas.openxmlformats.org/officeDocument/2006/math">
                    <m:r>
                      <a:rPr lang="el-GR" sz="1800" i="1">
                        <a:latin typeface="Cambria Math"/>
                      </a:rPr>
                      <m:t>𝑚</m:t>
                    </m:r>
                    <m:r>
                      <a:rPr lang="el-GR" sz="1800" i="1">
                        <a:latin typeface="Cambria Math"/>
                      </a:rPr>
                      <m:t>=1</m:t>
                    </m:r>
                  </m:oMath>
                </a14:m>
                <a:r>
                  <a:rPr lang="el-GR" sz="1800" dirty="0"/>
                  <a:t> και είναι η </a:t>
                </a:r>
                <a14:m>
                  <m:oMath xmlns:m="http://schemas.openxmlformats.org/officeDocument/2006/math">
                    <m:sSub>
                      <m:sSubPr>
                        <m:ctrlPr>
                          <a:rPr lang="el-GR" sz="1800" i="1">
                            <a:latin typeface="Cambria Math"/>
                          </a:rPr>
                        </m:ctrlPr>
                      </m:sSubPr>
                      <m:e>
                        <m:r>
                          <a:rPr lang="el-GR" sz="1800" i="1">
                            <a:latin typeface="Cambria Math"/>
                          </a:rPr>
                          <m:t>𝑇</m:t>
                        </m:r>
                      </m:e>
                      <m:sub>
                        <m:r>
                          <a:rPr lang="el-GR" sz="1800" i="1">
                            <a:latin typeface="Cambria Math"/>
                          </a:rPr>
                          <m:t>0</m:t>
                        </m:r>
                      </m:sub>
                    </m:sSub>
                    <m:r>
                      <a:rPr lang="el-GR" sz="1800" i="1">
                        <a:latin typeface="Cambria Math"/>
                      </a:rPr>
                      <m:t>=</m:t>
                    </m:r>
                    <m:f>
                      <m:fPr>
                        <m:ctrlPr>
                          <a:rPr lang="el-GR" sz="1800" i="1">
                            <a:latin typeface="Cambria Math"/>
                          </a:rPr>
                        </m:ctrlPr>
                      </m:fPr>
                      <m:num>
                        <m:r>
                          <a:rPr lang="el-GR" sz="1800" i="1">
                            <a:latin typeface="Cambria Math"/>
                          </a:rPr>
                          <m:t>2</m:t>
                        </m:r>
                        <m:r>
                          <a:rPr lang="el-GR" sz="1800" i="1">
                            <a:latin typeface="Cambria Math"/>
                          </a:rPr>
                          <m:t>𝜋</m:t>
                        </m:r>
                      </m:num>
                      <m:den>
                        <m:sSub>
                          <m:sSubPr>
                            <m:ctrlPr>
                              <a:rPr lang="el-GR" sz="1800" i="1">
                                <a:latin typeface="Cambria Math"/>
                              </a:rPr>
                            </m:ctrlPr>
                          </m:sSubPr>
                          <m:e>
                            <m:r>
                              <a:rPr lang="el-GR" sz="1800" i="1">
                                <a:latin typeface="Cambria Math"/>
                              </a:rPr>
                              <m:t>𝜔</m:t>
                            </m:r>
                          </m:e>
                          <m:sub>
                            <m:r>
                              <a:rPr lang="el-GR" sz="1800" i="1">
                                <a:latin typeface="Cambria Math"/>
                              </a:rPr>
                              <m:t>0</m:t>
                            </m:r>
                          </m:sub>
                        </m:sSub>
                      </m:den>
                    </m:f>
                  </m:oMath>
                </a14:m>
                <a:r>
                  <a:rPr lang="el-GR" sz="1800" dirty="0"/>
                  <a:t>.</a:t>
                </a:r>
                <a:endParaRPr lang="en-US" sz="1800" dirty="0" smtClean="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457200" y="1052736"/>
                <a:ext cx="8229600" cy="5472608"/>
              </a:xfrm>
              <a:blipFill rotWithShape="1">
                <a:blip r:embed="rId2"/>
                <a:stretch>
                  <a:fillRect l="-593" t="-446"/>
                </a:stretch>
              </a:blipFill>
            </p:spPr>
            <p:txBody>
              <a:bodyPr/>
              <a:lstStyle/>
              <a:p>
                <a:r>
                  <a:rPr lang="el-GR">
                    <a:noFill/>
                  </a:rPr>
                  <a:t> </a:t>
                </a:r>
              </a:p>
            </p:txBody>
          </p:sp>
        </mc:Fallback>
      </mc:AlternateContent>
      <p:sp>
        <p:nvSpPr>
          <p:cNvPr id="4" name="Slide Number Placeholder 3"/>
          <p:cNvSpPr>
            <a:spLocks noGrp="1"/>
          </p:cNvSpPr>
          <p:nvPr>
            <p:ph type="sldNum" sz="quarter" idx="12"/>
          </p:nvPr>
        </p:nvSpPr>
        <p:spPr/>
        <p:txBody>
          <a:bodyPr/>
          <a:lstStyle/>
          <a:p>
            <a:fld id="{0B0EBAE1-C03B-424B-868F-E6C23C4F0113}" type="slidenum">
              <a:rPr lang="el-GR" smtClean="0"/>
              <a:t>83</a:t>
            </a:fld>
            <a:endParaRPr lang="el-GR"/>
          </a:p>
        </p:txBody>
      </p:sp>
    </p:spTree>
    <p:extLst>
      <p:ext uri="{BB962C8B-B14F-4D97-AF65-F5344CB8AC3E}">
        <p14:creationId xmlns:p14="http://schemas.microsoft.com/office/powerpoint/2010/main" val="2678995008"/>
      </p:ext>
    </p:extLst>
  </p:cSld>
  <p:clrMapOvr>
    <a:masterClrMapping/>
  </p:clrMapOvr>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txBox="1">
            <a:spLocks/>
          </p:cNvSpPr>
          <p:nvPr/>
        </p:nvSpPr>
        <p:spPr>
          <a:xfrm>
            <a:off x="683568" y="2996952"/>
            <a:ext cx="7772400" cy="1109985"/>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Cambria Math" pitchFamily="18" charset="0"/>
                <a:ea typeface="Cambria Math" pitchFamily="18" charset="0"/>
                <a:cs typeface="+mj-cs"/>
              </a:defRPr>
            </a:lvl1pPr>
          </a:lstStyle>
          <a:p>
            <a:r>
              <a:rPr lang="el-GR" sz="3600" b="1" dirty="0" smtClean="0"/>
              <a:t>Μέρος </a:t>
            </a:r>
            <a:r>
              <a:rPr lang="en-US" sz="3600" b="1" dirty="0" smtClean="0"/>
              <a:t>2</a:t>
            </a:r>
            <a:r>
              <a:rPr lang="el-GR" sz="3600" b="1" dirty="0" smtClean="0"/>
              <a:t>: Συστήματα Συνεχούς Χρόνου</a:t>
            </a:r>
            <a:endParaRPr lang="el-GR" sz="3600" b="1" dirty="0"/>
          </a:p>
        </p:txBody>
      </p:sp>
      <p:sp>
        <p:nvSpPr>
          <p:cNvPr id="4" name="Slide Number Placeholder 3"/>
          <p:cNvSpPr>
            <a:spLocks noGrp="1"/>
          </p:cNvSpPr>
          <p:nvPr>
            <p:ph type="sldNum" sz="quarter" idx="12"/>
          </p:nvPr>
        </p:nvSpPr>
        <p:spPr/>
        <p:txBody>
          <a:bodyPr/>
          <a:lstStyle/>
          <a:p>
            <a:fld id="{0B0EBAE1-C03B-424B-868F-E6C23C4F0113}" type="slidenum">
              <a:rPr lang="el-GR" smtClean="0"/>
              <a:t>84</a:t>
            </a:fld>
            <a:endParaRPr lang="el-GR"/>
          </a:p>
        </p:txBody>
      </p:sp>
    </p:spTree>
    <p:extLst>
      <p:ext uri="{BB962C8B-B14F-4D97-AF65-F5344CB8AC3E}">
        <p14:creationId xmlns:p14="http://schemas.microsoft.com/office/powerpoint/2010/main" val="397172877"/>
      </p:ext>
    </p:extLst>
  </p:cSld>
  <p:clrMapOvr>
    <a:masterClrMapping/>
  </p:clrMapOvr>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268760"/>
            <a:ext cx="8229600" cy="5256584"/>
          </a:xfrm>
        </p:spPr>
        <p:txBody>
          <a:bodyPr>
            <a:noAutofit/>
          </a:bodyPr>
          <a:lstStyle/>
          <a:p>
            <a:pPr marL="514350" lvl="0" indent="-514350" algn="l">
              <a:lnSpc>
                <a:spcPct val="150000"/>
              </a:lnSpc>
              <a:buFont typeface="+mj-lt"/>
              <a:buAutoNum type="arabicPeriod"/>
            </a:pPr>
            <a:r>
              <a:rPr lang="el-GR" sz="3200" dirty="0"/>
              <a:t>Εισαγωγή στα </a:t>
            </a:r>
            <a:r>
              <a:rPr lang="el-GR" sz="3200" dirty="0" smtClean="0"/>
              <a:t>Συστήματα</a:t>
            </a:r>
          </a:p>
          <a:p>
            <a:pPr marL="514350" lvl="0" indent="-514350" algn="l">
              <a:lnSpc>
                <a:spcPct val="150000"/>
              </a:lnSpc>
              <a:buFont typeface="+mj-lt"/>
              <a:buAutoNum type="arabicPeriod"/>
            </a:pPr>
            <a:r>
              <a:rPr lang="el-GR" sz="3200" dirty="0"/>
              <a:t>Μελέτη των Γραμμικών και </a:t>
            </a:r>
            <a:br>
              <a:rPr lang="el-GR" sz="3200" dirty="0"/>
            </a:br>
            <a:r>
              <a:rPr lang="el-GR" sz="3200" dirty="0"/>
              <a:t>Χρονικά Αμετάβλητων Συστημάτων </a:t>
            </a:r>
            <a:endParaRPr lang="el-GR" sz="3200" dirty="0" smtClean="0"/>
          </a:p>
          <a:p>
            <a:pPr marL="514350" lvl="0" indent="-514350" algn="l">
              <a:lnSpc>
                <a:spcPct val="150000"/>
              </a:lnSpc>
              <a:buFont typeface="+mj-lt"/>
              <a:buAutoNum type="arabicPeriod"/>
            </a:pPr>
            <a:r>
              <a:rPr lang="el-GR" sz="3200" dirty="0" smtClean="0"/>
              <a:t>Γραφική </a:t>
            </a:r>
            <a:r>
              <a:rPr lang="el-GR" sz="3200" dirty="0"/>
              <a:t>Μέθοδος Υπολογισμού του </a:t>
            </a:r>
            <a:r>
              <a:rPr lang="el-GR" sz="3200" dirty="0" err="1"/>
              <a:t>Συνελικτικού</a:t>
            </a:r>
            <a:r>
              <a:rPr lang="el-GR" sz="3200" dirty="0"/>
              <a:t> Ολοκληρώματος</a:t>
            </a:r>
          </a:p>
        </p:txBody>
      </p:sp>
      <p:sp>
        <p:nvSpPr>
          <p:cNvPr id="4" name="Slide Number Placeholder 3"/>
          <p:cNvSpPr>
            <a:spLocks noGrp="1"/>
          </p:cNvSpPr>
          <p:nvPr>
            <p:ph type="sldNum" sz="quarter" idx="12"/>
          </p:nvPr>
        </p:nvSpPr>
        <p:spPr/>
        <p:txBody>
          <a:bodyPr/>
          <a:lstStyle/>
          <a:p>
            <a:fld id="{0B0EBAE1-C03B-424B-868F-E6C23C4F0113}" type="slidenum">
              <a:rPr lang="el-GR" smtClean="0"/>
              <a:t>85</a:t>
            </a:fld>
            <a:endParaRPr lang="el-GR"/>
          </a:p>
        </p:txBody>
      </p:sp>
      <p:sp>
        <p:nvSpPr>
          <p:cNvPr id="5" name="Title 1"/>
          <p:cNvSpPr>
            <a:spLocks noGrp="1"/>
          </p:cNvSpPr>
          <p:nvPr>
            <p:ph type="title"/>
          </p:nvPr>
        </p:nvSpPr>
        <p:spPr>
          <a:xfrm>
            <a:off x="457200" y="116632"/>
            <a:ext cx="8229600" cy="850106"/>
          </a:xfrm>
        </p:spPr>
        <p:txBody>
          <a:bodyPr>
            <a:normAutofit/>
          </a:bodyPr>
          <a:lstStyle/>
          <a:p>
            <a:r>
              <a:rPr lang="el-GR" sz="3600" dirty="0" smtClean="0"/>
              <a:t>Συστήματα Συνεχούς Χρόνου</a:t>
            </a:r>
            <a:endParaRPr lang="el-GR" sz="3600" dirty="0"/>
          </a:p>
        </p:txBody>
      </p:sp>
    </p:spTree>
    <p:extLst>
      <p:ext uri="{BB962C8B-B14F-4D97-AF65-F5344CB8AC3E}">
        <p14:creationId xmlns:p14="http://schemas.microsoft.com/office/powerpoint/2010/main" val="1185104574"/>
      </p:ext>
    </p:extLst>
  </p:cSld>
  <p:clrMapOvr>
    <a:masterClrMapping/>
  </p:clrMapOvr>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l-GR" b="1" dirty="0" smtClean="0"/>
              <a:t>2. Εισαγωγή στα Συστήματα</a:t>
            </a:r>
            <a:endParaRPr lang="el-GR" b="1" dirty="0"/>
          </a:p>
        </p:txBody>
      </p:sp>
      <p:sp>
        <p:nvSpPr>
          <p:cNvPr id="4" name="Slide Number Placeholder 3"/>
          <p:cNvSpPr>
            <a:spLocks noGrp="1"/>
          </p:cNvSpPr>
          <p:nvPr>
            <p:ph type="sldNum" sz="quarter" idx="12"/>
          </p:nvPr>
        </p:nvSpPr>
        <p:spPr/>
        <p:txBody>
          <a:bodyPr/>
          <a:lstStyle/>
          <a:p>
            <a:fld id="{0B0EBAE1-C03B-424B-868F-E6C23C4F0113}" type="slidenum">
              <a:rPr lang="el-GR" smtClean="0"/>
              <a:t>86</a:t>
            </a:fld>
            <a:endParaRPr lang="el-GR"/>
          </a:p>
        </p:txBody>
      </p:sp>
    </p:spTree>
    <p:extLst>
      <p:ext uri="{BB962C8B-B14F-4D97-AF65-F5344CB8AC3E}">
        <p14:creationId xmlns:p14="http://schemas.microsoft.com/office/powerpoint/2010/main" val="1806766570"/>
      </p:ext>
    </p:extLst>
  </p:cSld>
  <p:clrMapOvr>
    <a:masterClrMapping/>
  </p:clrMapOvr>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l-GR" sz="3600" dirty="0" smtClean="0"/>
              <a:t>1. Εισαγωγή στα Συστήματα</a:t>
            </a:r>
            <a:endParaRPr lang="el-GR" sz="3600" dirty="0"/>
          </a:p>
        </p:txBody>
      </p:sp>
      <p:sp>
        <p:nvSpPr>
          <p:cNvPr id="3" name="Content Placeholder 2"/>
          <p:cNvSpPr>
            <a:spLocks noGrp="1"/>
          </p:cNvSpPr>
          <p:nvPr>
            <p:ph idx="1"/>
          </p:nvPr>
        </p:nvSpPr>
        <p:spPr>
          <a:xfrm>
            <a:off x="457200" y="1268760"/>
            <a:ext cx="8229600" cy="5256584"/>
          </a:xfrm>
        </p:spPr>
        <p:txBody>
          <a:bodyPr>
            <a:noAutofit/>
          </a:bodyPr>
          <a:lstStyle/>
          <a:p>
            <a:pPr marL="514350" lvl="0" indent="-514350" algn="l">
              <a:buFont typeface="+mj-lt"/>
              <a:buAutoNum type="arabicPeriod"/>
            </a:pPr>
            <a:r>
              <a:rPr lang="el-GR" sz="2800" dirty="0"/>
              <a:t>Ορισμός και Κατηγορίες Συστημάτων</a:t>
            </a:r>
            <a:endParaRPr lang="el-GR" dirty="0"/>
          </a:p>
          <a:p>
            <a:pPr lvl="1" algn="l"/>
            <a:r>
              <a:rPr lang="el-GR" sz="2400" dirty="0"/>
              <a:t>Συστήματα Συνεχούς Χρόνου</a:t>
            </a:r>
            <a:endParaRPr lang="el-GR" dirty="0"/>
          </a:p>
          <a:p>
            <a:pPr lvl="1" algn="l"/>
            <a:r>
              <a:rPr lang="el-GR" sz="2400" dirty="0"/>
              <a:t>Συστήματα Διακριτού Χρόνου</a:t>
            </a:r>
            <a:endParaRPr lang="el-GR" dirty="0"/>
          </a:p>
          <a:p>
            <a:pPr marL="514350" lvl="0" indent="-514350" algn="l">
              <a:buFont typeface="+mj-lt"/>
              <a:buAutoNum type="arabicPeriod"/>
            </a:pPr>
            <a:r>
              <a:rPr lang="el-GR" sz="2800" dirty="0"/>
              <a:t>Συνδέσεις Συστημάτων</a:t>
            </a:r>
            <a:endParaRPr lang="el-GR" dirty="0"/>
          </a:p>
          <a:p>
            <a:pPr marL="514350" lvl="0" indent="-514350" algn="l">
              <a:buFont typeface="+mj-lt"/>
              <a:buAutoNum type="arabicPeriod"/>
            </a:pPr>
            <a:r>
              <a:rPr lang="el-GR" sz="2800" dirty="0"/>
              <a:t>Είδη Συστημάτων</a:t>
            </a:r>
            <a:endParaRPr lang="el-GR" dirty="0"/>
          </a:p>
          <a:p>
            <a:pPr lvl="1" algn="l"/>
            <a:r>
              <a:rPr lang="el-GR" sz="2400" dirty="0"/>
              <a:t>Γραμμικά και Μη Γραμμικά Συστήματα</a:t>
            </a:r>
          </a:p>
          <a:p>
            <a:pPr lvl="1" algn="l"/>
            <a:r>
              <a:rPr lang="el-GR" sz="2400" dirty="0"/>
              <a:t>Αιτιατά και Μη Αιτιατά Συστήματα</a:t>
            </a:r>
          </a:p>
          <a:p>
            <a:pPr lvl="1" algn="l"/>
            <a:r>
              <a:rPr lang="el-GR" sz="2400" dirty="0"/>
              <a:t>Στατικά και Δυναμικά Συστήματα</a:t>
            </a:r>
          </a:p>
          <a:p>
            <a:pPr lvl="1" algn="l"/>
            <a:r>
              <a:rPr lang="el-GR" sz="2400" dirty="0"/>
              <a:t>Χρονικά Αμετάβλητα και Χρονικά Μεταβαλλόμενα Συστήματα</a:t>
            </a:r>
          </a:p>
          <a:p>
            <a:pPr lvl="1" algn="l"/>
            <a:r>
              <a:rPr lang="el-GR" sz="2400" dirty="0"/>
              <a:t>Ευσταθή και Ασταθή </a:t>
            </a:r>
            <a:r>
              <a:rPr lang="el-GR" sz="2400" dirty="0" smtClean="0"/>
              <a:t>Συστήματα</a:t>
            </a:r>
            <a:endParaRPr lang="el-GR" sz="2400" dirty="0"/>
          </a:p>
        </p:txBody>
      </p:sp>
      <p:sp>
        <p:nvSpPr>
          <p:cNvPr id="4" name="Slide Number Placeholder 3"/>
          <p:cNvSpPr>
            <a:spLocks noGrp="1"/>
          </p:cNvSpPr>
          <p:nvPr>
            <p:ph type="sldNum" sz="quarter" idx="12"/>
          </p:nvPr>
        </p:nvSpPr>
        <p:spPr/>
        <p:txBody>
          <a:bodyPr/>
          <a:lstStyle/>
          <a:p>
            <a:fld id="{0B0EBAE1-C03B-424B-868F-E6C23C4F0113}" type="slidenum">
              <a:rPr lang="el-GR" smtClean="0"/>
              <a:t>87</a:t>
            </a:fld>
            <a:endParaRPr lang="el-GR"/>
          </a:p>
        </p:txBody>
      </p:sp>
    </p:spTree>
    <p:extLst>
      <p:ext uri="{BB962C8B-B14F-4D97-AF65-F5344CB8AC3E}">
        <p14:creationId xmlns:p14="http://schemas.microsoft.com/office/powerpoint/2010/main" val="4113989620"/>
      </p:ext>
    </p:extLst>
  </p:cSld>
  <p:clrMapOvr>
    <a:masterClrMapping/>
  </p:clrMapOvr>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0"/>
            <a:ext cx="8229600" cy="1143000"/>
          </a:xfrm>
        </p:spPr>
        <p:txBody>
          <a:bodyPr>
            <a:normAutofit/>
          </a:bodyPr>
          <a:lstStyle/>
          <a:p>
            <a:pPr lvl="0"/>
            <a:r>
              <a:rPr lang="el-GR" sz="3200" b="1" dirty="0" smtClean="0"/>
              <a:t>1.1. </a:t>
            </a:r>
            <a:r>
              <a:rPr lang="el-GR" sz="3200" b="1" dirty="0"/>
              <a:t>Ορισμός και Κατηγορίες </a:t>
            </a:r>
            <a:r>
              <a:rPr lang="el-GR" sz="3200" b="1" dirty="0" smtClean="0"/>
              <a:t>Συστημάτων</a:t>
            </a:r>
            <a:endParaRPr lang="el-GR" sz="3200" b="1" dirty="0"/>
          </a:p>
        </p:txBody>
      </p:sp>
      <p:sp>
        <p:nvSpPr>
          <p:cNvPr id="3" name="Slide Number Placeholder 2"/>
          <p:cNvSpPr>
            <a:spLocks noGrp="1"/>
          </p:cNvSpPr>
          <p:nvPr>
            <p:ph type="sldNum" sz="quarter" idx="12"/>
          </p:nvPr>
        </p:nvSpPr>
        <p:spPr/>
        <p:txBody>
          <a:bodyPr/>
          <a:lstStyle/>
          <a:p>
            <a:fld id="{0B0EBAE1-C03B-424B-868F-E6C23C4F0113}" type="slidenum">
              <a:rPr lang="el-GR" smtClean="0"/>
              <a:t>88</a:t>
            </a:fld>
            <a:endParaRPr lang="el-GR"/>
          </a:p>
        </p:txBody>
      </p:sp>
    </p:spTree>
    <p:extLst>
      <p:ext uri="{BB962C8B-B14F-4D97-AF65-F5344CB8AC3E}">
        <p14:creationId xmlns:p14="http://schemas.microsoft.com/office/powerpoint/2010/main" val="2838545018"/>
      </p:ext>
    </p:extLst>
  </p:cSld>
  <p:clrMapOvr>
    <a:masterClrMapping/>
  </p:clrMapOvr>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l-GR" dirty="0" smtClean="0"/>
              <a:t>Ορισμός Συστήματος</a:t>
            </a:r>
            <a:endParaRPr lang="el-GR"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457200" y="1052736"/>
                <a:ext cx="8229600" cy="5472608"/>
              </a:xfrm>
            </p:spPr>
            <p:txBody>
              <a:bodyPr>
                <a:noAutofit/>
              </a:bodyPr>
              <a:lstStyle/>
              <a:p>
                <a:pPr marL="0" indent="0" algn="l">
                  <a:spcBef>
                    <a:spcPts val="600"/>
                  </a:spcBef>
                  <a:spcAft>
                    <a:spcPts val="600"/>
                  </a:spcAft>
                  <a:buNone/>
                </a:pPr>
                <a:r>
                  <a:rPr lang="el-GR" sz="1800" dirty="0" smtClean="0"/>
                  <a:t>Σύστημα είναι κάθε οντότητα που επενεργεί σε κάποιο σήμα </a:t>
                </a:r>
                <a14:m>
                  <m:oMath xmlns:m="http://schemas.openxmlformats.org/officeDocument/2006/math">
                    <m:r>
                      <a:rPr lang="en-US" sz="1800" i="1">
                        <a:latin typeface="Cambria Math"/>
                      </a:rPr>
                      <m:t>𝑥</m:t>
                    </m:r>
                    <m:r>
                      <a:rPr lang="el-GR" sz="1800" i="1">
                        <a:latin typeface="Cambria Math"/>
                      </a:rPr>
                      <m:t>(</m:t>
                    </m:r>
                    <m:r>
                      <a:rPr lang="en-US" sz="1800" i="1">
                        <a:latin typeface="Cambria Math"/>
                      </a:rPr>
                      <m:t>𝑡</m:t>
                    </m:r>
                    <m:r>
                      <a:rPr lang="el-GR" sz="1800" i="1">
                        <a:latin typeface="Cambria Math"/>
                      </a:rPr>
                      <m:t>)</m:t>
                    </m:r>
                  </m:oMath>
                </a14:m>
                <a:r>
                  <a:rPr lang="el-GR" sz="1800" dirty="0"/>
                  <a:t> και ως αποτέλεσμα παράγει ένα (νέο) σήμα </a:t>
                </a:r>
                <a14:m>
                  <m:oMath xmlns:m="http://schemas.openxmlformats.org/officeDocument/2006/math">
                    <m:r>
                      <a:rPr lang="en-US" sz="1800" i="1">
                        <a:latin typeface="Cambria Math"/>
                      </a:rPr>
                      <m:t>𝑦</m:t>
                    </m:r>
                    <m:r>
                      <a:rPr lang="el-GR" sz="1800" i="1">
                        <a:latin typeface="Cambria Math"/>
                      </a:rPr>
                      <m:t>(</m:t>
                    </m:r>
                    <m:r>
                      <a:rPr lang="en-US" sz="1800" i="1">
                        <a:latin typeface="Cambria Math"/>
                      </a:rPr>
                      <m:t>𝑡</m:t>
                    </m:r>
                    <m:r>
                      <a:rPr lang="el-GR" sz="1800" i="1">
                        <a:latin typeface="Cambria Math"/>
                      </a:rPr>
                      <m:t>)</m:t>
                    </m:r>
                  </m:oMath>
                </a14:m>
                <a:r>
                  <a:rPr lang="el-GR" sz="1800" dirty="0"/>
                  <a:t>. </a:t>
                </a:r>
                <a:endParaRPr lang="el-GR" sz="1800" dirty="0" smtClean="0"/>
              </a:p>
              <a:p>
                <a:pPr marL="0" indent="0" algn="l">
                  <a:spcBef>
                    <a:spcPts val="600"/>
                  </a:spcBef>
                  <a:spcAft>
                    <a:spcPts val="600"/>
                  </a:spcAft>
                  <a:buNone/>
                </a:pPr>
                <a:r>
                  <a:rPr lang="el-GR" sz="1800" dirty="0" smtClean="0"/>
                  <a:t>Από </a:t>
                </a:r>
                <a:r>
                  <a:rPr lang="el-GR" sz="1800" dirty="0"/>
                  <a:t>μαθηματική άποψη ένα σύστημα </a:t>
                </a:r>
                <a:r>
                  <a:rPr lang="el-GR" sz="1800" dirty="0" smtClean="0"/>
                  <a:t>θεωρείται ως </a:t>
                </a:r>
                <a:r>
                  <a:rPr lang="el-GR" sz="1800" dirty="0"/>
                  <a:t>ένας μετασχηματισμός </a:t>
                </a:r>
                <a14:m>
                  <m:oMath xmlns:m="http://schemas.openxmlformats.org/officeDocument/2006/math">
                    <m:r>
                      <a:rPr lang="en-US" sz="1800" b="1" i="1">
                        <a:latin typeface="Cambria Math"/>
                      </a:rPr>
                      <m:t>𝑺</m:t>
                    </m:r>
                    <m:r>
                      <a:rPr lang="el-GR" sz="1800" i="1">
                        <a:latin typeface="Cambria Math"/>
                      </a:rPr>
                      <m:t>[.]</m:t>
                    </m:r>
                  </m:oMath>
                </a14:m>
                <a:r>
                  <a:rPr lang="el-GR" sz="1800" dirty="0"/>
                  <a:t> που μετασχηματίζει ένα σήμα </a:t>
                </a:r>
                <a14:m>
                  <m:oMath xmlns:m="http://schemas.openxmlformats.org/officeDocument/2006/math">
                    <m:r>
                      <a:rPr lang="en-US" sz="1800" i="1">
                        <a:latin typeface="Cambria Math"/>
                      </a:rPr>
                      <m:t>𝑥</m:t>
                    </m:r>
                    <m:r>
                      <a:rPr lang="el-GR" sz="1800" i="1">
                        <a:latin typeface="Cambria Math"/>
                      </a:rPr>
                      <m:t>(</m:t>
                    </m:r>
                    <m:r>
                      <a:rPr lang="en-US" sz="1800" i="1">
                        <a:latin typeface="Cambria Math"/>
                      </a:rPr>
                      <m:t>𝑡</m:t>
                    </m:r>
                    <m:r>
                      <a:rPr lang="el-GR" sz="1800" i="1">
                        <a:latin typeface="Cambria Math"/>
                      </a:rPr>
                      <m:t>)</m:t>
                    </m:r>
                  </m:oMath>
                </a14:m>
                <a:r>
                  <a:rPr lang="el-GR" sz="1800" dirty="0"/>
                  <a:t> σε ένα άλλο σήμα </a:t>
                </a:r>
                <a14:m>
                  <m:oMath xmlns:m="http://schemas.openxmlformats.org/officeDocument/2006/math">
                    <m:r>
                      <a:rPr lang="en-US" sz="1800" i="1">
                        <a:latin typeface="Cambria Math"/>
                      </a:rPr>
                      <m:t>𝑦</m:t>
                    </m:r>
                    <m:d>
                      <m:dPr>
                        <m:ctrlPr>
                          <a:rPr lang="el-GR" sz="1800" i="1">
                            <a:latin typeface="Cambria Math"/>
                          </a:rPr>
                        </m:ctrlPr>
                      </m:dPr>
                      <m:e>
                        <m:r>
                          <a:rPr lang="en-US" sz="1800" i="1">
                            <a:latin typeface="Cambria Math"/>
                          </a:rPr>
                          <m:t>𝑡</m:t>
                        </m:r>
                      </m:e>
                    </m:d>
                    <m:r>
                      <a:rPr lang="el-GR" sz="1800" b="0" i="1" smtClean="0">
                        <a:latin typeface="Cambria Math"/>
                      </a:rPr>
                      <m:t>,</m:t>
                    </m:r>
                  </m:oMath>
                </a14:m>
                <a:r>
                  <a:rPr lang="el-GR" sz="1800" dirty="0"/>
                  <a:t> σύμφωνα με τη σχέση </a:t>
                </a:r>
                <a14:m>
                  <m:oMath xmlns:m="http://schemas.openxmlformats.org/officeDocument/2006/math">
                    <m:r>
                      <a:rPr lang="en-US" sz="1800" i="1">
                        <a:latin typeface="Cambria Math"/>
                      </a:rPr>
                      <m:t>𝑦</m:t>
                    </m:r>
                    <m:r>
                      <a:rPr lang="el-GR" sz="1800" i="1">
                        <a:latin typeface="Cambria Math"/>
                      </a:rPr>
                      <m:t>(</m:t>
                    </m:r>
                    <m:r>
                      <a:rPr lang="en-US" sz="1800" i="1">
                        <a:latin typeface="Cambria Math"/>
                      </a:rPr>
                      <m:t>𝑡</m:t>
                    </m:r>
                    <m:r>
                      <a:rPr lang="el-GR" sz="1800" i="1">
                        <a:latin typeface="Cambria Math"/>
                      </a:rPr>
                      <m:t>) = </m:t>
                    </m:r>
                    <m:r>
                      <a:rPr lang="en-US" sz="1800" b="1" i="1">
                        <a:latin typeface="Cambria Math"/>
                      </a:rPr>
                      <m:t>𝑺</m:t>
                    </m:r>
                    <m:r>
                      <a:rPr lang="el-GR" sz="1800" i="1">
                        <a:latin typeface="Cambria Math"/>
                      </a:rPr>
                      <m:t>[</m:t>
                    </m:r>
                    <m:r>
                      <a:rPr lang="en-US" sz="1800" i="1">
                        <a:latin typeface="Cambria Math"/>
                      </a:rPr>
                      <m:t>𝑥</m:t>
                    </m:r>
                    <m:r>
                      <a:rPr lang="el-GR" sz="1800" i="1">
                        <a:latin typeface="Cambria Math"/>
                      </a:rPr>
                      <m:t>(</m:t>
                    </m:r>
                    <m:r>
                      <a:rPr lang="en-US" sz="1800" i="1">
                        <a:latin typeface="Cambria Math"/>
                      </a:rPr>
                      <m:t>𝑡</m:t>
                    </m:r>
                    <m:r>
                      <a:rPr lang="el-GR" sz="1800" i="1">
                        <a:latin typeface="Cambria Math"/>
                      </a:rPr>
                      <m:t>)]</m:t>
                    </m:r>
                  </m:oMath>
                </a14:m>
                <a:r>
                  <a:rPr lang="el-GR" sz="1800" dirty="0"/>
                  <a:t>.</a:t>
                </a:r>
                <a:endParaRPr lang="el-GR" sz="1800" dirty="0" smtClean="0"/>
              </a:p>
              <a:p>
                <a:pPr marL="0" indent="0" algn="l">
                  <a:spcBef>
                    <a:spcPts val="600"/>
                  </a:spcBef>
                  <a:spcAft>
                    <a:spcPts val="600"/>
                  </a:spcAft>
                  <a:buNone/>
                </a:pPr>
                <a:r>
                  <a:rPr lang="el-GR" sz="1800" dirty="0"/>
                  <a:t>Η προσέγγιση αυτή ονομάζεται </a:t>
                </a:r>
                <a:r>
                  <a:rPr lang="el-GR" sz="1800" b="1" dirty="0"/>
                  <a:t>σχέση εισόδου – εξόδου</a:t>
                </a:r>
                <a:r>
                  <a:rPr lang="el-GR" sz="1800" dirty="0"/>
                  <a:t> και περιγράφει ένα σύστημα στο πεδίο του χρόνου (</a:t>
                </a:r>
                <a:r>
                  <a:rPr lang="en-US" sz="1800" dirty="0"/>
                  <a:t>time domain</a:t>
                </a:r>
                <a:r>
                  <a:rPr lang="el-GR" sz="1800" dirty="0"/>
                  <a:t>) με βάση την είσοδο και την έξοδό </a:t>
                </a:r>
                <a:r>
                  <a:rPr lang="el-GR" sz="1800" dirty="0" smtClean="0"/>
                  <a:t>του, </a:t>
                </a:r>
                <a:r>
                  <a:rPr lang="el-GR" sz="1800" dirty="0"/>
                  <a:t>αγνοώντας πλήρως την εσωτερική δομή και περιγραφή του συστήματος</a:t>
                </a:r>
                <a:r>
                  <a:rPr lang="el-GR" sz="1800" dirty="0" smtClean="0"/>
                  <a:t>.</a:t>
                </a:r>
              </a:p>
              <a:p>
                <a:pPr marL="0" indent="0" algn="l">
                  <a:spcBef>
                    <a:spcPts val="600"/>
                  </a:spcBef>
                  <a:spcAft>
                    <a:spcPts val="600"/>
                  </a:spcAft>
                  <a:buNone/>
                </a:pPr>
                <a:endParaRPr lang="el-GR" sz="1800" dirty="0"/>
              </a:p>
              <a:p>
                <a:pPr marL="0" indent="0" algn="l">
                  <a:spcBef>
                    <a:spcPts val="600"/>
                  </a:spcBef>
                  <a:spcAft>
                    <a:spcPts val="600"/>
                  </a:spcAft>
                  <a:buNone/>
                </a:pPr>
                <a:endParaRPr lang="el-GR" sz="1800" dirty="0" smtClean="0"/>
              </a:p>
              <a:p>
                <a:pPr marL="0" indent="0" algn="l">
                  <a:spcBef>
                    <a:spcPts val="600"/>
                  </a:spcBef>
                  <a:spcAft>
                    <a:spcPts val="600"/>
                  </a:spcAft>
                  <a:buNone/>
                </a:pPr>
                <a:endParaRPr lang="el-GR" sz="1800" dirty="0"/>
              </a:p>
              <a:p>
                <a:pPr marL="0" indent="0" algn="ctr">
                  <a:spcBef>
                    <a:spcPts val="600"/>
                  </a:spcBef>
                  <a:spcAft>
                    <a:spcPts val="600"/>
                  </a:spcAft>
                  <a:buNone/>
                </a:pPr>
                <a:r>
                  <a:rPr lang="el-GR" sz="1800" dirty="0" smtClean="0"/>
                  <a:t>Σχηματική περιγραφή συστήματος</a:t>
                </a:r>
              </a:p>
              <a:p>
                <a:pPr marL="0" indent="0" algn="l">
                  <a:spcBef>
                    <a:spcPts val="600"/>
                  </a:spcBef>
                  <a:spcAft>
                    <a:spcPts val="600"/>
                  </a:spcAft>
                  <a:buNone/>
                </a:pPr>
                <a:r>
                  <a:rPr lang="el-GR" sz="1800" dirty="0"/>
                  <a:t>Το σήμα </a:t>
                </a:r>
                <a14:m>
                  <m:oMath xmlns:m="http://schemas.openxmlformats.org/officeDocument/2006/math">
                    <m:r>
                      <a:rPr lang="en-US" sz="1800" i="1">
                        <a:latin typeface="Cambria Math"/>
                      </a:rPr>
                      <m:t>𝑥</m:t>
                    </m:r>
                    <m:r>
                      <a:rPr lang="el-GR" sz="1800" i="1">
                        <a:latin typeface="Cambria Math"/>
                      </a:rPr>
                      <m:t>(</m:t>
                    </m:r>
                    <m:r>
                      <a:rPr lang="en-US" sz="1800" i="1">
                        <a:latin typeface="Cambria Math"/>
                      </a:rPr>
                      <m:t>𝑡</m:t>
                    </m:r>
                    <m:r>
                      <a:rPr lang="el-GR" sz="1800" i="1">
                        <a:latin typeface="Cambria Math"/>
                      </a:rPr>
                      <m:t>)</m:t>
                    </m:r>
                  </m:oMath>
                </a14:m>
                <a:r>
                  <a:rPr lang="el-GR" sz="1800" dirty="0"/>
                  <a:t> που διεγείρει το σύστημα λέγεται </a:t>
                </a:r>
                <a:r>
                  <a:rPr lang="el-GR" sz="1800" b="1" dirty="0"/>
                  <a:t>είσοδος</a:t>
                </a:r>
                <a:r>
                  <a:rPr lang="el-GR" sz="1800" dirty="0"/>
                  <a:t> του συστήματος, ενώ το αποτέλεσμα της διαδικασίας διέγερσης, δηλαδή το σήμα </a:t>
                </a:r>
                <a14:m>
                  <m:oMath xmlns:m="http://schemas.openxmlformats.org/officeDocument/2006/math">
                    <m:r>
                      <a:rPr lang="en-US" sz="1800" i="1">
                        <a:latin typeface="Cambria Math"/>
                      </a:rPr>
                      <m:t>𝑦</m:t>
                    </m:r>
                    <m:r>
                      <a:rPr lang="el-GR" sz="1800" i="1">
                        <a:latin typeface="Cambria Math"/>
                      </a:rPr>
                      <m:t>(</m:t>
                    </m:r>
                    <m:r>
                      <a:rPr lang="en-US" sz="1800" i="1">
                        <a:latin typeface="Cambria Math"/>
                      </a:rPr>
                      <m:t>𝑡</m:t>
                    </m:r>
                    <m:r>
                      <a:rPr lang="el-GR" sz="1800" i="1">
                        <a:latin typeface="Cambria Math"/>
                      </a:rPr>
                      <m:t>)</m:t>
                    </m:r>
                  </m:oMath>
                </a14:m>
                <a:r>
                  <a:rPr lang="el-GR" sz="1800" dirty="0"/>
                  <a:t> λέγεται </a:t>
                </a:r>
                <a:r>
                  <a:rPr lang="el-GR" sz="1800" b="1" dirty="0"/>
                  <a:t>έξοδος </a:t>
                </a:r>
                <a:r>
                  <a:rPr lang="el-GR" sz="1800" dirty="0"/>
                  <a:t>του συστήματος.</a:t>
                </a:r>
                <a:endParaRPr lang="el-GR" sz="1800" dirty="0" smtClean="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457200" y="1052736"/>
                <a:ext cx="8229600" cy="5472608"/>
              </a:xfrm>
              <a:blipFill rotWithShape="1">
                <a:blip r:embed="rId2"/>
                <a:stretch>
                  <a:fillRect l="-593" t="-669"/>
                </a:stretch>
              </a:blipFill>
            </p:spPr>
            <p:txBody>
              <a:bodyPr/>
              <a:lstStyle/>
              <a:p>
                <a:r>
                  <a:rPr lang="el-GR">
                    <a:noFill/>
                  </a:rPr>
                  <a:t> </a:t>
                </a:r>
              </a:p>
            </p:txBody>
          </p:sp>
        </mc:Fallback>
      </mc:AlternateContent>
      <p:sp>
        <p:nvSpPr>
          <p:cNvPr id="4" name="Slide Number Placeholder 3"/>
          <p:cNvSpPr>
            <a:spLocks noGrp="1"/>
          </p:cNvSpPr>
          <p:nvPr>
            <p:ph type="sldNum" sz="quarter" idx="12"/>
          </p:nvPr>
        </p:nvSpPr>
        <p:spPr/>
        <p:txBody>
          <a:bodyPr/>
          <a:lstStyle/>
          <a:p>
            <a:fld id="{0B0EBAE1-C03B-424B-868F-E6C23C4F0113}" type="slidenum">
              <a:rPr lang="el-GR" smtClean="0"/>
              <a:t>89</a:t>
            </a:fld>
            <a:endParaRPr lang="el-GR"/>
          </a:p>
        </p:txBody>
      </p:sp>
      <p:pic>
        <p:nvPicPr>
          <p:cNvPr id="1028"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33612" y="3717776"/>
            <a:ext cx="4676775" cy="12954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5415414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lvl="0"/>
            <a:r>
              <a:rPr lang="el-GR" dirty="0"/>
              <a:t>Κατηγορίες </a:t>
            </a:r>
            <a:r>
              <a:rPr lang="el-GR" dirty="0" smtClean="0"/>
              <a:t>Σημάτων (3/3)</a:t>
            </a:r>
            <a:endParaRPr lang="el-GR"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457200" y="1052736"/>
                <a:ext cx="8229600" cy="5472608"/>
              </a:xfrm>
            </p:spPr>
            <p:txBody>
              <a:bodyPr>
                <a:noAutofit/>
              </a:bodyPr>
              <a:lstStyle/>
              <a:p>
                <a:pPr algn="l">
                  <a:lnSpc>
                    <a:spcPct val="150000"/>
                  </a:lnSpc>
                  <a:spcBef>
                    <a:spcPts val="600"/>
                  </a:spcBef>
                  <a:spcAft>
                    <a:spcPts val="600"/>
                  </a:spcAft>
                </a:pPr>
                <a:r>
                  <a:rPr lang="el-GR" sz="1800" b="1" dirty="0" smtClean="0"/>
                  <a:t>Αναλογικό </a:t>
                </a:r>
                <a:r>
                  <a:rPr lang="el-GR" sz="1800" b="1" dirty="0"/>
                  <a:t>Σήμα </a:t>
                </a:r>
                <a:r>
                  <a:rPr lang="el-GR" sz="1800" b="1" dirty="0" smtClean="0"/>
                  <a:t> </a:t>
                </a:r>
                <a:r>
                  <a:rPr lang="el-GR" sz="1800" dirty="0" smtClean="0"/>
                  <a:t>ή</a:t>
                </a:r>
                <a:r>
                  <a:rPr lang="el-GR" sz="1800" b="1" dirty="0" smtClean="0"/>
                  <a:t> </a:t>
                </a:r>
                <a:r>
                  <a:rPr lang="el-GR" sz="1800" dirty="0" smtClean="0"/>
                  <a:t>σήμα </a:t>
                </a:r>
                <a:r>
                  <a:rPr lang="el-GR" sz="1800" dirty="0"/>
                  <a:t>συνεχούς χρόνου και συνεχούς πλάτους, </a:t>
                </a:r>
                <a:r>
                  <a:rPr lang="el-GR" sz="1800" dirty="0" smtClean="0"/>
                  <a:t>στο οποίο τόσο η </a:t>
                </a:r>
                <a:r>
                  <a:rPr lang="el-GR" sz="1800" dirty="0"/>
                  <a:t>ανεξάρτητη μεταβλητή </a:t>
                </a:r>
                <a14:m>
                  <m:oMath xmlns:m="http://schemas.openxmlformats.org/officeDocument/2006/math">
                    <m:r>
                      <a:rPr lang="el-GR" sz="1800" b="0" i="0" smtClean="0">
                        <a:latin typeface="Cambria Math"/>
                      </a:rPr>
                      <m:t>(</m:t>
                    </m:r>
                    <m:r>
                      <a:rPr lang="en-US" sz="1800" i="1">
                        <a:latin typeface="Cambria Math"/>
                      </a:rPr>
                      <m:t>𝑡</m:t>
                    </m:r>
                    <m:r>
                      <a:rPr lang="el-GR" sz="1800" i="1">
                        <a:latin typeface="Cambria Math"/>
                      </a:rPr>
                      <m:t>)</m:t>
                    </m:r>
                  </m:oMath>
                </a14:m>
                <a:r>
                  <a:rPr lang="el-GR" sz="1800" dirty="0"/>
                  <a:t> </a:t>
                </a:r>
                <a:r>
                  <a:rPr lang="el-GR" sz="1800" dirty="0" smtClean="0"/>
                  <a:t>όσο και </a:t>
                </a:r>
                <a:r>
                  <a:rPr lang="el-GR" sz="1800" dirty="0"/>
                  <a:t>η εξαρτημένη μεταβλητή (πλάτος του σήματος) </a:t>
                </a:r>
                <a:r>
                  <a:rPr lang="el-GR" sz="1800" dirty="0" smtClean="0"/>
                  <a:t>λαμβάνουν </a:t>
                </a:r>
                <a:r>
                  <a:rPr lang="el-GR" sz="1800" dirty="0"/>
                  <a:t>συνεχείς (πραγματικές) τιμές, π.χ. </a:t>
                </a:r>
                <a14:m>
                  <m:oMath xmlns:m="http://schemas.openxmlformats.org/officeDocument/2006/math">
                    <m:r>
                      <a:rPr lang="en-US" sz="1800" i="1">
                        <a:latin typeface="Cambria Math"/>
                      </a:rPr>
                      <m:t>𝑥</m:t>
                    </m:r>
                    <m:d>
                      <m:dPr>
                        <m:ctrlPr>
                          <a:rPr lang="el-GR" sz="1800" i="1">
                            <a:latin typeface="Cambria Math"/>
                          </a:rPr>
                        </m:ctrlPr>
                      </m:dPr>
                      <m:e>
                        <m:r>
                          <a:rPr lang="en-US" sz="1800" i="1">
                            <a:latin typeface="Cambria Math"/>
                          </a:rPr>
                          <m:t>𝑡</m:t>
                        </m:r>
                      </m:e>
                    </m:d>
                    <m:r>
                      <a:rPr lang="el-GR" sz="1800" i="1">
                        <a:latin typeface="Cambria Math"/>
                      </a:rPr>
                      <m:t>=6</m:t>
                    </m:r>
                    <m:r>
                      <a:rPr lang="en-US" sz="1800" i="1">
                        <a:latin typeface="Cambria Math"/>
                      </a:rPr>
                      <m:t>𝑡</m:t>
                    </m:r>
                  </m:oMath>
                </a14:m>
                <a:endParaRPr lang="en-US" sz="1800" dirty="0"/>
              </a:p>
              <a:p>
                <a:pPr algn="l">
                  <a:lnSpc>
                    <a:spcPct val="150000"/>
                  </a:lnSpc>
                  <a:spcBef>
                    <a:spcPts val="600"/>
                  </a:spcBef>
                  <a:spcAft>
                    <a:spcPts val="600"/>
                  </a:spcAft>
                </a:pPr>
                <a:r>
                  <a:rPr lang="el-GR" sz="1800" b="1" dirty="0"/>
                  <a:t>Ψηφιακό Σήμα : </a:t>
                </a:r>
                <a:r>
                  <a:rPr lang="el-GR" sz="1800" dirty="0"/>
                  <a:t>Ένα σήμα διακριτού χρόνου και διακριτής τιμής.</a:t>
                </a:r>
                <a:endParaRPr lang="en-US" sz="1800" dirty="0"/>
              </a:p>
              <a:p>
                <a:pPr algn="l">
                  <a:lnSpc>
                    <a:spcPct val="150000"/>
                  </a:lnSpc>
                  <a:spcBef>
                    <a:spcPts val="600"/>
                  </a:spcBef>
                  <a:spcAft>
                    <a:spcPts val="600"/>
                  </a:spcAft>
                </a:pPr>
                <a:endParaRPr lang="el-GR" sz="1800" dirty="0" smtClean="0"/>
              </a:p>
              <a:p>
                <a:pPr algn="l">
                  <a:lnSpc>
                    <a:spcPct val="150000"/>
                  </a:lnSpc>
                  <a:spcBef>
                    <a:spcPts val="600"/>
                  </a:spcBef>
                  <a:spcAft>
                    <a:spcPts val="600"/>
                  </a:spcAft>
                </a:pPr>
                <a:r>
                  <a:rPr lang="el-GR" sz="1800" dirty="0" smtClean="0"/>
                  <a:t>Τα </a:t>
                </a:r>
                <a:r>
                  <a:rPr lang="el-GR" sz="1800" dirty="0"/>
                  <a:t>σήματα απαντώνται στη φύση συνήθως σε αναλογική μορφή, π.χ. σήματα ομιλίας, μουσικής, κλπ, όμως τις τελευταίες δεκαετίες η εξέλιξη της </a:t>
                </a:r>
                <a:r>
                  <a:rPr lang="el-GR" sz="1800" b="1" dirty="0"/>
                  <a:t>ψηφιακής τεχνολογίας </a:t>
                </a:r>
                <a:r>
                  <a:rPr lang="el-GR" sz="1800" dirty="0"/>
                  <a:t>επιτρέπει την αποδοτικότερη επεξεργασία, μετάδοση και αποθήκευση των ψηφιακών σημάτων. </a:t>
                </a:r>
                <a:endParaRPr lang="el-GR" sz="1800" dirty="0" smtClean="0"/>
              </a:p>
              <a:p>
                <a:pPr algn="l">
                  <a:lnSpc>
                    <a:spcPct val="150000"/>
                  </a:lnSpc>
                  <a:spcBef>
                    <a:spcPts val="600"/>
                  </a:spcBef>
                  <a:spcAft>
                    <a:spcPts val="600"/>
                  </a:spcAft>
                </a:pPr>
                <a:r>
                  <a:rPr lang="el-GR" sz="1800" dirty="0" smtClean="0"/>
                  <a:t>Ένα </a:t>
                </a:r>
                <a:r>
                  <a:rPr lang="el-GR" sz="1800" dirty="0"/>
                  <a:t>αναλογικό σήμα μετατρέπεται σε ψηφιακό μέσω των διαδικασιών της </a:t>
                </a:r>
                <a:r>
                  <a:rPr lang="el-GR" sz="1800" b="1" dirty="0"/>
                  <a:t>δειγματοληψίας</a:t>
                </a:r>
                <a:r>
                  <a:rPr lang="el-GR" sz="1800" dirty="0"/>
                  <a:t> του </a:t>
                </a:r>
                <a:r>
                  <a:rPr lang="el-GR" sz="1800" b="1" dirty="0" err="1"/>
                  <a:t>κβαντισμού</a:t>
                </a:r>
                <a:r>
                  <a:rPr lang="el-GR" sz="1800" dirty="0"/>
                  <a:t> και της </a:t>
                </a:r>
                <a:r>
                  <a:rPr lang="el-GR" sz="1800" b="1" dirty="0"/>
                  <a:t>κωδικοποίησης</a:t>
                </a:r>
                <a:endParaRPr lang="en-US" sz="1800" dirty="0" smtClean="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457200" y="1052736"/>
                <a:ext cx="8229600" cy="5472608"/>
              </a:xfrm>
              <a:blipFill rotWithShape="1">
                <a:blip r:embed="rId2"/>
                <a:stretch>
                  <a:fillRect l="-444"/>
                </a:stretch>
              </a:blipFill>
            </p:spPr>
            <p:txBody>
              <a:bodyPr/>
              <a:lstStyle/>
              <a:p>
                <a:r>
                  <a:rPr lang="el-GR">
                    <a:noFill/>
                  </a:rPr>
                  <a:t> </a:t>
                </a:r>
              </a:p>
            </p:txBody>
          </p:sp>
        </mc:Fallback>
      </mc:AlternateContent>
      <p:sp>
        <p:nvSpPr>
          <p:cNvPr id="4" name="Slide Number Placeholder 3"/>
          <p:cNvSpPr>
            <a:spLocks noGrp="1"/>
          </p:cNvSpPr>
          <p:nvPr>
            <p:ph type="sldNum" sz="quarter" idx="12"/>
          </p:nvPr>
        </p:nvSpPr>
        <p:spPr/>
        <p:txBody>
          <a:bodyPr/>
          <a:lstStyle/>
          <a:p>
            <a:fld id="{0B0EBAE1-C03B-424B-868F-E6C23C4F0113}" type="slidenum">
              <a:rPr lang="el-GR" smtClean="0"/>
              <a:t>9</a:t>
            </a:fld>
            <a:endParaRPr lang="el-GR"/>
          </a:p>
        </p:txBody>
      </p:sp>
    </p:spTree>
    <p:extLst>
      <p:ext uri="{BB962C8B-B14F-4D97-AF65-F5344CB8AC3E}">
        <p14:creationId xmlns:p14="http://schemas.microsoft.com/office/powerpoint/2010/main" val="3364339261"/>
      </p:ext>
    </p:extLst>
  </p:cSld>
  <p:clrMapOvr>
    <a:masterClrMapping/>
  </p:clrMapOvr>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l-GR" dirty="0" smtClean="0"/>
              <a:t>Κατηγορίες Συστημάτων (1/3)</a:t>
            </a:r>
            <a:endParaRPr lang="el-GR"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457200" y="1052736"/>
                <a:ext cx="8229600" cy="5472608"/>
              </a:xfrm>
            </p:spPr>
            <p:txBody>
              <a:bodyPr>
                <a:noAutofit/>
              </a:bodyPr>
              <a:lstStyle/>
              <a:p>
                <a:pPr marL="0" indent="0" algn="l">
                  <a:spcBef>
                    <a:spcPts val="1200"/>
                  </a:spcBef>
                  <a:spcAft>
                    <a:spcPts val="600"/>
                  </a:spcAft>
                  <a:buNone/>
                </a:pPr>
                <a:r>
                  <a:rPr lang="el-GR" sz="1800" dirty="0" smtClean="0"/>
                  <a:t>(Α) Ανάλογα με το </a:t>
                </a:r>
                <a:r>
                  <a:rPr lang="el-GR" sz="1800" b="1" dirty="0" smtClean="0"/>
                  <a:t>πλήθος των εισόδων – εξόδων</a:t>
                </a:r>
                <a:r>
                  <a:rPr lang="el-GR" sz="1800" dirty="0" smtClean="0"/>
                  <a:t>:</a:t>
                </a:r>
              </a:p>
              <a:p>
                <a:pPr lvl="0" algn="l">
                  <a:spcBef>
                    <a:spcPts val="1200"/>
                  </a:spcBef>
                  <a:spcAft>
                    <a:spcPts val="600"/>
                  </a:spcAft>
                </a:pPr>
                <a:r>
                  <a:rPr lang="el-GR" sz="1800" dirty="0"/>
                  <a:t>Συστήματα </a:t>
                </a:r>
                <a:r>
                  <a:rPr lang="el-GR" sz="1800" b="1" dirty="0"/>
                  <a:t>μιας εισόδου - μιας εξόδου</a:t>
                </a:r>
                <a:r>
                  <a:rPr lang="el-GR" sz="1800" dirty="0"/>
                  <a:t> (</a:t>
                </a:r>
                <a:r>
                  <a:rPr lang="en-US" sz="1800" dirty="0"/>
                  <a:t>SISO</a:t>
                </a:r>
                <a:r>
                  <a:rPr lang="el-GR" sz="1800" dirty="0"/>
                  <a:t> – </a:t>
                </a:r>
                <a:r>
                  <a:rPr lang="en-US" sz="1800" dirty="0"/>
                  <a:t>Single Input</a:t>
                </a:r>
                <a:r>
                  <a:rPr lang="el-GR" sz="1800" dirty="0"/>
                  <a:t>, </a:t>
                </a:r>
                <a:r>
                  <a:rPr lang="en-US" sz="1800" dirty="0"/>
                  <a:t>Single Output</a:t>
                </a:r>
                <a:r>
                  <a:rPr lang="el-GR" sz="1800" dirty="0" smtClean="0"/>
                  <a:t>). Παραδείγματα </a:t>
                </a:r>
                <a:r>
                  <a:rPr lang="el-GR" sz="1800" dirty="0"/>
                  <a:t>απλών συστημάτων μιας εισόδου - μιας εξόδου είναι ο </a:t>
                </a:r>
                <a:r>
                  <a:rPr lang="el-GR" sz="1800" dirty="0" err="1"/>
                  <a:t>βαθμωτός</a:t>
                </a:r>
                <a:r>
                  <a:rPr lang="el-GR" sz="1800" dirty="0"/>
                  <a:t> πολλαπλασιαστής </a:t>
                </a:r>
                <a14:m>
                  <m:oMath xmlns:m="http://schemas.openxmlformats.org/officeDocument/2006/math">
                    <m:r>
                      <a:rPr lang="en-US" sz="1800" i="1">
                        <a:latin typeface="Cambria Math"/>
                      </a:rPr>
                      <m:t>𝑦</m:t>
                    </m:r>
                    <m:r>
                      <a:rPr lang="el-GR" sz="1800" i="1">
                        <a:latin typeface="Cambria Math"/>
                      </a:rPr>
                      <m:t>(</m:t>
                    </m:r>
                    <m:r>
                      <a:rPr lang="en-US" sz="1800" i="1">
                        <a:latin typeface="Cambria Math"/>
                      </a:rPr>
                      <m:t>𝑡</m:t>
                    </m:r>
                    <m:r>
                      <a:rPr lang="el-GR" sz="1800" i="1">
                        <a:latin typeface="Cambria Math"/>
                      </a:rPr>
                      <m:t>)=</m:t>
                    </m:r>
                    <m:r>
                      <a:rPr lang="el-GR" sz="1800" i="1">
                        <a:latin typeface="Cambria Math"/>
                      </a:rPr>
                      <m:t>𝛼</m:t>
                    </m:r>
                    <m:r>
                      <a:rPr lang="el-GR" sz="1800" i="1">
                        <a:latin typeface="Cambria Math"/>
                      </a:rPr>
                      <m:t> </m:t>
                    </m:r>
                    <m:r>
                      <a:rPr lang="en-US" sz="1800" i="1">
                        <a:latin typeface="Cambria Math"/>
                      </a:rPr>
                      <m:t>𝑥</m:t>
                    </m:r>
                    <m:r>
                      <a:rPr lang="el-GR" sz="1800" i="1">
                        <a:latin typeface="Cambria Math"/>
                      </a:rPr>
                      <m:t>(</m:t>
                    </m:r>
                    <m:r>
                      <a:rPr lang="en-US" sz="1800" i="1">
                        <a:latin typeface="Cambria Math"/>
                      </a:rPr>
                      <m:t>𝑡</m:t>
                    </m:r>
                    <m:r>
                      <a:rPr lang="el-GR" sz="1800" i="1">
                        <a:latin typeface="Cambria Math"/>
                      </a:rPr>
                      <m:t>)</m:t>
                    </m:r>
                  </m:oMath>
                </a14:m>
                <a:r>
                  <a:rPr lang="el-GR" sz="1800" dirty="0" smtClean="0"/>
                  <a:t> </a:t>
                </a:r>
                <a:r>
                  <a:rPr lang="el-GR" sz="1800" dirty="0"/>
                  <a:t>και το σύστημα καθυστέρησης </a:t>
                </a:r>
                <a14:m>
                  <m:oMath xmlns:m="http://schemas.openxmlformats.org/officeDocument/2006/math">
                    <m:r>
                      <a:rPr lang="en-US" sz="1800" i="1">
                        <a:latin typeface="Cambria Math"/>
                      </a:rPr>
                      <m:t>𝑦</m:t>
                    </m:r>
                    <m:r>
                      <a:rPr lang="el-GR" sz="1800" i="1">
                        <a:latin typeface="Cambria Math"/>
                      </a:rPr>
                      <m:t>(</m:t>
                    </m:r>
                    <m:r>
                      <a:rPr lang="en-US" sz="1800" i="1">
                        <a:latin typeface="Cambria Math"/>
                      </a:rPr>
                      <m:t>𝑡</m:t>
                    </m:r>
                    <m:r>
                      <a:rPr lang="el-GR" sz="1800" i="1">
                        <a:latin typeface="Cambria Math"/>
                      </a:rPr>
                      <m:t>)=</m:t>
                    </m:r>
                    <m:r>
                      <a:rPr lang="en-US" sz="1800" i="1">
                        <a:latin typeface="Cambria Math"/>
                      </a:rPr>
                      <m:t>𝑥</m:t>
                    </m:r>
                    <m:r>
                      <a:rPr lang="el-GR" sz="1800" i="1">
                        <a:latin typeface="Cambria Math"/>
                      </a:rPr>
                      <m:t>(</m:t>
                    </m:r>
                    <m:r>
                      <a:rPr lang="en-US" sz="1800" i="1">
                        <a:latin typeface="Cambria Math"/>
                      </a:rPr>
                      <m:t>𝑡</m:t>
                    </m:r>
                    <m:r>
                      <a:rPr lang="el-GR" sz="1800" i="1">
                        <a:latin typeface="Cambria Math"/>
                      </a:rPr>
                      <m:t>−</m:t>
                    </m:r>
                    <m:sSub>
                      <m:sSubPr>
                        <m:ctrlPr>
                          <a:rPr lang="el-GR" sz="1800" i="1">
                            <a:latin typeface="Cambria Math"/>
                          </a:rPr>
                        </m:ctrlPr>
                      </m:sSubPr>
                      <m:e>
                        <m:r>
                          <a:rPr lang="en-US" sz="1800" i="1">
                            <a:latin typeface="Cambria Math"/>
                          </a:rPr>
                          <m:t>𝑡</m:t>
                        </m:r>
                      </m:e>
                      <m:sub>
                        <m:r>
                          <a:rPr lang="el-GR" sz="1800" i="1" baseline="-25000">
                            <a:latin typeface="Cambria Math"/>
                          </a:rPr>
                          <m:t>0</m:t>
                        </m:r>
                      </m:sub>
                    </m:sSub>
                    <m:r>
                      <a:rPr lang="el-GR" sz="1800" i="1">
                        <a:latin typeface="Cambria Math"/>
                      </a:rPr>
                      <m:t>).</m:t>
                    </m:r>
                  </m:oMath>
                </a14:m>
                <a:endParaRPr lang="el-GR" sz="1800" dirty="0"/>
              </a:p>
              <a:p>
                <a:pPr lvl="0" algn="l">
                  <a:spcBef>
                    <a:spcPts val="1200"/>
                  </a:spcBef>
                  <a:spcAft>
                    <a:spcPts val="600"/>
                  </a:spcAft>
                </a:pPr>
                <a:r>
                  <a:rPr lang="el-GR" sz="1800" dirty="0"/>
                  <a:t>Συστήματα με </a:t>
                </a:r>
                <a:r>
                  <a:rPr lang="el-GR" sz="1800" b="1" dirty="0"/>
                  <a:t>πολλές εισόδους και μία έξοδο </a:t>
                </a:r>
                <a:r>
                  <a:rPr lang="el-GR" sz="1800" dirty="0"/>
                  <a:t>(</a:t>
                </a:r>
                <a:r>
                  <a:rPr lang="en-US" sz="1800" dirty="0"/>
                  <a:t>MISO</a:t>
                </a:r>
                <a:r>
                  <a:rPr lang="el-GR" sz="1800" dirty="0"/>
                  <a:t> – </a:t>
                </a:r>
                <a:r>
                  <a:rPr lang="en-US" sz="1800" dirty="0"/>
                  <a:t>Multiple Input</a:t>
                </a:r>
                <a:r>
                  <a:rPr lang="el-GR" sz="1800" dirty="0"/>
                  <a:t>, </a:t>
                </a:r>
                <a:r>
                  <a:rPr lang="en-US" sz="1800" dirty="0"/>
                  <a:t>Single Output</a:t>
                </a:r>
                <a:r>
                  <a:rPr lang="el-GR" sz="1800" dirty="0"/>
                  <a:t>). </a:t>
                </a:r>
                <a:r>
                  <a:rPr lang="el-GR" sz="1800" dirty="0" smtClean="0"/>
                  <a:t>Παράδειγμα </a:t>
                </a:r>
                <a:r>
                  <a:rPr lang="el-GR" sz="1800" dirty="0"/>
                  <a:t>τέτοιων συστημάτων είναι ο αθροιστής δύο ή περισσοτέρων σημάτων </a:t>
                </a:r>
                <a14:m>
                  <m:oMath xmlns:m="http://schemas.openxmlformats.org/officeDocument/2006/math">
                    <m:r>
                      <a:rPr lang="en-US" sz="1800" i="1">
                        <a:latin typeface="Cambria Math"/>
                      </a:rPr>
                      <m:t>𝑦</m:t>
                    </m:r>
                    <m:r>
                      <a:rPr lang="el-GR" sz="1800" i="1">
                        <a:latin typeface="Cambria Math"/>
                      </a:rPr>
                      <m:t>(</m:t>
                    </m:r>
                    <m:r>
                      <a:rPr lang="en-US" sz="1800" i="1">
                        <a:latin typeface="Cambria Math"/>
                      </a:rPr>
                      <m:t>𝑡</m:t>
                    </m:r>
                    <m:r>
                      <a:rPr lang="el-GR" sz="1800" i="1">
                        <a:latin typeface="Cambria Math"/>
                      </a:rPr>
                      <m:t>)=</m:t>
                    </m:r>
                    <m:sSub>
                      <m:sSubPr>
                        <m:ctrlPr>
                          <a:rPr lang="el-GR" sz="1800" i="1">
                            <a:latin typeface="Cambria Math"/>
                          </a:rPr>
                        </m:ctrlPr>
                      </m:sSubPr>
                      <m:e>
                        <m:r>
                          <a:rPr lang="en-US" sz="1800" i="1">
                            <a:latin typeface="Cambria Math"/>
                          </a:rPr>
                          <m:t>𝑥</m:t>
                        </m:r>
                      </m:e>
                      <m:sub>
                        <m:r>
                          <a:rPr lang="el-GR" sz="1800" i="1" baseline="-25000">
                            <a:latin typeface="Cambria Math"/>
                          </a:rPr>
                          <m:t>1</m:t>
                        </m:r>
                      </m:sub>
                    </m:sSub>
                    <m:r>
                      <a:rPr lang="el-GR" sz="1800" i="1">
                        <a:latin typeface="Cambria Math"/>
                      </a:rPr>
                      <m:t>(</m:t>
                    </m:r>
                    <m:r>
                      <a:rPr lang="en-US" sz="1800" i="1">
                        <a:latin typeface="Cambria Math"/>
                      </a:rPr>
                      <m:t>𝑡</m:t>
                    </m:r>
                    <m:r>
                      <a:rPr lang="el-GR" sz="1800" i="1">
                        <a:latin typeface="Cambria Math"/>
                      </a:rPr>
                      <m:t>)+</m:t>
                    </m:r>
                    <m:sSub>
                      <m:sSubPr>
                        <m:ctrlPr>
                          <a:rPr lang="el-GR" sz="1800" i="1">
                            <a:latin typeface="Cambria Math"/>
                          </a:rPr>
                        </m:ctrlPr>
                      </m:sSubPr>
                      <m:e>
                        <m:r>
                          <a:rPr lang="en-US" sz="1800" i="1">
                            <a:latin typeface="Cambria Math"/>
                          </a:rPr>
                          <m:t>𝑥</m:t>
                        </m:r>
                      </m:e>
                      <m:sub>
                        <m:r>
                          <a:rPr lang="el-GR" sz="1800" i="1" baseline="-25000">
                            <a:latin typeface="Cambria Math"/>
                          </a:rPr>
                          <m:t>2</m:t>
                        </m:r>
                      </m:sub>
                    </m:sSub>
                    <m:r>
                      <a:rPr lang="el-GR" sz="1800" i="1">
                        <a:latin typeface="Cambria Math"/>
                      </a:rPr>
                      <m:t>(</m:t>
                    </m:r>
                    <m:r>
                      <a:rPr lang="en-US" sz="1800" i="1">
                        <a:latin typeface="Cambria Math"/>
                      </a:rPr>
                      <m:t>𝑡</m:t>
                    </m:r>
                    <m:r>
                      <a:rPr lang="el-GR" sz="1800" i="1">
                        <a:latin typeface="Cambria Math"/>
                      </a:rPr>
                      <m:t>)</m:t>
                    </m:r>
                  </m:oMath>
                </a14:m>
                <a:r>
                  <a:rPr lang="el-GR" sz="1800" dirty="0"/>
                  <a:t> και ο πολλαπλασιαστής </a:t>
                </a:r>
                <a14:m>
                  <m:oMath xmlns:m="http://schemas.openxmlformats.org/officeDocument/2006/math">
                    <m:r>
                      <a:rPr lang="en-US" sz="1800" i="1">
                        <a:latin typeface="Cambria Math"/>
                      </a:rPr>
                      <m:t>𝑦</m:t>
                    </m:r>
                    <m:d>
                      <m:dPr>
                        <m:ctrlPr>
                          <a:rPr lang="el-GR" sz="1800" i="1">
                            <a:latin typeface="Cambria Math"/>
                          </a:rPr>
                        </m:ctrlPr>
                      </m:dPr>
                      <m:e>
                        <m:r>
                          <a:rPr lang="en-US" sz="1800" i="1">
                            <a:latin typeface="Cambria Math"/>
                          </a:rPr>
                          <m:t>𝑡</m:t>
                        </m:r>
                      </m:e>
                    </m:d>
                    <m:r>
                      <a:rPr lang="el-GR" sz="1800" i="1">
                        <a:latin typeface="Cambria Math"/>
                      </a:rPr>
                      <m:t>=</m:t>
                    </m:r>
                    <m:sSub>
                      <m:sSubPr>
                        <m:ctrlPr>
                          <a:rPr lang="el-GR" sz="1800" i="1">
                            <a:latin typeface="Cambria Math"/>
                          </a:rPr>
                        </m:ctrlPr>
                      </m:sSubPr>
                      <m:e>
                        <m:r>
                          <a:rPr lang="en-US" sz="1800" i="1">
                            <a:latin typeface="Cambria Math"/>
                          </a:rPr>
                          <m:t>𝑥</m:t>
                        </m:r>
                      </m:e>
                      <m:sub>
                        <m:r>
                          <a:rPr lang="el-GR" sz="1800" i="1" baseline="-25000">
                            <a:latin typeface="Cambria Math"/>
                          </a:rPr>
                          <m:t>1</m:t>
                        </m:r>
                      </m:sub>
                    </m:sSub>
                    <m:d>
                      <m:dPr>
                        <m:ctrlPr>
                          <a:rPr lang="el-GR" sz="1800" i="1">
                            <a:latin typeface="Cambria Math"/>
                          </a:rPr>
                        </m:ctrlPr>
                      </m:dPr>
                      <m:e>
                        <m:r>
                          <a:rPr lang="en-US" sz="1800" i="1">
                            <a:latin typeface="Cambria Math"/>
                          </a:rPr>
                          <m:t>𝑡</m:t>
                        </m:r>
                      </m:e>
                    </m:d>
                    <m:r>
                      <a:rPr lang="el-GR" sz="1800" i="1">
                        <a:latin typeface="Cambria Math"/>
                      </a:rPr>
                      <m:t> </m:t>
                    </m:r>
                    <m:sSub>
                      <m:sSubPr>
                        <m:ctrlPr>
                          <a:rPr lang="el-GR" sz="1800" i="1">
                            <a:latin typeface="Cambria Math"/>
                          </a:rPr>
                        </m:ctrlPr>
                      </m:sSubPr>
                      <m:e>
                        <m:r>
                          <a:rPr lang="en-US" sz="1800" i="1">
                            <a:latin typeface="Cambria Math"/>
                          </a:rPr>
                          <m:t>𝑥</m:t>
                        </m:r>
                      </m:e>
                      <m:sub>
                        <m:r>
                          <a:rPr lang="el-GR" sz="1800" i="1" baseline="-25000">
                            <a:latin typeface="Cambria Math"/>
                          </a:rPr>
                          <m:t>2</m:t>
                        </m:r>
                      </m:sub>
                    </m:sSub>
                    <m:r>
                      <a:rPr lang="el-GR" sz="1800" i="1">
                        <a:latin typeface="Cambria Math"/>
                      </a:rPr>
                      <m:t>(</m:t>
                    </m:r>
                    <m:r>
                      <a:rPr lang="en-US" sz="1800" i="1">
                        <a:latin typeface="Cambria Math"/>
                      </a:rPr>
                      <m:t>𝑡</m:t>
                    </m:r>
                    <m:r>
                      <a:rPr lang="el-GR" sz="1800" i="1">
                        <a:latin typeface="Cambria Math"/>
                      </a:rPr>
                      <m:t>).</m:t>
                    </m:r>
                  </m:oMath>
                </a14:m>
                <a:endParaRPr lang="el-GR" sz="1800" dirty="0"/>
              </a:p>
              <a:p>
                <a:pPr lvl="0" algn="l">
                  <a:spcBef>
                    <a:spcPts val="1200"/>
                  </a:spcBef>
                  <a:spcAft>
                    <a:spcPts val="600"/>
                  </a:spcAft>
                </a:pPr>
                <a:r>
                  <a:rPr lang="el-GR" sz="1800" dirty="0"/>
                  <a:t>Συστήματα με </a:t>
                </a:r>
                <a:r>
                  <a:rPr lang="el-GR" sz="1800" b="1" dirty="0"/>
                  <a:t>μία είσοδο</a:t>
                </a:r>
                <a:r>
                  <a:rPr lang="el-GR" sz="1800" dirty="0"/>
                  <a:t> </a:t>
                </a:r>
                <a:r>
                  <a:rPr lang="el-GR" sz="1800" b="1" dirty="0"/>
                  <a:t>και πολλές εξόδους </a:t>
                </a:r>
                <a:r>
                  <a:rPr lang="el-GR" sz="1800" dirty="0"/>
                  <a:t>(</a:t>
                </a:r>
                <a:r>
                  <a:rPr lang="en-US" sz="1800" dirty="0"/>
                  <a:t>SIMO</a:t>
                </a:r>
                <a:r>
                  <a:rPr lang="el-GR" sz="1800" dirty="0"/>
                  <a:t> – </a:t>
                </a:r>
                <a:r>
                  <a:rPr lang="en-US" sz="1800" dirty="0"/>
                  <a:t>Single Input</a:t>
                </a:r>
                <a:r>
                  <a:rPr lang="el-GR" sz="1800" dirty="0"/>
                  <a:t>, </a:t>
                </a:r>
                <a:r>
                  <a:rPr lang="en-US" sz="1800" dirty="0"/>
                  <a:t>Multiple Output</a:t>
                </a:r>
                <a:r>
                  <a:rPr lang="el-GR" sz="1800" dirty="0"/>
                  <a:t>).</a:t>
                </a:r>
              </a:p>
              <a:p>
                <a:pPr lvl="0" algn="l">
                  <a:spcBef>
                    <a:spcPts val="1200"/>
                  </a:spcBef>
                  <a:spcAft>
                    <a:spcPts val="600"/>
                  </a:spcAft>
                </a:pPr>
                <a:r>
                  <a:rPr lang="el-GR" sz="1800" dirty="0"/>
                  <a:t>Συστήματα με </a:t>
                </a:r>
                <a:r>
                  <a:rPr lang="el-GR" sz="1800" b="1" dirty="0"/>
                  <a:t>πολλές εισόδους και πολλές εξόδους </a:t>
                </a:r>
                <a:r>
                  <a:rPr lang="el-GR" sz="1800" dirty="0"/>
                  <a:t>(</a:t>
                </a:r>
                <a:r>
                  <a:rPr lang="en-US" sz="1800" dirty="0"/>
                  <a:t>MIMO</a:t>
                </a:r>
                <a:r>
                  <a:rPr lang="el-GR" sz="1800" dirty="0"/>
                  <a:t> – </a:t>
                </a:r>
                <a:r>
                  <a:rPr lang="en-US" sz="1800" dirty="0"/>
                  <a:t>Multiple Input</a:t>
                </a:r>
                <a:r>
                  <a:rPr lang="el-GR" sz="1800" dirty="0"/>
                  <a:t>, </a:t>
                </a:r>
                <a:r>
                  <a:rPr lang="en-US" sz="1800" dirty="0"/>
                  <a:t>Multiple Output</a:t>
                </a:r>
                <a:r>
                  <a:rPr lang="el-GR" sz="1800" dirty="0"/>
                  <a:t>).</a:t>
                </a:r>
              </a:p>
              <a:p>
                <a:pPr marL="0" indent="0" algn="l">
                  <a:spcBef>
                    <a:spcPts val="1200"/>
                  </a:spcBef>
                  <a:spcAft>
                    <a:spcPts val="600"/>
                  </a:spcAft>
                  <a:buNone/>
                </a:pPr>
                <a:endParaRPr lang="en-US" sz="1800" dirty="0" smtClean="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457200" y="1052736"/>
                <a:ext cx="8229600" cy="5472608"/>
              </a:xfrm>
              <a:blipFill rotWithShape="1">
                <a:blip r:embed="rId2"/>
                <a:stretch>
                  <a:fillRect l="-593" t="-669"/>
                </a:stretch>
              </a:blipFill>
            </p:spPr>
            <p:txBody>
              <a:bodyPr/>
              <a:lstStyle/>
              <a:p>
                <a:r>
                  <a:rPr lang="el-GR">
                    <a:noFill/>
                  </a:rPr>
                  <a:t> </a:t>
                </a:r>
              </a:p>
            </p:txBody>
          </p:sp>
        </mc:Fallback>
      </mc:AlternateContent>
      <p:sp>
        <p:nvSpPr>
          <p:cNvPr id="4" name="Slide Number Placeholder 3"/>
          <p:cNvSpPr>
            <a:spLocks noGrp="1"/>
          </p:cNvSpPr>
          <p:nvPr>
            <p:ph type="sldNum" sz="quarter" idx="12"/>
          </p:nvPr>
        </p:nvSpPr>
        <p:spPr/>
        <p:txBody>
          <a:bodyPr/>
          <a:lstStyle/>
          <a:p>
            <a:fld id="{0B0EBAE1-C03B-424B-868F-E6C23C4F0113}" type="slidenum">
              <a:rPr lang="el-GR" smtClean="0"/>
              <a:t>90</a:t>
            </a:fld>
            <a:endParaRPr lang="el-GR"/>
          </a:p>
        </p:txBody>
      </p:sp>
    </p:spTree>
    <p:extLst>
      <p:ext uri="{BB962C8B-B14F-4D97-AF65-F5344CB8AC3E}">
        <p14:creationId xmlns:p14="http://schemas.microsoft.com/office/powerpoint/2010/main" val="2093254716"/>
      </p:ext>
    </p:extLst>
  </p:cSld>
  <p:clrMapOvr>
    <a:masterClrMapping/>
  </p:clrMapOvr>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l-GR" dirty="0" smtClean="0"/>
              <a:t>Κατηγορίες Συστημάτων (2/3)</a:t>
            </a:r>
            <a:endParaRPr lang="el-GR" dirty="0"/>
          </a:p>
        </p:txBody>
      </p:sp>
      <p:sp>
        <p:nvSpPr>
          <p:cNvPr id="3" name="Content Placeholder 2"/>
          <p:cNvSpPr>
            <a:spLocks noGrp="1"/>
          </p:cNvSpPr>
          <p:nvPr>
            <p:ph idx="1"/>
          </p:nvPr>
        </p:nvSpPr>
        <p:spPr>
          <a:xfrm>
            <a:off x="457200" y="1052736"/>
            <a:ext cx="8229600" cy="5472608"/>
          </a:xfrm>
        </p:spPr>
        <p:txBody>
          <a:bodyPr>
            <a:noAutofit/>
          </a:bodyPr>
          <a:lstStyle/>
          <a:p>
            <a:pPr marL="0" indent="0" algn="l">
              <a:spcBef>
                <a:spcPts val="1200"/>
              </a:spcBef>
              <a:spcAft>
                <a:spcPts val="1200"/>
              </a:spcAft>
              <a:buNone/>
            </a:pPr>
            <a:r>
              <a:rPr lang="el-GR" sz="1800" dirty="0" smtClean="0"/>
              <a:t>(Α) Ανάλογα με τη </a:t>
            </a:r>
            <a:r>
              <a:rPr lang="el-GR" sz="1800" b="1" dirty="0" smtClean="0"/>
              <a:t>φύση των εισόδων – εξόδων</a:t>
            </a:r>
            <a:r>
              <a:rPr lang="el-GR" sz="1800" dirty="0" smtClean="0"/>
              <a:t>:</a:t>
            </a:r>
          </a:p>
          <a:p>
            <a:pPr lvl="0" algn="l">
              <a:spcBef>
                <a:spcPts val="1200"/>
              </a:spcBef>
              <a:spcAft>
                <a:spcPts val="1200"/>
              </a:spcAft>
            </a:pPr>
            <a:r>
              <a:rPr lang="el-GR" sz="1800" dirty="0"/>
              <a:t>Συστήματα </a:t>
            </a:r>
            <a:r>
              <a:rPr lang="el-GR" sz="1800" b="1" dirty="0"/>
              <a:t>συνεχούς χρόνου</a:t>
            </a:r>
            <a:r>
              <a:rPr lang="el-GR" sz="1800" dirty="0"/>
              <a:t> ή </a:t>
            </a:r>
            <a:r>
              <a:rPr lang="el-GR" sz="1800" b="1" dirty="0"/>
              <a:t>αναλογικά συστήματα</a:t>
            </a:r>
            <a:r>
              <a:rPr lang="el-GR" sz="1800" dirty="0"/>
              <a:t>, όταν τα σήματα εισόδου και εξόδου είναι αναλογικά σήματα. </a:t>
            </a:r>
            <a:r>
              <a:rPr lang="en-US" sz="1800" dirty="0" smtClean="0"/>
              <a:t/>
            </a:r>
            <a:br>
              <a:rPr lang="en-US" sz="1800" dirty="0" smtClean="0"/>
            </a:br>
            <a:r>
              <a:rPr lang="en-US" sz="1800" dirty="0" smtClean="0"/>
              <a:t/>
            </a:r>
            <a:br>
              <a:rPr lang="en-US" sz="1800" dirty="0" smtClean="0"/>
            </a:br>
            <a:r>
              <a:rPr lang="el-GR" sz="1800" dirty="0" smtClean="0"/>
              <a:t>Όταν </a:t>
            </a:r>
            <a:r>
              <a:rPr lang="el-GR" sz="1800" dirty="0"/>
              <a:t>τα σήματα εισόδου και εξόδου είναι σήματα διακριτού χρόνου, τότε τα συστήματα χαρακτηρίζονται ως συστήματα </a:t>
            </a:r>
            <a:r>
              <a:rPr lang="el-GR" sz="1800" b="1" dirty="0"/>
              <a:t>διακριτού χρόνου</a:t>
            </a:r>
            <a:r>
              <a:rPr lang="el-GR" sz="1800" dirty="0"/>
              <a:t>.</a:t>
            </a:r>
          </a:p>
          <a:p>
            <a:pPr lvl="0" algn="l">
              <a:spcBef>
                <a:spcPts val="1200"/>
              </a:spcBef>
              <a:spcAft>
                <a:spcPts val="1200"/>
              </a:spcAft>
            </a:pPr>
            <a:r>
              <a:rPr lang="el-GR" sz="1800" b="1" dirty="0"/>
              <a:t>Αιτιοκρατικά συστήματα</a:t>
            </a:r>
            <a:r>
              <a:rPr lang="el-GR" sz="1800" dirty="0"/>
              <a:t>, όταν τα σήματα εισόδου και εξόδου είναι απλά αιτιοκρατικά σήματα. </a:t>
            </a:r>
            <a:r>
              <a:rPr lang="en-US" sz="1800" dirty="0" smtClean="0"/>
              <a:t/>
            </a:r>
            <a:br>
              <a:rPr lang="en-US" sz="1800" dirty="0" smtClean="0"/>
            </a:br>
            <a:r>
              <a:rPr lang="en-US" sz="1800" dirty="0" smtClean="0"/>
              <a:t/>
            </a:r>
            <a:br>
              <a:rPr lang="en-US" sz="1800" dirty="0" smtClean="0"/>
            </a:br>
            <a:r>
              <a:rPr lang="el-GR" sz="1800" dirty="0" smtClean="0"/>
              <a:t>Όταν </a:t>
            </a:r>
            <a:r>
              <a:rPr lang="el-GR" sz="1800" dirty="0"/>
              <a:t>τα σήματα εισόδου και εξόδου είναι στοχαστικά σήματα, τα συστήματα χαρακτηρίζονται ως </a:t>
            </a:r>
            <a:r>
              <a:rPr lang="el-GR" sz="1800" b="1" dirty="0"/>
              <a:t>στοχαστικά συστήματα</a:t>
            </a:r>
            <a:r>
              <a:rPr lang="el-GR" sz="1800" dirty="0"/>
              <a:t>. </a:t>
            </a:r>
          </a:p>
        </p:txBody>
      </p:sp>
      <p:sp>
        <p:nvSpPr>
          <p:cNvPr id="4" name="Slide Number Placeholder 3"/>
          <p:cNvSpPr>
            <a:spLocks noGrp="1"/>
          </p:cNvSpPr>
          <p:nvPr>
            <p:ph type="sldNum" sz="quarter" idx="12"/>
          </p:nvPr>
        </p:nvSpPr>
        <p:spPr/>
        <p:txBody>
          <a:bodyPr/>
          <a:lstStyle/>
          <a:p>
            <a:fld id="{0B0EBAE1-C03B-424B-868F-E6C23C4F0113}" type="slidenum">
              <a:rPr lang="el-GR" smtClean="0"/>
              <a:t>91</a:t>
            </a:fld>
            <a:endParaRPr lang="el-GR"/>
          </a:p>
        </p:txBody>
      </p:sp>
    </p:spTree>
    <p:extLst>
      <p:ext uri="{BB962C8B-B14F-4D97-AF65-F5344CB8AC3E}">
        <p14:creationId xmlns:p14="http://schemas.microsoft.com/office/powerpoint/2010/main" val="3333460738"/>
      </p:ext>
    </p:extLst>
  </p:cSld>
  <p:clrMapOvr>
    <a:masterClrMapping/>
  </p:clrMapOvr>
  <p:timing>
    <p:tnLst>
      <p:par>
        <p:cT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l-GR" dirty="0" smtClean="0"/>
              <a:t>Κατηγορίες Συστημάτων (3/3)</a:t>
            </a:r>
            <a:endParaRPr lang="el-GR"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457200" y="1052736"/>
                <a:ext cx="8229600" cy="5472608"/>
              </a:xfrm>
            </p:spPr>
            <p:txBody>
              <a:bodyPr>
                <a:noAutofit/>
              </a:bodyPr>
              <a:lstStyle/>
              <a:p>
                <a:pPr algn="l">
                  <a:lnSpc>
                    <a:spcPct val="150000"/>
                  </a:lnSpc>
                  <a:spcBef>
                    <a:spcPts val="1200"/>
                  </a:spcBef>
                  <a:spcAft>
                    <a:spcPts val="1200"/>
                  </a:spcAft>
                </a:pPr>
                <a:r>
                  <a:rPr lang="el-GR" sz="1800" b="1" dirty="0"/>
                  <a:t>Σύστημα συνεχούς χρόνου</a:t>
                </a:r>
                <a:r>
                  <a:rPr lang="el-GR" sz="1800" dirty="0"/>
                  <a:t> (ΣΣΧ) (</a:t>
                </a:r>
                <a:r>
                  <a:rPr lang="en-US" sz="1800" dirty="0"/>
                  <a:t>continuous time system</a:t>
                </a:r>
                <a:r>
                  <a:rPr lang="el-GR" sz="1800" dirty="0"/>
                  <a:t>) είναι κάθε οντότητα που ενεργεί σε ένα σήμα εισόδου </a:t>
                </a:r>
                <a:r>
                  <a:rPr lang="el-GR" sz="1800" b="1" dirty="0"/>
                  <a:t>συνεχούς χρόνου </a:t>
                </a:r>
                <a14:m>
                  <m:oMath xmlns:m="http://schemas.openxmlformats.org/officeDocument/2006/math">
                    <m:r>
                      <a:rPr lang="en-US" sz="1800" i="1">
                        <a:latin typeface="Cambria Math"/>
                      </a:rPr>
                      <m:t>𝑥</m:t>
                    </m:r>
                    <m:r>
                      <a:rPr lang="el-GR" sz="1800" i="1">
                        <a:latin typeface="Cambria Math"/>
                      </a:rPr>
                      <m:t>(</m:t>
                    </m:r>
                    <m:r>
                      <a:rPr lang="en-US" sz="1800" i="1">
                        <a:latin typeface="Cambria Math"/>
                      </a:rPr>
                      <m:t>𝑡</m:t>
                    </m:r>
                    <m:r>
                      <a:rPr lang="el-GR" sz="1800" i="1">
                        <a:latin typeface="Cambria Math"/>
                      </a:rPr>
                      <m:t>)</m:t>
                    </m:r>
                  </m:oMath>
                </a14:m>
                <a:r>
                  <a:rPr lang="el-GR" sz="1800" dirty="0"/>
                  <a:t> και το μετασχηματίζει στο σήμα εξόδου </a:t>
                </a:r>
                <a:r>
                  <a:rPr lang="el-GR" sz="1800" b="1" dirty="0"/>
                  <a:t>συνεχούς </a:t>
                </a:r>
                <a:r>
                  <a:rPr lang="el-GR" sz="1800" b="1" dirty="0" smtClean="0"/>
                  <a:t>χρόνου</a:t>
                </a:r>
                <a:r>
                  <a:rPr lang="el-GR" sz="1800" dirty="0" smtClean="0"/>
                  <a:t>:</a:t>
                </a:r>
                <a:endParaRPr lang="el-GR" sz="1800" dirty="0"/>
              </a:p>
              <a:p>
                <a:pPr marL="0" indent="0" algn="l">
                  <a:lnSpc>
                    <a:spcPct val="150000"/>
                  </a:lnSpc>
                  <a:spcBef>
                    <a:spcPts val="1200"/>
                  </a:spcBef>
                  <a:spcAft>
                    <a:spcPts val="1200"/>
                  </a:spcAft>
                  <a:buNone/>
                </a:pPr>
                <a14:m>
                  <m:oMathPara xmlns:m="http://schemas.openxmlformats.org/officeDocument/2006/math">
                    <m:oMathParaPr>
                      <m:jc m:val="centerGroup"/>
                    </m:oMathParaPr>
                    <m:oMath xmlns:m="http://schemas.openxmlformats.org/officeDocument/2006/math">
                      <m:r>
                        <a:rPr lang="el-GR" sz="1800" i="1">
                          <a:latin typeface="Cambria Math"/>
                        </a:rPr>
                        <m:t>𝑦</m:t>
                      </m:r>
                      <m:r>
                        <a:rPr lang="el-GR" sz="1800" i="1">
                          <a:latin typeface="Cambria Math"/>
                        </a:rPr>
                        <m:t>(</m:t>
                      </m:r>
                      <m:r>
                        <a:rPr lang="el-GR" sz="1800" i="1">
                          <a:latin typeface="Cambria Math"/>
                        </a:rPr>
                        <m:t>𝑡</m:t>
                      </m:r>
                      <m:r>
                        <a:rPr lang="el-GR" sz="1800" i="1">
                          <a:latin typeface="Cambria Math"/>
                        </a:rPr>
                        <m:t>) = </m:t>
                      </m:r>
                      <m:r>
                        <a:rPr lang="el-GR" sz="1800" i="1">
                          <a:latin typeface="Cambria Math"/>
                        </a:rPr>
                        <m:t>𝑆</m:t>
                      </m:r>
                      <m:r>
                        <a:rPr lang="el-GR" sz="1800" i="1">
                          <a:latin typeface="Cambria Math"/>
                        </a:rPr>
                        <m:t>[</m:t>
                      </m:r>
                      <m:r>
                        <a:rPr lang="el-GR" sz="1800" i="1">
                          <a:latin typeface="Cambria Math"/>
                        </a:rPr>
                        <m:t>𝑥</m:t>
                      </m:r>
                      <m:r>
                        <a:rPr lang="el-GR" sz="1800" i="1">
                          <a:latin typeface="Cambria Math"/>
                        </a:rPr>
                        <m:t>(</m:t>
                      </m:r>
                      <m:r>
                        <a:rPr lang="el-GR" sz="1800" i="1">
                          <a:latin typeface="Cambria Math"/>
                        </a:rPr>
                        <m:t>𝑡</m:t>
                      </m:r>
                      <m:r>
                        <a:rPr lang="el-GR" sz="1800" i="1">
                          <a:latin typeface="Cambria Math"/>
                        </a:rPr>
                        <m:t>)]</m:t>
                      </m:r>
                    </m:oMath>
                  </m:oMathPara>
                </a14:m>
                <a:endParaRPr lang="el-GR" sz="1800" dirty="0" smtClean="0"/>
              </a:p>
              <a:p>
                <a:pPr algn="l">
                  <a:lnSpc>
                    <a:spcPct val="150000"/>
                  </a:lnSpc>
                  <a:spcBef>
                    <a:spcPts val="1200"/>
                  </a:spcBef>
                  <a:spcAft>
                    <a:spcPts val="1200"/>
                  </a:spcAft>
                </a:pPr>
                <a:r>
                  <a:rPr lang="el-GR" sz="1800" b="1" dirty="0" smtClean="0"/>
                  <a:t>Σύστημα </a:t>
                </a:r>
                <a:r>
                  <a:rPr lang="el-GR" sz="1800" b="1" dirty="0"/>
                  <a:t>διακριτού χρόνου</a:t>
                </a:r>
                <a:r>
                  <a:rPr lang="el-GR" sz="1800" dirty="0"/>
                  <a:t> (ΣΔΧ) (</a:t>
                </a:r>
                <a:r>
                  <a:rPr lang="en-US" sz="1800" dirty="0"/>
                  <a:t>discrete time system</a:t>
                </a:r>
                <a:r>
                  <a:rPr lang="el-GR" sz="1800" dirty="0"/>
                  <a:t>) είναι κάθε οντότητα που ενεργεί σε ένα σήμα εισόδου </a:t>
                </a:r>
                <a14:m>
                  <m:oMath xmlns:m="http://schemas.openxmlformats.org/officeDocument/2006/math">
                    <m:r>
                      <a:rPr lang="el-GR" sz="1800" i="1">
                        <a:latin typeface="Cambria Math"/>
                      </a:rPr>
                      <m:t>{</m:t>
                    </m:r>
                    <m:r>
                      <a:rPr lang="en-US" sz="1800" i="1">
                        <a:latin typeface="Cambria Math"/>
                      </a:rPr>
                      <m:t>𝑥</m:t>
                    </m:r>
                    <m:r>
                      <a:rPr lang="el-GR" sz="1800" i="1">
                        <a:latin typeface="Cambria Math"/>
                      </a:rPr>
                      <m:t>(</m:t>
                    </m:r>
                    <m:r>
                      <a:rPr lang="el-GR" sz="1800" i="1">
                        <a:latin typeface="Cambria Math"/>
                      </a:rPr>
                      <m:t>𝑛</m:t>
                    </m:r>
                    <m:r>
                      <a:rPr lang="el-GR" sz="1800" i="1">
                        <a:latin typeface="Cambria Math"/>
                      </a:rPr>
                      <m:t>)}</m:t>
                    </m:r>
                  </m:oMath>
                </a14:m>
                <a:r>
                  <a:rPr lang="el-GR" sz="1800" dirty="0"/>
                  <a:t> </a:t>
                </a:r>
                <a:r>
                  <a:rPr lang="el-GR" sz="1800" b="1" dirty="0" smtClean="0"/>
                  <a:t>διακριτού χρόνου</a:t>
                </a:r>
                <a:r>
                  <a:rPr lang="el-GR" sz="1800" dirty="0" smtClean="0"/>
                  <a:t> </a:t>
                </a:r>
                <a:r>
                  <a:rPr lang="el-GR" sz="1800" dirty="0"/>
                  <a:t>και το μετασχηματίζει στο σήμα εξόδου </a:t>
                </a:r>
                <a14:m>
                  <m:oMath xmlns:m="http://schemas.openxmlformats.org/officeDocument/2006/math">
                    <m:r>
                      <a:rPr lang="el-GR" sz="1800" i="1">
                        <a:latin typeface="Cambria Math"/>
                      </a:rPr>
                      <m:t>{</m:t>
                    </m:r>
                    <m:r>
                      <a:rPr lang="el-GR" sz="1800" i="1">
                        <a:latin typeface="Cambria Math"/>
                      </a:rPr>
                      <m:t>𝑦</m:t>
                    </m:r>
                    <m:r>
                      <a:rPr lang="el-GR" sz="1800" i="1">
                        <a:latin typeface="Cambria Math"/>
                      </a:rPr>
                      <m:t>(</m:t>
                    </m:r>
                    <m:r>
                      <a:rPr lang="el-GR" sz="1800" i="1">
                        <a:latin typeface="Cambria Math"/>
                      </a:rPr>
                      <m:t>𝑛</m:t>
                    </m:r>
                    <m:r>
                      <a:rPr lang="el-GR" sz="1800" i="1">
                        <a:latin typeface="Cambria Math"/>
                      </a:rPr>
                      <m:t>)}</m:t>
                    </m:r>
                  </m:oMath>
                </a14:m>
                <a:r>
                  <a:rPr lang="el-GR" sz="1800" dirty="0"/>
                  <a:t> </a:t>
                </a:r>
                <a:r>
                  <a:rPr lang="el-GR" sz="1800" b="1" dirty="0" smtClean="0"/>
                  <a:t>διακριτού χρόνου:</a:t>
                </a:r>
              </a:p>
              <a:p>
                <a:pPr marL="0" indent="0" algn="l">
                  <a:lnSpc>
                    <a:spcPct val="150000"/>
                  </a:lnSpc>
                  <a:spcBef>
                    <a:spcPts val="1200"/>
                  </a:spcBef>
                  <a:spcAft>
                    <a:spcPts val="1200"/>
                  </a:spcAft>
                  <a:buNone/>
                </a:pPr>
                <a14:m>
                  <m:oMathPara xmlns:m="http://schemas.openxmlformats.org/officeDocument/2006/math">
                    <m:oMathParaPr>
                      <m:jc m:val="centerGroup"/>
                    </m:oMathParaPr>
                    <m:oMath xmlns:m="http://schemas.openxmlformats.org/officeDocument/2006/math">
                      <m:r>
                        <a:rPr lang="el-GR" sz="1800" i="1">
                          <a:latin typeface="Cambria Math"/>
                        </a:rPr>
                        <m:t>{</m:t>
                      </m:r>
                      <m:r>
                        <a:rPr lang="el-GR" sz="1800" i="1">
                          <a:latin typeface="Cambria Math"/>
                        </a:rPr>
                        <m:t>𝑦</m:t>
                      </m:r>
                      <m:r>
                        <a:rPr lang="el-GR" sz="1800" i="1">
                          <a:latin typeface="Cambria Math"/>
                        </a:rPr>
                        <m:t>(</m:t>
                      </m:r>
                      <m:r>
                        <a:rPr lang="el-GR" sz="1800" i="1">
                          <a:latin typeface="Cambria Math"/>
                        </a:rPr>
                        <m:t>𝑛</m:t>
                      </m:r>
                      <m:r>
                        <a:rPr lang="el-GR" sz="1800" i="1">
                          <a:latin typeface="Cambria Math"/>
                        </a:rPr>
                        <m:t>)} = </m:t>
                      </m:r>
                      <m:r>
                        <a:rPr lang="el-GR" sz="1800" i="1">
                          <a:latin typeface="Cambria Math"/>
                        </a:rPr>
                        <m:t>𝛵</m:t>
                      </m:r>
                      <m:r>
                        <a:rPr lang="el-GR" sz="1800" i="1">
                          <a:latin typeface="Cambria Math"/>
                        </a:rPr>
                        <m:t>[{</m:t>
                      </m:r>
                      <m:r>
                        <a:rPr lang="el-GR" sz="1800" i="1">
                          <a:latin typeface="Cambria Math"/>
                        </a:rPr>
                        <m:t>𝑥</m:t>
                      </m:r>
                      <m:r>
                        <a:rPr lang="el-GR" sz="1800" i="1">
                          <a:latin typeface="Cambria Math"/>
                        </a:rPr>
                        <m:t>(</m:t>
                      </m:r>
                      <m:r>
                        <a:rPr lang="el-GR" sz="1800" i="1">
                          <a:latin typeface="Cambria Math"/>
                        </a:rPr>
                        <m:t>𝑛</m:t>
                      </m:r>
                      <m:r>
                        <a:rPr lang="el-GR" sz="1800" i="1">
                          <a:latin typeface="Cambria Math"/>
                        </a:rPr>
                        <m:t>)}]</m:t>
                      </m:r>
                    </m:oMath>
                  </m:oMathPara>
                </a14:m>
                <a:endParaRPr lang="el-GR" sz="1800" dirty="0"/>
              </a:p>
              <a:p>
                <a:pPr marL="0" indent="0" algn="l">
                  <a:lnSpc>
                    <a:spcPct val="150000"/>
                  </a:lnSpc>
                  <a:spcBef>
                    <a:spcPts val="1200"/>
                  </a:spcBef>
                  <a:spcAft>
                    <a:spcPts val="1200"/>
                  </a:spcAft>
                  <a:buNone/>
                </a:pPr>
                <a:endParaRPr lang="en-US" sz="1800" dirty="0" smtClean="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457200" y="1052736"/>
                <a:ext cx="8229600" cy="5472608"/>
              </a:xfrm>
              <a:blipFill rotWithShape="1">
                <a:blip r:embed="rId2"/>
                <a:stretch>
                  <a:fillRect l="-444"/>
                </a:stretch>
              </a:blipFill>
            </p:spPr>
            <p:txBody>
              <a:bodyPr/>
              <a:lstStyle/>
              <a:p>
                <a:r>
                  <a:rPr lang="el-GR">
                    <a:noFill/>
                  </a:rPr>
                  <a:t> </a:t>
                </a:r>
              </a:p>
            </p:txBody>
          </p:sp>
        </mc:Fallback>
      </mc:AlternateContent>
      <p:sp>
        <p:nvSpPr>
          <p:cNvPr id="4" name="Slide Number Placeholder 3"/>
          <p:cNvSpPr>
            <a:spLocks noGrp="1"/>
          </p:cNvSpPr>
          <p:nvPr>
            <p:ph type="sldNum" sz="quarter" idx="12"/>
          </p:nvPr>
        </p:nvSpPr>
        <p:spPr/>
        <p:txBody>
          <a:bodyPr/>
          <a:lstStyle/>
          <a:p>
            <a:fld id="{0B0EBAE1-C03B-424B-868F-E6C23C4F0113}" type="slidenum">
              <a:rPr lang="el-GR" smtClean="0"/>
              <a:t>92</a:t>
            </a:fld>
            <a:endParaRPr lang="el-GR"/>
          </a:p>
        </p:txBody>
      </p:sp>
    </p:spTree>
    <p:extLst>
      <p:ext uri="{BB962C8B-B14F-4D97-AF65-F5344CB8AC3E}">
        <p14:creationId xmlns:p14="http://schemas.microsoft.com/office/powerpoint/2010/main" val="257664151"/>
      </p:ext>
    </p:extLst>
  </p:cSld>
  <p:clrMapOvr>
    <a:masterClrMapping/>
  </p:clrMapOvr>
  <p:timing>
    <p:tnLst>
      <p:par>
        <p:cT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0"/>
            <a:ext cx="8229600" cy="1143000"/>
          </a:xfrm>
        </p:spPr>
        <p:txBody>
          <a:bodyPr>
            <a:normAutofit/>
          </a:bodyPr>
          <a:lstStyle/>
          <a:p>
            <a:r>
              <a:rPr lang="el-GR" sz="3200" b="1" dirty="0" smtClean="0"/>
              <a:t>1.2. </a:t>
            </a:r>
            <a:r>
              <a:rPr lang="el-GR" sz="3200" b="1" dirty="0"/>
              <a:t>Συνδέσεις </a:t>
            </a:r>
            <a:r>
              <a:rPr lang="el-GR" sz="3200" b="1" dirty="0" smtClean="0"/>
              <a:t>Συστημάτων</a:t>
            </a:r>
            <a:endParaRPr lang="el-GR" sz="3200" b="1" dirty="0"/>
          </a:p>
        </p:txBody>
      </p:sp>
      <p:sp>
        <p:nvSpPr>
          <p:cNvPr id="3" name="Slide Number Placeholder 2"/>
          <p:cNvSpPr>
            <a:spLocks noGrp="1"/>
          </p:cNvSpPr>
          <p:nvPr>
            <p:ph type="sldNum" sz="quarter" idx="12"/>
          </p:nvPr>
        </p:nvSpPr>
        <p:spPr/>
        <p:txBody>
          <a:bodyPr/>
          <a:lstStyle/>
          <a:p>
            <a:fld id="{0B0EBAE1-C03B-424B-868F-E6C23C4F0113}" type="slidenum">
              <a:rPr lang="el-GR" smtClean="0"/>
              <a:t>93</a:t>
            </a:fld>
            <a:endParaRPr lang="el-GR"/>
          </a:p>
        </p:txBody>
      </p:sp>
    </p:spTree>
    <p:extLst>
      <p:ext uri="{BB962C8B-B14F-4D97-AF65-F5344CB8AC3E}">
        <p14:creationId xmlns:p14="http://schemas.microsoft.com/office/powerpoint/2010/main" val="3923682013"/>
      </p:ext>
    </p:extLst>
  </p:cSld>
  <p:clrMapOvr>
    <a:masterClrMapping/>
  </p:clrMapOvr>
  <p:timing>
    <p:tnLst>
      <p:par>
        <p:cTn id="1" dur="indefinite" restart="never" nodeType="tmRoot"/>
      </p:par>
    </p:tn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l-GR" dirty="0" smtClean="0"/>
              <a:t>Συνδέσεις Συστημάτων (1/</a:t>
            </a:r>
            <a:r>
              <a:rPr lang="en-US" dirty="0" smtClean="0"/>
              <a:t>2</a:t>
            </a:r>
            <a:r>
              <a:rPr lang="el-GR" dirty="0" smtClean="0"/>
              <a:t>)</a:t>
            </a:r>
            <a:endParaRPr lang="el-GR"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457200" y="1052736"/>
                <a:ext cx="8229600" cy="5472608"/>
              </a:xfrm>
            </p:spPr>
            <p:txBody>
              <a:bodyPr>
                <a:noAutofit/>
              </a:bodyPr>
              <a:lstStyle/>
              <a:p>
                <a:pPr marL="0" indent="0" algn="l">
                  <a:spcBef>
                    <a:spcPts val="600"/>
                  </a:spcBef>
                  <a:spcAft>
                    <a:spcPts val="600"/>
                  </a:spcAft>
                  <a:buNone/>
                </a:pPr>
                <a:r>
                  <a:rPr lang="el-GR" sz="1800" dirty="0" smtClean="0"/>
                  <a:t>Ένα </a:t>
                </a:r>
                <a:r>
                  <a:rPr lang="el-GR" sz="1800" dirty="0"/>
                  <a:t>σύστημα μπορεί να αναλυθεί σε απλούστερα συστήματα τα οποία διασυνδέονται μεταξύ τους με διάφορους τρόπους. </a:t>
                </a:r>
                <a:endParaRPr lang="el-GR" sz="1800" dirty="0" smtClean="0"/>
              </a:p>
              <a:p>
                <a:pPr marL="0" indent="0" algn="l">
                  <a:spcBef>
                    <a:spcPts val="600"/>
                  </a:spcBef>
                  <a:spcAft>
                    <a:spcPts val="600"/>
                  </a:spcAft>
                  <a:buNone/>
                </a:pPr>
                <a:r>
                  <a:rPr lang="el-GR" sz="1800" dirty="0" smtClean="0"/>
                  <a:t>Οι βασικότερες συνδέσεις μεταξύ συστημάτων είναι η </a:t>
                </a:r>
                <a:r>
                  <a:rPr lang="el-GR" sz="1800" b="1" dirty="0" smtClean="0"/>
                  <a:t>σειριακή</a:t>
                </a:r>
                <a:r>
                  <a:rPr lang="el-GR" sz="1800" dirty="0" smtClean="0"/>
                  <a:t>, η </a:t>
                </a:r>
                <a:r>
                  <a:rPr lang="el-GR" sz="1800" b="1" dirty="0" smtClean="0"/>
                  <a:t>παράλληλη</a:t>
                </a:r>
                <a:r>
                  <a:rPr lang="el-GR" sz="1800" dirty="0" smtClean="0"/>
                  <a:t>, η </a:t>
                </a:r>
                <a:r>
                  <a:rPr lang="el-GR" sz="1800" b="1" dirty="0" smtClean="0"/>
                  <a:t>μεικτή</a:t>
                </a:r>
                <a:r>
                  <a:rPr lang="el-GR" sz="1800" dirty="0" smtClean="0"/>
                  <a:t> και η σύνδεση με </a:t>
                </a:r>
                <a:r>
                  <a:rPr lang="el-GR" sz="1800" b="1" dirty="0" smtClean="0"/>
                  <a:t>ανατροφοδότηση </a:t>
                </a:r>
                <a:r>
                  <a:rPr lang="el-GR" sz="1800" dirty="0" smtClean="0"/>
                  <a:t>ή</a:t>
                </a:r>
                <a:r>
                  <a:rPr lang="el-GR" sz="1800" b="1" dirty="0" smtClean="0"/>
                  <a:t> ανάδραση</a:t>
                </a:r>
                <a:r>
                  <a:rPr lang="el-GR" sz="1800" dirty="0" smtClean="0"/>
                  <a:t>. </a:t>
                </a:r>
              </a:p>
              <a:p>
                <a:pPr algn="l">
                  <a:spcBef>
                    <a:spcPts val="600"/>
                  </a:spcBef>
                  <a:spcAft>
                    <a:spcPts val="600"/>
                  </a:spcAft>
                </a:pPr>
                <a:r>
                  <a:rPr lang="el-GR" sz="1800" b="1" dirty="0" smtClean="0"/>
                  <a:t>Σειριακή </a:t>
                </a:r>
                <a:r>
                  <a:rPr lang="el-GR" sz="1800" b="1" dirty="0"/>
                  <a:t>σύνδεση </a:t>
                </a:r>
                <a:r>
                  <a:rPr lang="el-GR" sz="1800" b="1" dirty="0" smtClean="0"/>
                  <a:t/>
                </a:r>
                <a:br>
                  <a:rPr lang="el-GR" sz="1800" b="1" dirty="0" smtClean="0"/>
                </a:br>
                <a:r>
                  <a:rPr lang="el-GR" sz="1800" b="1" dirty="0" smtClean="0"/>
                  <a:t>συστημάτων</a:t>
                </a:r>
                <a:endParaRPr lang="en-US" sz="1800" b="1" i="1" dirty="0">
                  <a:latin typeface="Cambria Math"/>
                </a:endParaRPr>
              </a:p>
              <a:p>
                <a:pPr marL="0" indent="0" algn="l">
                  <a:spcBef>
                    <a:spcPts val="600"/>
                  </a:spcBef>
                  <a:spcAft>
                    <a:spcPts val="600"/>
                  </a:spcAft>
                  <a:buNone/>
                </a:pPr>
                <a:endParaRPr lang="el-GR" sz="1800" dirty="0" smtClean="0"/>
              </a:p>
              <a:p>
                <a:pPr marL="355600" indent="-355600" algn="l">
                  <a:spcBef>
                    <a:spcPts val="600"/>
                  </a:spcBef>
                  <a:spcAft>
                    <a:spcPts val="600"/>
                  </a:spcAft>
                  <a:buNone/>
                </a:pPr>
                <a:r>
                  <a:rPr lang="el-GR" sz="1800" dirty="0"/>
                  <a:t>	</a:t>
                </a:r>
                <a:r>
                  <a:rPr lang="el-GR" sz="1800" dirty="0" smtClean="0"/>
                  <a:t>Η έξοδος είναι: </a:t>
                </a:r>
                <a14:m>
                  <m:oMath xmlns:m="http://schemas.openxmlformats.org/officeDocument/2006/math">
                    <m:r>
                      <a:rPr lang="el-GR" sz="1800" i="1">
                        <a:latin typeface="Cambria Math"/>
                      </a:rPr>
                      <m:t>𝑦</m:t>
                    </m:r>
                    <m:d>
                      <m:dPr>
                        <m:ctrlPr>
                          <a:rPr lang="el-GR" sz="1800" i="1">
                            <a:latin typeface="Cambria Math"/>
                          </a:rPr>
                        </m:ctrlPr>
                      </m:dPr>
                      <m:e>
                        <m:r>
                          <a:rPr lang="el-GR" sz="1800" i="1">
                            <a:latin typeface="Cambria Math"/>
                          </a:rPr>
                          <m:t>𝑡</m:t>
                        </m:r>
                      </m:e>
                    </m:d>
                    <m:r>
                      <a:rPr lang="el-GR" sz="1800" i="1">
                        <a:latin typeface="Cambria Math"/>
                      </a:rPr>
                      <m:t>= </m:t>
                    </m:r>
                    <m:r>
                      <a:rPr lang="el-GR" sz="1800" i="1">
                        <a:latin typeface="Cambria Math"/>
                      </a:rPr>
                      <m:t>𝑆</m:t>
                    </m:r>
                    <m:r>
                      <a:rPr lang="el-GR" sz="1800" i="1">
                        <a:latin typeface="Cambria Math"/>
                      </a:rPr>
                      <m:t>2</m:t>
                    </m:r>
                    <m:d>
                      <m:dPr>
                        <m:begChr m:val="["/>
                        <m:endChr m:val="]"/>
                        <m:ctrlPr>
                          <a:rPr lang="el-GR" sz="1800" i="1">
                            <a:latin typeface="Cambria Math"/>
                          </a:rPr>
                        </m:ctrlPr>
                      </m:dPr>
                      <m:e>
                        <m:r>
                          <a:rPr lang="en-US" sz="1800" i="1">
                            <a:latin typeface="Cambria Math"/>
                          </a:rPr>
                          <m:t> </m:t>
                        </m:r>
                        <m:r>
                          <a:rPr lang="en-US" sz="1800" i="1">
                            <a:latin typeface="Cambria Math"/>
                          </a:rPr>
                          <m:t>𝑆</m:t>
                        </m:r>
                        <m:r>
                          <a:rPr lang="en-US" sz="1800" i="1">
                            <a:latin typeface="Cambria Math"/>
                          </a:rPr>
                          <m:t>1</m:t>
                        </m:r>
                        <m:d>
                          <m:dPr>
                            <m:begChr m:val="["/>
                            <m:endChr m:val="]"/>
                            <m:ctrlPr>
                              <a:rPr lang="en-US" sz="1800" i="1">
                                <a:latin typeface="Cambria Math"/>
                              </a:rPr>
                            </m:ctrlPr>
                          </m:dPr>
                          <m:e>
                            <m:r>
                              <a:rPr lang="el-GR" sz="1800" i="1">
                                <a:latin typeface="Cambria Math"/>
                              </a:rPr>
                              <m:t>𝑥</m:t>
                            </m:r>
                            <m:d>
                              <m:dPr>
                                <m:ctrlPr>
                                  <a:rPr lang="el-GR" sz="1800" i="1">
                                    <a:latin typeface="Cambria Math"/>
                                  </a:rPr>
                                </m:ctrlPr>
                              </m:dPr>
                              <m:e>
                                <m:r>
                                  <a:rPr lang="el-GR" sz="1800" i="1">
                                    <a:latin typeface="Cambria Math"/>
                                  </a:rPr>
                                  <m:t>𝑡</m:t>
                                </m:r>
                              </m:e>
                            </m:d>
                          </m:e>
                        </m:d>
                        <m:r>
                          <a:rPr lang="en-US" sz="1800" i="1">
                            <a:latin typeface="Cambria Math"/>
                          </a:rPr>
                          <m:t> </m:t>
                        </m:r>
                      </m:e>
                    </m:d>
                  </m:oMath>
                </a14:m>
                <a:endParaRPr lang="el-GR" sz="1800" dirty="0" smtClean="0"/>
              </a:p>
              <a:p>
                <a:pPr algn="l">
                  <a:spcBef>
                    <a:spcPts val="600"/>
                  </a:spcBef>
                  <a:spcAft>
                    <a:spcPts val="600"/>
                  </a:spcAft>
                </a:pPr>
                <a:r>
                  <a:rPr lang="el-GR" sz="1800" b="1" dirty="0" smtClean="0"/>
                  <a:t>Παράλληλη </a:t>
                </a:r>
                <a:r>
                  <a:rPr lang="el-GR" sz="1800" b="1" dirty="0"/>
                  <a:t>σύνδεση </a:t>
                </a:r>
                <a:r>
                  <a:rPr lang="el-GR" sz="1800" b="1" dirty="0" smtClean="0"/>
                  <a:t/>
                </a:r>
                <a:br>
                  <a:rPr lang="el-GR" sz="1800" b="1" dirty="0" smtClean="0"/>
                </a:br>
                <a:r>
                  <a:rPr lang="el-GR" sz="1800" b="1" dirty="0" smtClean="0"/>
                  <a:t>συστημάτων</a:t>
                </a:r>
                <a:endParaRPr lang="en-US" sz="1800" b="1" i="1" dirty="0">
                  <a:latin typeface="Cambria Math"/>
                </a:endParaRPr>
              </a:p>
              <a:p>
                <a:pPr marL="0" indent="0" algn="l">
                  <a:spcBef>
                    <a:spcPts val="600"/>
                  </a:spcBef>
                  <a:spcAft>
                    <a:spcPts val="600"/>
                  </a:spcAft>
                  <a:buNone/>
                </a:pPr>
                <a:endParaRPr lang="el-GR" sz="1800" dirty="0"/>
              </a:p>
              <a:p>
                <a:pPr marL="0" indent="0" algn="l">
                  <a:spcBef>
                    <a:spcPts val="600"/>
                  </a:spcBef>
                  <a:spcAft>
                    <a:spcPts val="600"/>
                  </a:spcAft>
                  <a:buNone/>
                </a:pPr>
                <a:endParaRPr lang="el-GR" sz="1800" dirty="0"/>
              </a:p>
              <a:p>
                <a:pPr marL="0" indent="0" algn="l">
                  <a:spcBef>
                    <a:spcPts val="600"/>
                  </a:spcBef>
                  <a:spcAft>
                    <a:spcPts val="600"/>
                  </a:spcAft>
                  <a:buNone/>
                </a:pPr>
                <a:endParaRPr lang="el-GR" sz="1800" dirty="0"/>
              </a:p>
              <a:p>
                <a:pPr marL="355600" indent="-355600" algn="l">
                  <a:spcBef>
                    <a:spcPts val="600"/>
                  </a:spcBef>
                  <a:spcAft>
                    <a:spcPts val="600"/>
                  </a:spcAft>
                  <a:buNone/>
                </a:pPr>
                <a:r>
                  <a:rPr lang="el-GR" sz="1800" dirty="0"/>
                  <a:t>	</a:t>
                </a:r>
                <a:r>
                  <a:rPr lang="el-GR" sz="1800" dirty="0" smtClean="0"/>
                  <a:t>Η </a:t>
                </a:r>
                <a:r>
                  <a:rPr lang="el-GR" sz="1800" dirty="0"/>
                  <a:t>έξοδος είναι: </a:t>
                </a:r>
                <a14:m>
                  <m:oMath xmlns:m="http://schemas.openxmlformats.org/officeDocument/2006/math">
                    <m:r>
                      <a:rPr lang="el-GR" sz="1800" i="1">
                        <a:latin typeface="Cambria Math"/>
                      </a:rPr>
                      <m:t>𝑦</m:t>
                    </m:r>
                    <m:d>
                      <m:dPr>
                        <m:ctrlPr>
                          <a:rPr lang="el-GR" sz="1800" i="1">
                            <a:latin typeface="Cambria Math"/>
                          </a:rPr>
                        </m:ctrlPr>
                      </m:dPr>
                      <m:e>
                        <m:r>
                          <a:rPr lang="el-GR" sz="1800" i="1">
                            <a:latin typeface="Cambria Math"/>
                          </a:rPr>
                          <m:t>𝑡</m:t>
                        </m:r>
                      </m:e>
                    </m:d>
                    <m:r>
                      <a:rPr lang="el-GR" sz="1800" i="1">
                        <a:latin typeface="Cambria Math"/>
                      </a:rPr>
                      <m:t>=</m:t>
                    </m:r>
                    <m:r>
                      <a:rPr lang="en-US" sz="1800" i="1">
                        <a:latin typeface="Cambria Math"/>
                      </a:rPr>
                      <m:t>𝑆</m:t>
                    </m:r>
                    <m:r>
                      <a:rPr lang="en-US" sz="1800" i="1">
                        <a:latin typeface="Cambria Math"/>
                      </a:rPr>
                      <m:t>1</m:t>
                    </m:r>
                    <m:d>
                      <m:dPr>
                        <m:begChr m:val="["/>
                        <m:endChr m:val="]"/>
                        <m:ctrlPr>
                          <a:rPr lang="en-US" sz="1800" i="1">
                            <a:latin typeface="Cambria Math"/>
                          </a:rPr>
                        </m:ctrlPr>
                      </m:dPr>
                      <m:e>
                        <m:r>
                          <a:rPr lang="el-GR" sz="1800" i="1">
                            <a:latin typeface="Cambria Math"/>
                          </a:rPr>
                          <m:t>𝑥</m:t>
                        </m:r>
                        <m:d>
                          <m:dPr>
                            <m:ctrlPr>
                              <a:rPr lang="el-GR" sz="1800" i="1">
                                <a:latin typeface="Cambria Math"/>
                              </a:rPr>
                            </m:ctrlPr>
                          </m:dPr>
                          <m:e>
                            <m:r>
                              <a:rPr lang="el-GR" sz="1800" i="1">
                                <a:latin typeface="Cambria Math"/>
                              </a:rPr>
                              <m:t>𝑡</m:t>
                            </m:r>
                          </m:e>
                        </m:d>
                      </m:e>
                    </m:d>
                    <m:r>
                      <a:rPr lang="el-GR" sz="1800" i="1">
                        <a:latin typeface="Cambria Math"/>
                      </a:rPr>
                      <m:t>+</m:t>
                    </m:r>
                    <m:r>
                      <a:rPr lang="el-GR" sz="1800" i="1">
                        <a:latin typeface="Cambria Math"/>
                      </a:rPr>
                      <m:t>𝑆</m:t>
                    </m:r>
                    <m:r>
                      <a:rPr lang="el-GR" sz="1800" i="1">
                        <a:latin typeface="Cambria Math"/>
                      </a:rPr>
                      <m:t>2[</m:t>
                    </m:r>
                    <m:r>
                      <a:rPr lang="el-GR" sz="1800" i="1">
                        <a:latin typeface="Cambria Math"/>
                      </a:rPr>
                      <m:t>𝑥</m:t>
                    </m:r>
                    <m:d>
                      <m:dPr>
                        <m:ctrlPr>
                          <a:rPr lang="el-GR" sz="1800" i="1">
                            <a:latin typeface="Cambria Math"/>
                          </a:rPr>
                        </m:ctrlPr>
                      </m:dPr>
                      <m:e>
                        <m:r>
                          <a:rPr lang="el-GR" sz="1800" i="1">
                            <a:latin typeface="Cambria Math"/>
                          </a:rPr>
                          <m:t>𝑡</m:t>
                        </m:r>
                      </m:e>
                    </m:d>
                    <m:r>
                      <a:rPr lang="el-GR" sz="1800" i="1">
                        <a:latin typeface="Cambria Math"/>
                      </a:rPr>
                      <m:t>]</m:t>
                    </m:r>
                  </m:oMath>
                </a14:m>
                <a:endParaRPr lang="el-GR" sz="1800" dirty="0"/>
              </a:p>
              <a:p>
                <a:pPr marL="0" indent="0" algn="l">
                  <a:spcBef>
                    <a:spcPts val="600"/>
                  </a:spcBef>
                  <a:spcAft>
                    <a:spcPts val="600"/>
                  </a:spcAft>
                  <a:buNone/>
                </a:pPr>
                <a:endParaRPr lang="el-GR" sz="1800"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457200" y="1052736"/>
                <a:ext cx="8229600" cy="5472608"/>
              </a:xfrm>
              <a:blipFill rotWithShape="1">
                <a:blip r:embed="rId2"/>
                <a:stretch>
                  <a:fillRect l="-593" t="-669"/>
                </a:stretch>
              </a:blipFill>
            </p:spPr>
            <p:txBody>
              <a:bodyPr/>
              <a:lstStyle/>
              <a:p>
                <a:r>
                  <a:rPr lang="el-GR">
                    <a:noFill/>
                  </a:rPr>
                  <a:t> </a:t>
                </a:r>
              </a:p>
            </p:txBody>
          </p:sp>
        </mc:Fallback>
      </mc:AlternateContent>
      <p:sp>
        <p:nvSpPr>
          <p:cNvPr id="4" name="Slide Number Placeholder 3"/>
          <p:cNvSpPr>
            <a:spLocks noGrp="1"/>
          </p:cNvSpPr>
          <p:nvPr>
            <p:ph type="sldNum" sz="quarter" idx="12"/>
          </p:nvPr>
        </p:nvSpPr>
        <p:spPr/>
        <p:txBody>
          <a:bodyPr/>
          <a:lstStyle/>
          <a:p>
            <a:fld id="{0B0EBAE1-C03B-424B-868F-E6C23C4F0113}" type="slidenum">
              <a:rPr lang="el-GR" smtClean="0"/>
              <a:t>94</a:t>
            </a:fld>
            <a:endParaRPr lang="el-GR"/>
          </a:p>
        </p:txBody>
      </p:sp>
      <p:pic>
        <p:nvPicPr>
          <p:cNvPr id="2050" name="Picture 2"/>
          <p:cNvPicPr>
            <a:picLocks noChangeAspect="1"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3343747" y="2501350"/>
            <a:ext cx="5066628" cy="114540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 name="Picture 4"/>
          <p:cNvPicPr>
            <a:picLocks noChangeAspect="1" noChangeArrowheads="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3461697" y="4149080"/>
            <a:ext cx="4710703" cy="1800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308948514"/>
      </p:ext>
    </p:extLst>
  </p:cSld>
  <p:clrMapOvr>
    <a:masterClrMapping/>
  </p:clrMapOvr>
  <p:timing>
    <p:tnLst>
      <p:par>
        <p:cTn id="1" dur="indefinite" restart="never" nodeType="tmRoot"/>
      </p:par>
    </p:tn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l-GR" dirty="0" smtClean="0"/>
              <a:t>Συνδέσεις Συστημάτων (2/</a:t>
            </a:r>
            <a:r>
              <a:rPr lang="en-US" dirty="0" smtClean="0"/>
              <a:t>2</a:t>
            </a:r>
            <a:r>
              <a:rPr lang="el-GR" dirty="0" smtClean="0"/>
              <a:t>)</a:t>
            </a:r>
            <a:endParaRPr lang="el-GR"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457200" y="1052736"/>
                <a:ext cx="8229600" cy="5472608"/>
              </a:xfrm>
            </p:spPr>
            <p:txBody>
              <a:bodyPr>
                <a:noAutofit/>
              </a:bodyPr>
              <a:lstStyle/>
              <a:p>
                <a:pPr algn="l">
                  <a:spcBef>
                    <a:spcPts val="600"/>
                  </a:spcBef>
                  <a:spcAft>
                    <a:spcPts val="600"/>
                  </a:spcAft>
                </a:pPr>
                <a:r>
                  <a:rPr lang="el-GR" sz="1800" b="1" dirty="0" smtClean="0"/>
                  <a:t>Μεικτή σύνδεση </a:t>
                </a:r>
                <a:br>
                  <a:rPr lang="el-GR" sz="1800" b="1" dirty="0" smtClean="0"/>
                </a:br>
                <a:r>
                  <a:rPr lang="el-GR" sz="1800" b="1" dirty="0" smtClean="0"/>
                  <a:t>συστημάτων</a:t>
                </a:r>
                <a:endParaRPr lang="en-US" sz="1800" b="1" i="1" dirty="0">
                  <a:latin typeface="Cambria Math"/>
                </a:endParaRPr>
              </a:p>
              <a:p>
                <a:pPr marL="0" indent="0" algn="l">
                  <a:spcBef>
                    <a:spcPts val="600"/>
                  </a:spcBef>
                  <a:spcAft>
                    <a:spcPts val="600"/>
                  </a:spcAft>
                  <a:buNone/>
                </a:pPr>
                <a:endParaRPr lang="el-GR" sz="1800" dirty="0" smtClean="0"/>
              </a:p>
              <a:p>
                <a:pPr marL="0" indent="0" algn="l">
                  <a:spcBef>
                    <a:spcPts val="600"/>
                  </a:spcBef>
                  <a:spcAft>
                    <a:spcPts val="600"/>
                  </a:spcAft>
                  <a:buNone/>
                </a:pPr>
                <a:endParaRPr lang="el-GR" sz="1800" dirty="0"/>
              </a:p>
              <a:p>
                <a:pPr marL="0" indent="0" algn="l">
                  <a:spcBef>
                    <a:spcPts val="600"/>
                  </a:spcBef>
                  <a:spcAft>
                    <a:spcPts val="600"/>
                  </a:spcAft>
                  <a:buNone/>
                </a:pPr>
                <a:endParaRPr lang="el-GR" sz="1800" dirty="0" smtClean="0"/>
              </a:p>
              <a:p>
                <a:pPr marL="355600" indent="-355600" algn="l">
                  <a:spcBef>
                    <a:spcPts val="600"/>
                  </a:spcBef>
                  <a:spcAft>
                    <a:spcPts val="600"/>
                  </a:spcAft>
                  <a:buNone/>
                </a:pPr>
                <a:r>
                  <a:rPr lang="el-GR" sz="1800" dirty="0"/>
                  <a:t>	</a:t>
                </a:r>
                <a:r>
                  <a:rPr lang="el-GR" sz="1800" dirty="0" smtClean="0"/>
                  <a:t>Η έξοδος είναι: </a:t>
                </a:r>
                <a14:m>
                  <m:oMath xmlns:m="http://schemas.openxmlformats.org/officeDocument/2006/math">
                    <m:r>
                      <a:rPr lang="el-GR" sz="1800" i="1">
                        <a:latin typeface="Cambria Math"/>
                      </a:rPr>
                      <m:t>𝑦</m:t>
                    </m:r>
                    <m:d>
                      <m:dPr>
                        <m:ctrlPr>
                          <a:rPr lang="el-GR" sz="1800" i="1">
                            <a:latin typeface="Cambria Math"/>
                          </a:rPr>
                        </m:ctrlPr>
                      </m:dPr>
                      <m:e>
                        <m:r>
                          <a:rPr lang="el-GR" sz="1800" i="1">
                            <a:latin typeface="Cambria Math"/>
                          </a:rPr>
                          <m:t>𝑡</m:t>
                        </m:r>
                      </m:e>
                    </m:d>
                    <m:r>
                      <a:rPr lang="el-GR" sz="1800" i="1">
                        <a:latin typeface="Cambria Math"/>
                      </a:rPr>
                      <m:t>= </m:t>
                    </m:r>
                    <m:r>
                      <a:rPr lang="el-GR" sz="1800" i="1">
                        <a:latin typeface="Cambria Math"/>
                      </a:rPr>
                      <m:t>𝑆</m:t>
                    </m:r>
                    <m:r>
                      <a:rPr lang="el-GR" sz="1800" b="0" i="1" smtClean="0">
                        <a:latin typeface="Cambria Math"/>
                      </a:rPr>
                      <m:t>3</m:t>
                    </m:r>
                    <m:d>
                      <m:dPr>
                        <m:begChr m:val="["/>
                        <m:endChr m:val="]"/>
                        <m:ctrlPr>
                          <a:rPr lang="el-GR" sz="1800" i="1">
                            <a:latin typeface="Cambria Math"/>
                          </a:rPr>
                        </m:ctrlPr>
                      </m:dPr>
                      <m:e>
                        <m:r>
                          <a:rPr lang="en-US" sz="1800" i="1">
                            <a:latin typeface="Cambria Math"/>
                          </a:rPr>
                          <m:t> </m:t>
                        </m:r>
                        <m:r>
                          <a:rPr lang="en-US" sz="1800" i="1">
                            <a:latin typeface="Cambria Math"/>
                          </a:rPr>
                          <m:t>𝑆</m:t>
                        </m:r>
                        <m:r>
                          <a:rPr lang="en-US" sz="1800" i="1">
                            <a:latin typeface="Cambria Math"/>
                          </a:rPr>
                          <m:t>1</m:t>
                        </m:r>
                        <m:d>
                          <m:dPr>
                            <m:begChr m:val="["/>
                            <m:endChr m:val="]"/>
                            <m:ctrlPr>
                              <a:rPr lang="en-US" sz="1800" i="1">
                                <a:latin typeface="Cambria Math"/>
                              </a:rPr>
                            </m:ctrlPr>
                          </m:dPr>
                          <m:e>
                            <m:r>
                              <a:rPr lang="el-GR" sz="1800" i="1">
                                <a:latin typeface="Cambria Math"/>
                              </a:rPr>
                              <m:t>𝑥</m:t>
                            </m:r>
                            <m:d>
                              <m:dPr>
                                <m:ctrlPr>
                                  <a:rPr lang="el-GR" sz="1800" i="1">
                                    <a:latin typeface="Cambria Math"/>
                                  </a:rPr>
                                </m:ctrlPr>
                              </m:dPr>
                              <m:e>
                                <m:r>
                                  <a:rPr lang="el-GR" sz="1800" i="1">
                                    <a:latin typeface="Cambria Math"/>
                                  </a:rPr>
                                  <m:t>𝑡</m:t>
                                </m:r>
                              </m:e>
                            </m:d>
                          </m:e>
                        </m:d>
                        <m:r>
                          <a:rPr lang="el-GR" sz="1800" b="0" i="1" smtClean="0">
                            <a:latin typeface="Cambria Math"/>
                          </a:rPr>
                          <m:t>+</m:t>
                        </m:r>
                        <m:r>
                          <a:rPr lang="en-US" sz="1800" i="1">
                            <a:latin typeface="Cambria Math"/>
                          </a:rPr>
                          <m:t>𝑆</m:t>
                        </m:r>
                        <m:r>
                          <a:rPr lang="el-GR" sz="1800" b="0" i="1" smtClean="0">
                            <a:latin typeface="Cambria Math"/>
                          </a:rPr>
                          <m:t>2</m:t>
                        </m:r>
                        <m:d>
                          <m:dPr>
                            <m:begChr m:val="["/>
                            <m:endChr m:val="]"/>
                            <m:ctrlPr>
                              <a:rPr lang="en-US" sz="1800" i="1">
                                <a:latin typeface="Cambria Math"/>
                              </a:rPr>
                            </m:ctrlPr>
                          </m:dPr>
                          <m:e>
                            <m:r>
                              <a:rPr lang="el-GR" sz="1800" i="1">
                                <a:latin typeface="Cambria Math"/>
                              </a:rPr>
                              <m:t>𝑥</m:t>
                            </m:r>
                            <m:d>
                              <m:dPr>
                                <m:ctrlPr>
                                  <a:rPr lang="el-GR" sz="1800" i="1">
                                    <a:latin typeface="Cambria Math"/>
                                  </a:rPr>
                                </m:ctrlPr>
                              </m:dPr>
                              <m:e>
                                <m:r>
                                  <a:rPr lang="el-GR" sz="1800" i="1">
                                    <a:latin typeface="Cambria Math"/>
                                  </a:rPr>
                                  <m:t>𝑡</m:t>
                                </m:r>
                              </m:e>
                            </m:d>
                          </m:e>
                        </m:d>
                      </m:e>
                    </m:d>
                  </m:oMath>
                </a14:m>
                <a:endParaRPr lang="el-GR" sz="1800" dirty="0" smtClean="0"/>
              </a:p>
              <a:p>
                <a:pPr algn="l">
                  <a:spcBef>
                    <a:spcPts val="600"/>
                  </a:spcBef>
                  <a:spcAft>
                    <a:spcPts val="600"/>
                  </a:spcAft>
                </a:pPr>
                <a:r>
                  <a:rPr lang="el-GR" sz="1800" b="1" dirty="0" smtClean="0"/>
                  <a:t>Σύνδεση  συστημάτων</a:t>
                </a:r>
                <a:br>
                  <a:rPr lang="el-GR" sz="1800" b="1" dirty="0" smtClean="0"/>
                </a:br>
                <a:r>
                  <a:rPr lang="el-GR" sz="1800" b="1" dirty="0" smtClean="0"/>
                  <a:t>με ανάδραση</a:t>
                </a:r>
                <a:endParaRPr lang="en-US" sz="1800" b="1" i="1" dirty="0">
                  <a:latin typeface="Cambria Math"/>
                </a:endParaRPr>
              </a:p>
              <a:p>
                <a:pPr marL="0" indent="0" algn="l">
                  <a:spcBef>
                    <a:spcPts val="600"/>
                  </a:spcBef>
                  <a:spcAft>
                    <a:spcPts val="600"/>
                  </a:spcAft>
                  <a:buNone/>
                </a:pPr>
                <a:endParaRPr lang="el-GR" sz="1800" dirty="0"/>
              </a:p>
              <a:p>
                <a:pPr marL="0" indent="0" algn="l">
                  <a:spcBef>
                    <a:spcPts val="600"/>
                  </a:spcBef>
                  <a:spcAft>
                    <a:spcPts val="600"/>
                  </a:spcAft>
                  <a:buNone/>
                </a:pPr>
                <a:endParaRPr lang="en-US" sz="1800" dirty="0" smtClean="0"/>
              </a:p>
              <a:p>
                <a:pPr marL="0" indent="0" algn="l">
                  <a:spcBef>
                    <a:spcPts val="600"/>
                  </a:spcBef>
                  <a:spcAft>
                    <a:spcPts val="600"/>
                  </a:spcAft>
                  <a:buNone/>
                </a:pPr>
                <a:endParaRPr lang="el-GR" sz="1800" dirty="0"/>
              </a:p>
              <a:p>
                <a:pPr marL="0" indent="0" algn="l">
                  <a:spcBef>
                    <a:spcPts val="600"/>
                  </a:spcBef>
                  <a:spcAft>
                    <a:spcPts val="600"/>
                  </a:spcAft>
                  <a:buNone/>
                </a:pPr>
                <a:endParaRPr lang="el-GR" sz="1800" dirty="0"/>
              </a:p>
              <a:p>
                <a:pPr marL="355600" indent="-355600" algn="l">
                  <a:spcBef>
                    <a:spcPts val="600"/>
                  </a:spcBef>
                  <a:spcAft>
                    <a:spcPts val="600"/>
                  </a:spcAft>
                  <a:buNone/>
                </a:pPr>
                <a:r>
                  <a:rPr lang="el-GR" sz="1800" dirty="0"/>
                  <a:t>	</a:t>
                </a:r>
                <a:r>
                  <a:rPr lang="el-GR" sz="1800" dirty="0" smtClean="0"/>
                  <a:t>Η </a:t>
                </a:r>
                <a:r>
                  <a:rPr lang="el-GR" sz="1800" dirty="0"/>
                  <a:t>έξοδος είναι: </a:t>
                </a:r>
                <a14:m>
                  <m:oMath xmlns:m="http://schemas.openxmlformats.org/officeDocument/2006/math">
                    <m:r>
                      <a:rPr lang="el-GR" sz="1800" i="1">
                        <a:latin typeface="Cambria Math"/>
                      </a:rPr>
                      <m:t>𝑦</m:t>
                    </m:r>
                    <m:d>
                      <m:dPr>
                        <m:ctrlPr>
                          <a:rPr lang="el-GR" sz="1800" i="1">
                            <a:latin typeface="Cambria Math"/>
                          </a:rPr>
                        </m:ctrlPr>
                      </m:dPr>
                      <m:e>
                        <m:r>
                          <a:rPr lang="el-GR" sz="1800" i="1">
                            <a:latin typeface="Cambria Math"/>
                          </a:rPr>
                          <m:t>𝑡</m:t>
                        </m:r>
                      </m:e>
                    </m:d>
                    <m:r>
                      <a:rPr lang="el-GR" sz="1800" i="1">
                        <a:latin typeface="Cambria Math"/>
                      </a:rPr>
                      <m:t>=</m:t>
                    </m:r>
                    <m:r>
                      <a:rPr lang="en-US" sz="1800" i="1">
                        <a:latin typeface="Cambria Math"/>
                      </a:rPr>
                      <m:t>𝑆</m:t>
                    </m:r>
                    <m:r>
                      <a:rPr lang="en-US" sz="1800" i="1">
                        <a:latin typeface="Cambria Math"/>
                      </a:rPr>
                      <m:t>1</m:t>
                    </m:r>
                    <m:d>
                      <m:dPr>
                        <m:begChr m:val="["/>
                        <m:endChr m:val="]"/>
                        <m:ctrlPr>
                          <a:rPr lang="en-US" sz="1800" i="1">
                            <a:latin typeface="Cambria Math"/>
                          </a:rPr>
                        </m:ctrlPr>
                      </m:dPr>
                      <m:e>
                        <m:r>
                          <a:rPr lang="el-GR" sz="1800" i="1">
                            <a:latin typeface="Cambria Math"/>
                          </a:rPr>
                          <m:t>𝑥</m:t>
                        </m:r>
                        <m:d>
                          <m:dPr>
                            <m:ctrlPr>
                              <a:rPr lang="el-GR" sz="1800" i="1">
                                <a:latin typeface="Cambria Math"/>
                              </a:rPr>
                            </m:ctrlPr>
                          </m:dPr>
                          <m:e>
                            <m:r>
                              <a:rPr lang="el-GR" sz="1800" i="1">
                                <a:latin typeface="Cambria Math"/>
                              </a:rPr>
                              <m:t>𝑡</m:t>
                            </m:r>
                          </m:e>
                        </m:d>
                        <m:r>
                          <a:rPr lang="el-GR" sz="1800" b="0" i="1" smtClean="0">
                            <a:latin typeface="Cambria Math"/>
                          </a:rPr>
                          <m:t>+</m:t>
                        </m:r>
                        <m:r>
                          <a:rPr lang="el-GR" sz="1800" i="1">
                            <a:latin typeface="Cambria Math"/>
                          </a:rPr>
                          <m:t>𝑆</m:t>
                        </m:r>
                        <m:r>
                          <a:rPr lang="el-GR" sz="1800" i="1">
                            <a:latin typeface="Cambria Math"/>
                          </a:rPr>
                          <m:t>2[</m:t>
                        </m:r>
                        <m:r>
                          <a:rPr lang="en-US" sz="1800" b="0" i="1" smtClean="0">
                            <a:latin typeface="Cambria Math"/>
                          </a:rPr>
                          <m:t>𝑦</m:t>
                        </m:r>
                        <m:d>
                          <m:dPr>
                            <m:ctrlPr>
                              <a:rPr lang="el-GR" sz="1800" i="1">
                                <a:latin typeface="Cambria Math"/>
                              </a:rPr>
                            </m:ctrlPr>
                          </m:dPr>
                          <m:e>
                            <m:r>
                              <a:rPr lang="el-GR" sz="1800" i="1">
                                <a:latin typeface="Cambria Math"/>
                              </a:rPr>
                              <m:t>𝑡</m:t>
                            </m:r>
                          </m:e>
                        </m:d>
                      </m:e>
                    </m:d>
                    <m:r>
                      <a:rPr lang="el-GR" sz="1800" i="1">
                        <a:latin typeface="Cambria Math"/>
                      </a:rPr>
                      <m:t>]</m:t>
                    </m:r>
                    <m:r>
                      <a:rPr lang="en-US" sz="1800" b="0" i="1" smtClean="0">
                        <a:latin typeface="Cambria Math"/>
                      </a:rPr>
                      <m:t> </m:t>
                    </m:r>
                  </m:oMath>
                </a14:m>
                <a:endParaRPr lang="el-GR" sz="1800" dirty="0"/>
              </a:p>
              <a:p>
                <a:pPr marL="0" indent="0" algn="l">
                  <a:spcBef>
                    <a:spcPts val="600"/>
                  </a:spcBef>
                  <a:spcAft>
                    <a:spcPts val="600"/>
                  </a:spcAft>
                  <a:buNone/>
                </a:pPr>
                <a:endParaRPr lang="el-GR" sz="1800"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457200" y="1052736"/>
                <a:ext cx="8229600" cy="5472608"/>
              </a:xfrm>
              <a:blipFill rotWithShape="1">
                <a:blip r:embed="rId2"/>
                <a:stretch>
                  <a:fillRect l="-444" t="-669"/>
                </a:stretch>
              </a:blipFill>
            </p:spPr>
            <p:txBody>
              <a:bodyPr/>
              <a:lstStyle/>
              <a:p>
                <a:r>
                  <a:rPr lang="el-GR">
                    <a:noFill/>
                  </a:rPr>
                  <a:t> </a:t>
                </a:r>
              </a:p>
            </p:txBody>
          </p:sp>
        </mc:Fallback>
      </mc:AlternateContent>
      <p:sp>
        <p:nvSpPr>
          <p:cNvPr id="4" name="Slide Number Placeholder 3"/>
          <p:cNvSpPr>
            <a:spLocks noGrp="1"/>
          </p:cNvSpPr>
          <p:nvPr>
            <p:ph type="sldNum" sz="quarter" idx="12"/>
          </p:nvPr>
        </p:nvSpPr>
        <p:spPr/>
        <p:txBody>
          <a:bodyPr/>
          <a:lstStyle/>
          <a:p>
            <a:fld id="{0B0EBAE1-C03B-424B-868F-E6C23C4F0113}" type="slidenum">
              <a:rPr lang="el-GR" smtClean="0"/>
              <a:t>95</a:t>
            </a:fld>
            <a:endParaRPr lang="el-GR"/>
          </a:p>
        </p:txBody>
      </p:sp>
      <p:pic>
        <p:nvPicPr>
          <p:cNvPr id="4099" name="Picture 3"/>
          <p:cNvPicPr>
            <a:picLocks noChangeAspect="1"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2626940" y="1219969"/>
            <a:ext cx="5905500" cy="17049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100" name="Picture 4"/>
          <p:cNvPicPr>
            <a:picLocks noChangeAspect="1" noChangeArrowheads="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2843808" y="3871689"/>
            <a:ext cx="5210175" cy="19335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656731891"/>
      </p:ext>
    </p:extLst>
  </p:cSld>
  <p:clrMapOvr>
    <a:masterClrMapping/>
  </p:clrMapOvr>
  <p:timing>
    <p:tnLst>
      <p:par>
        <p:cTn id="1" dur="indefinite" restart="never" nodeType="tmRoot"/>
      </p:par>
    </p:tn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0"/>
            <a:ext cx="8229600" cy="1143000"/>
          </a:xfrm>
        </p:spPr>
        <p:txBody>
          <a:bodyPr>
            <a:normAutofit/>
          </a:bodyPr>
          <a:lstStyle/>
          <a:p>
            <a:r>
              <a:rPr lang="el-GR" sz="3200" b="1" dirty="0" smtClean="0"/>
              <a:t>1.3</a:t>
            </a:r>
            <a:r>
              <a:rPr lang="el-GR" sz="3200" b="1" dirty="0"/>
              <a:t>. Είδη Συστημάτων</a:t>
            </a:r>
          </a:p>
        </p:txBody>
      </p:sp>
      <p:sp>
        <p:nvSpPr>
          <p:cNvPr id="3" name="Slide Number Placeholder 2"/>
          <p:cNvSpPr>
            <a:spLocks noGrp="1"/>
          </p:cNvSpPr>
          <p:nvPr>
            <p:ph type="sldNum" sz="quarter" idx="12"/>
          </p:nvPr>
        </p:nvSpPr>
        <p:spPr/>
        <p:txBody>
          <a:bodyPr/>
          <a:lstStyle/>
          <a:p>
            <a:fld id="{0B0EBAE1-C03B-424B-868F-E6C23C4F0113}" type="slidenum">
              <a:rPr lang="el-GR" smtClean="0"/>
              <a:t>96</a:t>
            </a:fld>
            <a:endParaRPr lang="el-GR"/>
          </a:p>
        </p:txBody>
      </p:sp>
    </p:spTree>
    <p:extLst>
      <p:ext uri="{BB962C8B-B14F-4D97-AF65-F5344CB8AC3E}">
        <p14:creationId xmlns:p14="http://schemas.microsoft.com/office/powerpoint/2010/main" val="3262541852"/>
      </p:ext>
    </p:extLst>
  </p:cSld>
  <p:clrMapOvr>
    <a:masterClrMapping/>
  </p:clrMapOvr>
  <p:timing>
    <p:tnLst>
      <p:par>
        <p:cTn id="1" dur="indefinite" restart="never" nodeType="tmRoot"/>
      </p:par>
    </p:tn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l-GR" dirty="0" smtClean="0"/>
              <a:t>Είδη Συστημάτων</a:t>
            </a:r>
            <a:endParaRPr lang="el-GR"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457200" y="1052736"/>
                <a:ext cx="8229600" cy="5472608"/>
              </a:xfrm>
            </p:spPr>
            <p:txBody>
              <a:bodyPr>
                <a:noAutofit/>
              </a:bodyPr>
              <a:lstStyle/>
              <a:p>
                <a:pPr marL="0" indent="0" algn="l">
                  <a:lnSpc>
                    <a:spcPct val="150000"/>
                  </a:lnSpc>
                  <a:spcBef>
                    <a:spcPts val="600"/>
                  </a:spcBef>
                  <a:spcAft>
                    <a:spcPts val="600"/>
                  </a:spcAft>
                  <a:buNone/>
                </a:pPr>
                <a:r>
                  <a:rPr lang="el-GR" sz="1800" dirty="0"/>
                  <a:t>Ένα σύστημα βρίσκεται σε </a:t>
                </a:r>
                <a:r>
                  <a:rPr lang="el-GR" sz="1800" b="1" dirty="0"/>
                  <a:t>κατάσταση ηρεμίας</a:t>
                </a:r>
                <a:r>
                  <a:rPr lang="el-GR" sz="1800" dirty="0"/>
                  <a:t> </a:t>
                </a:r>
                <a:r>
                  <a:rPr lang="el-GR" sz="1800" dirty="0" smtClean="0"/>
                  <a:t> τη </a:t>
                </a:r>
                <a:r>
                  <a:rPr lang="el-GR" sz="1800" dirty="0"/>
                  <a:t>χρονική στιγμή </a:t>
                </a:r>
                <a14:m>
                  <m:oMath xmlns:m="http://schemas.openxmlformats.org/officeDocument/2006/math">
                    <m:sSub>
                      <m:sSubPr>
                        <m:ctrlPr>
                          <a:rPr lang="el-GR" sz="1800" i="1">
                            <a:latin typeface="Cambria Math"/>
                          </a:rPr>
                        </m:ctrlPr>
                      </m:sSubPr>
                      <m:e>
                        <m:r>
                          <a:rPr lang="en-US" sz="1800" i="1">
                            <a:latin typeface="Cambria Math"/>
                          </a:rPr>
                          <m:t>𝑡</m:t>
                        </m:r>
                      </m:e>
                      <m:sub>
                        <m:r>
                          <a:rPr lang="el-GR" sz="1800" i="1" baseline="-25000">
                            <a:latin typeface="Cambria Math"/>
                          </a:rPr>
                          <m:t>0</m:t>
                        </m:r>
                      </m:sub>
                    </m:sSub>
                  </m:oMath>
                </a14:m>
                <a:r>
                  <a:rPr lang="el-GR" sz="1800" dirty="0"/>
                  <a:t>, εάν δεν έχει υποστεί διέγερση από κάποιο σήμα για </a:t>
                </a:r>
                <a14:m>
                  <m:oMath xmlns:m="http://schemas.openxmlformats.org/officeDocument/2006/math">
                    <m:r>
                      <a:rPr lang="en-US" sz="1800" i="1">
                        <a:latin typeface="Cambria Math"/>
                      </a:rPr>
                      <m:t>𝑡</m:t>
                    </m:r>
                    <m:r>
                      <a:rPr lang="el-GR" sz="1800" i="1">
                        <a:latin typeface="Cambria Math"/>
                      </a:rPr>
                      <m:t> &lt; </m:t>
                    </m:r>
                    <m:sSub>
                      <m:sSubPr>
                        <m:ctrlPr>
                          <a:rPr lang="el-GR" sz="1800" i="1">
                            <a:latin typeface="Cambria Math"/>
                          </a:rPr>
                        </m:ctrlPr>
                      </m:sSubPr>
                      <m:e>
                        <m:r>
                          <a:rPr lang="en-US" sz="1800" i="1">
                            <a:latin typeface="Cambria Math"/>
                          </a:rPr>
                          <m:t>𝑡</m:t>
                        </m:r>
                      </m:e>
                      <m:sub>
                        <m:r>
                          <a:rPr lang="el-GR" sz="1800" i="1" baseline="-25000">
                            <a:latin typeface="Cambria Math"/>
                          </a:rPr>
                          <m:t>0</m:t>
                        </m:r>
                      </m:sub>
                    </m:sSub>
                  </m:oMath>
                </a14:m>
                <a:r>
                  <a:rPr lang="el-GR" sz="1800" dirty="0"/>
                  <a:t>. </a:t>
                </a:r>
                <a:r>
                  <a:rPr lang="el-GR" sz="1800" dirty="0" smtClean="0"/>
                  <a:t>Αυτό σημαίνει ότι το σύστημα δεν </a:t>
                </a:r>
                <a:r>
                  <a:rPr lang="el-GR" sz="1800" dirty="0"/>
                  <a:t>έχει αποθηκευμένη ενέργεια κατά τη χρονική στιγμή </a:t>
                </a:r>
                <a14:m>
                  <m:oMath xmlns:m="http://schemas.openxmlformats.org/officeDocument/2006/math">
                    <m:r>
                      <a:rPr lang="en-US" sz="1800" i="1">
                        <a:latin typeface="Cambria Math"/>
                      </a:rPr>
                      <m:t>𝑡</m:t>
                    </m:r>
                    <m:r>
                      <a:rPr lang="el-GR" sz="1800" i="1">
                        <a:latin typeface="Cambria Math"/>
                      </a:rPr>
                      <m:t> = </m:t>
                    </m:r>
                    <m:sSub>
                      <m:sSubPr>
                        <m:ctrlPr>
                          <a:rPr lang="el-GR" sz="1800" i="1">
                            <a:latin typeface="Cambria Math"/>
                          </a:rPr>
                        </m:ctrlPr>
                      </m:sSubPr>
                      <m:e>
                        <m:r>
                          <a:rPr lang="en-US" sz="1800" i="1">
                            <a:latin typeface="Cambria Math"/>
                          </a:rPr>
                          <m:t>𝑡</m:t>
                        </m:r>
                      </m:e>
                      <m:sub>
                        <m:r>
                          <a:rPr lang="el-GR" sz="1800" i="1" baseline="-25000">
                            <a:latin typeface="Cambria Math"/>
                          </a:rPr>
                          <m:t>0</m:t>
                        </m:r>
                      </m:sub>
                    </m:sSub>
                  </m:oMath>
                </a14:m>
                <a:r>
                  <a:rPr lang="el-GR" sz="1800" dirty="0"/>
                  <a:t>. </a:t>
                </a:r>
                <a:endParaRPr lang="el-GR" sz="1800" dirty="0" smtClean="0"/>
              </a:p>
              <a:p>
                <a:pPr marL="0" indent="0" algn="l">
                  <a:lnSpc>
                    <a:spcPct val="150000"/>
                  </a:lnSpc>
                  <a:spcBef>
                    <a:spcPts val="600"/>
                  </a:spcBef>
                  <a:spcAft>
                    <a:spcPts val="600"/>
                  </a:spcAft>
                  <a:buNone/>
                </a:pPr>
                <a:r>
                  <a:rPr lang="el-GR" sz="1800" dirty="0" smtClean="0"/>
                  <a:t>Είδη συστημάτων που βρίσκονται σε κατάσταση αρχικής ηρεμίας:</a:t>
                </a:r>
                <a:endParaRPr lang="en-US" sz="1800" dirty="0" smtClean="0"/>
              </a:p>
              <a:p>
                <a:pPr lvl="1" algn="l">
                  <a:lnSpc>
                    <a:spcPct val="150000"/>
                  </a:lnSpc>
                  <a:spcBef>
                    <a:spcPts val="600"/>
                  </a:spcBef>
                  <a:spcAft>
                    <a:spcPts val="600"/>
                  </a:spcAft>
                </a:pPr>
                <a:r>
                  <a:rPr lang="el-GR" sz="1800" dirty="0"/>
                  <a:t>Γραμμικά και Μη Γραμμικά Συστήματα</a:t>
                </a:r>
              </a:p>
              <a:p>
                <a:pPr lvl="1" algn="l">
                  <a:lnSpc>
                    <a:spcPct val="150000"/>
                  </a:lnSpc>
                  <a:spcBef>
                    <a:spcPts val="600"/>
                  </a:spcBef>
                  <a:spcAft>
                    <a:spcPts val="600"/>
                  </a:spcAft>
                </a:pPr>
                <a:r>
                  <a:rPr lang="el-GR" sz="1800" dirty="0"/>
                  <a:t>Αιτιατά και Μη Αιτιατά Συστήματα</a:t>
                </a:r>
              </a:p>
              <a:p>
                <a:pPr lvl="1" algn="l">
                  <a:lnSpc>
                    <a:spcPct val="150000"/>
                  </a:lnSpc>
                  <a:spcBef>
                    <a:spcPts val="600"/>
                  </a:spcBef>
                  <a:spcAft>
                    <a:spcPts val="600"/>
                  </a:spcAft>
                </a:pPr>
                <a:r>
                  <a:rPr lang="el-GR" sz="1800" dirty="0"/>
                  <a:t>Στατικά και Δυναμικά Συστήματα</a:t>
                </a:r>
              </a:p>
              <a:p>
                <a:pPr lvl="1" algn="l">
                  <a:lnSpc>
                    <a:spcPct val="150000"/>
                  </a:lnSpc>
                  <a:spcBef>
                    <a:spcPts val="600"/>
                  </a:spcBef>
                  <a:spcAft>
                    <a:spcPts val="600"/>
                  </a:spcAft>
                </a:pPr>
                <a:r>
                  <a:rPr lang="el-GR" sz="1800" dirty="0"/>
                  <a:t>Χρονικά Αμετάβλητα και Χρονικά Μεταβαλλόμενα Συστήματα</a:t>
                </a:r>
              </a:p>
              <a:p>
                <a:pPr lvl="1" algn="l">
                  <a:lnSpc>
                    <a:spcPct val="150000"/>
                  </a:lnSpc>
                  <a:spcBef>
                    <a:spcPts val="600"/>
                  </a:spcBef>
                  <a:spcAft>
                    <a:spcPts val="600"/>
                  </a:spcAft>
                </a:pPr>
                <a:r>
                  <a:rPr lang="el-GR" sz="1800" dirty="0"/>
                  <a:t>Ευσταθή και Ασταθή </a:t>
                </a:r>
                <a:r>
                  <a:rPr lang="el-GR" sz="1800" dirty="0" smtClean="0"/>
                  <a:t>Συστήματα</a:t>
                </a:r>
                <a:endParaRPr lang="el-GR" sz="1800"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457200" y="1052736"/>
                <a:ext cx="8229600" cy="5472608"/>
              </a:xfrm>
              <a:blipFill rotWithShape="1">
                <a:blip r:embed="rId2"/>
                <a:stretch>
                  <a:fillRect l="-593" r="-370"/>
                </a:stretch>
              </a:blipFill>
            </p:spPr>
            <p:txBody>
              <a:bodyPr/>
              <a:lstStyle/>
              <a:p>
                <a:r>
                  <a:rPr lang="el-GR">
                    <a:noFill/>
                  </a:rPr>
                  <a:t> </a:t>
                </a:r>
              </a:p>
            </p:txBody>
          </p:sp>
        </mc:Fallback>
      </mc:AlternateContent>
      <p:sp>
        <p:nvSpPr>
          <p:cNvPr id="4" name="Slide Number Placeholder 3"/>
          <p:cNvSpPr>
            <a:spLocks noGrp="1"/>
          </p:cNvSpPr>
          <p:nvPr>
            <p:ph type="sldNum" sz="quarter" idx="12"/>
          </p:nvPr>
        </p:nvSpPr>
        <p:spPr/>
        <p:txBody>
          <a:bodyPr/>
          <a:lstStyle/>
          <a:p>
            <a:fld id="{0B0EBAE1-C03B-424B-868F-E6C23C4F0113}" type="slidenum">
              <a:rPr lang="el-GR" smtClean="0"/>
              <a:t>97</a:t>
            </a:fld>
            <a:endParaRPr lang="el-GR"/>
          </a:p>
        </p:txBody>
      </p:sp>
    </p:spTree>
    <p:extLst>
      <p:ext uri="{BB962C8B-B14F-4D97-AF65-F5344CB8AC3E}">
        <p14:creationId xmlns:p14="http://schemas.microsoft.com/office/powerpoint/2010/main" val="1285382498"/>
      </p:ext>
    </p:extLst>
  </p:cSld>
  <p:clrMapOvr>
    <a:masterClrMapping/>
  </p:clrMapOvr>
  <p:timing>
    <p:tnLst>
      <p:par>
        <p:cTn id="1" dur="indefinite" restart="never" nodeType="tmRoot"/>
      </p:par>
    </p:tn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lvl="1" algn="ctr" rtl="0">
              <a:spcBef>
                <a:spcPct val="0"/>
              </a:spcBef>
            </a:pPr>
            <a:r>
              <a:rPr lang="el-GR" sz="3200" b="1" dirty="0" smtClean="0">
                <a:latin typeface="Cambria Math" pitchFamily="18" charset="0"/>
                <a:ea typeface="Cambria Math" pitchFamily="18" charset="0"/>
              </a:rPr>
              <a:t>Γραμμικά και Μη Γραμμικά Συστήματα</a:t>
            </a:r>
            <a:endParaRPr lang="el-GR" sz="2400" b="1" dirty="0">
              <a:latin typeface="Cambria Math" pitchFamily="18" charset="0"/>
              <a:ea typeface="Cambria Math" pitchFamily="18" charset="0"/>
            </a:endParaRP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457200" y="1052736"/>
                <a:ext cx="8229600" cy="5472608"/>
              </a:xfrm>
            </p:spPr>
            <p:txBody>
              <a:bodyPr>
                <a:noAutofit/>
              </a:bodyPr>
              <a:lstStyle/>
              <a:p>
                <a:pPr marL="0" indent="0" algn="l">
                  <a:lnSpc>
                    <a:spcPct val="120000"/>
                  </a:lnSpc>
                  <a:spcBef>
                    <a:spcPts val="1200"/>
                  </a:spcBef>
                  <a:spcAft>
                    <a:spcPts val="600"/>
                  </a:spcAft>
                  <a:buNone/>
                </a:pPr>
                <a:r>
                  <a:rPr lang="el-GR" sz="1800" dirty="0" smtClean="0"/>
                  <a:t>Ένα σύστημα που βρίσκεται σε αρχική ηρεμία ονομάζεται </a:t>
                </a:r>
                <a:r>
                  <a:rPr lang="el-GR" sz="1800" b="1" dirty="0"/>
                  <a:t>γραμμικό</a:t>
                </a:r>
                <a:r>
                  <a:rPr lang="el-GR" sz="1800" dirty="0"/>
                  <a:t>, όταν και μόνον όταν δοθέντων δύο σημάτων εισόδου </a:t>
                </a:r>
                <a14:m>
                  <m:oMath xmlns:m="http://schemas.openxmlformats.org/officeDocument/2006/math">
                    <m:sSub>
                      <m:sSubPr>
                        <m:ctrlPr>
                          <a:rPr lang="el-GR" sz="1800" i="1">
                            <a:latin typeface="Cambria Math"/>
                          </a:rPr>
                        </m:ctrlPr>
                      </m:sSubPr>
                      <m:e>
                        <m:r>
                          <a:rPr lang="en-US" sz="1800" i="1">
                            <a:latin typeface="Cambria Math"/>
                          </a:rPr>
                          <m:t>𝑥</m:t>
                        </m:r>
                      </m:e>
                      <m:sub>
                        <m:r>
                          <a:rPr lang="el-GR" sz="1800" i="1" baseline="-25000">
                            <a:latin typeface="Cambria Math"/>
                          </a:rPr>
                          <m:t>1</m:t>
                        </m:r>
                      </m:sub>
                    </m:sSub>
                    <m:r>
                      <a:rPr lang="el-GR" sz="1800" i="1">
                        <a:latin typeface="Cambria Math"/>
                      </a:rPr>
                      <m:t>(</m:t>
                    </m:r>
                    <m:r>
                      <a:rPr lang="en-US" sz="1800" i="1">
                        <a:latin typeface="Cambria Math"/>
                      </a:rPr>
                      <m:t>𝑡</m:t>
                    </m:r>
                    <m:r>
                      <a:rPr lang="el-GR" sz="1800" i="1">
                        <a:latin typeface="Cambria Math"/>
                      </a:rPr>
                      <m:t>)</m:t>
                    </m:r>
                  </m:oMath>
                </a14:m>
                <a:r>
                  <a:rPr lang="el-GR" sz="1800" dirty="0"/>
                  <a:t> και </a:t>
                </a:r>
                <a14:m>
                  <m:oMath xmlns:m="http://schemas.openxmlformats.org/officeDocument/2006/math">
                    <m:sSub>
                      <m:sSubPr>
                        <m:ctrlPr>
                          <a:rPr lang="el-GR" sz="1800" i="1">
                            <a:latin typeface="Cambria Math"/>
                          </a:rPr>
                        </m:ctrlPr>
                      </m:sSubPr>
                      <m:e>
                        <m:r>
                          <a:rPr lang="en-US" sz="1800" i="1">
                            <a:latin typeface="Cambria Math"/>
                          </a:rPr>
                          <m:t>𝑥</m:t>
                        </m:r>
                      </m:e>
                      <m:sub>
                        <m:r>
                          <a:rPr lang="el-GR" sz="1800" i="1" baseline="-25000">
                            <a:latin typeface="Cambria Math"/>
                          </a:rPr>
                          <m:t>2</m:t>
                        </m:r>
                      </m:sub>
                    </m:sSub>
                    <m:r>
                      <a:rPr lang="el-GR" sz="1800" i="1">
                        <a:latin typeface="Cambria Math"/>
                      </a:rPr>
                      <m:t>(</m:t>
                    </m:r>
                    <m:r>
                      <a:rPr lang="en-US" sz="1800" i="1">
                        <a:latin typeface="Cambria Math"/>
                      </a:rPr>
                      <m:t>𝑡</m:t>
                    </m:r>
                    <m:r>
                      <a:rPr lang="el-GR" sz="1800" i="1">
                        <a:latin typeface="Cambria Math"/>
                      </a:rPr>
                      <m:t>)</m:t>
                    </m:r>
                  </m:oMath>
                </a14:m>
                <a:r>
                  <a:rPr lang="el-GR" sz="1800" dirty="0"/>
                  <a:t>, ισχύει η σχέση</a:t>
                </a:r>
                <a:r>
                  <a:rPr lang="el-GR" sz="1800" dirty="0" smtClean="0"/>
                  <a:t>:</a:t>
                </a:r>
              </a:p>
              <a:p>
                <a:pPr marL="0" indent="0" algn="l">
                  <a:lnSpc>
                    <a:spcPct val="120000"/>
                  </a:lnSpc>
                  <a:spcBef>
                    <a:spcPts val="1200"/>
                  </a:spcBef>
                  <a:spcAft>
                    <a:spcPts val="600"/>
                  </a:spcAft>
                  <a:buNone/>
                </a:pPr>
                <a14:m>
                  <m:oMathPara xmlns:m="http://schemas.openxmlformats.org/officeDocument/2006/math">
                    <m:oMathParaPr>
                      <m:jc m:val="centerGroup"/>
                    </m:oMathParaPr>
                    <m:oMath xmlns:m="http://schemas.openxmlformats.org/officeDocument/2006/math">
                      <m:r>
                        <a:rPr lang="el-GR" sz="1800" i="1">
                          <a:latin typeface="Cambria Math"/>
                        </a:rPr>
                        <m:t>𝑆</m:t>
                      </m:r>
                      <m:d>
                        <m:dPr>
                          <m:begChr m:val="["/>
                          <m:endChr m:val="]"/>
                          <m:ctrlPr>
                            <a:rPr lang="el-GR" sz="1800" i="1">
                              <a:latin typeface="Cambria Math"/>
                            </a:rPr>
                          </m:ctrlPr>
                        </m:dPr>
                        <m:e>
                          <m:sSub>
                            <m:sSubPr>
                              <m:ctrlPr>
                                <a:rPr lang="el-GR" sz="1800" i="1">
                                  <a:latin typeface="Cambria Math"/>
                                </a:rPr>
                              </m:ctrlPr>
                            </m:sSubPr>
                            <m:e>
                              <m:r>
                                <a:rPr lang="el-GR" sz="1800" i="1">
                                  <a:latin typeface="Cambria Math"/>
                                </a:rPr>
                                <m:t>𝑎</m:t>
                              </m:r>
                            </m:e>
                            <m:sub>
                              <m:r>
                                <a:rPr lang="el-GR" sz="1800" i="1">
                                  <a:latin typeface="Cambria Math"/>
                                </a:rPr>
                                <m:t>1</m:t>
                              </m:r>
                            </m:sub>
                          </m:sSub>
                          <m:sSub>
                            <m:sSubPr>
                              <m:ctrlPr>
                                <a:rPr lang="el-GR" sz="1800" i="1">
                                  <a:latin typeface="Cambria Math"/>
                                </a:rPr>
                              </m:ctrlPr>
                            </m:sSubPr>
                            <m:e>
                              <m:r>
                                <a:rPr lang="el-GR" sz="1800" i="1">
                                  <a:latin typeface="Cambria Math"/>
                                </a:rPr>
                                <m:t>𝑥</m:t>
                              </m:r>
                            </m:e>
                            <m:sub>
                              <m:r>
                                <a:rPr lang="el-GR" sz="1800" i="1">
                                  <a:latin typeface="Cambria Math"/>
                                </a:rPr>
                                <m:t>1</m:t>
                              </m:r>
                            </m:sub>
                          </m:sSub>
                          <m:d>
                            <m:dPr>
                              <m:ctrlPr>
                                <a:rPr lang="el-GR" sz="1800" i="1">
                                  <a:latin typeface="Cambria Math"/>
                                </a:rPr>
                              </m:ctrlPr>
                            </m:dPr>
                            <m:e>
                              <m:r>
                                <a:rPr lang="el-GR" sz="1800" i="1">
                                  <a:latin typeface="Cambria Math"/>
                                </a:rPr>
                                <m:t>𝑡</m:t>
                              </m:r>
                            </m:e>
                          </m:d>
                          <m:r>
                            <a:rPr lang="el-GR" sz="1800" i="1">
                              <a:latin typeface="Cambria Math"/>
                            </a:rPr>
                            <m:t>+</m:t>
                          </m:r>
                          <m:sSub>
                            <m:sSubPr>
                              <m:ctrlPr>
                                <a:rPr lang="el-GR" sz="1800" i="1">
                                  <a:latin typeface="Cambria Math"/>
                                </a:rPr>
                              </m:ctrlPr>
                            </m:sSubPr>
                            <m:e>
                              <m:r>
                                <a:rPr lang="el-GR" sz="1800" i="1">
                                  <a:latin typeface="Cambria Math"/>
                                </a:rPr>
                                <m:t>𝑎</m:t>
                              </m:r>
                            </m:e>
                            <m:sub>
                              <m:r>
                                <a:rPr lang="el-GR" sz="1800" i="1">
                                  <a:latin typeface="Cambria Math"/>
                                </a:rPr>
                                <m:t>2</m:t>
                              </m:r>
                            </m:sub>
                          </m:sSub>
                          <m:sSub>
                            <m:sSubPr>
                              <m:ctrlPr>
                                <a:rPr lang="el-GR" sz="1800" i="1">
                                  <a:latin typeface="Cambria Math"/>
                                </a:rPr>
                              </m:ctrlPr>
                            </m:sSubPr>
                            <m:e>
                              <m:r>
                                <a:rPr lang="el-GR" sz="1800" i="1">
                                  <a:latin typeface="Cambria Math"/>
                                </a:rPr>
                                <m:t>𝑥</m:t>
                              </m:r>
                            </m:e>
                            <m:sub>
                              <m:r>
                                <a:rPr lang="el-GR" sz="1800" i="1">
                                  <a:latin typeface="Cambria Math"/>
                                </a:rPr>
                                <m:t>2</m:t>
                              </m:r>
                            </m:sub>
                          </m:sSub>
                          <m:d>
                            <m:dPr>
                              <m:ctrlPr>
                                <a:rPr lang="el-GR" sz="1800" i="1">
                                  <a:latin typeface="Cambria Math"/>
                                </a:rPr>
                              </m:ctrlPr>
                            </m:dPr>
                            <m:e>
                              <m:r>
                                <a:rPr lang="el-GR" sz="1800" i="1">
                                  <a:latin typeface="Cambria Math"/>
                                </a:rPr>
                                <m:t>𝑡</m:t>
                              </m:r>
                            </m:e>
                          </m:d>
                        </m:e>
                      </m:d>
                      <m:r>
                        <a:rPr lang="el-GR" sz="1800" i="1">
                          <a:latin typeface="Cambria Math"/>
                        </a:rPr>
                        <m:t>=</m:t>
                      </m:r>
                      <m:sSub>
                        <m:sSubPr>
                          <m:ctrlPr>
                            <a:rPr lang="el-GR" sz="1800" i="1">
                              <a:latin typeface="Cambria Math"/>
                            </a:rPr>
                          </m:ctrlPr>
                        </m:sSubPr>
                        <m:e>
                          <m:r>
                            <a:rPr lang="el-GR" sz="1800" i="1">
                              <a:latin typeface="Cambria Math"/>
                            </a:rPr>
                            <m:t>𝑎</m:t>
                          </m:r>
                        </m:e>
                        <m:sub>
                          <m:r>
                            <a:rPr lang="el-GR" sz="1800" i="1">
                              <a:latin typeface="Cambria Math"/>
                            </a:rPr>
                            <m:t>1</m:t>
                          </m:r>
                        </m:sub>
                      </m:sSub>
                      <m:sSub>
                        <m:sSubPr>
                          <m:ctrlPr>
                            <a:rPr lang="el-GR" sz="1800" i="1">
                              <a:latin typeface="Cambria Math"/>
                            </a:rPr>
                          </m:ctrlPr>
                        </m:sSubPr>
                        <m:e>
                          <m:r>
                            <a:rPr lang="el-GR" sz="1800" i="1">
                              <a:latin typeface="Cambria Math"/>
                            </a:rPr>
                            <m:t>𝑆</m:t>
                          </m:r>
                          <m:r>
                            <a:rPr lang="el-GR" sz="1800" i="1">
                              <a:latin typeface="Cambria Math"/>
                            </a:rPr>
                            <m:t>[</m:t>
                          </m:r>
                          <m:r>
                            <a:rPr lang="el-GR" sz="1800" i="1">
                              <a:latin typeface="Cambria Math"/>
                            </a:rPr>
                            <m:t>𝑥</m:t>
                          </m:r>
                        </m:e>
                        <m:sub>
                          <m:r>
                            <a:rPr lang="el-GR" sz="1800" i="1">
                              <a:latin typeface="Cambria Math"/>
                            </a:rPr>
                            <m:t>1</m:t>
                          </m:r>
                        </m:sub>
                      </m:sSub>
                      <m:d>
                        <m:dPr>
                          <m:ctrlPr>
                            <a:rPr lang="el-GR" sz="1800" i="1">
                              <a:latin typeface="Cambria Math"/>
                            </a:rPr>
                          </m:ctrlPr>
                        </m:dPr>
                        <m:e>
                          <m:r>
                            <a:rPr lang="el-GR" sz="1800" i="1">
                              <a:latin typeface="Cambria Math"/>
                            </a:rPr>
                            <m:t>𝑡</m:t>
                          </m:r>
                        </m:e>
                      </m:d>
                      <m:r>
                        <a:rPr lang="el-GR" sz="1800" i="1">
                          <a:latin typeface="Cambria Math"/>
                        </a:rPr>
                        <m:t>]+</m:t>
                      </m:r>
                      <m:sSub>
                        <m:sSubPr>
                          <m:ctrlPr>
                            <a:rPr lang="el-GR" sz="1800" i="1">
                              <a:latin typeface="Cambria Math"/>
                            </a:rPr>
                          </m:ctrlPr>
                        </m:sSubPr>
                        <m:e>
                          <m:r>
                            <a:rPr lang="el-GR" sz="1800" i="1">
                              <a:latin typeface="Cambria Math"/>
                            </a:rPr>
                            <m:t>𝑎</m:t>
                          </m:r>
                        </m:e>
                        <m:sub>
                          <m:r>
                            <a:rPr lang="el-GR" sz="1800" i="1">
                              <a:latin typeface="Cambria Math"/>
                            </a:rPr>
                            <m:t>2</m:t>
                          </m:r>
                        </m:sub>
                      </m:sSub>
                      <m:r>
                        <a:rPr lang="el-GR" sz="1800" i="1">
                          <a:latin typeface="Cambria Math"/>
                        </a:rPr>
                        <m:t>𝑆</m:t>
                      </m:r>
                      <m:r>
                        <a:rPr lang="el-GR" sz="1800" i="1">
                          <a:latin typeface="Cambria Math"/>
                        </a:rPr>
                        <m:t>[</m:t>
                      </m:r>
                      <m:sSub>
                        <m:sSubPr>
                          <m:ctrlPr>
                            <a:rPr lang="el-GR" sz="1800" i="1">
                              <a:latin typeface="Cambria Math"/>
                            </a:rPr>
                          </m:ctrlPr>
                        </m:sSubPr>
                        <m:e>
                          <m:r>
                            <a:rPr lang="el-GR" sz="1800" i="1">
                              <a:latin typeface="Cambria Math"/>
                            </a:rPr>
                            <m:t>𝑥</m:t>
                          </m:r>
                        </m:e>
                        <m:sub>
                          <m:r>
                            <a:rPr lang="el-GR" sz="1800" i="1">
                              <a:latin typeface="Cambria Math"/>
                            </a:rPr>
                            <m:t>2</m:t>
                          </m:r>
                        </m:sub>
                      </m:sSub>
                      <m:d>
                        <m:dPr>
                          <m:ctrlPr>
                            <a:rPr lang="el-GR" sz="1800" i="1">
                              <a:latin typeface="Cambria Math"/>
                            </a:rPr>
                          </m:ctrlPr>
                        </m:dPr>
                        <m:e>
                          <m:r>
                            <a:rPr lang="el-GR" sz="1800" i="1">
                              <a:latin typeface="Cambria Math"/>
                            </a:rPr>
                            <m:t>𝑡</m:t>
                          </m:r>
                        </m:e>
                      </m:d>
                      <m:r>
                        <a:rPr lang="el-GR" sz="1800" i="1">
                          <a:latin typeface="Cambria Math"/>
                        </a:rPr>
                        <m:t>]</m:t>
                      </m:r>
                    </m:oMath>
                  </m:oMathPara>
                </a14:m>
                <a:endParaRPr lang="el-GR" sz="1800" dirty="0" smtClean="0"/>
              </a:p>
              <a:p>
                <a:pPr marL="0" indent="0" algn="l">
                  <a:lnSpc>
                    <a:spcPct val="120000"/>
                  </a:lnSpc>
                  <a:spcBef>
                    <a:spcPts val="1200"/>
                  </a:spcBef>
                  <a:spcAft>
                    <a:spcPts val="600"/>
                  </a:spcAft>
                  <a:buNone/>
                </a:pPr>
                <a:r>
                  <a:rPr lang="el-GR" sz="1800" dirty="0"/>
                  <a:t>Δηλαδή, η απόκριση του συστήματος σε </a:t>
                </a:r>
                <a:r>
                  <a:rPr lang="el-GR" sz="1800" dirty="0" smtClean="0"/>
                  <a:t>είσοδο </a:t>
                </a:r>
                <a:r>
                  <a:rPr lang="el-GR" sz="1800" dirty="0"/>
                  <a:t>που είναι ο γραμμικός συνδυασμός δύο σημάτων, ισούται με τον αντίστοιχο γραμμικό συνδυασμό των αποκρίσεων του συστήματος σε καθένα από τα σήματα αυτά. </a:t>
                </a:r>
                <a:endParaRPr lang="el-GR" sz="1800" dirty="0" smtClean="0"/>
              </a:p>
              <a:p>
                <a:pPr marL="0" indent="0" algn="l">
                  <a:lnSpc>
                    <a:spcPct val="120000"/>
                  </a:lnSpc>
                  <a:spcBef>
                    <a:spcPts val="1200"/>
                  </a:spcBef>
                  <a:spcAft>
                    <a:spcPts val="600"/>
                  </a:spcAft>
                  <a:buNone/>
                </a:pPr>
                <a:r>
                  <a:rPr lang="el-GR" sz="1800" dirty="0" smtClean="0"/>
                  <a:t>Αυτή </a:t>
                </a:r>
                <a:r>
                  <a:rPr lang="el-GR" sz="1800" dirty="0"/>
                  <a:t>είναι η </a:t>
                </a:r>
                <a:r>
                  <a:rPr lang="el-GR" sz="1800" b="1" dirty="0"/>
                  <a:t>αρχή της υπέρθεσης</a:t>
                </a:r>
                <a:r>
                  <a:rPr lang="el-GR" sz="1800" dirty="0"/>
                  <a:t> (επαλληλίας - </a:t>
                </a:r>
                <a:r>
                  <a:rPr lang="en-US" sz="1800" dirty="0"/>
                  <a:t>superposition</a:t>
                </a:r>
                <a:r>
                  <a:rPr lang="el-GR" sz="1800" dirty="0"/>
                  <a:t>) και επεκτείνεται </a:t>
                </a:r>
                <a:r>
                  <a:rPr lang="el-GR" sz="1800" dirty="0" smtClean="0"/>
                  <a:t>για </a:t>
                </a:r>
                <a:r>
                  <a:rPr lang="el-GR" sz="1800" dirty="0"/>
                  <a:t>οποιοδήποτε πεπερασμένο γραμμικό συνδυασμό </a:t>
                </a:r>
                <a:r>
                  <a:rPr lang="el-GR" sz="1800" dirty="0" smtClean="0"/>
                  <a:t>σημάτων:</a:t>
                </a:r>
              </a:p>
              <a:p>
                <a:pPr marL="0" indent="0" algn="l">
                  <a:lnSpc>
                    <a:spcPct val="120000"/>
                  </a:lnSpc>
                  <a:spcBef>
                    <a:spcPts val="1200"/>
                  </a:spcBef>
                  <a:spcAft>
                    <a:spcPts val="600"/>
                  </a:spcAft>
                  <a:buNone/>
                </a:pPr>
                <a14:m>
                  <m:oMathPara xmlns:m="http://schemas.openxmlformats.org/officeDocument/2006/math">
                    <m:oMathParaPr>
                      <m:jc m:val="centerGroup"/>
                    </m:oMathParaPr>
                    <m:oMath xmlns:m="http://schemas.openxmlformats.org/officeDocument/2006/math">
                      <m:sSub>
                        <m:sSubPr>
                          <m:ctrlPr>
                            <a:rPr lang="el-GR" sz="1800" i="1">
                              <a:latin typeface="Cambria Math"/>
                            </a:rPr>
                          </m:ctrlPr>
                        </m:sSubPr>
                        <m:e>
                          <m:r>
                            <a:rPr lang="en-US" sz="1800" i="1">
                              <a:latin typeface="Cambria Math"/>
                            </a:rPr>
                            <m:t>𝑥</m:t>
                          </m:r>
                        </m:e>
                        <m:sub>
                          <m:r>
                            <a:rPr lang="el-GR" sz="1800" i="1">
                              <a:latin typeface="Cambria Math"/>
                            </a:rPr>
                            <m:t>1</m:t>
                          </m:r>
                        </m:sub>
                      </m:sSub>
                      <m:d>
                        <m:dPr>
                          <m:ctrlPr>
                            <a:rPr lang="el-GR" sz="1800" i="1">
                              <a:latin typeface="Cambria Math"/>
                            </a:rPr>
                          </m:ctrlPr>
                        </m:dPr>
                        <m:e>
                          <m:r>
                            <a:rPr lang="el-GR" sz="1800" i="1">
                              <a:latin typeface="Cambria Math"/>
                            </a:rPr>
                            <m:t>𝑡</m:t>
                          </m:r>
                        </m:e>
                      </m:d>
                      <m:box>
                        <m:boxPr>
                          <m:ctrlPr>
                            <a:rPr lang="el-GR" sz="1800" i="1">
                              <a:latin typeface="Cambria Math"/>
                            </a:rPr>
                          </m:ctrlPr>
                        </m:boxPr>
                        <m:e>
                          <m:groupChr>
                            <m:groupChrPr>
                              <m:chr m:val="→"/>
                              <m:vertJc m:val="bot"/>
                              <m:ctrlPr>
                                <a:rPr lang="el-GR" sz="1800" i="1">
                                  <a:latin typeface="Cambria Math"/>
                                </a:rPr>
                              </m:ctrlPr>
                            </m:groupChrPr>
                            <m:e>
                              <m:r>
                                <a:rPr lang="el-GR" sz="1800" i="1">
                                  <a:latin typeface="Cambria Math"/>
                                </a:rPr>
                                <m:t>  </m:t>
                              </m:r>
                              <m:r>
                                <a:rPr lang="el-GR" sz="1800" i="1">
                                  <a:latin typeface="Cambria Math"/>
                                </a:rPr>
                                <m:t>𝑆</m:t>
                              </m:r>
                              <m:r>
                                <a:rPr lang="el-GR" sz="1800" i="1">
                                  <a:latin typeface="Cambria Math"/>
                                </a:rPr>
                                <m:t>   </m:t>
                              </m:r>
                            </m:e>
                          </m:groupChr>
                        </m:e>
                      </m:box>
                      <m:sSub>
                        <m:sSubPr>
                          <m:ctrlPr>
                            <a:rPr lang="el-GR" sz="1800" i="1">
                              <a:latin typeface="Cambria Math"/>
                            </a:rPr>
                          </m:ctrlPr>
                        </m:sSubPr>
                        <m:e>
                          <m:r>
                            <a:rPr lang="el-GR" sz="1800" i="1">
                              <a:latin typeface="Cambria Math"/>
                            </a:rPr>
                            <m:t>𝑦</m:t>
                          </m:r>
                        </m:e>
                        <m:sub>
                          <m:r>
                            <a:rPr lang="el-GR" sz="1800" i="1">
                              <a:latin typeface="Cambria Math"/>
                            </a:rPr>
                            <m:t>𝑘</m:t>
                          </m:r>
                        </m:sub>
                      </m:sSub>
                      <m:d>
                        <m:dPr>
                          <m:ctrlPr>
                            <a:rPr lang="el-GR" sz="1800" i="1">
                              <a:latin typeface="Cambria Math"/>
                            </a:rPr>
                          </m:ctrlPr>
                        </m:dPr>
                        <m:e>
                          <m:r>
                            <a:rPr lang="el-GR" sz="1800" i="1">
                              <a:latin typeface="Cambria Math"/>
                            </a:rPr>
                            <m:t>𝑡</m:t>
                          </m:r>
                        </m:e>
                      </m:d>
                      <m:r>
                        <a:rPr lang="el-GR" sz="1800" i="1">
                          <a:latin typeface="Cambria Math"/>
                        </a:rPr>
                        <m:t>,   </m:t>
                      </m:r>
                      <m:r>
                        <a:rPr lang="el-GR" sz="1800" i="1">
                          <a:latin typeface="Cambria Math"/>
                        </a:rPr>
                        <m:t>𝑘</m:t>
                      </m:r>
                      <m:r>
                        <a:rPr lang="el-GR" sz="1800" i="1">
                          <a:latin typeface="Cambria Math"/>
                        </a:rPr>
                        <m:t>=1,2,…,</m:t>
                      </m:r>
                      <m:r>
                        <a:rPr lang="el-GR" sz="1800" i="1">
                          <a:latin typeface="Cambria Math"/>
                        </a:rPr>
                        <m:t>𝑀</m:t>
                      </m:r>
                    </m:oMath>
                  </m:oMathPara>
                </a14:m>
                <a:endParaRPr lang="el-GR" sz="1800" dirty="0" smtClean="0"/>
              </a:p>
              <a:p>
                <a:pPr marL="0" indent="0" algn="l">
                  <a:lnSpc>
                    <a:spcPct val="120000"/>
                  </a:lnSpc>
                  <a:spcBef>
                    <a:spcPts val="1200"/>
                  </a:spcBef>
                  <a:spcAft>
                    <a:spcPts val="600"/>
                  </a:spcAft>
                  <a:buNone/>
                </a:pPr>
                <a:r>
                  <a:rPr lang="el-GR" sz="1800" dirty="0"/>
                  <a:t>τότε για </a:t>
                </a:r>
                <a:r>
                  <a:rPr lang="el-GR" sz="1800" dirty="0" err="1"/>
                  <a:t>βαθμωτά</a:t>
                </a:r>
                <a:r>
                  <a:rPr lang="el-GR" sz="1800" dirty="0"/>
                  <a:t> </a:t>
                </a:r>
                <a14:m>
                  <m:oMath xmlns:m="http://schemas.openxmlformats.org/officeDocument/2006/math">
                    <m:sSub>
                      <m:sSubPr>
                        <m:ctrlPr>
                          <a:rPr lang="el-GR" sz="1800" i="1">
                            <a:latin typeface="Cambria Math"/>
                          </a:rPr>
                        </m:ctrlPr>
                      </m:sSubPr>
                      <m:e>
                        <m:r>
                          <a:rPr lang="en-US" sz="1800" i="1">
                            <a:latin typeface="Cambria Math"/>
                          </a:rPr>
                          <m:t>𝑎</m:t>
                        </m:r>
                      </m:e>
                      <m:sub>
                        <m:r>
                          <a:rPr lang="en-US" sz="1800" i="1" baseline="-25000">
                            <a:latin typeface="Cambria Math"/>
                          </a:rPr>
                          <m:t>𝑘</m:t>
                        </m:r>
                      </m:sub>
                    </m:sSub>
                    <m:r>
                      <a:rPr lang="el-GR" sz="1800" i="1">
                        <a:latin typeface="Cambria Math"/>
                      </a:rPr>
                      <m:t>, </m:t>
                    </m:r>
                    <m:r>
                      <a:rPr lang="en-US" sz="1800" i="1">
                        <a:latin typeface="Cambria Math"/>
                      </a:rPr>
                      <m:t>𝑘</m:t>
                    </m:r>
                    <m:r>
                      <a:rPr lang="el-GR" sz="1800" i="1">
                        <a:latin typeface="Cambria Math"/>
                      </a:rPr>
                      <m:t>=1,2,…,</m:t>
                    </m:r>
                    <m:r>
                      <a:rPr lang="en-US" sz="1800" i="1">
                        <a:latin typeface="Cambria Math"/>
                      </a:rPr>
                      <m:t>𝑀</m:t>
                    </m:r>
                  </m:oMath>
                </a14:m>
                <a:r>
                  <a:rPr lang="el-GR" sz="1800" dirty="0"/>
                  <a:t>, έχουμε:</a:t>
                </a:r>
              </a:p>
              <a:p>
                <a:pPr marL="0" indent="0" algn="l">
                  <a:lnSpc>
                    <a:spcPct val="120000"/>
                  </a:lnSpc>
                  <a:spcBef>
                    <a:spcPts val="1200"/>
                  </a:spcBef>
                  <a:spcAft>
                    <a:spcPts val="600"/>
                  </a:spcAft>
                  <a:buNone/>
                </a:pPr>
                <a14:m>
                  <m:oMathPara xmlns:m="http://schemas.openxmlformats.org/officeDocument/2006/math">
                    <m:oMathParaPr>
                      <m:jc m:val="centerGroup"/>
                    </m:oMathParaPr>
                    <m:oMath xmlns:m="http://schemas.openxmlformats.org/officeDocument/2006/math">
                      <m:r>
                        <a:rPr lang="en-US" sz="1800" i="1">
                          <a:latin typeface="Cambria Math"/>
                        </a:rPr>
                        <m:t>𝑥</m:t>
                      </m:r>
                      <m:d>
                        <m:dPr>
                          <m:ctrlPr>
                            <a:rPr lang="el-GR" sz="1800" i="1">
                              <a:latin typeface="Cambria Math"/>
                            </a:rPr>
                          </m:ctrlPr>
                        </m:dPr>
                        <m:e>
                          <m:r>
                            <a:rPr lang="el-GR" sz="1800" i="1">
                              <a:latin typeface="Cambria Math"/>
                            </a:rPr>
                            <m:t>𝑡</m:t>
                          </m:r>
                        </m:e>
                      </m:d>
                      <m:r>
                        <a:rPr lang="el-GR" sz="1800" i="1">
                          <a:latin typeface="Cambria Math"/>
                        </a:rPr>
                        <m:t>=</m:t>
                      </m:r>
                      <m:nary>
                        <m:naryPr>
                          <m:chr m:val="∑"/>
                          <m:limLoc m:val="undOvr"/>
                          <m:ctrlPr>
                            <a:rPr lang="el-GR" sz="1800" i="1">
                              <a:latin typeface="Cambria Math"/>
                            </a:rPr>
                          </m:ctrlPr>
                        </m:naryPr>
                        <m:sub>
                          <m:r>
                            <a:rPr lang="en-US" sz="1800" i="1">
                              <a:latin typeface="Cambria Math"/>
                            </a:rPr>
                            <m:t>𝑘</m:t>
                          </m:r>
                          <m:r>
                            <a:rPr lang="el-GR" sz="1800" i="1">
                              <a:latin typeface="Cambria Math"/>
                            </a:rPr>
                            <m:t>=1</m:t>
                          </m:r>
                        </m:sub>
                        <m:sup>
                          <m:r>
                            <a:rPr lang="el-GR" sz="1800" i="1">
                              <a:latin typeface="Cambria Math"/>
                            </a:rPr>
                            <m:t>𝑀</m:t>
                          </m:r>
                        </m:sup>
                        <m:e>
                          <m:sSub>
                            <m:sSubPr>
                              <m:ctrlPr>
                                <a:rPr lang="el-GR" sz="1800" i="1">
                                  <a:latin typeface="Cambria Math"/>
                                </a:rPr>
                              </m:ctrlPr>
                            </m:sSubPr>
                            <m:e>
                              <m:r>
                                <a:rPr lang="el-GR" sz="1800" i="1">
                                  <a:latin typeface="Cambria Math"/>
                                </a:rPr>
                                <m:t>𝑎</m:t>
                              </m:r>
                            </m:e>
                            <m:sub>
                              <m:r>
                                <a:rPr lang="el-GR" sz="1800" i="1">
                                  <a:latin typeface="Cambria Math"/>
                                </a:rPr>
                                <m:t>𝑘</m:t>
                              </m:r>
                            </m:sub>
                          </m:sSub>
                          <m:sSub>
                            <m:sSubPr>
                              <m:ctrlPr>
                                <a:rPr lang="el-GR" sz="1800" i="1">
                                  <a:latin typeface="Cambria Math"/>
                                </a:rPr>
                              </m:ctrlPr>
                            </m:sSubPr>
                            <m:e>
                              <m:r>
                                <a:rPr lang="el-GR" sz="1800" i="1">
                                  <a:latin typeface="Cambria Math"/>
                                </a:rPr>
                                <m:t>𝑥</m:t>
                              </m:r>
                            </m:e>
                            <m:sub>
                              <m:r>
                                <a:rPr lang="el-GR" sz="1800" i="1">
                                  <a:latin typeface="Cambria Math"/>
                                </a:rPr>
                                <m:t>𝑘</m:t>
                              </m:r>
                            </m:sub>
                          </m:sSub>
                          <m:r>
                            <a:rPr lang="el-GR" sz="1800" i="1">
                              <a:latin typeface="Cambria Math"/>
                            </a:rPr>
                            <m:t>(</m:t>
                          </m:r>
                          <m:r>
                            <a:rPr lang="el-GR" sz="1800" i="1">
                              <a:latin typeface="Cambria Math"/>
                            </a:rPr>
                            <m:t>𝑡</m:t>
                          </m:r>
                          <m:r>
                            <a:rPr lang="el-GR" sz="1800" i="1">
                              <a:latin typeface="Cambria Math"/>
                            </a:rPr>
                            <m:t>)</m:t>
                          </m:r>
                        </m:e>
                      </m:nary>
                      <m:box>
                        <m:boxPr>
                          <m:ctrlPr>
                            <a:rPr lang="el-GR" sz="1800" i="1">
                              <a:latin typeface="Cambria Math"/>
                            </a:rPr>
                          </m:ctrlPr>
                        </m:boxPr>
                        <m:e>
                          <m:groupChr>
                            <m:groupChrPr>
                              <m:chr m:val="→"/>
                              <m:vertJc m:val="bot"/>
                              <m:ctrlPr>
                                <a:rPr lang="el-GR" sz="1800" i="1">
                                  <a:latin typeface="Cambria Math"/>
                                </a:rPr>
                              </m:ctrlPr>
                            </m:groupChrPr>
                            <m:e>
                              <m:r>
                                <a:rPr lang="el-GR" sz="1800" i="1">
                                  <a:latin typeface="Cambria Math"/>
                                </a:rPr>
                                <m:t>  </m:t>
                              </m:r>
                              <m:r>
                                <a:rPr lang="el-GR" sz="1800" i="1">
                                  <a:latin typeface="Cambria Math"/>
                                </a:rPr>
                                <m:t>𝑆</m:t>
                              </m:r>
                              <m:r>
                                <a:rPr lang="el-GR" sz="1800" i="1">
                                  <a:latin typeface="Cambria Math"/>
                                </a:rPr>
                                <m:t>   </m:t>
                              </m:r>
                            </m:e>
                          </m:groupChr>
                        </m:e>
                      </m:box>
                      <m:r>
                        <a:rPr lang="en-US" sz="1800" i="1">
                          <a:latin typeface="Cambria Math"/>
                        </a:rPr>
                        <m:t>𝑦</m:t>
                      </m:r>
                      <m:d>
                        <m:dPr>
                          <m:ctrlPr>
                            <a:rPr lang="el-GR" sz="1800" i="1">
                              <a:latin typeface="Cambria Math"/>
                            </a:rPr>
                          </m:ctrlPr>
                        </m:dPr>
                        <m:e>
                          <m:r>
                            <a:rPr lang="el-GR" sz="1800" i="1">
                              <a:latin typeface="Cambria Math"/>
                            </a:rPr>
                            <m:t>𝑡</m:t>
                          </m:r>
                        </m:e>
                      </m:d>
                      <m:r>
                        <a:rPr lang="el-GR" sz="1800" i="1">
                          <a:latin typeface="Cambria Math"/>
                        </a:rPr>
                        <m:t>=</m:t>
                      </m:r>
                      <m:nary>
                        <m:naryPr>
                          <m:chr m:val="∑"/>
                          <m:limLoc m:val="undOvr"/>
                          <m:ctrlPr>
                            <a:rPr lang="el-GR" sz="1800" i="1">
                              <a:latin typeface="Cambria Math"/>
                            </a:rPr>
                          </m:ctrlPr>
                        </m:naryPr>
                        <m:sub>
                          <m:r>
                            <a:rPr lang="en-US" sz="1800" i="1">
                              <a:latin typeface="Cambria Math"/>
                            </a:rPr>
                            <m:t>𝑘</m:t>
                          </m:r>
                          <m:r>
                            <a:rPr lang="el-GR" sz="1800" i="1">
                              <a:latin typeface="Cambria Math"/>
                            </a:rPr>
                            <m:t>=1</m:t>
                          </m:r>
                        </m:sub>
                        <m:sup>
                          <m:r>
                            <a:rPr lang="el-GR" sz="1800" i="1">
                              <a:latin typeface="Cambria Math"/>
                            </a:rPr>
                            <m:t>𝑀</m:t>
                          </m:r>
                        </m:sup>
                        <m:e>
                          <m:sSub>
                            <m:sSubPr>
                              <m:ctrlPr>
                                <a:rPr lang="el-GR" sz="1800" i="1">
                                  <a:latin typeface="Cambria Math"/>
                                </a:rPr>
                              </m:ctrlPr>
                            </m:sSubPr>
                            <m:e>
                              <m:r>
                                <a:rPr lang="el-GR" sz="1800" i="1">
                                  <a:latin typeface="Cambria Math"/>
                                </a:rPr>
                                <m:t>𝑎</m:t>
                              </m:r>
                            </m:e>
                            <m:sub>
                              <m:r>
                                <a:rPr lang="el-GR" sz="1800" i="1">
                                  <a:latin typeface="Cambria Math"/>
                                </a:rPr>
                                <m:t>𝑘</m:t>
                              </m:r>
                            </m:sub>
                          </m:sSub>
                        </m:e>
                      </m:nary>
                      <m:sSub>
                        <m:sSubPr>
                          <m:ctrlPr>
                            <a:rPr lang="el-GR" sz="1800" i="1">
                              <a:latin typeface="Cambria Math"/>
                            </a:rPr>
                          </m:ctrlPr>
                        </m:sSubPr>
                        <m:e>
                          <m:r>
                            <a:rPr lang="el-GR" sz="1800" i="1">
                              <a:latin typeface="Cambria Math"/>
                            </a:rPr>
                            <m:t>𝑦</m:t>
                          </m:r>
                        </m:e>
                        <m:sub>
                          <m:r>
                            <a:rPr lang="el-GR" sz="1800" i="1">
                              <a:latin typeface="Cambria Math"/>
                            </a:rPr>
                            <m:t>𝑘</m:t>
                          </m:r>
                        </m:sub>
                      </m:sSub>
                      <m:d>
                        <m:dPr>
                          <m:ctrlPr>
                            <a:rPr lang="el-GR" sz="1800" i="1">
                              <a:latin typeface="Cambria Math"/>
                            </a:rPr>
                          </m:ctrlPr>
                        </m:dPr>
                        <m:e>
                          <m:r>
                            <a:rPr lang="el-GR" sz="1800" i="1">
                              <a:latin typeface="Cambria Math"/>
                            </a:rPr>
                            <m:t>𝑡</m:t>
                          </m:r>
                        </m:e>
                      </m:d>
                    </m:oMath>
                  </m:oMathPara>
                </a14:m>
                <a:endParaRPr lang="el-GR" sz="1800" dirty="0" smtClean="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457200" y="1052736"/>
                <a:ext cx="8229600" cy="5472608"/>
              </a:xfrm>
              <a:blipFill rotWithShape="1">
                <a:blip r:embed="rId2"/>
                <a:stretch>
                  <a:fillRect l="-593" t="-111"/>
                </a:stretch>
              </a:blipFill>
            </p:spPr>
            <p:txBody>
              <a:bodyPr/>
              <a:lstStyle/>
              <a:p>
                <a:r>
                  <a:rPr lang="el-GR">
                    <a:noFill/>
                  </a:rPr>
                  <a:t> </a:t>
                </a:r>
              </a:p>
            </p:txBody>
          </p:sp>
        </mc:Fallback>
      </mc:AlternateContent>
      <p:sp>
        <p:nvSpPr>
          <p:cNvPr id="4" name="Slide Number Placeholder 3"/>
          <p:cNvSpPr>
            <a:spLocks noGrp="1"/>
          </p:cNvSpPr>
          <p:nvPr>
            <p:ph type="sldNum" sz="quarter" idx="12"/>
          </p:nvPr>
        </p:nvSpPr>
        <p:spPr/>
        <p:txBody>
          <a:bodyPr/>
          <a:lstStyle/>
          <a:p>
            <a:fld id="{0B0EBAE1-C03B-424B-868F-E6C23C4F0113}" type="slidenum">
              <a:rPr lang="el-GR" smtClean="0"/>
              <a:t>98</a:t>
            </a:fld>
            <a:endParaRPr lang="el-GR"/>
          </a:p>
        </p:txBody>
      </p:sp>
    </p:spTree>
    <p:extLst>
      <p:ext uri="{BB962C8B-B14F-4D97-AF65-F5344CB8AC3E}">
        <p14:creationId xmlns:p14="http://schemas.microsoft.com/office/powerpoint/2010/main" val="2228283802"/>
      </p:ext>
    </p:extLst>
  </p:cSld>
  <p:clrMapOvr>
    <a:masterClrMapping/>
  </p:clrMapOvr>
  <p:timing>
    <p:tnLst>
      <p:par>
        <p:cTn id="1" dur="indefinite" restart="never" nodeType="tmRoot"/>
      </p:par>
    </p:tn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lvl="1" algn="ctr" rtl="0">
              <a:spcBef>
                <a:spcPct val="0"/>
              </a:spcBef>
            </a:pPr>
            <a:r>
              <a:rPr lang="el-GR" sz="3200" b="1" dirty="0" smtClean="0">
                <a:latin typeface="Cambria Math" pitchFamily="18" charset="0"/>
                <a:ea typeface="Cambria Math" pitchFamily="18" charset="0"/>
              </a:rPr>
              <a:t>Αιτιατά και Μη Αιτιατά Συστήματα</a:t>
            </a:r>
            <a:endParaRPr lang="el-GR" sz="2400" b="1" dirty="0">
              <a:latin typeface="Cambria Math" pitchFamily="18" charset="0"/>
              <a:ea typeface="Cambria Math" pitchFamily="18" charset="0"/>
            </a:endParaRP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457200" y="1052736"/>
                <a:ext cx="8229600" cy="5472608"/>
              </a:xfrm>
            </p:spPr>
            <p:txBody>
              <a:bodyPr>
                <a:noAutofit/>
              </a:bodyPr>
              <a:lstStyle/>
              <a:p>
                <a:pPr algn="l">
                  <a:lnSpc>
                    <a:spcPct val="120000"/>
                  </a:lnSpc>
                  <a:spcBef>
                    <a:spcPts val="600"/>
                  </a:spcBef>
                  <a:spcAft>
                    <a:spcPts val="600"/>
                  </a:spcAft>
                </a:pPr>
                <a:r>
                  <a:rPr lang="el-GR" sz="1800" dirty="0"/>
                  <a:t>Ένα σύστημα είναι </a:t>
                </a:r>
                <a:r>
                  <a:rPr lang="el-GR" sz="1800" b="1" dirty="0"/>
                  <a:t>αιτιατό</a:t>
                </a:r>
                <a:r>
                  <a:rPr lang="el-GR" sz="1800" dirty="0"/>
                  <a:t> (</a:t>
                </a:r>
                <a:r>
                  <a:rPr lang="en-US" sz="1800" dirty="0"/>
                  <a:t>causal</a:t>
                </a:r>
                <a:r>
                  <a:rPr lang="el-GR" sz="1800" dirty="0"/>
                  <a:t>) όταν η </a:t>
                </a:r>
                <a:r>
                  <a:rPr lang="el-GR" sz="1800" b="1" dirty="0"/>
                  <a:t>παρούσα τιμή της εξόδου </a:t>
                </a:r>
                <a:r>
                  <a:rPr lang="el-GR" sz="1800" dirty="0"/>
                  <a:t>του </a:t>
                </a:r>
                <a:r>
                  <a:rPr lang="el-GR" sz="1800" b="1" dirty="0"/>
                  <a:t>δεν εξαρτάται </a:t>
                </a:r>
                <a:r>
                  <a:rPr lang="el-GR" sz="1800" dirty="0"/>
                  <a:t>από </a:t>
                </a:r>
                <a:r>
                  <a:rPr lang="el-GR" sz="1800" b="1" dirty="0"/>
                  <a:t>μελλοντικές τιμές της εισόδου</a:t>
                </a:r>
                <a:r>
                  <a:rPr lang="el-GR" sz="1800" dirty="0"/>
                  <a:t>. </a:t>
                </a:r>
                <a:endParaRPr lang="el-GR" sz="1800" dirty="0" smtClean="0"/>
              </a:p>
              <a:p>
                <a:pPr algn="l">
                  <a:lnSpc>
                    <a:spcPct val="120000"/>
                  </a:lnSpc>
                  <a:spcBef>
                    <a:spcPts val="600"/>
                  </a:spcBef>
                  <a:spcAft>
                    <a:spcPts val="600"/>
                  </a:spcAft>
                </a:pPr>
                <a:r>
                  <a:rPr lang="el-GR" sz="1800" dirty="0" smtClean="0"/>
                  <a:t>Δηλαδή</a:t>
                </a:r>
                <a:r>
                  <a:rPr lang="el-GR" sz="1800" dirty="0"/>
                  <a:t>, για κάθε σήμα εισόδου </a:t>
                </a:r>
                <a14:m>
                  <m:oMath xmlns:m="http://schemas.openxmlformats.org/officeDocument/2006/math">
                    <m:r>
                      <a:rPr lang="en-US" sz="1800" i="1">
                        <a:latin typeface="Cambria Math"/>
                      </a:rPr>
                      <m:t>𝑥</m:t>
                    </m:r>
                    <m:r>
                      <a:rPr lang="el-GR" sz="1800" i="1">
                        <a:latin typeface="Cambria Math"/>
                      </a:rPr>
                      <m:t>(</m:t>
                    </m:r>
                    <m:r>
                      <a:rPr lang="en-US" sz="1800" i="1">
                        <a:latin typeface="Cambria Math"/>
                      </a:rPr>
                      <m:t>𝑡</m:t>
                    </m:r>
                    <m:r>
                      <a:rPr lang="el-GR" sz="1800" i="1">
                        <a:latin typeface="Cambria Math"/>
                      </a:rPr>
                      <m:t>)</m:t>
                    </m:r>
                  </m:oMath>
                </a14:m>
                <a:r>
                  <a:rPr lang="el-GR" sz="1800" dirty="0"/>
                  <a:t> η αντίστοιχη έξοδος </a:t>
                </a:r>
                <a14:m>
                  <m:oMath xmlns:m="http://schemas.openxmlformats.org/officeDocument/2006/math">
                    <m:r>
                      <a:rPr lang="en-US" sz="1800" i="1">
                        <a:latin typeface="Cambria Math"/>
                      </a:rPr>
                      <m:t>𝑦</m:t>
                    </m:r>
                    <m:r>
                      <a:rPr lang="el-GR" sz="1800" i="1">
                        <a:latin typeface="Cambria Math"/>
                      </a:rPr>
                      <m:t>(</m:t>
                    </m:r>
                    <m:r>
                      <a:rPr lang="en-US" sz="1800" i="1">
                        <a:latin typeface="Cambria Math"/>
                      </a:rPr>
                      <m:t>𝑡</m:t>
                    </m:r>
                    <m:r>
                      <a:rPr lang="el-GR" sz="1800" i="1">
                        <a:latin typeface="Cambria Math"/>
                      </a:rPr>
                      <m:t>)</m:t>
                    </m:r>
                  </m:oMath>
                </a14:m>
                <a:r>
                  <a:rPr lang="el-GR" sz="1800" dirty="0"/>
                  <a:t> εξαρτάται μόνο από την παρούσα </a:t>
                </a:r>
                <a:r>
                  <a:rPr lang="el-GR" sz="1800" dirty="0" smtClean="0"/>
                  <a:t>ή/και </a:t>
                </a:r>
                <a:r>
                  <a:rPr lang="el-GR" sz="1800" dirty="0"/>
                  <a:t>τις προηγούμενες τιμές της εισόδου. </a:t>
                </a:r>
                <a:endParaRPr lang="el-GR" sz="1800" dirty="0" smtClean="0"/>
              </a:p>
              <a:p>
                <a:pPr algn="l">
                  <a:lnSpc>
                    <a:spcPct val="120000"/>
                  </a:lnSpc>
                  <a:spcBef>
                    <a:spcPts val="600"/>
                  </a:spcBef>
                  <a:spcAft>
                    <a:spcPts val="600"/>
                  </a:spcAft>
                </a:pPr>
                <a:r>
                  <a:rPr lang="el-GR" sz="1800" dirty="0" smtClean="0"/>
                  <a:t>Αντίστροφα</a:t>
                </a:r>
                <a:r>
                  <a:rPr lang="el-GR" sz="1800" dirty="0"/>
                  <a:t>, αν η έξοδος </a:t>
                </a:r>
                <a14:m>
                  <m:oMath xmlns:m="http://schemas.openxmlformats.org/officeDocument/2006/math">
                    <m:r>
                      <a:rPr lang="en-US" sz="1800" i="1">
                        <a:latin typeface="Cambria Math"/>
                      </a:rPr>
                      <m:t>𝑦</m:t>
                    </m:r>
                    <m:r>
                      <a:rPr lang="el-GR" sz="1800" i="1">
                        <a:latin typeface="Cambria Math"/>
                      </a:rPr>
                      <m:t>(</m:t>
                    </m:r>
                    <m:sSub>
                      <m:sSubPr>
                        <m:ctrlPr>
                          <a:rPr lang="el-GR" sz="1800" i="1">
                            <a:latin typeface="Cambria Math"/>
                          </a:rPr>
                        </m:ctrlPr>
                      </m:sSubPr>
                      <m:e>
                        <m:r>
                          <a:rPr lang="en-US" sz="1800" i="1">
                            <a:latin typeface="Cambria Math"/>
                          </a:rPr>
                          <m:t>𝑡</m:t>
                        </m:r>
                      </m:e>
                      <m:sub>
                        <m:r>
                          <a:rPr lang="el-GR" sz="1800" i="1" baseline="-25000">
                            <a:latin typeface="Cambria Math"/>
                          </a:rPr>
                          <m:t>0</m:t>
                        </m:r>
                      </m:sub>
                    </m:sSub>
                    <m:r>
                      <a:rPr lang="el-GR" sz="1800" i="1">
                        <a:latin typeface="Cambria Math"/>
                      </a:rPr>
                      <m:t>)</m:t>
                    </m:r>
                  </m:oMath>
                </a14:m>
                <a:r>
                  <a:rPr lang="el-GR" sz="1800" dirty="0"/>
                  <a:t> τη χρονική στιγμή </a:t>
                </a:r>
                <a14:m>
                  <m:oMath xmlns:m="http://schemas.openxmlformats.org/officeDocument/2006/math">
                    <m:sSub>
                      <m:sSubPr>
                        <m:ctrlPr>
                          <a:rPr lang="el-GR" sz="1800" i="1">
                            <a:latin typeface="Cambria Math"/>
                          </a:rPr>
                        </m:ctrlPr>
                      </m:sSubPr>
                      <m:e>
                        <m:r>
                          <a:rPr lang="en-US" sz="1800" i="1">
                            <a:latin typeface="Cambria Math"/>
                          </a:rPr>
                          <m:t>𝑡</m:t>
                        </m:r>
                      </m:e>
                      <m:sub>
                        <m:r>
                          <a:rPr lang="el-GR" sz="1800" i="1" baseline="-25000">
                            <a:latin typeface="Cambria Math"/>
                          </a:rPr>
                          <m:t>0</m:t>
                        </m:r>
                      </m:sub>
                    </m:sSub>
                  </m:oMath>
                </a14:m>
                <a:r>
                  <a:rPr lang="el-GR" sz="1800" dirty="0"/>
                  <a:t> </a:t>
                </a:r>
                <a:r>
                  <a:rPr lang="el-GR" sz="1800" b="1" dirty="0"/>
                  <a:t>εξαρτάται </a:t>
                </a:r>
                <a:r>
                  <a:rPr lang="el-GR" sz="1800" dirty="0"/>
                  <a:t>από μεταγενέστερες τιμές του σήματος εισόδου </a:t>
                </a:r>
                <a14:m>
                  <m:oMath xmlns:m="http://schemas.openxmlformats.org/officeDocument/2006/math">
                    <m:r>
                      <a:rPr lang="en-US" sz="1800" i="1">
                        <a:latin typeface="Cambria Math"/>
                      </a:rPr>
                      <m:t>𝑥</m:t>
                    </m:r>
                    <m:r>
                      <a:rPr lang="el-GR" sz="1800" i="1">
                        <a:latin typeface="Cambria Math"/>
                      </a:rPr>
                      <m:t>(</m:t>
                    </m:r>
                    <m:r>
                      <a:rPr lang="en-US" sz="1800" i="1">
                        <a:latin typeface="Cambria Math"/>
                      </a:rPr>
                      <m:t>𝑡</m:t>
                    </m:r>
                    <m:r>
                      <a:rPr lang="el-GR" sz="1800" i="1">
                        <a:latin typeface="Cambria Math"/>
                      </a:rPr>
                      <m:t>)</m:t>
                    </m:r>
                  </m:oMath>
                </a14:m>
                <a:r>
                  <a:rPr lang="el-GR" sz="1800" dirty="0"/>
                  <a:t>, δηλ. για </a:t>
                </a:r>
                <a14:m>
                  <m:oMath xmlns:m="http://schemas.openxmlformats.org/officeDocument/2006/math">
                    <m:r>
                      <a:rPr lang="en-US" sz="1800" i="1">
                        <a:latin typeface="Cambria Math"/>
                      </a:rPr>
                      <m:t>𝑡</m:t>
                    </m:r>
                    <m:r>
                      <a:rPr lang="el-GR" sz="1800" i="1">
                        <a:latin typeface="Cambria Math"/>
                      </a:rPr>
                      <m:t> ≥ </m:t>
                    </m:r>
                    <m:sSub>
                      <m:sSubPr>
                        <m:ctrlPr>
                          <a:rPr lang="el-GR" sz="1800" i="1">
                            <a:latin typeface="Cambria Math"/>
                          </a:rPr>
                        </m:ctrlPr>
                      </m:sSubPr>
                      <m:e>
                        <m:r>
                          <a:rPr lang="en-US" sz="1800" i="1">
                            <a:latin typeface="Cambria Math"/>
                          </a:rPr>
                          <m:t>𝑡</m:t>
                        </m:r>
                      </m:e>
                      <m:sub>
                        <m:r>
                          <a:rPr lang="el-GR" sz="1800" i="1" baseline="-25000">
                            <a:latin typeface="Cambria Math"/>
                          </a:rPr>
                          <m:t>0</m:t>
                        </m:r>
                      </m:sub>
                    </m:sSub>
                  </m:oMath>
                </a14:m>
                <a:r>
                  <a:rPr lang="el-GR" sz="1800" dirty="0"/>
                  <a:t>, τότε το σύστημα είναι </a:t>
                </a:r>
                <a:r>
                  <a:rPr lang="el-GR" sz="1800" b="1" dirty="0"/>
                  <a:t>μη-αιτιατό</a:t>
                </a:r>
                <a:r>
                  <a:rPr lang="el-GR" sz="1800" dirty="0"/>
                  <a:t>. </a:t>
                </a:r>
                <a:endParaRPr lang="el-GR" sz="1800" dirty="0" smtClean="0"/>
              </a:p>
              <a:p>
                <a:pPr algn="l">
                  <a:lnSpc>
                    <a:spcPct val="120000"/>
                  </a:lnSpc>
                  <a:spcBef>
                    <a:spcPts val="600"/>
                  </a:spcBef>
                  <a:spcAft>
                    <a:spcPts val="600"/>
                  </a:spcAft>
                </a:pPr>
                <a:r>
                  <a:rPr lang="el-GR" sz="1800" dirty="0" smtClean="0"/>
                  <a:t>Με </a:t>
                </a:r>
                <a:r>
                  <a:rPr lang="el-GR" sz="1800" dirty="0"/>
                  <a:t>άλλα λόγια, ένα σύστημα είναι αιτιατό αν οι μεταβολές στην έξοδο (αποτέλεσμα) του συστήματος, ποτέ </a:t>
                </a:r>
                <a:r>
                  <a:rPr lang="el-GR" sz="1800" b="1" dirty="0"/>
                  <a:t>δεν προηγούνται </a:t>
                </a:r>
                <a:r>
                  <a:rPr lang="el-GR" sz="1800" dirty="0"/>
                  <a:t>των μεταβολών που επιτελούνται στην είσοδο του συστήματος (αιτία). </a:t>
                </a:r>
                <a:endParaRPr lang="el-GR" sz="1800" dirty="0" smtClean="0"/>
              </a:p>
              <a:p>
                <a:pPr algn="l">
                  <a:lnSpc>
                    <a:spcPct val="120000"/>
                  </a:lnSpc>
                  <a:spcBef>
                    <a:spcPts val="600"/>
                  </a:spcBef>
                  <a:spcAft>
                    <a:spcPts val="600"/>
                  </a:spcAft>
                </a:pPr>
                <a:r>
                  <a:rPr lang="el-GR" sz="1800" dirty="0" smtClean="0"/>
                  <a:t>Όλα </a:t>
                </a:r>
                <a:r>
                  <a:rPr lang="el-GR" sz="1800" dirty="0"/>
                  <a:t>τα φυσικά παθητικά συστήματα έχουν την ιδιότητα της </a:t>
                </a:r>
                <a:r>
                  <a:rPr lang="el-GR" sz="1800" b="1" dirty="0"/>
                  <a:t>αιτιότητας</a:t>
                </a:r>
                <a:r>
                  <a:rPr lang="el-GR" sz="1800" dirty="0" smtClean="0"/>
                  <a:t>.</a:t>
                </a:r>
                <a:endParaRPr lang="el-GR" sz="1800"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457200" y="1052736"/>
                <a:ext cx="8229600" cy="5472608"/>
              </a:xfrm>
              <a:blipFill rotWithShape="1">
                <a:blip r:embed="rId2"/>
                <a:stretch>
                  <a:fillRect l="-444" t="-111"/>
                </a:stretch>
              </a:blipFill>
            </p:spPr>
            <p:txBody>
              <a:bodyPr/>
              <a:lstStyle/>
              <a:p>
                <a:r>
                  <a:rPr lang="el-GR">
                    <a:noFill/>
                  </a:rPr>
                  <a:t> </a:t>
                </a:r>
              </a:p>
            </p:txBody>
          </p:sp>
        </mc:Fallback>
      </mc:AlternateContent>
      <p:sp>
        <p:nvSpPr>
          <p:cNvPr id="4" name="Slide Number Placeholder 3"/>
          <p:cNvSpPr>
            <a:spLocks noGrp="1"/>
          </p:cNvSpPr>
          <p:nvPr>
            <p:ph type="sldNum" sz="quarter" idx="12"/>
          </p:nvPr>
        </p:nvSpPr>
        <p:spPr/>
        <p:txBody>
          <a:bodyPr/>
          <a:lstStyle/>
          <a:p>
            <a:fld id="{0B0EBAE1-C03B-424B-868F-E6C23C4F0113}" type="slidenum">
              <a:rPr lang="el-GR" smtClean="0"/>
              <a:t>99</a:t>
            </a:fld>
            <a:endParaRPr lang="el-GR"/>
          </a:p>
        </p:txBody>
      </p:sp>
    </p:spTree>
    <p:extLst>
      <p:ext uri="{BB962C8B-B14F-4D97-AF65-F5344CB8AC3E}">
        <p14:creationId xmlns:p14="http://schemas.microsoft.com/office/powerpoint/2010/main" val="845312439"/>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ZHAW.ACCESSIBILITYADDIN.CHECKTIMEDATE" val="25/8/2013 8:21:29 μμ"/>
</p:tagLst>
</file>

<file path=ppt/tags/tag2.xml><?xml version="1.0" encoding="utf-8"?>
<p:tagLst xmlns:a="http://schemas.openxmlformats.org/drawingml/2006/main" xmlns:r="http://schemas.openxmlformats.org/officeDocument/2006/relationships" xmlns:p="http://schemas.openxmlformats.org/presentationml/2006/main">
  <p:tag name="ZHAW.ACCESSIBILITYADDIN.READINGORDER" val="3,5,4,2,7,8,"/>
</p:tagLst>
</file>

<file path=ppt/tags/tag3.xml><?xml version="1.0" encoding="utf-8"?>
<p:tagLst xmlns:a="http://schemas.openxmlformats.org/drawingml/2006/main" xmlns:r="http://schemas.openxmlformats.org/officeDocument/2006/relationships" xmlns:p="http://schemas.openxmlformats.org/presentationml/2006/main">
  <p:tag name="ZHAW.ACCESSIBILITYADDIN.READINGORDER" val="4,7,6,3,2,"/>
</p:tagLst>
</file>

<file path=ppt/tags/tag4.xml><?xml version="1.0" encoding="utf-8"?>
<p:tagLst xmlns:a="http://schemas.openxmlformats.org/drawingml/2006/main" xmlns:r="http://schemas.openxmlformats.org/officeDocument/2006/relationships" xmlns:p="http://schemas.openxmlformats.org/presentationml/2006/main">
  <p:tag name="ZHAW.ACCESSIBILITYADDIN.READINGORDER" val="4,5,3,2,"/>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1 6 " ? > < D o c u m e n t S e t t i n g s   x m l n s : x s i = " h t t p : / / w w w . w 3 . o r g / 2 0 0 1 / X M L S c h e m a - i n s t a n c e "   x m l n s : x s d = " h t t p : / / w w w . w 3 . o r g / 2 0 0 1 / X M L S c h e m a "   x m l n s = " h t t p : / / w w w . z h a w . c h / A c c e s s i b i l i t y A d d I n " >  
     < C h e c k R e a d i n g O r d e r > t r u e < / C h e c k R e a d i n g O r d e r >  
     < C h e c k T a b l e H e a d e r > t r u e < / C h e c k T a b l e H e a d e r >  
     < C h e c k S l i d e T i t l e > t r u e < / C h e c k S l i d e T i t l e >  
     < C h e c k L a n g u a g e S e t t i n g > t r u e < / C h e c k L a n g u a g e S e t t i n g >  
     < C h e c k A l t T e x t > t r u e < / C h e c k A l t T e x t >  
     < C h e c k T e x t S i z e > f a l s e < / C h e c k T e x t S i z e >  
     < C h e c k S c r e e n T i p > f a l s e < / C h e c k S c r e e n T i p >  
     < S h o w S h a p e N a m e C o l u m n > f a l s e < / S h o w S h a p e N a m e C o l u m n >  
     < S h o w I s s u e D e s c r i p t i o n > t r u e < / S h o w I s s u e D e s c r i p t i o n >  
 < / D o c u m e n t S e t t i n g s > 
</file>

<file path=customXml/itemProps1.xml><?xml version="1.0" encoding="utf-8"?>
<ds:datastoreItem xmlns:ds="http://schemas.openxmlformats.org/officeDocument/2006/customXml" ds:itemID="{285BC77F-28DF-4406-A0D9-3C8B488C2523}">
  <ds:schemaRefs>
    <ds:schemaRef ds:uri="http://www.w3.org/2001/XMLSchema"/>
    <ds:schemaRef ds:uri="http://www.zhaw.ch/AccessibilityAddIn"/>
  </ds:schemaRefs>
</ds:datastoreItem>
</file>

<file path=docProps/app.xml><?xml version="1.0" encoding="utf-8"?>
<Properties xmlns="http://schemas.openxmlformats.org/officeDocument/2006/extended-properties" xmlns:vt="http://schemas.openxmlformats.org/officeDocument/2006/docPropsVTypes">
  <Template>Essential</Template>
  <TotalTime>15008</TotalTime>
  <Words>12315</Words>
  <Application>Microsoft Office PowerPoint</Application>
  <PresentationFormat>On-screen Show (4:3)</PresentationFormat>
  <Paragraphs>1079</Paragraphs>
  <Slides>146</Slides>
  <Notes>0</Notes>
  <HiddenSlides>0</HiddenSlides>
  <MMClips>0</MMClips>
  <ScaleCrop>false</ScaleCrop>
  <HeadingPairs>
    <vt:vector size="6" baseType="variant">
      <vt:variant>
        <vt:lpstr>Theme</vt:lpstr>
      </vt:variant>
      <vt:variant>
        <vt:i4>1</vt:i4>
      </vt:variant>
      <vt:variant>
        <vt:lpstr>Embedded OLE Servers</vt:lpstr>
      </vt:variant>
      <vt:variant>
        <vt:i4>2</vt:i4>
      </vt:variant>
      <vt:variant>
        <vt:lpstr>Slide Titles</vt:lpstr>
      </vt:variant>
      <vt:variant>
        <vt:i4>146</vt:i4>
      </vt:variant>
    </vt:vector>
  </HeadingPairs>
  <TitlesOfParts>
    <vt:vector size="149" baseType="lpstr">
      <vt:lpstr>Office Theme</vt:lpstr>
      <vt:lpstr>Bitmap Image</vt:lpstr>
      <vt:lpstr>Microsoft Visio Drawing</vt:lpstr>
      <vt:lpstr>Τηλεπικοινωνιακά Συστήματα Ι</vt:lpstr>
      <vt:lpstr>PowerPoint Presentation</vt:lpstr>
      <vt:lpstr>Σήματα Συνεχούς Χρόνου</vt:lpstr>
      <vt:lpstr>1. Κατηγορίες Σημάτων</vt:lpstr>
      <vt:lpstr>Κατηγορίες Σημάτων (1/2)</vt:lpstr>
      <vt:lpstr>Κατηγορίες Σημάτων (1/2)</vt:lpstr>
      <vt:lpstr>Σήματα Συνεχούς Χρόνου</vt:lpstr>
      <vt:lpstr>Σήματα Διακριτού Χρόνου</vt:lpstr>
      <vt:lpstr>Κατηγορίες Σημάτων (3/3)</vt:lpstr>
      <vt:lpstr>2. Χαρακτηριστικές  Παράμετροι Σημάτων</vt:lpstr>
      <vt:lpstr>Χαρακτηριστικές Παράμετροι  Σημάτων Συνεχούς Χρόνου (ΣΣΧ) (1/2)</vt:lpstr>
      <vt:lpstr>Χαρακτηριστικές Παράμετροι  Σημάτων Συνεχούς Χρόνου (ΣΣΧ) (2/2)</vt:lpstr>
      <vt:lpstr>3. Κατάταξη σημάτων ως προς την ενέργεια και την ισχύ</vt:lpstr>
      <vt:lpstr>Κατάταξη σημάτων ως προς την ενέργεια και την ισχύ</vt:lpstr>
      <vt:lpstr>Άσκηση 1</vt:lpstr>
      <vt:lpstr>Άσκηση 2</vt:lpstr>
      <vt:lpstr>Άσκηση 3</vt:lpstr>
      <vt:lpstr>4. Απλές Πράξεις  Σημάτων Συνεχούς Χρόνου</vt:lpstr>
      <vt:lpstr>Απλές Πράξεις Σημάτων Συνεχούς Χρόνου</vt:lpstr>
      <vt:lpstr>Χρονική Μετατόπιση Σήματος (1/2)</vt:lpstr>
      <vt:lpstr>Χρονική Μετατόπιση Σήματος (2/2)</vt:lpstr>
      <vt:lpstr>Ανάκλαση Σήματος</vt:lpstr>
      <vt:lpstr>Αλλαγή Κλίμακας Χρόνου Σήματος</vt:lpstr>
      <vt:lpstr>Πρόσθεση και Πολλαπλασιασμός Σημάτων</vt:lpstr>
      <vt:lpstr>Άσκηση 4</vt:lpstr>
      <vt:lpstr>Άσκηση 4 (συνέχεια)</vt:lpstr>
      <vt:lpstr>Άσκηση 4 (συνέχεια)</vt:lpstr>
      <vt:lpstr>5. Ιδιότητες Σημάτων  Συνεχούς Χρόνου</vt:lpstr>
      <vt:lpstr>Ιδιότητες Σημάτων Συνεχούς Χρόνου</vt:lpstr>
      <vt:lpstr>Απλά και Στοχαστικά Σήματα</vt:lpstr>
      <vt:lpstr>Αιτιατά και μη Αιτιατά Σήματα</vt:lpstr>
      <vt:lpstr>Σήματα Πεπερασμένου Πλάτους</vt:lpstr>
      <vt:lpstr>Σήματα Πεπερασμένης Διάρκειας  και Σήματα Άπειρης Διάρκειας</vt:lpstr>
      <vt:lpstr>Άρτια και Περιττά Σήματα (1/2)</vt:lpstr>
      <vt:lpstr>Άρτια και Περιττά Σήματα (2/2)</vt:lpstr>
      <vt:lpstr>Περιοδικά Σήματα (1/3)</vt:lpstr>
      <vt:lpstr>Περιοδικά Σήματα (2/3)</vt:lpstr>
      <vt:lpstr>Περιοδικά Σήματα (3/3)</vt:lpstr>
      <vt:lpstr>Άσκηση 5</vt:lpstr>
      <vt:lpstr>Άσκηση 5 (συνέχεια)</vt:lpstr>
      <vt:lpstr>Άσκηση 6</vt:lpstr>
      <vt:lpstr>Άσκηση 7</vt:lpstr>
      <vt:lpstr>Άσκηση 8</vt:lpstr>
      <vt:lpstr>Άσκηση 8</vt:lpstr>
      <vt:lpstr>Άσκηση 9</vt:lpstr>
      <vt:lpstr>6. Στοιχειώδη Σήματα  Συνεχούς Χρόνου</vt:lpstr>
      <vt:lpstr>6.1. Μοναδιαία Βηματική Συνάρτηση</vt:lpstr>
      <vt:lpstr>Μοναδιαία Βηματική Συνάρτηση (1/2)</vt:lpstr>
      <vt:lpstr>Μοναδιαία Βηματική Συνάρτηση (2/2)</vt:lpstr>
      <vt:lpstr>Ιδιότητες Μοναδιαίας Βηματικής Συνάρτησης</vt:lpstr>
      <vt:lpstr>Ιδιότητες Μοναδιαίας Βηματικής Συνάρτησης</vt:lpstr>
      <vt:lpstr>6.2 Κρουστική Συνάρτηση  ή Συνάρτηση Δέλτα</vt:lpstr>
      <vt:lpstr>Κρουστική Συνάρτηση (1/3)</vt:lpstr>
      <vt:lpstr>Κρουστική Συνάρτηση (2/3)</vt:lpstr>
      <vt:lpstr>Κρουστική Συνάρτηση (3/3)</vt:lpstr>
      <vt:lpstr>Ιδιότητες Κρουστικής Συνάρτησης (1/2)</vt:lpstr>
      <vt:lpstr>Ιδιότητες Κρουστικής Συνάρτησης (2/2)</vt:lpstr>
      <vt:lpstr>6.3. Συνάρτηση Μοναδιαίας Κλίσης (Ράμπα)</vt:lpstr>
      <vt:lpstr>Συνάρτηση Μοναδιαίας Κλίσης </vt:lpstr>
      <vt:lpstr>6.4. Εκθετικά Σήματα</vt:lpstr>
      <vt:lpstr>Εκθετικά Σήματα</vt:lpstr>
      <vt:lpstr>Πραγματικά Εκθετικά Σήματα (1/2)</vt:lpstr>
      <vt:lpstr>Πραγματικά Εκθετικά Σήματα (2/2)</vt:lpstr>
      <vt:lpstr>Σχέσεις του Euler</vt:lpstr>
      <vt:lpstr>Μιγαδικά Εκθετικά Σήματα</vt:lpstr>
      <vt:lpstr>Μιγαδικά Εκθετικά Σήματα</vt:lpstr>
      <vt:lpstr>6.5. Ημιτονοειδή Σήματα</vt:lpstr>
      <vt:lpstr>Ημιτονοειδή Σήματα</vt:lpstr>
      <vt:lpstr>6.6. Τετραγωνικός Παλμός</vt:lpstr>
      <vt:lpstr>Τετραγωνικός Παλμός</vt:lpstr>
      <vt:lpstr>6.7. Τριγωνικός Παλμός</vt:lpstr>
      <vt:lpstr>Τριγωνικός Παλμός</vt:lpstr>
      <vt:lpstr>6.8. Συνάρτηση Δειγματοληψίας</vt:lpstr>
      <vt:lpstr>Συνάρτηση Δειγματοληψίας</vt:lpstr>
      <vt:lpstr>6.9. Τραίνο κρουστικών συναρτήσεων  (σήμα Comb)</vt:lpstr>
      <vt:lpstr>Τραίνο κρουστικών συναρτήσεων (comb)</vt:lpstr>
      <vt:lpstr>Δειγματοληψία Σήματος Συνεχούς Χρόνου (1/2)</vt:lpstr>
      <vt:lpstr>Δειγματοληψία Σήματος Συνεχούς Χρόνου (2/2)</vt:lpstr>
      <vt:lpstr>Άσκηση 10</vt:lpstr>
      <vt:lpstr>Άσκηση 11</vt:lpstr>
      <vt:lpstr>Άσκηση 12</vt:lpstr>
      <vt:lpstr>Άσκηση 13</vt:lpstr>
      <vt:lpstr>Άσκηση 14</vt:lpstr>
      <vt:lpstr>PowerPoint Presentation</vt:lpstr>
      <vt:lpstr>Συστήματα Συνεχούς Χρόνου</vt:lpstr>
      <vt:lpstr>2. Εισαγωγή στα Συστήματα</vt:lpstr>
      <vt:lpstr>1. Εισαγωγή στα Συστήματα</vt:lpstr>
      <vt:lpstr>1.1. Ορισμός και Κατηγορίες Συστημάτων</vt:lpstr>
      <vt:lpstr>Ορισμός Συστήματος</vt:lpstr>
      <vt:lpstr>Κατηγορίες Συστημάτων (1/3)</vt:lpstr>
      <vt:lpstr>Κατηγορίες Συστημάτων (2/3)</vt:lpstr>
      <vt:lpstr>Κατηγορίες Συστημάτων (3/3)</vt:lpstr>
      <vt:lpstr>1.2. Συνδέσεις Συστημάτων</vt:lpstr>
      <vt:lpstr>Συνδέσεις Συστημάτων (1/2)</vt:lpstr>
      <vt:lpstr>Συνδέσεις Συστημάτων (2/2)</vt:lpstr>
      <vt:lpstr>1.3. Είδη Συστημάτων</vt:lpstr>
      <vt:lpstr>Είδη Συστημάτων</vt:lpstr>
      <vt:lpstr>Γραμμικά και Μη Γραμμικά Συστήματα</vt:lpstr>
      <vt:lpstr>Αιτιατά και Μη Αιτιατά Συστήματα</vt:lpstr>
      <vt:lpstr>Στατικά και Δυναμικά Συστήματα (1/2)</vt:lpstr>
      <vt:lpstr>Στατικά και Δυναμικά Συστήματα (2/2)</vt:lpstr>
      <vt:lpstr>Χρονικά Αμετάβλητα και Χρονικά Μεταβαλλόμενα Συστήματα</vt:lpstr>
      <vt:lpstr>Ευσταθή και Ασταθή Συστήματα</vt:lpstr>
      <vt:lpstr>Άσκηση 1</vt:lpstr>
      <vt:lpstr>Άσκηση 2</vt:lpstr>
      <vt:lpstr>Άσκηση 3</vt:lpstr>
      <vt:lpstr>Άσκηση 4</vt:lpstr>
      <vt:lpstr>Άσκηση 5</vt:lpstr>
      <vt:lpstr>Άσκηση 6</vt:lpstr>
      <vt:lpstr>Άσκηση 7</vt:lpstr>
      <vt:lpstr>Άσκηση 8</vt:lpstr>
      <vt:lpstr>Άσκηση 9</vt:lpstr>
      <vt:lpstr>2. Μελέτη των Γραμμικών και  Χρονικά Αμετάβλητων Συστημάτων </vt:lpstr>
      <vt:lpstr>2.1. Κρουστική Απόκριση  Γραμμικών και  Χρονικά Αμετάβλητων Συστημάτων</vt:lpstr>
      <vt:lpstr>Κρουστική Απόκριση ΓΧΑ Συστημάτων</vt:lpstr>
      <vt:lpstr>2.2. Το Ολοκλήρωμα της Συνέλιξης  σε Γραμμικά και  Χρονικά Αμετάβλητα Συστήματα</vt:lpstr>
      <vt:lpstr>Το Ολοκλήρωμα της Συνέλιξης σε ΓΧΑ Συστήματα</vt:lpstr>
      <vt:lpstr>2.3. Αναλυτικός Υπολογισμός του Συνελικτικού Ολοκληρώματος</vt:lpstr>
      <vt:lpstr>Αναλυτικός Υπολογισμός</vt:lpstr>
      <vt:lpstr>Άσκηση 10</vt:lpstr>
      <vt:lpstr>Άσκηση 11</vt:lpstr>
      <vt:lpstr>Άσκηση 11(συνέχεια)</vt:lpstr>
      <vt:lpstr>2.4. Ιδιότητες της Συνέλιξης</vt:lpstr>
      <vt:lpstr>Αντιμεταθετική ιδιότητα</vt:lpstr>
      <vt:lpstr>Προσεταιριστική ιδιότητα</vt:lpstr>
      <vt:lpstr>Επιμεριστική ιδιότητα</vt:lpstr>
      <vt:lpstr>Ταυτοτική ιδιότητα</vt:lpstr>
      <vt:lpstr>Λοιπές Ιδιότητες</vt:lpstr>
      <vt:lpstr>Άσκηση 12</vt:lpstr>
      <vt:lpstr>Άσκηση 12(συνέχεια)</vt:lpstr>
      <vt:lpstr>3. Γραφική Μέθοδος Υπολογισμού του Συνελικτικού Ολοκληρώματος</vt:lpstr>
      <vt:lpstr>Γραφικός Υπολογισμός</vt:lpstr>
      <vt:lpstr>Άσκηση 13</vt:lpstr>
      <vt:lpstr>Άσκηση 13(συνέχεια)</vt:lpstr>
      <vt:lpstr>Άσκηση 13(συνέχεια)</vt:lpstr>
      <vt:lpstr>Άσκηση 18</vt:lpstr>
      <vt:lpstr>Άσκηση 18 (συνέχεια)</vt:lpstr>
      <vt:lpstr>Άσκηση 13(συνέχεια)</vt:lpstr>
      <vt:lpstr>Άσκηση 13(συνέχεια)</vt:lpstr>
      <vt:lpstr>Άσκηση 13(συνέχεια)</vt:lpstr>
      <vt:lpstr>Άσκηση 13(συνέχεια)</vt:lpstr>
      <vt:lpstr>Άσκηση 14</vt:lpstr>
      <vt:lpstr>Άσκηση 14(συνέχεια)</vt:lpstr>
      <vt:lpstr>Άσκηση 14(συνέχεια)</vt:lpstr>
      <vt:lpstr>Άσκηση 15</vt:lpstr>
      <vt:lpstr>Άσκηση 15(συνέχεια)</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Michael Paraskevas</dc:creator>
  <cp:lastModifiedBy>Michael Paraskevas</cp:lastModifiedBy>
  <cp:revision>430</cp:revision>
  <cp:lastPrinted>2013-09-09T20:34:13Z</cp:lastPrinted>
  <dcterms:created xsi:type="dcterms:W3CDTF">2012-03-18T08:27:36Z</dcterms:created>
  <dcterms:modified xsi:type="dcterms:W3CDTF">2016-09-26T09:00:06Z</dcterms:modified>
</cp:coreProperties>
</file>