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501" r:id="rId2"/>
    <p:sldId id="644" r:id="rId3"/>
    <p:sldId id="599" r:id="rId4"/>
    <p:sldId id="610" r:id="rId5"/>
    <p:sldId id="602" r:id="rId6"/>
    <p:sldId id="647" r:id="rId7"/>
    <p:sldId id="603" r:id="rId8"/>
    <p:sldId id="650" r:id="rId9"/>
    <p:sldId id="651" r:id="rId10"/>
    <p:sldId id="648" r:id="rId11"/>
    <p:sldId id="652" r:id="rId12"/>
    <p:sldId id="645" r:id="rId13"/>
    <p:sldId id="653" r:id="rId14"/>
    <p:sldId id="646" r:id="rId15"/>
    <p:sldId id="654" r:id="rId16"/>
    <p:sldId id="601" r:id="rId17"/>
    <p:sldId id="588" r:id="rId18"/>
    <p:sldId id="617" r:id="rId19"/>
    <p:sldId id="655" r:id="rId20"/>
    <p:sldId id="606" r:id="rId21"/>
    <p:sldId id="618" r:id="rId22"/>
    <p:sldId id="656" r:id="rId23"/>
    <p:sldId id="607" r:id="rId24"/>
    <p:sldId id="657" r:id="rId25"/>
    <p:sldId id="590" r:id="rId26"/>
    <p:sldId id="658" r:id="rId27"/>
    <p:sldId id="591" r:id="rId28"/>
    <p:sldId id="659" r:id="rId29"/>
    <p:sldId id="660" r:id="rId3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91" d="100"/>
          <a:sy n="91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6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Πλάτους (2/2)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Μετατόπισης </a:t>
            </a:r>
            <a:r>
              <a:rPr lang="el-GR" altLang="el-GR" dirty="0" smtClean="0"/>
              <a:t>Φάσης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Θεωρώντας ότι το πληροφοριακό σήμα είναι απλού τόνου και </a:t>
                </a:r>
                <a:r>
                  <a:rPr lang="el-GR" sz="1600" dirty="0" err="1" smtClean="0"/>
                  <a:t>χρησιμοποιοώντας</a:t>
                </a:r>
                <a:r>
                  <a:rPr lang="el-GR" sz="1600" dirty="0" smtClean="0"/>
                  <a:t> το σχήμα της προηγούμενης διαφάνειας, έχουμε: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l-GR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 </a:t>
                </a:r>
                <a:r>
                  <a:rPr lang="el-GR" sz="1600" dirty="0" smtClean="0"/>
                  <a:t>Επομένως, το σήμα στην έξοδο είναι: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∓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i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Με </a:t>
                </a:r>
                <a:r>
                  <a:rPr lang="el-GR" sz="1600" dirty="0"/>
                  <a:t>αφαίρεση </a:t>
                </a:r>
                <a:r>
                  <a:rPr lang="el-GR" sz="1600" dirty="0" smtClean="0"/>
                  <a:t>λαμβάνουμε την άνω πλευρική ζώνη (</a:t>
                </a:r>
                <a:r>
                  <a:rPr lang="en-US" sz="1600" dirty="0" smtClean="0"/>
                  <a:t>Upper Side Band - USB)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𝑈𝑆𝐵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Με πρόσθεση λαμβάνουμε </a:t>
                </a:r>
                <a:r>
                  <a:rPr lang="el-GR" sz="1600" dirty="0"/>
                  <a:t>την </a:t>
                </a:r>
                <a:r>
                  <a:rPr lang="el-GR" sz="1600" dirty="0" smtClean="0"/>
                  <a:t>κάτω </a:t>
                </a:r>
                <a:r>
                  <a:rPr lang="el-GR" sz="1600" dirty="0"/>
                  <a:t>πλευρική ζώνη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Lower </a:t>
                </a:r>
                <a:r>
                  <a:rPr lang="en-US" sz="1600" dirty="0"/>
                  <a:t>Side Band - </a:t>
                </a:r>
                <a:r>
                  <a:rPr lang="en-US" sz="1600" dirty="0" smtClean="0"/>
                  <a:t>LSB</a:t>
                </a:r>
                <a:r>
                  <a:rPr lang="en-US" sz="1600" dirty="0"/>
                  <a:t>)</a:t>
                </a:r>
                <a:r>
                  <a:rPr lang="el-GR" sz="1600" dirty="0"/>
                  <a:t>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𝐿𝑆𝐵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37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/>
              <a:t>SSB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l-GR" altLang="el-GR" b="1" dirty="0" smtClean="0"/>
              <a:t>Σύμφωνη Ανίχνευση</a:t>
            </a:r>
            <a:endParaRPr lang="el-GR" altLang="el-GR" b="1" dirty="0"/>
          </a:p>
          <a:p>
            <a:pPr>
              <a:spcBef>
                <a:spcPts val="600"/>
              </a:spcBef>
              <a:defRPr/>
            </a:pPr>
            <a:r>
              <a:rPr lang="el-GR" altLang="el-GR" b="1" dirty="0" smtClean="0"/>
              <a:t>Μέθοδος </a:t>
            </a:r>
            <a:r>
              <a:rPr lang="el-GR" altLang="el-GR" b="1" dirty="0"/>
              <a:t>Μετατόπισης </a:t>
            </a:r>
            <a:r>
              <a:rPr lang="el-GR" altLang="el-GR" b="1" dirty="0" smtClean="0"/>
              <a:t>Φάσης</a:t>
            </a:r>
            <a:endParaRPr lang="el-GR" alt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35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Σύμφωνη Ανίχνευση</a:t>
            </a:r>
            <a:r>
              <a:rPr lang="en-US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Σύμφωνος (σύγχρονος) ανιχνευτής (αποδιαμορφωτής) </a:t>
                </a:r>
                <a:r>
                  <a:rPr lang="en-US" altLang="el-GR" sz="1800" dirty="0" smtClean="0"/>
                  <a:t>SSB</a:t>
                </a:r>
                <a:r>
                  <a:rPr lang="en-US" alt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b="0" i="1" smtClean="0">
                            <a:latin typeface="Cambria Math"/>
                          </a:rPr>
                          <m:t>𝑆</m:t>
                        </m:r>
                        <m:r>
                          <a:rPr lang="en-US" altLang="el-GR" sz="1800" i="1">
                            <a:latin typeface="Cambria Math"/>
                          </a:rPr>
                          <m:t>𝑆𝐵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/>
                  <a:t> πολλαπλασιάζεται με ένα </a:t>
                </a:r>
                <a:r>
                  <a:rPr lang="el-GR" altLang="el-GR" sz="1800" b="1" dirty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dirty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και </a:t>
                </a:r>
                <a:r>
                  <a:rPr lang="el-GR" altLang="el-GR" sz="1800" dirty="0"/>
                  <a:t>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𝑑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φιλτράρεται από ένα </a:t>
                </a:r>
                <a:r>
                  <a:rPr lang="el-GR" altLang="el-GR" sz="1800" dirty="0" err="1" smtClean="0"/>
                  <a:t>βαθυπερατό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φίλτρο (</a:t>
                </a:r>
                <a:r>
                  <a:rPr lang="en-US" altLang="el-GR" sz="1800" dirty="0"/>
                  <a:t>LPF) </a:t>
                </a:r>
                <a:r>
                  <a:rPr lang="el-GR" altLang="el-GR" sz="1800" dirty="0"/>
                  <a:t>για να προκύψει το </a:t>
                </a:r>
                <a:r>
                  <a:rPr lang="el-GR" altLang="el-GR" sz="1800" dirty="0" err="1" smtClean="0"/>
                  <a:t>αποδιαμορφωμένο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.</a:t>
                </a: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Φασματικά η λειτουργία αυτή παρουσιάζεται στην επόμενη διαφάνεια.</a:t>
                </a: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/>
                  <a:t>Η τεχνική αυτή </a:t>
                </a:r>
                <a:r>
                  <a:rPr lang="el-GR" altLang="el-GR" sz="1800" dirty="0" smtClean="0"/>
                  <a:t>αντιμετωπίζει τα ίδια σοβαρά προβλήματα με την σύμφωνη ανίχνευση </a:t>
                </a:r>
                <a:r>
                  <a:rPr lang="en-US" altLang="el-GR" sz="1800" dirty="0" smtClean="0"/>
                  <a:t>DSB</a:t>
                </a:r>
                <a:r>
                  <a:rPr lang="el-GR" altLang="el-GR" sz="1800" dirty="0" smtClean="0"/>
                  <a:t> σημάτων.</a:t>
                </a:r>
                <a:endParaRPr lang="en-US" alt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2\SXHMA_2.9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4104456" cy="192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0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Σύμφωνη Ανίχνευση</a:t>
            </a:r>
            <a:r>
              <a:rPr lang="en-US" altLang="el-GR" dirty="0" smtClean="0"/>
              <a:t>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l-GR" sz="1800" b="0" i="0" dirty="0" smtClean="0">
                            <a:latin typeface="Cambria Math"/>
                          </a:rPr>
                          <m:t>S</m:t>
                        </m:r>
                        <m:r>
                          <a:rPr lang="en-US" altLang="el-GR" sz="18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/>
                  <a:t>Φάσμα </a:t>
                </a:r>
                <a:r>
                  <a:rPr lang="el-GR" altLang="el-GR" sz="1800" dirty="0" smtClean="0"/>
                  <a:t/>
                </a:r>
                <a:br>
                  <a:rPr lang="el-GR" altLang="el-GR" sz="1800" dirty="0" smtClean="0"/>
                </a:br>
                <a:r>
                  <a:rPr lang="el-GR" altLang="el-GR" sz="1800" dirty="0" smtClean="0"/>
                  <a:t>διαμορφωμένου </a:t>
                </a:r>
                <a:r>
                  <a:rPr lang="en-US" altLang="el-GR" sz="1800" dirty="0"/>
                  <a:t>S</a:t>
                </a:r>
                <a:r>
                  <a:rPr lang="en-US" altLang="el-GR" sz="1800" dirty="0" smtClean="0"/>
                  <a:t>SB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1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1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 smtClean="0"/>
                  <a:t>Φάσμα σήματος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𝑑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</a:t>
                </a:r>
                <a:br>
                  <a:rPr lang="el-GR" altLang="el-GR" sz="1800" dirty="0" smtClean="0"/>
                </a:br>
                <a:r>
                  <a:rPr lang="el-GR" altLang="el-GR" sz="1800" dirty="0" smtClean="0"/>
                  <a:t>και  απόκριση συχνότητας </a:t>
                </a:r>
                <a:br>
                  <a:rPr lang="el-GR" altLang="el-GR" sz="1800" dirty="0" smtClean="0"/>
                </a:br>
                <a:r>
                  <a:rPr lang="el-GR" altLang="el-GR" sz="1800" dirty="0" err="1" smtClean="0"/>
                  <a:t>βαθυπερατού</a:t>
                </a:r>
                <a:r>
                  <a:rPr lang="el-GR" altLang="el-GR" sz="1800" dirty="0" smtClean="0"/>
                  <a:t> φίλτρου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1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𝑌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/>
                  <a:t>Φάσμα </a:t>
                </a:r>
                <a:r>
                  <a:rPr lang="el-GR" altLang="el-GR" sz="1800" dirty="0" smtClean="0"/>
                  <a:t/>
                </a:r>
                <a:br>
                  <a:rPr lang="el-GR" altLang="el-GR" sz="1800" dirty="0" smtClean="0"/>
                </a:br>
                <a:r>
                  <a:rPr lang="el-GR" altLang="el-GR" sz="1800" dirty="0" err="1" smtClean="0"/>
                  <a:t>αποδιαμορφωμένου</a:t>
                </a:r>
                <a:r>
                  <a:rPr lang="el-GR" altLang="el-GR" sz="1800" dirty="0" smtClean="0"/>
                  <a:t> </a:t>
                </a:r>
                <a:r>
                  <a:rPr lang="en-US" altLang="el-GR" sz="1800" dirty="0" smtClean="0"/>
                  <a:t>SSB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6146" name="Picture 2" descr="C:\Users\User\Dropbox\1_ΤΕΙ_ΔΕ\1_ΜΑΘΗΜΑΤΑ\3_ΤΗΛΕΠΙΚΟΙΝΩΝΙΑΚΑ_ΣΥΣΤΗΜΑΤΑ_Ι\ΘΕΩΡΙΑ\1_Διδασκαλία_Μαθήματος\1_Διαφάνειες\HSU\ΣΧΗΜΑΤΑ_ΚΕΦ_2\SXHMA_2.9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5"/>
          <a:stretch/>
        </p:blipFill>
        <p:spPr bwMode="auto">
          <a:xfrm>
            <a:off x="2853108" y="1368499"/>
            <a:ext cx="6255396" cy="522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9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Μέθοδος Μετατόπισης Φάσης (1/2)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2000" dirty="0" smtClean="0"/>
              <a:t>Αποδιαμορφωτής </a:t>
            </a:r>
            <a:r>
              <a:rPr lang="en-US" altLang="el-GR" sz="2000" dirty="0" smtClean="0"/>
              <a:t>SSB </a:t>
            </a:r>
            <a:r>
              <a:rPr lang="el-GR" altLang="el-GR" sz="2000" dirty="0" smtClean="0"/>
              <a:t>μετατόπισης φάσης</a:t>
            </a:r>
            <a:endParaRPr lang="en-US" alt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7170" name="Picture 2" descr="C:\Users\User\Dropbox\1_ΤΕΙ_ΔΕ\1_ΜΑΘΗΜΑΤΑ\3_ΤΗΛΕΠΙΚΟΙΝΩΝΙΑΚΑ_ΣΥΣΤΗΜΑΤΑ_Ι\ΘΕΩΡΙΑ\1_Διδασκαλία_Μαθήματος\1_Διαφάνειες\HSU\ΣΧΗΜΑΤΑ_ΚΕΦ_2\SXHMA_2.2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484784"/>
            <a:ext cx="7820025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0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Μέθοδος Μετατόπισης Φάσης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σήμα </a:t>
                </a:r>
                <a:r>
                  <a:rPr lang="en-US" sz="1600" dirty="0"/>
                  <a:t>SSB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της </a:t>
                </a:r>
                <a:r>
                  <a:rPr lang="el-GR" sz="1600" b="1" dirty="0" smtClean="0"/>
                  <a:t>άνω </a:t>
                </a:r>
                <a:r>
                  <a:rPr lang="el-GR" sz="1600" b="1" dirty="0"/>
                  <a:t>πλευρικής ζώνης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̂"/>
                        <m:ctrlPr>
                          <a:rPr lang="el-GR" sz="16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Αποδεικνύεται ότι ισχύει: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l-GR" sz="16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Από το </a:t>
                </a:r>
                <a:r>
                  <a:rPr lang="el-GR" sz="1600" dirty="0" smtClean="0"/>
                  <a:t>σχήμα της προηγούμενης διαφάνειας, έχουμε: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Ομοίως, το </a:t>
                </a:r>
                <a:r>
                  <a:rPr lang="el-GR" sz="1600" dirty="0"/>
                  <a:t>σήμα </a:t>
                </a:r>
                <a:r>
                  <a:rPr lang="en-US" sz="1600" dirty="0"/>
                  <a:t>SSB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της </a:t>
                </a:r>
                <a:r>
                  <a:rPr lang="el-GR" sz="1600" b="1" dirty="0" smtClean="0"/>
                  <a:t>κάτω πλευρικής ζώνης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func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l-GR" sz="16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func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Ισχύει: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l-GR" sz="16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από το σχήμα προκύπτει: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𝑐𝑜𝑠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i="1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Παρατηρούμε ότι το </a:t>
                </a:r>
                <a:r>
                  <a:rPr lang="el-GR" sz="1600" dirty="0" smtClean="0"/>
                  <a:t>κύκλωμα μετατόπισης φάσης του αποδιαμορφωτή </a:t>
                </a:r>
                <a:r>
                  <a:rPr lang="en-US" sz="1600" dirty="0" smtClean="0"/>
                  <a:t>SSB</a:t>
                </a:r>
                <a:r>
                  <a:rPr lang="el-GR" sz="1600" dirty="0" smtClean="0"/>
                  <a:t> είναι </a:t>
                </a:r>
                <a:r>
                  <a:rPr lang="el-GR" sz="1600" b="1" dirty="0" smtClean="0"/>
                  <a:t>πανομοιότυπο </a:t>
                </a:r>
                <a:r>
                  <a:rPr lang="el-GR" sz="1600" dirty="0" smtClean="0"/>
                  <a:t>με </a:t>
                </a:r>
                <a:r>
                  <a:rPr lang="el-GR" sz="1600" dirty="0"/>
                  <a:t>το </a:t>
                </a:r>
                <a:r>
                  <a:rPr lang="el-GR" sz="1600" dirty="0" smtClean="0"/>
                  <a:t>κύκλωμα μετατόπισης φάσης του διαμορφωτή </a:t>
                </a:r>
                <a:r>
                  <a:rPr lang="en-US" sz="1600" dirty="0" smtClean="0"/>
                  <a:t>SSB, </a:t>
                </a:r>
                <a:r>
                  <a:rPr lang="el-GR" sz="1600" dirty="0" smtClean="0"/>
                  <a:t>εκτός </a:t>
                </a:r>
                <a:r>
                  <a:rPr lang="el-GR" sz="1600" dirty="0"/>
                  <a:t>από την άθροιση στο τελικό σημείο σύνδεσης και για τις δύο περιπτώσεις.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t="-491" b="-24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59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Διαμόρφωση </a:t>
            </a:r>
            <a:r>
              <a:rPr lang="el-GR" altLang="el-GR" sz="3600" b="1" dirty="0"/>
              <a:t>Υπολειπόμενης </a:t>
            </a:r>
            <a:r>
              <a:rPr lang="el-GR" sz="3600" b="1" dirty="0"/>
              <a:t>Πλευρικής Ζώνης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Vestigial Side Band - VSB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 smtClean="0"/>
              <a:t>Ορισμός</a:t>
            </a:r>
            <a:endParaRPr lang="el-GR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Η διαμόρφωση υπολειπόμενης πλευρικής ζώνης (</a:t>
            </a:r>
            <a:r>
              <a:rPr lang="en-US" altLang="el-GR" sz="1800" dirty="0" smtClean="0"/>
              <a:t>Vestigial Side Band – VSB) </a:t>
            </a:r>
            <a:r>
              <a:rPr lang="el-GR" altLang="el-GR" sz="1800" dirty="0" smtClean="0"/>
              <a:t>είναι ένας συμβιβασμός μεταξύ των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και </a:t>
            </a:r>
            <a:r>
              <a:rPr lang="en-US" altLang="el-GR" sz="1800" dirty="0" smtClean="0"/>
              <a:t>SSB.</a:t>
            </a:r>
            <a:endParaRPr lang="el-GR" altLang="el-GR" sz="1800" dirty="0" smtClean="0"/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Στην </a:t>
            </a:r>
            <a:r>
              <a:rPr lang="en-US" altLang="el-GR" sz="1800" dirty="0" smtClean="0"/>
              <a:t>VSB</a:t>
            </a:r>
            <a:r>
              <a:rPr lang="el-GR" altLang="el-GR" sz="1800" dirty="0" smtClean="0"/>
              <a:t> η μία πλευρική ζώνη περνάει πλήρως, ενώ διατηρείται και ένα υπόλειμμα της άλλης πλευρικής ζώνης.</a:t>
            </a:r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Απαιτεί εύρος ζώνης συχνοτήτων περίπου 1,25 φορές του εύρους σήματος </a:t>
            </a:r>
            <a:r>
              <a:rPr lang="en-US" altLang="el-GR" sz="1800" dirty="0" smtClean="0"/>
              <a:t>SSB.</a:t>
            </a:r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VSB</a:t>
            </a:r>
            <a:r>
              <a:rPr lang="el-GR" altLang="el-GR" sz="1800" dirty="0" smtClean="0"/>
              <a:t> χρησιμοποιείται για τη μετάδοση του </a:t>
            </a:r>
            <a:r>
              <a:rPr lang="en-US" altLang="el-GR" sz="1800" dirty="0" smtClean="0"/>
              <a:t>video</a:t>
            </a:r>
            <a:r>
              <a:rPr lang="el-GR" altLang="el-GR" sz="1800" dirty="0" smtClean="0"/>
              <a:t> σήματος στην αναλογική και στην ψηφιακή τηλεόραση</a:t>
            </a:r>
            <a:r>
              <a:rPr lang="en-US" altLang="el-GR" sz="1800" dirty="0" smtClean="0"/>
              <a:t> </a:t>
            </a:r>
            <a:r>
              <a:rPr lang="el-GR" altLang="el-GR" sz="1800" dirty="0" smtClean="0"/>
              <a:t>.</a:t>
            </a:r>
          </a:p>
          <a:p>
            <a:pPr algn="l">
              <a:spcBef>
                <a:spcPts val="600"/>
              </a:spcBef>
              <a:defRPr/>
            </a:pPr>
            <a:endParaRPr lang="en-US" altLang="el-GR" sz="1800" dirty="0" smtClean="0"/>
          </a:p>
          <a:p>
            <a:pPr algn="l">
              <a:spcBef>
                <a:spcPts val="600"/>
              </a:spcBef>
              <a:defRPr/>
            </a:pP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Δημιουργία Σημάτων </a:t>
            </a:r>
            <a:r>
              <a:rPr lang="en-US" b="1" dirty="0" smtClean="0"/>
              <a:t>VSB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dirty="0" smtClean="0"/>
              <a:t>Σήμα </a:t>
            </a:r>
            <a:r>
              <a:rPr lang="en-US" altLang="el-GR" dirty="0" smtClean="0"/>
              <a:t>VSB </a:t>
            </a:r>
            <a:r>
              <a:rPr lang="el-GR" altLang="el-GR" dirty="0" smtClean="0"/>
              <a:t>παράγεται με τη διέλευση σήματος </a:t>
            </a:r>
            <a:r>
              <a:rPr lang="en-US" altLang="el-GR" dirty="0" smtClean="0"/>
              <a:t>DSB</a:t>
            </a:r>
            <a:r>
              <a:rPr lang="el-GR" altLang="el-GR" dirty="0" smtClean="0"/>
              <a:t> μέσα από φίλτρο μορφοποίησης πλευρικής ζώνης.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8" t="4185" r="13893" b="56974"/>
          <a:stretch/>
        </p:blipFill>
        <p:spPr>
          <a:xfrm>
            <a:off x="2470046" y="2348880"/>
            <a:ext cx="4334202" cy="197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Σήματος </a:t>
            </a:r>
            <a:r>
              <a:rPr lang="en-US" altLang="el-GR" dirty="0" smtClean="0"/>
              <a:t>VSB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 smtClean="0"/>
                  <a:t>Μ(ω</a:t>
                </a:r>
                <a:r>
                  <a:rPr lang="el-GR" altLang="el-GR" sz="1600" dirty="0" smtClean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 smtClean="0"/>
                  <a:t>: </a:t>
                </a:r>
                <a:r>
                  <a:rPr lang="el-GR" altLang="el-GR" sz="1600" dirty="0" smtClean="0"/>
                  <a:t>Φάσμα διαμορφωμένου </a:t>
                </a:r>
                <a:r>
                  <a:rPr lang="en-US" altLang="el-GR" sz="1600" dirty="0" smtClean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d>
                      <m:d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6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n-US" altLang="el-GR" sz="1600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 smtClean="0"/>
                  <a:t>Απόκριση συχνότητας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φίλτρου υπολειπόμενης ζώνης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V</a:t>
                </a:r>
                <a:r>
                  <a:rPr lang="en-US" altLang="el-GR" sz="1600" dirty="0" smtClean="0"/>
                  <a:t>SB </a:t>
                </a:r>
                <a:r>
                  <a:rPr lang="el-GR" altLang="el-GR" sz="1600" dirty="0" smtClean="0"/>
                  <a:t/>
                </a:r>
                <a:br>
                  <a:rPr lang="el-GR" altLang="el-GR" sz="1600" dirty="0" smtClean="0"/>
                </a:b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b="-17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3472" y="1340768"/>
            <a:ext cx="609503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Απλής Πλευρικής </a:t>
            </a:r>
            <a:r>
              <a:rPr lang="el-GR" altLang="el-GR" dirty="0"/>
              <a:t>Ζώνης </a:t>
            </a:r>
            <a:r>
              <a:rPr lang="en-US" altLang="el-GR" dirty="0" smtClean="0"/>
              <a:t>(SSB)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Υπολειπόμενης Πλευρικής Ζώνης (</a:t>
            </a:r>
            <a:r>
              <a:rPr lang="en-US" altLang="el-GR" dirty="0" smtClean="0"/>
              <a:t>VSB)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Μετατόπιση και </a:t>
            </a:r>
            <a:r>
              <a:rPr lang="el-GR" altLang="el-GR" smtClean="0"/>
              <a:t>Μίξη Συχνοτήτων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Πολυπλεξία Διαίρεσης Συχνοτήτων (</a:t>
            </a:r>
            <a:r>
              <a:rPr lang="en-US" altLang="el-GR" dirty="0" smtClean="0"/>
              <a:t>FDM)</a:t>
            </a: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err="1" smtClean="0"/>
              <a:t>Αποδιαμόρφωση</a:t>
            </a:r>
            <a:r>
              <a:rPr lang="el-GR" altLang="el-GR" dirty="0" smtClean="0"/>
              <a:t> Σημάτων </a:t>
            </a:r>
            <a:r>
              <a:rPr lang="en-US" altLang="el-GR" dirty="0" smtClean="0"/>
              <a:t>VSB</a:t>
            </a:r>
            <a:r>
              <a:rPr lang="el-GR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Χρησιμοποιείται η σύμφωνη ανίχνευση.</a:t>
                </a:r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Για ανάκτηση του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χωρίς παραμόρφωση, απαιτείται:</a:t>
                </a:r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err="1" smtClean="0">
                              <a:latin typeface="Cambria Math"/>
                            </a:rPr>
                            <m:t>𝜔</m:t>
                          </m:r>
                          <m:r>
                            <a:rPr lang="el-GR" altLang="el-GR" sz="1800" i="1" dirty="0" err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err="1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+</m:t>
                      </m:r>
                      <m:r>
                        <a:rPr lang="en-US" alt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altLang="el-GR" sz="1800" i="1" dirty="0" smtClean="0">
                          <a:latin typeface="Cambria Math"/>
                        </a:rPr>
                        <m:t>𝜎𝜏𝛼𝜃𝜀𝜌</m:t>
                      </m:r>
                      <m:r>
                        <a:rPr lang="el-GR" altLang="el-GR" sz="1800" b="0" i="1" dirty="0" smtClean="0">
                          <a:latin typeface="Cambria Math"/>
                        </a:rPr>
                        <m:t>𝛼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𝛾𝜄𝛼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l-GR" altLang="el-GR" sz="1800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b="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l-GR" altLang="el-GR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b="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el-GR" sz="1800" b="0" i="0" dirty="0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Απόκριση συχνότητας φίλτρου </a:t>
                </a:r>
                <a:r>
                  <a:rPr lang="en-US" altLang="el-GR" sz="1800" dirty="0" smtClean="0"/>
                  <a:t>VSB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 b="-30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526" y="4077072"/>
            <a:ext cx="6786947" cy="18861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1772816"/>
            <a:ext cx="3312368" cy="145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Αποδιαμόρφωση</a:t>
            </a:r>
            <a:r>
              <a:rPr lang="el-GR" dirty="0" smtClean="0"/>
              <a:t> Σημάτων </a:t>
            </a:r>
            <a:r>
              <a:rPr lang="en-US" dirty="0" smtClean="0"/>
              <a:t>VSB</a:t>
            </a:r>
            <a:r>
              <a:rPr lang="el-GR" dirty="0" smtClean="0"/>
              <a:t> (2/2)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952" y="1737302"/>
            <a:ext cx="5019048" cy="46190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l-GR" b="0" i="0" dirty="0" smtClean="0"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altLang="el-GR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i="1" dirty="0">
                        <a:latin typeface="Cambria Math"/>
                      </a:rPr>
                      <m:t>(</m:t>
                    </m:r>
                    <m:r>
                      <a:rPr lang="el-GR" altLang="el-GR" i="1" dirty="0">
                        <a:latin typeface="Cambria Math"/>
                      </a:rPr>
                      <m:t>𝜔</m:t>
                    </m:r>
                    <m:r>
                      <a:rPr lang="el-GR" alt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dirty="0"/>
                  <a:t>: </a:t>
                </a:r>
                <a:r>
                  <a:rPr lang="el-GR" altLang="el-GR" dirty="0"/>
                  <a:t>Φάσμα </a:t>
                </a:r>
                <a:r>
                  <a:rPr lang="en-US" altLang="el-GR" dirty="0" smtClean="0"/>
                  <a:t>VSB</a:t>
                </a: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4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alt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altLang="el-GR" dirty="0" smtClean="0"/>
                  <a:t>: </a:t>
                </a:r>
                <a:r>
                  <a:rPr lang="el-GR" altLang="el-GR" dirty="0" smtClean="0"/>
                  <a:t>Φάσμα σήματος </a:t>
                </a: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l-GR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el-GR" i="1" dirty="0">
                        <a:latin typeface="Cambria Math"/>
                      </a:rPr>
                      <m:t>(</m:t>
                    </m:r>
                    <m:r>
                      <a:rPr lang="el-GR" altLang="el-GR" i="1" dirty="0">
                        <a:latin typeface="Cambria Math"/>
                      </a:rPr>
                      <m:t>𝜔</m:t>
                    </m:r>
                    <m:r>
                      <a:rPr lang="el-GR" alt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dirty="0"/>
                  <a:t>: </a:t>
                </a:r>
                <a:r>
                  <a:rPr lang="el-GR" altLang="el-GR" dirty="0"/>
                  <a:t>Φάσμα </a:t>
                </a:r>
                <a:r>
                  <a:rPr lang="el-GR" altLang="el-GR" dirty="0" smtClean="0"/>
                  <a:t>σήματος </a:t>
                </a: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l-GR" dirty="0" smtClean="0"/>
                  <a:t> </a:t>
                </a:r>
                <a:r>
                  <a:rPr lang="el-GR" altLang="el-GR" dirty="0"/>
                  <a:t/>
                </a:r>
                <a:br>
                  <a:rPr lang="el-GR" altLang="el-GR" dirty="0"/>
                </a:b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44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Μετατόπιση και Μίξη Συχνοτήτων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err="1" smtClean="0"/>
              <a:t>Ετεροδύνωση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5699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Μετατόπιση και Μίξη Συχνοτήτων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Κατά την επεξεργασία σημάτων σε επικοινωνιακά συστήματα, επιθυμούμε να μετατοπίσουμε το διαμορφωμένο σήμα σε συγκεκριμένη περιοχή συχνοτήτων, π.χ. 455 </a:t>
            </a:r>
            <a:r>
              <a:rPr lang="en-US" altLang="el-GR" sz="1800" dirty="0" smtClean="0"/>
              <a:t>KHz</a:t>
            </a:r>
            <a:r>
              <a:rPr lang="el-GR" altLang="el-GR" sz="1800" dirty="0" smtClean="0"/>
              <a:t> στα ΑΜ, επειδή εκεί έχουμε καλύτερη λειτουργία των διατάξεων.</a:t>
            </a:r>
            <a:endParaRPr lang="en-US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800" dirty="0" err="1" smtClean="0"/>
              <a:t>Μίκτης</a:t>
            </a:r>
            <a:r>
              <a:rPr lang="el-GR" altLang="el-GR" sz="1800" dirty="0" smtClean="0"/>
              <a:t> συχνοτήτων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821" y="2933511"/>
            <a:ext cx="5457922" cy="178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Πολυπλεξία Διαίρεσης Συχνοτήτων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Frequency Division Multiplexing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4851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Πολυπλεξία Διαίρεσης Συχνοτήτων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l-GR" altLang="el-GR" sz="1800" b="1" dirty="0" smtClean="0"/>
              <a:t>πολυπλεξία</a:t>
            </a:r>
            <a:r>
              <a:rPr lang="el-GR" altLang="el-GR" sz="1800" dirty="0" smtClean="0"/>
              <a:t> </a:t>
            </a:r>
            <a:r>
              <a:rPr lang="en-US" altLang="el-GR" sz="1800" dirty="0" smtClean="0"/>
              <a:t>(multiplexing) </a:t>
            </a:r>
            <a:r>
              <a:rPr lang="el-GR" altLang="el-GR" sz="1800" dirty="0" smtClean="0"/>
              <a:t>είναι μία τεχνική στην οποία πολλά σήματα συνδυάζονται σε ένα σύνθετο σήμα για μετάδοση μέσα από κοινό κανάλι.</a:t>
            </a:r>
            <a:endParaRPr lang="en-US" alt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Είδη Πολυπλεξίας: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400" dirty="0" smtClean="0"/>
              <a:t>Πολυπλεξία Διαίρεσης Χρόνου – </a:t>
            </a:r>
            <a:r>
              <a:rPr lang="en-US" altLang="el-GR" sz="1400" dirty="0" smtClean="0"/>
              <a:t>Time Division Multiplexing (TDM)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400" dirty="0"/>
              <a:t>Πολυπλεξία Διαίρεσης </a:t>
            </a:r>
            <a:r>
              <a:rPr lang="el-GR" altLang="el-GR" sz="1400" dirty="0" smtClean="0"/>
              <a:t>Συχνότητας – </a:t>
            </a:r>
            <a:r>
              <a:rPr lang="en-US" altLang="el-GR" sz="1400" dirty="0" smtClean="0"/>
              <a:t>Frequency Division </a:t>
            </a:r>
            <a:r>
              <a:rPr lang="en-US" altLang="el-GR" sz="1400" dirty="0"/>
              <a:t>Multiplexing </a:t>
            </a:r>
            <a:r>
              <a:rPr lang="en-US" altLang="el-GR" sz="1400" dirty="0" smtClean="0"/>
              <a:t>(FDM</a:t>
            </a:r>
            <a:r>
              <a:rPr lang="en-US" altLang="el-GR" sz="1400" dirty="0"/>
              <a:t>)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Στην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χρησιμοποιείται ένα οποιοδήποτε είδος διαμόρφωσης (με συνηθέστερη την </a:t>
            </a:r>
            <a:r>
              <a:rPr lang="en-US" altLang="el-GR" sz="1800" dirty="0" smtClean="0"/>
              <a:t>SSB)</a:t>
            </a:r>
            <a:r>
              <a:rPr lang="el-GR" altLang="el-GR" sz="1800" dirty="0" smtClean="0"/>
              <a:t> για να παραχθεί το φάσμα του προς μετάδοση σήματος.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Κάθε σήμα διαμορφώνεται με διαφορετική συχνότητα φορέα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Ανάμεσα σε διαδοχικά φάσματα υπάρχει μία απόσταση ασφάλειας.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δείχνεται στην επόμενη διαφάνεια.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χρησιμοποιείται στην τηλεφωνία, και ευρέως σε ραδιοφωνικά και τηλεοπτικά δίκτυα.</a:t>
            </a: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Πολυπλεξία Διαίρεσης </a:t>
            </a:r>
            <a:r>
              <a:rPr lang="el-GR" dirty="0"/>
              <a:t>Συχνοτήτων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66768"/>
            <a:ext cx="8687976" cy="409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Δίνεται ο ραδιοφωνικός </a:t>
                </a:r>
                <a:r>
                  <a:rPr lang="el-GR" sz="1600" dirty="0"/>
                  <a:t>δέκτης που χρησιμοποιείται στο σύστημα ΑΜ. Ο </a:t>
                </a:r>
                <a:r>
                  <a:rPr lang="el-GR" sz="1600" dirty="0" err="1"/>
                  <a:t>μίκτης</a:t>
                </a:r>
                <a:r>
                  <a:rPr lang="el-GR" sz="1600" dirty="0"/>
                  <a:t> μετατοπίζει τη φέρουσα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σε σταθερή </a:t>
                </a:r>
                <a:r>
                  <a:rPr lang="en-US" sz="1600" dirty="0"/>
                  <a:t>IF</a:t>
                </a:r>
                <a:r>
                  <a:rPr lang="el-GR" sz="1600" dirty="0"/>
                  <a:t> 455 </a:t>
                </a:r>
                <a:r>
                  <a:rPr lang="en-US" sz="1600" dirty="0"/>
                  <a:t>kHz</a:t>
                </a:r>
                <a:r>
                  <a:rPr lang="el-GR" sz="1600" dirty="0"/>
                  <a:t> με χρήση τοπικού ταλαντωτή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. Οι συχνότητες ζώνης εκπομπής εκτείνονται από 540 μέχρι 1600 </a:t>
                </a:r>
                <a:r>
                  <a:rPr lang="en-US" sz="1600" dirty="0"/>
                  <a:t>kHz.</a:t>
                </a: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600" dirty="0"/>
                  <a:t>Να υπολογιστεί η περιοχή συντονισμού που πρέπει να παρέχεται στον τοπικό ταλαντωτή (</a:t>
                </a:r>
                <a:r>
                  <a:rPr lang="en-US" sz="1600" dirty="0" err="1"/>
                  <a:t>i</a:t>
                </a:r>
                <a:r>
                  <a:rPr lang="el-GR" sz="1600" dirty="0"/>
                  <a:t>) όταν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είναι μεγαλύτερη από την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(</a:t>
                </a:r>
                <a:r>
                  <a:rPr lang="el-GR" sz="1600" dirty="0" err="1"/>
                  <a:t>υπερετερόδυνος</a:t>
                </a:r>
                <a:r>
                  <a:rPr lang="el-GR" sz="1600" dirty="0"/>
                  <a:t> δέκτης) και (</a:t>
                </a:r>
                <a:r>
                  <a:rPr lang="en-US" sz="1600" dirty="0"/>
                  <a:t>ii</a:t>
                </a:r>
                <a:r>
                  <a:rPr lang="el-GR" sz="1600" dirty="0"/>
                  <a:t>) όταν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είναι μικρότερη από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.</a:t>
                </a:r>
              </a:p>
              <a:p>
                <a:pPr lvl="0" algn="l">
                  <a:buFont typeface="+mj-lt"/>
                  <a:buAutoNum type="arabicParenR"/>
                </a:pPr>
                <a:r>
                  <a:rPr lang="el-GR" sz="1600" dirty="0"/>
                  <a:t>Να εξηγηθεί η αιτία για την οποία ο συνηθισμένος ραδιοφωνικός δέκτης ΑΜ χρησιμοποιεί </a:t>
                </a:r>
                <a:r>
                  <a:rPr lang="el-GR" sz="1600" dirty="0" err="1"/>
                  <a:t>υπερετερόδυνο</a:t>
                </a:r>
                <a:r>
                  <a:rPr lang="el-GR" sz="1600" dirty="0"/>
                  <a:t> σύστημα.</a:t>
                </a:r>
              </a:p>
              <a:p>
                <a:pPr marL="0" indent="0" algn="l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t="-49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31945"/>
            <a:ext cx="5570587" cy="234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Άσκηση </a:t>
            </a:r>
            <a:r>
              <a:rPr lang="el-GR" dirty="0" smtClean="0"/>
              <a:t>1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(1) </a:t>
                </a:r>
                <a:r>
                  <a:rPr lang="el-GR" sz="1600" dirty="0"/>
                  <a:t>(</a:t>
                </a:r>
                <a:r>
                  <a:rPr lang="en-US" sz="1600" dirty="0" err="1"/>
                  <a:t>i</a:t>
                </a:r>
                <a:r>
                  <a:rPr lang="el-GR" sz="1600" dirty="0"/>
                  <a:t>)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 smtClean="0"/>
                  <a:t>,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540&lt;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&lt;1600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=455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Όπου τόσο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, όσο και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εκφράζονται σε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Έτσι</a:t>
                </a:r>
                <a14:m>
                  <m:oMath xmlns:m="http://schemas.openxmlformats.org/officeDocument/2006/math">
                    <m:r>
                      <a:rPr lang="el-GR" sz="16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+455</m:t>
                    </m:r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=540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=995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</a:t>
                </a: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=1600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=2055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(</a:t>
                </a:r>
                <a:r>
                  <a:rPr lang="en-US" sz="1600" dirty="0"/>
                  <a:t>ii</a:t>
                </a:r>
                <a:r>
                  <a:rPr lang="el-GR" sz="1600" dirty="0"/>
                  <a:t>)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,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−455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=540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=85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</a:t>
                </a: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=1600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=1145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Έτσι </a:t>
                </a:r>
                <a:r>
                  <a:rPr lang="el-GR" sz="1600" dirty="0"/>
                  <a:t>η απαιτούμενη περιοχή συντονισμού του τοπικού ταλαντωτή για την περίπτωση αυτή είναι 85-1145 </a:t>
                </a:r>
                <a:r>
                  <a:rPr lang="en-US" sz="1600" dirty="0"/>
                  <a:t>kHz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t="-491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4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Άσκηση 1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(2)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Ο λόγος συχνοτήτων, δηλαδή ο λόγος της μεγαλύτερης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800" dirty="0"/>
                  <a:t> προς την μικρότερη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800" dirty="0"/>
                  <a:t>, είναι 2.07 για την περίπτωση (</a:t>
                </a:r>
                <a:r>
                  <a:rPr lang="en-US" sz="1800" dirty="0" err="1"/>
                  <a:t>i</a:t>
                </a:r>
                <a:r>
                  <a:rPr lang="el-GR" sz="1800" dirty="0"/>
                  <a:t>) και 13.47 για την περίπτωση (</a:t>
                </a:r>
                <a:r>
                  <a:rPr lang="en-US" sz="1800" dirty="0"/>
                  <a:t>ii</a:t>
                </a:r>
                <a:r>
                  <a:rPr lang="el-GR" sz="1800" dirty="0"/>
                  <a:t>).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πολύ ευκολότερος ο σχεδιασμός ταλαντωτή που να συντονίζεται σε μικρότερο λόγο συχνοτήτων.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Αυτή </a:t>
                </a:r>
                <a:r>
                  <a:rPr lang="el-GR" sz="1800" dirty="0"/>
                  <a:t>είναι και η αιτία για την οποία ο τυπικός ραδιοφωνικός δέκτης ΑΜ χρησιμοποιεί το </a:t>
                </a:r>
                <a:r>
                  <a:rPr lang="el-GR" sz="1800" dirty="0" err="1"/>
                  <a:t>υπερετερόδυνο</a:t>
                </a:r>
                <a:r>
                  <a:rPr lang="el-GR" sz="1800" dirty="0"/>
                  <a:t> σύστημα.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00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Διαμόρφωση Απλής Πλευρικής Ζώνης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Single Side Band - </a:t>
            </a:r>
            <a:r>
              <a:rPr lang="en-US" dirty="0"/>
              <a:t>S</a:t>
            </a:r>
            <a:r>
              <a:rPr lang="en-US" dirty="0" smtClean="0"/>
              <a:t>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Εισαγωγή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Το ηλεκτρομαγνητικό φάσμα είναι ένας πολύτιμος δημόσιος πόρος.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κανονική διαμόρφωση ΑΜ και η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απαιτούν εύρος ζώνης συχνοτήτων </a:t>
            </a:r>
            <a:r>
              <a:rPr lang="el-GR" altLang="el-GR" sz="1800" b="1" dirty="0" smtClean="0"/>
              <a:t>διπλάσιο </a:t>
            </a:r>
            <a:r>
              <a:rPr lang="el-GR" altLang="el-GR" sz="1800" dirty="0" smtClean="0"/>
              <a:t>από το εύρος ζώνης του μηνύματος που επιθυμούμε να μεταδώσουμε.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Οι δύο πλευρικές ζώνες συχνοτήτων (άνω και κάτω πλευρική ζώνη) περιέχουν την ίδια ακριβώς πληροφορία, άρα για την εξασφάλιση της επικοινωνία αρκεί να χρησιμοποιηθεί η μια (οποιαδήποτε) από τις δύο ζώνες συχνοτήτων.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διαμόρφωση </a:t>
            </a:r>
            <a:r>
              <a:rPr lang="el-GR" altLang="el-GR" sz="1800" b="1" dirty="0" smtClean="0"/>
              <a:t>απλής πλευρικής ζώνης </a:t>
            </a:r>
            <a:r>
              <a:rPr lang="el-GR" altLang="el-GR" sz="1800" dirty="0" smtClean="0"/>
              <a:t>(</a:t>
            </a:r>
            <a:r>
              <a:rPr lang="en-US" altLang="el-GR" sz="1800" dirty="0" smtClean="0"/>
              <a:t>Single Side Band – SSB)</a:t>
            </a:r>
            <a:r>
              <a:rPr lang="el-GR" altLang="el-GR" sz="1800" dirty="0" smtClean="0"/>
              <a:t> έχει απαίτηση φάσματος </a:t>
            </a:r>
            <a:r>
              <a:rPr lang="el-GR" altLang="el-GR" sz="1800" b="1" dirty="0" smtClean="0"/>
              <a:t>ίση </a:t>
            </a:r>
            <a:r>
              <a:rPr lang="el-GR" altLang="el-GR" sz="1800" dirty="0" smtClean="0"/>
              <a:t>με το φάσμα του πληροφοριακού σήματος.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SSB </a:t>
            </a:r>
            <a:r>
              <a:rPr lang="el-GR" altLang="el-GR" sz="1800" dirty="0" smtClean="0"/>
              <a:t>είναι πιο πολύπλοκη στην υλοποίησή </a:t>
            </a:r>
            <a:r>
              <a:rPr lang="el-GR" altLang="el-GR" sz="1800" smtClean="0"/>
              <a:t>της. </a:t>
            </a:r>
            <a:endParaRPr lang="el-GR" alt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endParaRPr lang="el-GR" alt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</a:t>
            </a:r>
            <a:r>
              <a:rPr lang="en-US" altLang="el-GR" dirty="0" smtClean="0"/>
              <a:t>DSB</a:t>
            </a:r>
            <a:r>
              <a:rPr lang="el-GR" altLang="el-GR" dirty="0" smtClean="0"/>
              <a:t> και </a:t>
            </a:r>
            <a:r>
              <a:rPr lang="en-US" altLang="el-GR" dirty="0" smtClean="0"/>
              <a:t>SSB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 smtClean="0"/>
                  <a:t>Μ(ω</a:t>
                </a:r>
                <a:r>
                  <a:rPr lang="el-GR" altLang="el-GR" sz="1600" dirty="0" smtClean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 smtClean="0"/>
                  <a:t>: </a:t>
                </a:r>
                <a:r>
                  <a:rPr lang="el-GR" altLang="el-GR" sz="1600" dirty="0" smtClean="0"/>
                  <a:t>Φάσμα διαμορφωμένου </a:t>
                </a:r>
                <a:r>
                  <a:rPr lang="en-US" altLang="el-GR" sz="1600" dirty="0" smtClean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/>
                          </a:rPr>
                          <m:t>𝑆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 smtClean="0"/>
                  <a:t>SSB</a:t>
                </a:r>
                <a:r>
                  <a:rPr lang="el-GR" altLang="el-GR" sz="1600" dirty="0" smtClean="0"/>
                  <a:t> 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(κάτω ζώνη)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𝑆𝑆𝐵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 smtClean="0"/>
                  <a:t>SSB </a:t>
                </a:r>
                <a:r>
                  <a:rPr lang="el-GR" altLang="el-GR" sz="1600" dirty="0" smtClean="0"/>
                  <a:t/>
                </a:r>
                <a:br>
                  <a:rPr lang="el-GR" altLang="el-GR" sz="1600" dirty="0" smtClean="0"/>
                </a:br>
                <a:r>
                  <a:rPr lang="en-US" altLang="el-GR" sz="1600" dirty="0" smtClean="0"/>
                  <a:t>(</a:t>
                </a:r>
                <a:r>
                  <a:rPr lang="el-GR" altLang="el-GR" sz="1600" dirty="0" smtClean="0"/>
                  <a:t>άνω ζώνη)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b="-1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69" y="3789040"/>
            <a:ext cx="5481035" cy="2617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997" y="1052736"/>
            <a:ext cx="5473080" cy="258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altLang="el-GR" dirty="0"/>
              <a:t>Δημιουργία Σημάτων </a:t>
            </a:r>
            <a:r>
              <a:rPr lang="en-US" altLang="el-GR" dirty="0"/>
              <a:t>SSB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l-GR" altLang="el-GR" b="1" dirty="0"/>
              <a:t>Μέθοδος  Διευκρίνησης Συχνότητας</a:t>
            </a:r>
          </a:p>
          <a:p>
            <a:pPr>
              <a:spcBef>
                <a:spcPts val="600"/>
              </a:spcBef>
              <a:defRPr/>
            </a:pPr>
            <a:r>
              <a:rPr lang="el-GR" altLang="el-GR" b="1" dirty="0"/>
              <a:t>Μέθοδος Μετατόπισης </a:t>
            </a:r>
            <a:r>
              <a:rPr lang="el-GR" altLang="el-GR" b="1" dirty="0" smtClean="0"/>
              <a:t>Φάσης</a:t>
            </a:r>
            <a:endParaRPr lang="el-GR" alt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219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 Διευκρίνησης </a:t>
            </a:r>
            <a:r>
              <a:rPr lang="el-GR" altLang="el-GR" dirty="0" smtClean="0"/>
              <a:t>Συχνότητας (1/2)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Στη μέθοδο αυτή δημιουργούμε πρώτα ένα </a:t>
            </a:r>
            <a:r>
              <a:rPr lang="en-US" altLang="el-GR" sz="1800" dirty="0" smtClean="0"/>
              <a:t>DSB </a:t>
            </a:r>
            <a:r>
              <a:rPr lang="el-GR" altLang="el-GR" sz="1800" dirty="0" smtClean="0"/>
              <a:t>σήμα</a:t>
            </a:r>
            <a:r>
              <a:rPr lang="en-US" altLang="el-GR" sz="1800" dirty="0" smtClean="0"/>
              <a:t>, </a:t>
            </a:r>
            <a:r>
              <a:rPr lang="el-GR" altLang="el-GR" sz="1800" dirty="0" smtClean="0"/>
              <a:t>και στη συνέχεια με ένα </a:t>
            </a:r>
            <a:r>
              <a:rPr lang="el-GR" altLang="el-GR" sz="1800" dirty="0" err="1" smtClean="0"/>
              <a:t>ζωνοπερατό</a:t>
            </a:r>
            <a:r>
              <a:rPr lang="el-GR" altLang="el-GR" sz="1800" dirty="0" smtClean="0"/>
              <a:t> φίλτρο (</a:t>
            </a:r>
            <a:r>
              <a:rPr lang="en-US" altLang="el-GR" sz="1800" dirty="0" smtClean="0"/>
              <a:t>BPF)</a:t>
            </a:r>
            <a:r>
              <a:rPr lang="el-GR" altLang="el-GR" sz="1800" dirty="0" smtClean="0"/>
              <a:t> «κόβουμε» την μία από τις δύο πλευρικές ζώνες.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Αν και φαινομενικά απλή αυτή η μέθοδος, πάσχει από το γεγονός ότι απαιτείται ένα </a:t>
            </a:r>
            <a:r>
              <a:rPr lang="el-GR" altLang="el-GR" sz="1800" dirty="0" err="1" smtClean="0"/>
              <a:t>ζωνοπερατό</a:t>
            </a:r>
            <a:r>
              <a:rPr lang="el-GR" altLang="el-GR" sz="1800" dirty="0" smtClean="0"/>
              <a:t> φίλτρο με απότομη καμπύλη φασματικής απόκρισης.</a:t>
            </a: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3075" name="Picture 3" descr="C:\Users\User\Dropbox\1_ΤΕΙ_ΔΕ\1_ΜΑΘΗΜΑΤΑ\3_ΤΗΛΕΠΙΚΟΙΝΩΝΙΑΚΑ_ΣΥΣΤΗΜΑΤΑ_Ι\ΘΕΩΡΙΑ\1_Διδασκαλία_Μαθήματος\1_Διαφάνειες\HSU\ΣΧΗΜΑΤΑ_ΚΕΦ_2\SXHMA_2.7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62802"/>
            <a:ext cx="5400600" cy="246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0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 Διευκρίνησης </a:t>
            </a:r>
            <a:r>
              <a:rPr lang="el-GR" altLang="el-GR" dirty="0" smtClean="0"/>
              <a:t>Συχνότητας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/>
                  <a:t>Μ(ω</a:t>
                </a:r>
                <a:r>
                  <a:rPr lang="el-GR" altLang="el-GR" sz="1600" dirty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05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l-GR" altLang="el-GR" sz="1600" b="0" i="1" dirty="0" smtClean="0">
                        <a:latin typeface="Cambria Math"/>
                      </a:rPr>
                      <m:t>|</m:t>
                    </m:r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/>
                          </a:rPr>
                          <m:t>𝐵𝑃𝐹</m:t>
                        </m:r>
                      </m:sub>
                    </m:sSub>
                    <m:d>
                      <m:d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6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altLang="el-GR" sz="1600" b="0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 smtClean="0"/>
                  <a:t>Μέτρο της απόκρισης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συχνότητας</a:t>
                </a:r>
                <a:r>
                  <a:rPr lang="el-GR" altLang="el-GR" sz="1600" dirty="0"/>
                  <a:t> </a:t>
                </a:r>
                <a:r>
                  <a:rPr lang="el-GR" altLang="el-GR" sz="1600" dirty="0" err="1" smtClean="0"/>
                  <a:t>ζωνοδιαβατού</a:t>
                </a:r>
                <a:r>
                  <a:rPr lang="el-GR" altLang="el-GR" sz="1600" dirty="0" smtClean="0"/>
                  <a:t> φίλτρου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𝑆𝑆𝐵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SSB </a:t>
                </a:r>
                <a:r>
                  <a:rPr lang="el-GR" altLang="el-GR" sz="1600" dirty="0"/>
                  <a:t/>
                </a:r>
                <a:br>
                  <a:rPr lang="el-GR" altLang="el-GR" sz="1600" dirty="0"/>
                </a:br>
                <a:r>
                  <a:rPr lang="en-US" altLang="el-GR" sz="1600" dirty="0" smtClean="0"/>
                  <a:t>(</a:t>
                </a:r>
                <a:r>
                  <a:rPr lang="el-GR" altLang="el-GR" sz="1600" dirty="0" smtClean="0"/>
                  <a:t>άνω ζώνη</a:t>
                </a:r>
                <a:r>
                  <a:rPr lang="el-GR" altLang="el-GR" sz="1600" dirty="0"/>
                  <a:t>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b="-31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3074" name="Picture 2" descr="C:\Users\User\Dropbox\1_ΤΕΙ_ΔΕ\1_ΜΑΘΗΜΑΤΑ\3_ΤΗΛΕΠΙΚΟΙΝΩΝΙΑΚΑ_ΣΥΣΤΗΜΑΤΑ_Ι\ΘΕΩΡΙΑ\1_Διδασκαλία_Μαθήματος\1_Διαφάνειες\HSU\ΣΧΗΜΑΤΑ_ΚΕΦ_2\SXHMA_2.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12482"/>
            <a:ext cx="5544616" cy="552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Μετατόπισης </a:t>
            </a:r>
            <a:r>
              <a:rPr lang="el-GR" altLang="el-GR" dirty="0" smtClean="0"/>
              <a:t>Φάσης (1/2)</a:t>
            </a:r>
            <a:endParaRPr lang="el-GR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4099" name="Picture 3" descr="C:\Users\User\Dropbox\1_ΤΕΙ_ΔΕ\1_ΜΑΘΗΜΑΤΑ\3_ΤΗΛΕΠΙΚΟΙΝΩΝΙΑΚΑ_ΣΥΣΤΗΜΑΤΑ_Ι\ΘΕΩΡΙΑ\1_Διδασκαλία_Μαθήματος\1_Διαφάνειες\HSU\ΣΧΗΜΑΤΑ_ΚΕΦ_2\SXHMA_2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4565"/>
            <a:ext cx="7876989" cy="41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9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22782</TotalTime>
  <Words>1357</Words>
  <Application>Microsoft Office PowerPoint</Application>
  <PresentationFormat>On-screen Show (4:3)</PresentationFormat>
  <Paragraphs>295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Τηλεπικοινωνιακά Συστήματα Ι</vt:lpstr>
      <vt:lpstr>Ατζέντα</vt:lpstr>
      <vt:lpstr>Διαμόρφωση Απλής Πλευρικής Ζώνης</vt:lpstr>
      <vt:lpstr>Εισαγωγή</vt:lpstr>
      <vt:lpstr>Φάσμα Σημάτων DSB και SSB</vt:lpstr>
      <vt:lpstr>Δημιουργία Σημάτων SSB</vt:lpstr>
      <vt:lpstr>Μέθοδος  Διευκρίνησης Συχνότητας (1/2)</vt:lpstr>
      <vt:lpstr>Μέθοδος  Διευκρίνησης Συχνότητας (2/2)</vt:lpstr>
      <vt:lpstr>Μέθοδος Μετατόπισης Φάσης (1/2)</vt:lpstr>
      <vt:lpstr>Μέθοδος Μετατόπισης Φάσης (2/2)</vt:lpstr>
      <vt:lpstr>Αποδιαμόρφωση Σημάτων SSB</vt:lpstr>
      <vt:lpstr>Σύμφωνη Ανίχνευση (1/2)</vt:lpstr>
      <vt:lpstr>Σύμφωνη Ανίχνευση (2/2)</vt:lpstr>
      <vt:lpstr>Μέθοδος Μετατόπισης Φάσης (1/2)</vt:lpstr>
      <vt:lpstr>Μέθοδος Μετατόπισης Φάσης (2/2)</vt:lpstr>
      <vt:lpstr>Διαμόρφωση Υπολειπόμενης Πλευρικής Ζώνης</vt:lpstr>
      <vt:lpstr>Ορισμός</vt:lpstr>
      <vt:lpstr>Δημιουργία Σημάτων VSB</vt:lpstr>
      <vt:lpstr>Φάσμα Σήματος VSB</vt:lpstr>
      <vt:lpstr>Αποδιαμόρφωση Σημάτων VSB (1/2)</vt:lpstr>
      <vt:lpstr>Αποδιαμόρφωση Σημάτων VSB (2/2)</vt:lpstr>
      <vt:lpstr>Μετατόπιση και Μίξη Συχνοτήτων</vt:lpstr>
      <vt:lpstr>Μετατόπιση και Μίξη Συχνοτήτων</vt:lpstr>
      <vt:lpstr>Πολυπλεξία Διαίρεσης Συχνοτήτων</vt:lpstr>
      <vt:lpstr>Πολυπλεξία Διαίρεσης Συχνοτήτων</vt:lpstr>
      <vt:lpstr>Πολυπλεξία Διαίρεσης Συχνοτήτων</vt:lpstr>
      <vt:lpstr>Άσκηση 1</vt:lpstr>
      <vt:lpstr>Άσκηση 1 (συνέχεια)</vt:lpstr>
      <vt:lpstr>Άσκηση 1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853</cp:revision>
  <dcterms:created xsi:type="dcterms:W3CDTF">2012-03-18T08:27:36Z</dcterms:created>
  <dcterms:modified xsi:type="dcterms:W3CDTF">2016-09-26T07:55:51Z</dcterms:modified>
</cp:coreProperties>
</file>