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501" r:id="rId2"/>
    <p:sldId id="644" r:id="rId3"/>
    <p:sldId id="579" r:id="rId4"/>
    <p:sldId id="580" r:id="rId5"/>
    <p:sldId id="581" r:id="rId6"/>
    <p:sldId id="598" r:id="rId7"/>
    <p:sldId id="608" r:id="rId8"/>
    <p:sldId id="595" r:id="rId9"/>
    <p:sldId id="619" r:id="rId10"/>
    <p:sldId id="620" r:id="rId11"/>
    <p:sldId id="630" r:id="rId12"/>
    <p:sldId id="631" r:id="rId13"/>
    <p:sldId id="632" r:id="rId14"/>
    <p:sldId id="622" r:id="rId15"/>
    <p:sldId id="634" r:id="rId16"/>
    <p:sldId id="621" r:id="rId17"/>
    <p:sldId id="623" r:id="rId18"/>
    <p:sldId id="624" r:id="rId19"/>
    <p:sldId id="635" r:id="rId20"/>
    <p:sldId id="637" r:id="rId21"/>
    <p:sldId id="626" r:id="rId22"/>
    <p:sldId id="636" r:id="rId23"/>
    <p:sldId id="643" r:id="rId24"/>
    <p:sldId id="638" r:id="rId25"/>
    <p:sldId id="639" r:id="rId26"/>
    <p:sldId id="640" r:id="rId27"/>
    <p:sldId id="641" r:id="rId28"/>
    <p:sldId id="642" r:id="rId2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>
      <p:cViewPr varScale="1">
        <p:scale>
          <a:sx n="91" d="100"/>
          <a:sy n="91" d="100"/>
        </p:scale>
        <p:origin x="-37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11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26/9/2016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6894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  <a:r>
              <a:rPr lang="en-US" sz="2400" smtClean="0"/>
              <a:t> 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615159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smtClean="0"/>
              <a:t>Διάλεξη </a:t>
            </a:r>
            <a:r>
              <a:rPr lang="el-GR" sz="2800" b="1" dirty="0"/>
              <a:t>5</a:t>
            </a:r>
            <a:r>
              <a:rPr lang="el-GR" sz="2800" b="1" smtClean="0"/>
              <a:t>:</a:t>
            </a:r>
            <a:r>
              <a:rPr lang="en-US" sz="2800" b="1" dirty="0" smtClean="0"/>
              <a:t> </a:t>
            </a:r>
            <a:r>
              <a:rPr lang="el-GR" sz="2800" b="1" dirty="0" smtClean="0"/>
              <a:t>Διαμόρφωση Πλάτους (1/2)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Αποδιαμόρφωση Σημάτων </a:t>
            </a:r>
            <a:r>
              <a:rPr lang="en-US" altLang="el-GR" dirty="0" smtClean="0"/>
              <a:t>DSB (1/4)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Αποδιαμορφωτής (ανιχνευτής) </a:t>
                </a:r>
                <a:r>
                  <a:rPr lang="en-US" altLang="el-GR" sz="1800" dirty="0" smtClean="0"/>
                  <a:t>DSB: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Το διαμορφωμένο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el-GR" sz="1800" i="1">
                            <a:latin typeface="Cambria Math"/>
                          </a:rPr>
                          <m:t>𝐷𝑆𝐵</m:t>
                        </m:r>
                      </m:sub>
                    </m:sSub>
                    <m:d>
                      <m:dPr>
                        <m:ctrlPr>
                          <a:rPr lang="en-US" alt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altLang="el-GR" sz="1800" dirty="0" smtClean="0"/>
                  <a:t> πολλαπλασιάζεται με ένα </a:t>
                </a:r>
                <a:r>
                  <a:rPr lang="el-GR" altLang="el-GR" sz="1800" b="1" dirty="0" smtClean="0"/>
                  <a:t>τοπικό φέρον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l-GR" sz="1800" i="0" dirty="0" smtClean="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alt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altLang="el-GR" sz="180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altLang="el-GR" sz="1800" i="1" dirty="0" smtClean="0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el-GR" sz="1800" i="1" dirty="0" err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altLang="el-GR" sz="1800" i="1" dirty="0" err="1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el-GR" altLang="el-GR" sz="1800" dirty="0" smtClean="0"/>
                  <a:t> το οποίο παράγεται από έναν </a:t>
                </a:r>
                <a:r>
                  <a:rPr lang="el-GR" altLang="el-GR" sz="1800" b="1" dirty="0" smtClean="0"/>
                  <a:t>τοπικό ταλαντωτή </a:t>
                </a:r>
                <a:r>
                  <a:rPr lang="el-GR" altLang="el-GR" sz="1800" dirty="0" smtClean="0"/>
                  <a:t>και το αποτέλεσμα </a:t>
                </a:r>
                <a14:m>
                  <m:oMath xmlns:m="http://schemas.openxmlformats.org/officeDocument/2006/math">
                    <m:r>
                      <a:rPr lang="en-US" altLang="el-GR" sz="1800" i="1" dirty="0" smtClean="0">
                        <a:latin typeface="Cambria Math"/>
                      </a:rPr>
                      <m:t>𝑑</m:t>
                    </m:r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 smtClean="0"/>
                  <a:t> φιλτράρεται από ένα </a:t>
                </a:r>
                <a:r>
                  <a:rPr lang="el-GR" altLang="el-GR" sz="1800" dirty="0" err="1" smtClean="0"/>
                  <a:t>βαθυπερατό</a:t>
                </a:r>
                <a:r>
                  <a:rPr lang="el-GR" altLang="el-GR" sz="1800" dirty="0" smtClean="0"/>
                  <a:t> φίλτρο (</a:t>
                </a:r>
                <a:r>
                  <a:rPr lang="en-US" altLang="el-GR" sz="1800" dirty="0" smtClean="0"/>
                  <a:t>LPF)</a:t>
                </a:r>
                <a:r>
                  <a:rPr lang="en-US" altLang="el-GR" sz="1800" dirty="0"/>
                  <a:t> </a:t>
                </a:r>
                <a:r>
                  <a:rPr lang="el-GR" altLang="el-GR" sz="1800" dirty="0" smtClean="0"/>
                  <a:t>για να προκύψει το </a:t>
                </a:r>
                <a:r>
                  <a:rPr lang="el-GR" altLang="el-GR" sz="1800" dirty="0" err="1" smtClean="0"/>
                  <a:t>αποδια</a:t>
                </a:r>
                <a:r>
                  <a:rPr lang="en-US" altLang="el-GR" sz="1800" dirty="0" smtClean="0"/>
                  <a:t>-</a:t>
                </a:r>
                <a:r>
                  <a:rPr lang="el-GR" altLang="el-GR" sz="1800" dirty="0" smtClean="0"/>
                  <a:t>μορφωμένο σήμα </a:t>
                </a:r>
                <a14:m>
                  <m:oMath xmlns:m="http://schemas.openxmlformats.org/officeDocument/2006/math">
                    <m:r>
                      <a:rPr lang="en-US" altLang="el-GR" sz="1800" i="1" dirty="0" smtClean="0">
                        <a:latin typeface="Cambria Math"/>
                      </a:rPr>
                      <m:t>𝑦</m:t>
                    </m:r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 smtClean="0"/>
                  <a:t>.</a:t>
                </a: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Η τεχνική αυτή ονομάζεται </a:t>
                </a:r>
                <a:r>
                  <a:rPr lang="el-GR" altLang="el-GR" sz="1800" b="1" dirty="0" smtClean="0"/>
                  <a:t>σύγχρονη αποδιαμόρφωση </a:t>
                </a:r>
                <a:r>
                  <a:rPr lang="el-GR" altLang="el-GR" sz="1800" dirty="0" smtClean="0"/>
                  <a:t>ή </a:t>
                </a:r>
                <a:r>
                  <a:rPr lang="el-GR" altLang="el-GR" sz="1800" b="1" dirty="0" smtClean="0"/>
                  <a:t>σύμφωνη ανίχνευση </a:t>
                </a:r>
                <a:r>
                  <a:rPr lang="el-GR" altLang="el-GR" sz="1800" dirty="0" smtClean="0"/>
                  <a:t>και παρότι είναι μαθηματικά απλή, στην πράξη αντιμετωπίζει σοβαρά προβλήματα.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 b="-184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759" y="1989751"/>
            <a:ext cx="4277465" cy="172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88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dirty="0"/>
              <a:t>Αποδιαμόρφωση </a:t>
            </a:r>
            <a:r>
              <a:rPr lang="el-GR" altLang="el-GR" dirty="0" smtClean="0"/>
              <a:t>Σημάτων </a:t>
            </a:r>
            <a:r>
              <a:rPr lang="en-US" altLang="el-GR" dirty="0" smtClean="0"/>
              <a:t>DSB (2/4)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Ο πολλαπλασιασμός της τοπικής φέρουσας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80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με το διαμορφωμένο </a:t>
                </a:r>
                <a:r>
                  <a:rPr lang="en-US" sz="1800" dirty="0" smtClean="0"/>
                  <a:t>DSB</a:t>
                </a:r>
                <a:r>
                  <a:rPr lang="el-GR" sz="1800" dirty="0" smtClean="0"/>
                  <a:t>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𝐷𝑆𝐵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𝑡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δίνει: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𝑑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buNone/>
                </a:pPr>
                <a:r>
                  <a:rPr lang="el-GR" sz="1800" i="1" dirty="0" smtClean="0">
                    <a:latin typeface="Cambria Math"/>
                  </a:rPr>
                  <a:t/>
                </a:r>
                <a:br>
                  <a:rPr lang="el-GR" sz="180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buNone/>
                </a:pPr>
                <a:r>
                  <a:rPr lang="el-GR" sz="1800" i="1" dirty="0" smtClean="0">
                    <a:latin typeface="Cambria Math"/>
                  </a:rPr>
                  <a:t/>
                </a:r>
                <a:br>
                  <a:rPr lang="el-GR" sz="180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/>
                  <a:t>Ο δεύτερος όρος στη δεξιά πλευρά κόβεται από το </a:t>
                </a:r>
                <a:r>
                  <a:rPr lang="el-GR" sz="1800" dirty="0" err="1"/>
                  <a:t>βαθυπερατό</a:t>
                </a:r>
                <a:r>
                  <a:rPr lang="el-GR" sz="1800" dirty="0"/>
                  <a:t> φίλτρο, </a:t>
                </a:r>
                <a:r>
                  <a:rPr lang="el-GR" sz="1800" dirty="0" smtClean="0"/>
                  <a:t>οπότε το </a:t>
                </a:r>
                <a:r>
                  <a:rPr lang="el-GR" sz="1800" dirty="0" err="1" smtClean="0"/>
                  <a:t>αποδιαμορφωμένο</a:t>
                </a:r>
                <a:r>
                  <a:rPr lang="el-GR" sz="1800" dirty="0" smtClean="0"/>
                  <a:t> σήμα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δίνεται από: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Με απλή ενίσχυση κατά 2, λαμβάνουμε πάλι το αρχικό σήμα </a:t>
                </a:r>
                <a14:m>
                  <m:oMath xmlns:m="http://schemas.openxmlformats.org/officeDocument/2006/math">
                    <m:r>
                      <a:rPr lang="en-US" altLang="el-GR" sz="1800" i="1" dirty="0" smtClean="0">
                        <a:latin typeface="Cambria Math"/>
                      </a:rPr>
                      <m:t>𝑚</m:t>
                    </m:r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 smtClean="0"/>
                  <a:t>.</a:t>
                </a: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2671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dirty="0" smtClean="0"/>
              <a:t>Αποδιαμόρφωση Σημάτων </a:t>
            </a:r>
            <a:r>
              <a:rPr lang="en-US" altLang="el-GR" dirty="0" smtClean="0"/>
              <a:t>DSB (3/4)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el-GR" sz="1600" i="0" dirty="0" smtClean="0">
                        <a:latin typeface="Cambria Math"/>
                      </a:rPr>
                      <m:t>Μ</m:t>
                    </m:r>
                    <m:r>
                      <a:rPr lang="el-GR" altLang="el-GR" sz="1600" i="1" dirty="0" smtClean="0">
                        <a:latin typeface="Cambria Math"/>
                      </a:rPr>
                      <m:t>(</m:t>
                    </m:r>
                    <m:r>
                      <a:rPr lang="el-GR" altLang="el-GR" sz="1600" i="1" dirty="0" smtClean="0">
                        <a:latin typeface="Cambria Math"/>
                      </a:rPr>
                      <m:t>𝜔</m:t>
                    </m:r>
                    <m:r>
                      <a:rPr lang="el-GR" altLang="el-GR" sz="16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600" dirty="0" smtClean="0"/>
                  <a:t> φάσμα πληροφοριακού σήματος</a:t>
                </a: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600" i="1" dirty="0" smtClean="0">
                            <a:latin typeface="Cambria Math"/>
                          </a:rPr>
                          <m:t>𝐷𝑆𝐵</m:t>
                        </m:r>
                      </m:sub>
                    </m:sSub>
                    <m:r>
                      <a:rPr lang="en-US" altLang="el-GR" sz="1600" i="1" dirty="0" smtClean="0">
                        <a:latin typeface="Cambria Math"/>
                      </a:rPr>
                      <m:t>(</m:t>
                    </m:r>
                    <m:r>
                      <a:rPr lang="el-GR" altLang="el-GR" sz="1600" i="1" dirty="0" smtClean="0">
                        <a:latin typeface="Cambria Math"/>
                      </a:rPr>
                      <m:t>𝜔</m:t>
                    </m:r>
                    <m:r>
                      <a:rPr lang="el-GR" altLang="el-GR" sz="16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600" dirty="0" smtClean="0"/>
                  <a:t> φάσμα διαμορφωμένου </a:t>
                </a:r>
                <a:r>
                  <a:rPr lang="en-US" altLang="el-GR" sz="1600" dirty="0" smtClean="0"/>
                  <a:t>DSB</a:t>
                </a:r>
                <a:r>
                  <a:rPr lang="el-GR" altLang="el-GR" sz="1600" dirty="0" smtClean="0"/>
                  <a:t> σήματος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altLang="el-GR" sz="1600" i="1" dirty="0" smtClean="0">
                        <a:latin typeface="Cambria Math"/>
                      </a:rPr>
                      <m:t>𝐷</m:t>
                    </m:r>
                    <m:r>
                      <a:rPr lang="en-US" altLang="el-GR" sz="1600" i="1" dirty="0" smtClean="0">
                        <a:latin typeface="Cambria Math"/>
                      </a:rPr>
                      <m:t>(</m:t>
                    </m:r>
                    <m:r>
                      <a:rPr lang="el-GR" altLang="el-GR" sz="1600" i="1" dirty="0" smtClean="0">
                        <a:latin typeface="Cambria Math"/>
                      </a:rPr>
                      <m:t>𝜔</m:t>
                    </m:r>
                    <m:r>
                      <a:rPr lang="el-GR" altLang="el-GR" sz="1600" i="1" dirty="0" smtClean="0">
                        <a:latin typeface="Cambria Math"/>
                      </a:rPr>
                      <m:t>) </m:t>
                    </m:r>
                  </m:oMath>
                </a14:m>
                <a:r>
                  <a:rPr lang="el-GR" altLang="el-GR" sz="1600" dirty="0" smtClean="0"/>
                  <a:t>φάσμα ενδιάμεσου σήματος </a:t>
                </a:r>
                <a14:m>
                  <m:oMath xmlns:m="http://schemas.openxmlformats.org/officeDocument/2006/math">
                    <m:r>
                      <a:rPr lang="en-US" altLang="el-GR" sz="1600" i="1" dirty="0" smtClean="0">
                        <a:latin typeface="Cambria Math"/>
                      </a:rPr>
                      <m:t>𝑑</m:t>
                    </m:r>
                    <m:r>
                      <a:rPr lang="en-US" altLang="el-GR" sz="1600" i="1" dirty="0" smtClean="0">
                        <a:latin typeface="Cambria Math"/>
                      </a:rPr>
                      <m:t>(</m:t>
                    </m:r>
                    <m:r>
                      <a:rPr lang="en-US" altLang="el-GR" sz="1600" i="1" dirty="0" smtClean="0">
                        <a:latin typeface="Cambria Math"/>
                      </a:rPr>
                      <m:t>𝑡</m:t>
                    </m:r>
                    <m:r>
                      <a:rPr lang="en-US" altLang="el-GR" sz="1600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222" t="-49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  <p:pic>
        <p:nvPicPr>
          <p:cNvPr id="4098" name="Picture 2" descr="C:\Users\User\Dropbox\1_ΤΕΙ_ΔΕ\1_ΜΑΘΗΜΑΤΑ\3_ΤΗΛΕΠΙΚΟΙΝΩΝΙΑΚΑ_ΣΥΣΤΗΜΑΤΑ_Ι\ΘΕΩΡΙΑ\1_Διδασκαλία_Μαθήματος\1_Διαφάνειες\HSU\ΣΧΗΜΑΤΑ_ΚΕΦ_2\SXHMA_2.16_A_B_C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57905"/>
            <a:ext cx="6120680" cy="475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11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dirty="0" smtClean="0"/>
              <a:t>Αποδιαμόρφωση Σημάτων </a:t>
            </a:r>
            <a:r>
              <a:rPr lang="en-US" altLang="el-GR" dirty="0" smtClean="0"/>
              <a:t>DSB (4/4)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b="0" i="1" dirty="0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el-GR" sz="1800" b="0" i="1" dirty="0" smtClean="0">
                            <a:latin typeface="Cambria Math"/>
                          </a:rPr>
                          <m:t>𝐿𝑃𝐹</m:t>
                        </m:r>
                      </m:sub>
                    </m:sSub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l-GR" altLang="el-GR" sz="1800" i="1" dirty="0">
                        <a:latin typeface="Cambria Math"/>
                      </a:rPr>
                      <m:t>𝜔</m:t>
                    </m:r>
                    <m:r>
                      <a:rPr lang="el-GR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/>
                  <a:t> φάσμα </a:t>
                </a:r>
                <a:r>
                  <a:rPr lang="el-GR" altLang="el-GR" sz="1800" dirty="0" smtClean="0"/>
                  <a:t>στην έξοδο του </a:t>
                </a:r>
                <a:r>
                  <a:rPr lang="el-GR" altLang="el-GR" sz="1800" dirty="0" err="1" smtClean="0"/>
                  <a:t>βαθυπερατού</a:t>
                </a:r>
                <a:r>
                  <a:rPr lang="el-GR" altLang="el-GR" sz="1800" dirty="0" smtClean="0"/>
                  <a:t> φίλτρου (</a:t>
                </a:r>
                <a:r>
                  <a:rPr lang="en-US" altLang="el-GR" sz="1800" dirty="0" smtClean="0"/>
                  <a:t>LPF)</a:t>
                </a:r>
                <a:endParaRPr lang="el-GR" altLang="el-GR" sz="1800" dirty="0"/>
              </a:p>
              <a:p>
                <a:pPr algn="l"/>
                <a14:m>
                  <m:oMath xmlns:m="http://schemas.openxmlformats.org/officeDocument/2006/math">
                    <m:r>
                      <a:rPr lang="en-US" altLang="el-GR" sz="1800" b="0" i="1" dirty="0" smtClean="0">
                        <a:latin typeface="Cambria Math"/>
                      </a:rPr>
                      <m:t>𝑌</m:t>
                    </m:r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l-GR" altLang="el-GR" sz="1800" i="1" dirty="0">
                        <a:latin typeface="Cambria Math"/>
                      </a:rPr>
                      <m:t>𝜔</m:t>
                    </m:r>
                    <m:r>
                      <a:rPr lang="el-GR" altLang="el-GR" sz="1800" i="1" dirty="0">
                        <a:latin typeface="Cambria Math"/>
                      </a:rPr>
                      <m:t>) </m:t>
                    </m:r>
                  </m:oMath>
                </a14:m>
                <a:r>
                  <a:rPr lang="el-GR" altLang="el-GR" sz="1800" dirty="0"/>
                  <a:t>φάσμα </a:t>
                </a:r>
                <a:r>
                  <a:rPr lang="el-GR" altLang="el-GR" sz="1800" dirty="0" err="1" smtClean="0"/>
                  <a:t>αποδιαμορφωμένου</a:t>
                </a:r>
                <a:r>
                  <a:rPr lang="el-GR" altLang="el-GR" sz="1800" dirty="0" smtClean="0"/>
                  <a:t> σήματος </a:t>
                </a:r>
                <a14:m>
                  <m:oMath xmlns:m="http://schemas.openxmlformats.org/officeDocument/2006/math">
                    <m:r>
                      <a:rPr lang="en-US" altLang="el-GR" sz="1800" b="0" i="1" dirty="0" smtClean="0">
                        <a:latin typeface="Cambria Math"/>
                      </a:rPr>
                      <m:t>𝑦</m:t>
                    </m:r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n-US" altLang="el-GR" sz="1800" i="1" dirty="0">
                        <a:latin typeface="Cambria Math"/>
                      </a:rPr>
                      <m:t>𝑡</m:t>
                    </m:r>
                    <m:r>
                      <a:rPr lang="en-US" altLang="el-GR" sz="1800" i="1" dirty="0">
                        <a:latin typeface="Cambria Math"/>
                      </a:rPr>
                      <m:t>)</m:t>
                    </m:r>
                  </m:oMath>
                </a14:m>
                <a:endParaRPr lang="en-US" altLang="el-GR" sz="1800" dirty="0"/>
              </a:p>
              <a:p>
                <a:pPr marL="0" indent="0" algn="l">
                  <a:buNone/>
                </a:pP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444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  <p:pic>
        <p:nvPicPr>
          <p:cNvPr id="5122" name="Picture 2" descr="C:\Users\User\Dropbox\1_ΤΕΙ_ΔΕ\1_ΜΑΘΗΜΑΤΑ\3_ΤΗΛΕΠΙΚΟΙΝΩΝΙΑΚΑ_ΣΥΣΤΗΜΑΤΑ_Ι\ΘΕΩΡΙΑ\1_Διδασκαλία_Μαθήματος\1_Διαφάνειες\HSU\ΣΧΗΜΑΤΑ_ΚΕΦ_2\SXHMA_2.16_D_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80928"/>
            <a:ext cx="5832648" cy="317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237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Προβλήματα Σύμφωνης Ανίχνευσης (1/</a:t>
            </a:r>
            <a:r>
              <a:rPr lang="en-US" altLang="el-GR" dirty="0" smtClean="0"/>
              <a:t>3</a:t>
            </a:r>
            <a:r>
              <a:rPr lang="el-GR" altLang="el-GR" dirty="0" smtClean="0"/>
              <a:t>)</a:t>
            </a:r>
            <a:endParaRPr lang="el-GR" alt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el-GR" altLang="el-GR" sz="1800" dirty="0" smtClean="0"/>
              <a:t>Παραπάνω αποδείξαμε ότι η </a:t>
            </a:r>
            <a:r>
              <a:rPr lang="el-GR" altLang="el-GR" sz="1800" b="1" dirty="0" smtClean="0"/>
              <a:t>σύγχρονη </a:t>
            </a:r>
            <a:r>
              <a:rPr lang="el-GR" altLang="el-GR" sz="1800" b="1" dirty="0"/>
              <a:t>αποδιαμόρφωση </a:t>
            </a:r>
            <a:r>
              <a:rPr lang="el-GR" altLang="el-GR" sz="1800" dirty="0"/>
              <a:t>ή </a:t>
            </a:r>
            <a:r>
              <a:rPr lang="el-GR" altLang="el-GR" sz="1800" b="1" dirty="0"/>
              <a:t>σύμφωνη ανίχνευση </a:t>
            </a:r>
            <a:r>
              <a:rPr lang="el-GR" altLang="el-GR" sz="1800" dirty="0" smtClean="0"/>
              <a:t>είναι </a:t>
            </a:r>
            <a:r>
              <a:rPr lang="el-GR" altLang="el-GR" sz="1800" dirty="0"/>
              <a:t>μαθηματικά </a:t>
            </a:r>
            <a:r>
              <a:rPr lang="el-GR" altLang="el-GR" sz="1800" dirty="0" smtClean="0"/>
              <a:t>πολύ απλή.</a:t>
            </a:r>
            <a:endParaRPr lang="en-US" altLang="el-GR" sz="1800" dirty="0" smtClean="0"/>
          </a:p>
          <a:p>
            <a:pPr algn="l">
              <a:spcBef>
                <a:spcPts val="600"/>
              </a:spcBef>
            </a:pPr>
            <a:r>
              <a:rPr lang="el-GR" altLang="el-GR" sz="1800" dirty="0" smtClean="0"/>
              <a:t>Δυστυχώς όμως στην </a:t>
            </a:r>
            <a:r>
              <a:rPr lang="el-GR" altLang="el-GR" sz="1800" dirty="0"/>
              <a:t>πράξη αντιμετωπίζει σοβαρά </a:t>
            </a:r>
            <a:r>
              <a:rPr lang="el-GR" altLang="el-GR" sz="1800" dirty="0" smtClean="0"/>
              <a:t>προβλήματα και για το λόγο αυτό δεν χρησιμοποιείται.</a:t>
            </a:r>
          </a:p>
          <a:p>
            <a:pPr algn="l">
              <a:spcBef>
                <a:spcPts val="600"/>
              </a:spcBef>
            </a:pPr>
            <a:r>
              <a:rPr lang="el-GR" altLang="el-GR" sz="1800" dirty="0" smtClean="0"/>
              <a:t>Τα προβλήματα οφείλονται στην παραδοχή που κάναμε ότι ο τοπικός ταλαντωτής του δέκτη παράγει ένα τοπικό φέρον </a:t>
            </a:r>
            <a:r>
              <a:rPr lang="el-GR" altLang="el-GR" sz="1800" b="1" dirty="0" smtClean="0"/>
              <a:t>πανομοιότυπο </a:t>
            </a:r>
            <a:r>
              <a:rPr lang="el-GR" altLang="el-GR" sz="1800" dirty="0" smtClean="0"/>
              <a:t>του φέροντος που παράγει ο ταλαντωτής του πομπού.</a:t>
            </a:r>
          </a:p>
          <a:p>
            <a:pPr algn="l">
              <a:spcBef>
                <a:spcPts val="600"/>
              </a:spcBef>
            </a:pPr>
            <a:r>
              <a:rPr lang="el-GR" altLang="el-GR" sz="1800" dirty="0" smtClean="0"/>
              <a:t>Αυτό στην πραγματικότητα δεν ισχύει, καθώς είναι πολύ πιθανό μεταξύ των δύο φερόντων (πομπού και δέκτη) να υπάρχουν διαφορές στη </a:t>
            </a:r>
            <a:r>
              <a:rPr lang="el-GR" altLang="el-GR" sz="1800" b="1" dirty="0" smtClean="0"/>
              <a:t>φάση </a:t>
            </a:r>
            <a:r>
              <a:rPr lang="el-GR" altLang="el-GR" sz="1800" dirty="0" smtClean="0"/>
              <a:t>ή στην </a:t>
            </a:r>
            <a:r>
              <a:rPr lang="el-GR" altLang="el-GR" sz="1800" b="1" dirty="0" smtClean="0"/>
              <a:t>συχνότητα</a:t>
            </a:r>
            <a:r>
              <a:rPr lang="el-GR" altLang="el-GR" sz="1800" dirty="0" smtClean="0"/>
              <a:t>.</a:t>
            </a:r>
          </a:p>
          <a:p>
            <a:pPr algn="l">
              <a:spcBef>
                <a:spcPts val="600"/>
              </a:spcBef>
            </a:pPr>
            <a:r>
              <a:rPr lang="el-GR" altLang="el-GR" sz="1800" dirty="0" smtClean="0"/>
              <a:t>Τα προβλήματα αυτά διερευνώνται στις επόμενες δύο διαφάνειες.</a:t>
            </a:r>
          </a:p>
          <a:p>
            <a:pPr algn="l">
              <a:spcBef>
                <a:spcPts val="600"/>
              </a:spcBef>
            </a:pPr>
            <a:r>
              <a:rPr lang="el-GR" altLang="el-GR" sz="1800" dirty="0" smtClean="0"/>
              <a:t>Η δυσκολία ανάκτησης (ανίχνευσης – αποδιαμόρφωσης) του </a:t>
            </a:r>
            <a:r>
              <a:rPr lang="en-US" altLang="el-GR" sz="1800" dirty="0" smtClean="0"/>
              <a:t>DSB</a:t>
            </a:r>
            <a:r>
              <a:rPr lang="el-GR" altLang="el-GR" sz="1800" dirty="0" smtClean="0"/>
              <a:t> σήματος, καθιστά ελάχιστα δημοφιλή την τεχνική αυτή.</a:t>
            </a:r>
          </a:p>
          <a:p>
            <a:pPr algn="l">
              <a:spcBef>
                <a:spcPts val="600"/>
              </a:spcBef>
            </a:pP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991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Προβλήματα Σύμφωνης Ανίχνευσης (</a:t>
            </a:r>
            <a:r>
              <a:rPr lang="en-US" altLang="el-GR" dirty="0"/>
              <a:t>2</a:t>
            </a:r>
            <a:r>
              <a:rPr lang="el-GR" altLang="el-GR" dirty="0" smtClean="0"/>
              <a:t>/</a:t>
            </a:r>
            <a:r>
              <a:rPr lang="en-US" altLang="el-GR" dirty="0" smtClean="0"/>
              <a:t>3</a:t>
            </a:r>
            <a:r>
              <a:rPr lang="el-GR" altLang="el-GR" dirty="0" smtClean="0"/>
              <a:t>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Αν η </a:t>
                </a:r>
                <a:r>
                  <a:rPr lang="el-GR" sz="1800" dirty="0"/>
                  <a:t>τοπική φέρουσα </a:t>
                </a:r>
                <a:r>
                  <a:rPr lang="el-GR" sz="1800" dirty="0" smtClean="0"/>
                  <a:t>εμφανίζει </a:t>
                </a:r>
                <a:r>
                  <a:rPr lang="el-GR" sz="1800" b="1" dirty="0" smtClean="0"/>
                  <a:t>σφάλμα φάσης</a:t>
                </a:r>
                <a:r>
                  <a:rPr lang="el-GR" sz="1800" dirty="0" smtClean="0"/>
                  <a:t> (φ), δηλ. είναι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+</m:t>
                        </m:r>
                        <m:r>
                          <a:rPr lang="el-GR" sz="1800" i="1">
                            <a:latin typeface="Cambria Math"/>
                          </a:rPr>
                          <m:t>𝜑</m:t>
                        </m:r>
                      </m:e>
                    </m:d>
                  </m:oMath>
                </a14:m>
                <a:r>
                  <a:rPr lang="el-GR" sz="1800" dirty="0" smtClean="0"/>
                  <a:t>, τότε ο πολλαπλασιασμός της με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𝐷𝑆𝐵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𝑡</m:t>
                    </m:r>
                  </m:oMath>
                </a14:m>
                <a:r>
                  <a:rPr lang="en-US" sz="1800" dirty="0" smtClean="0"/>
                  <a:t>, </a:t>
                </a:r>
                <a:r>
                  <a:rPr lang="el-GR" sz="1800" dirty="0" smtClean="0"/>
                  <a:t>δίνει:</a:t>
                </a:r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𝑑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𝜑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𝜑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𝑐𝑜𝑠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𝑐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𝜑</m:t>
                                  </m:r>
                                </m:e>
                              </m:d>
                            </m:e>
                          </m:func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l-GR" sz="1800" i="1">
                              <a:latin typeface="Cambria Math"/>
                            </a:rPr>
                            <m:t>𝜑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func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𝜑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/>
                  <a:t>Ο δεύτερος όρος στη δεξιά πλευρά </a:t>
                </a:r>
                <a:r>
                  <a:rPr lang="el-GR" sz="1800" dirty="0" smtClean="0"/>
                  <a:t>κόβεται </a:t>
                </a:r>
                <a:r>
                  <a:rPr lang="el-GR" sz="1800" dirty="0"/>
                  <a:t>από το </a:t>
                </a:r>
                <a:r>
                  <a:rPr lang="el-GR" sz="1800" dirty="0" err="1" smtClean="0"/>
                  <a:t>βαθυπερατό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φίλτρο, </a:t>
                </a:r>
                <a:r>
                  <a:rPr lang="el-GR" sz="1800" dirty="0" smtClean="0"/>
                  <a:t>οπότε:</a:t>
                </a: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r>
                        <a:rPr lang="el-GR" sz="1800" i="1">
                          <a:latin typeface="Cambria Math"/>
                        </a:rPr>
                        <m:t>𝜑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u="sng" dirty="0" smtClean="0"/>
                  <a:t>Παρατηρήσεις</a:t>
                </a:r>
                <a:r>
                  <a:rPr lang="el-GR" sz="1800" dirty="0" smtClean="0"/>
                  <a:t>:</a:t>
                </a:r>
              </a:p>
              <a:p>
                <a:pPr algn="l"/>
                <a:r>
                  <a:rPr lang="el-GR" sz="1800" dirty="0" smtClean="0"/>
                  <a:t>Το </a:t>
                </a:r>
                <a:r>
                  <a:rPr lang="el-GR" sz="1800" dirty="0"/>
                  <a:t>σφάλμα φάσης προκαλεί εξασθένηση του σήματος </a:t>
                </a:r>
                <a:r>
                  <a:rPr lang="el-GR" sz="1800" dirty="0" smtClean="0"/>
                  <a:t>εξόδου κατά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𝑐𝑜𝑠</m:t>
                    </m:r>
                    <m:r>
                      <a:rPr lang="el-GR" sz="1800" i="1">
                        <a:latin typeface="Cambria Math"/>
                      </a:rPr>
                      <m:t>𝜑</m:t>
                    </m:r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  <a:p>
                <a:pPr algn="l"/>
                <a:r>
                  <a:rPr lang="el-GR" sz="1800" dirty="0" smtClean="0"/>
                  <a:t>Όταν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𝜑</m:t>
                    </m:r>
                    <m:r>
                      <a:rPr lang="el-GR" sz="1800" i="1">
                        <a:latin typeface="Cambria Math"/>
                      </a:rPr>
                      <m:t>=±</m:t>
                    </m:r>
                    <m:f>
                      <m:fPr>
                        <m:type m:val="lin"/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l-GR" sz="1800" dirty="0" smtClean="0"/>
                  <a:t> η έξοδος χάνεται εντελώς.</a:t>
                </a:r>
              </a:p>
              <a:p>
                <a:pPr algn="l"/>
                <a:r>
                  <a:rPr lang="el-GR" sz="1800" dirty="0" smtClean="0"/>
                  <a:t>Αν </a:t>
                </a:r>
                <a:r>
                  <a:rPr lang="el-GR" sz="1800" dirty="0"/>
                  <a:t>το σφάλμα φάσης </a:t>
                </a:r>
                <a:r>
                  <a:rPr lang="el-GR" sz="1800" i="1" dirty="0"/>
                  <a:t>φ</a:t>
                </a:r>
                <a:r>
                  <a:rPr lang="el-GR" sz="1800" dirty="0"/>
                  <a:t> μεταβάλλεται τυχαία με το χρόνο, τότε και η έξοδος θα μεταβάλλεται τυχαία, κάτι που δεν είναι επιθυμητό.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854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/>
              <a:t>Προβλήματα Σύμφωνης Ανίχνευσης </a:t>
            </a:r>
            <a:r>
              <a:rPr lang="el-GR" altLang="el-GR" dirty="0" smtClean="0"/>
              <a:t>(</a:t>
            </a:r>
            <a:r>
              <a:rPr lang="en-US" altLang="el-GR" dirty="0" smtClean="0"/>
              <a:t>3</a:t>
            </a:r>
            <a:r>
              <a:rPr lang="el-GR" altLang="el-GR" dirty="0" smtClean="0"/>
              <a:t>/</a:t>
            </a:r>
            <a:r>
              <a:rPr lang="en-US" altLang="el-GR" dirty="0" smtClean="0"/>
              <a:t>3</a:t>
            </a:r>
            <a:r>
              <a:rPr lang="el-GR" altLang="el-GR" dirty="0" smtClean="0"/>
              <a:t>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η τοπική φέρουσα εμφανίζει </a:t>
                </a:r>
                <a:r>
                  <a:rPr lang="el-GR" sz="1800" b="1" dirty="0"/>
                  <a:t>σφάλμα </a:t>
                </a:r>
                <a:r>
                  <a:rPr lang="el-GR" sz="1800" b="1" dirty="0" smtClean="0"/>
                  <a:t>συχνότητας </a:t>
                </a:r>
                <a:r>
                  <a:rPr lang="el-GR" sz="1800" dirty="0" smtClean="0"/>
                  <a:t>(Δω), </a:t>
                </a:r>
                <a:r>
                  <a:rPr lang="el-GR" sz="1800" dirty="0"/>
                  <a:t>δηλ. </a:t>
                </a:r>
                <a:r>
                  <a:rPr lang="el-GR" sz="1800" dirty="0" smtClean="0"/>
                  <a:t>είναι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+</m:t>
                        </m:r>
                        <m:r>
                          <a:rPr lang="el-GR" sz="1800" i="1">
                            <a:latin typeface="Cambria Math"/>
                          </a:rPr>
                          <m:t>𝛥𝜔</m:t>
                        </m:r>
                      </m:e>
                    </m:d>
                  </m:oMath>
                </a14:m>
                <a:r>
                  <a:rPr lang="el-GR" sz="1800" dirty="0"/>
                  <a:t>, τότε ο πολλαπλασιασμός της με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𝐷𝑆𝐵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𝑡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δίνει: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𝑑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𝛥𝜔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𝛥𝜔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r>
                        <a:rPr lang="en-US" sz="1800" i="1">
                          <a:latin typeface="Cambria Math"/>
                        </a:rPr>
                        <m:t>2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 smtClean="0"/>
                  <a:t>Ο </a:t>
                </a:r>
                <a:r>
                  <a:rPr lang="el-GR" sz="1800" dirty="0"/>
                  <a:t>δεύτερος όρος στη δεξιά πλευρά κόβεται από το </a:t>
                </a:r>
                <a:r>
                  <a:rPr lang="el-GR" sz="1800" dirty="0" err="1"/>
                  <a:t>βαθυπερατό</a:t>
                </a:r>
                <a:r>
                  <a:rPr lang="el-GR" sz="1800" dirty="0"/>
                  <a:t> φίλτρο, οπότε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𝛥𝜔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800" dirty="0" smtClean="0"/>
                  <a:t>Παρατηρούμε ότι η </a:t>
                </a:r>
                <a:r>
                  <a:rPr lang="el-GR" sz="1800" dirty="0"/>
                  <a:t>έξοδος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το </a:t>
                </a:r>
                <a:r>
                  <a:rPr lang="el-GR" sz="1800" dirty="0" smtClean="0"/>
                  <a:t>πληροφοριακό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πολλα-πλασιασμένο </a:t>
                </a:r>
                <a:r>
                  <a:rPr lang="el-GR" sz="1800" dirty="0"/>
                  <a:t>με ημιτονοειδές χαμηλής συχνότητας. Πρόκειται για φαινόμενο </a:t>
                </a:r>
                <a:r>
                  <a:rPr lang="el-GR" sz="1800" dirty="0" smtClean="0"/>
                  <a:t>«</a:t>
                </a:r>
                <a:r>
                  <a:rPr lang="el-GR" sz="1800" dirty="0" err="1" smtClean="0"/>
                  <a:t>διακροτήματος</a:t>
                </a:r>
                <a:r>
                  <a:rPr lang="el-GR" sz="1800" dirty="0" smtClean="0"/>
                  <a:t>» και </a:t>
                </a:r>
                <a:r>
                  <a:rPr lang="el-GR" sz="1800" dirty="0"/>
                  <a:t>είναι </a:t>
                </a:r>
                <a:r>
                  <a:rPr lang="el-GR" sz="1800" dirty="0" smtClean="0"/>
                  <a:t>μια πολύ </a:t>
                </a:r>
                <a:r>
                  <a:rPr lang="el-GR" sz="1800" dirty="0"/>
                  <a:t>ανεπιθύμητη παραμόρφωση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7517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Συνήθης Διαμόρφωση Πλάτους</a:t>
            </a:r>
            <a:endParaRPr lang="el-GR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Amplitude Modulation - AM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438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dirty="0" smtClean="0"/>
              <a:t>Ορισμός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>
                    <a:latin typeface="Cambria Math"/>
                  </a:rPr>
                  <a:t>Το σύνηθες σήμα ΑΜ προκύπτει με την πρόσθεση μεγάλου φέροντος σήματος στο σήμα </a:t>
                </a:r>
                <a:r>
                  <a:rPr lang="en-US" altLang="el-GR" sz="1800" dirty="0" smtClean="0">
                    <a:latin typeface="Cambria Math"/>
                  </a:rPr>
                  <a:t>DSB</a:t>
                </a:r>
                <a:r>
                  <a:rPr lang="el-GR" altLang="el-GR" sz="1800" dirty="0" smtClean="0">
                    <a:latin typeface="Cambria Math"/>
                  </a:rPr>
                  <a:t> και δίνεται </a:t>
                </a:r>
                <a:r>
                  <a:rPr lang="el-GR" altLang="el-GR" sz="1800" dirty="0">
                    <a:latin typeface="Cambria Math"/>
                  </a:rPr>
                  <a:t>από: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altLang="el-GR" sz="1800" b="0" i="1" smtClean="0">
                              <a:latin typeface="Cambria Math"/>
                            </a:rPr>
                            <m:t>𝐴𝑀</m:t>
                          </m:r>
                        </m:sub>
                      </m:sSub>
                      <m:d>
                        <m:d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altLang="el-GR" sz="1800" i="1">
                          <a:latin typeface="Cambria Math"/>
                        </a:rPr>
                        <m:t>=</m:t>
                      </m:r>
                      <m:r>
                        <a:rPr lang="en-US" altLang="el-GR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l-GR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alt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alt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altLang="el-GR" sz="1800" b="0" i="1" smtClean="0">
                              <a:latin typeface="Cambria Math"/>
                            </a:rPr>
                            <m:t>+</m:t>
                          </m:r>
                        </m:e>
                      </m:func>
                      <m:r>
                        <a:rPr lang="en-US" altLang="el-GR" sz="1800" b="0" i="1" smtClean="0">
                          <a:latin typeface="Cambria Math"/>
                        </a:rPr>
                        <m:t>𝐴</m:t>
                      </m:r>
                      <m:func>
                        <m:func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l-GR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alt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alt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l-GR" altLang="el-GR" sz="1800" b="0" i="1" smtClean="0">
                          <a:latin typeface="Cambria Math"/>
                        </a:rPr>
                        <m:t>=[</m:t>
                      </m:r>
                      <m:r>
                        <a:rPr lang="en-US" altLang="el-GR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l-GR" altLang="el-GR" sz="1800" b="0" i="1" smtClean="0"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altLang="el-GR" sz="1800" b="0" i="0" smtClean="0">
                              <a:latin typeface="Cambria Math"/>
                            </a:rPr>
                            <m:t>Α</m:t>
                          </m:r>
                          <m:r>
                            <a:rPr lang="el-GR" altLang="el-GR" sz="1800" b="0" i="0" smtClean="0">
                              <a:latin typeface="Cambria Math"/>
                            </a:rPr>
                            <m:t>] </m:t>
                          </m:r>
                          <m:r>
                            <m:rPr>
                              <m:sty m:val="p"/>
                            </m:rPr>
                            <a:rPr lang="en-US" altLang="el-GR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alt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alt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/>
                  <a:t>Φάσμα σήματος </a:t>
                </a:r>
                <a:r>
                  <a:rPr lang="el-GR" altLang="el-GR" sz="1800" dirty="0" smtClean="0"/>
                  <a:t>ΑΜ</a:t>
                </a:r>
                <a:r>
                  <a:rPr lang="en-US" altLang="el-GR" sz="1800" dirty="0" smtClean="0"/>
                  <a:t>:</a:t>
                </a: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l-GR" sz="1800">
                              <a:latin typeface="Cambria Math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altLang="el-GR" sz="1800" b="0" i="0" smtClean="0">
                              <a:latin typeface="Cambria Math"/>
                            </a:rPr>
                            <m:t>ΑΜ</m:t>
                          </m:r>
                        </m:sub>
                      </m:sSub>
                      <m:d>
                        <m:d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alt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alt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n-US" altLang="el-GR" sz="1800" i="1">
                              <a:latin typeface="Cambria Math"/>
                            </a:rPr>
                            <m:t>𝑀</m:t>
                          </m:r>
                          <m:d>
                            <m:dPr>
                              <m:ctrlPr>
                                <a:rPr lang="en-US" alt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alt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alt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n-US" altLang="el-GR" sz="1800" i="1">
                              <a:latin typeface="Cambria Math"/>
                            </a:rPr>
                            <m:t>𝑀</m:t>
                          </m:r>
                          <m:d>
                            <m:dPr>
                              <m:ctrlPr>
                                <a:rPr lang="en-US" alt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alt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altLang="el-GR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l-GR" altLang="el-GR" sz="1800" b="0" i="1" smtClean="0">
                          <a:latin typeface="Cambria Math"/>
                        </a:rPr>
                        <m:t>+</m:t>
                      </m:r>
                      <m:r>
                        <a:rPr lang="el-GR" altLang="el-GR" sz="1800" b="0" i="1" smtClean="0">
                          <a:latin typeface="Cambria Math"/>
                        </a:rPr>
                        <m:t>𝜋</m:t>
                      </m:r>
                      <m:r>
                        <m:rPr>
                          <m:sty m:val="p"/>
                        </m:rPr>
                        <a:rPr lang="el-GR" altLang="el-GR" sz="1800" b="0" i="0" smtClean="0">
                          <a:latin typeface="Cambria Math"/>
                        </a:rPr>
                        <m:t>Α</m:t>
                      </m:r>
                      <m:r>
                        <a:rPr lang="el-GR" altLang="el-GR" sz="1800" b="0" i="0" smtClean="0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altLang="el-GR" sz="1800" b="0" i="1" smtClean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n-US" alt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alt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alt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altLang="el-GR" sz="1800" b="0" i="1" smtClean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n-US" alt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alt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altLang="el-GR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l-GR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 r="-103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7020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Φάσμα Σημάτων ΑΜ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(α) Πληροφοριακό σήμα </a:t>
                </a:r>
                <a:r>
                  <a:rPr lang="en-US" altLang="el-GR" sz="1800" dirty="0" smtClean="0"/>
                  <a:t>m(t)</a:t>
                </a:r>
                <a:r>
                  <a:rPr lang="el-GR" altLang="el-GR" sz="1800" dirty="0" smtClean="0"/>
                  <a:t> 	(β) Φάσμα πληροφοριακού σήματος</a:t>
                </a:r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/>
                  <a:t>(α) </a:t>
                </a:r>
                <a:r>
                  <a:rPr lang="el-GR" altLang="el-GR" sz="1800" dirty="0" smtClean="0"/>
                  <a:t>Διαμορφωμένο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el-GR" sz="1800" b="0" i="0" dirty="0" smtClean="0">
                            <a:latin typeface="Cambria Math"/>
                          </a:rPr>
                          <m:t>ΑΜ</m:t>
                        </m:r>
                      </m:sub>
                    </m:sSub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/>
                  <a:t> 	(β) Φάσμα </a:t>
                </a:r>
                <a:r>
                  <a:rPr lang="el-GR" altLang="el-GR" sz="1800" dirty="0" smtClean="0"/>
                  <a:t>διαμορφωμένου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el-GR" sz="1800" b="0" i="0" dirty="0" smtClean="0">
                            <a:latin typeface="Cambria Math"/>
                          </a:rPr>
                          <m:t>ΑΜ</m:t>
                        </m:r>
                      </m:sub>
                    </m:sSub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l-GR" altLang="el-GR" sz="1800" i="1" dirty="0" smtClean="0">
                        <a:latin typeface="Cambria Math"/>
                      </a:rPr>
                      <m:t>𝜔</m:t>
                    </m:r>
                    <m:r>
                      <a:rPr lang="el-GR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endParaRPr lang="el-GR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b="-83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1083568"/>
            <a:ext cx="772477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63" y="3745954"/>
            <a:ext cx="752475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27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Ορισμοί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Είδη Διαμόρφωσης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Διαμόρφωση Διπλής </a:t>
            </a:r>
            <a:r>
              <a:rPr lang="el-GR" altLang="el-GR" dirty="0"/>
              <a:t>Πλευρικής Ζώνης </a:t>
            </a:r>
            <a:r>
              <a:rPr lang="en-US" altLang="el-GR" dirty="0" smtClean="0"/>
              <a:t>(</a:t>
            </a:r>
            <a:r>
              <a:rPr lang="en-US" altLang="el-GR" dirty="0"/>
              <a:t>DSB</a:t>
            </a:r>
            <a:r>
              <a:rPr lang="en-US" altLang="el-GR" dirty="0" smtClean="0"/>
              <a:t>)</a:t>
            </a:r>
            <a:endParaRPr lang="el-GR" altLang="el-GR" dirty="0" smtClean="0"/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Κανονική </a:t>
            </a:r>
            <a:r>
              <a:rPr lang="el-GR" altLang="el-GR" dirty="0"/>
              <a:t>(συνήθης) διαμόρφωση πλάτους</a:t>
            </a:r>
            <a:r>
              <a:rPr lang="en-US" altLang="el-GR" dirty="0"/>
              <a:t> (AM)</a:t>
            </a:r>
            <a:endParaRPr lang="el-GR" altLang="el-GR" dirty="0"/>
          </a:p>
          <a:p>
            <a:pPr marL="0" indent="0" algn="l">
              <a:lnSpc>
                <a:spcPct val="200000"/>
              </a:lnSpc>
              <a:spcBef>
                <a:spcPts val="600"/>
              </a:spcBef>
              <a:buNone/>
              <a:defRPr/>
            </a:pPr>
            <a:endParaRPr lang="el-GR" alt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861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Σήμα ΑΜ και η Περιβάλλουσα του</a:t>
            </a:r>
            <a:endParaRPr lang="el-GR" alt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70" b="1874"/>
          <a:stretch/>
        </p:blipFill>
        <p:spPr bwMode="auto">
          <a:xfrm>
            <a:off x="395536" y="1410748"/>
            <a:ext cx="8343894" cy="5114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29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smtClean="0"/>
              <a:t>Δείκτης Διαμόρφωσης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 smtClean="0"/>
                  <a:t>Ο </a:t>
                </a:r>
                <a:r>
                  <a:rPr lang="el-GR" altLang="el-GR" sz="1800" b="1" dirty="0" smtClean="0"/>
                  <a:t>δείκτης διαμόρφωσης μ</a:t>
                </a:r>
                <a:r>
                  <a:rPr lang="el-GR" altLang="el-GR" sz="1800" dirty="0" smtClean="0"/>
                  <a:t> για την ΑΜ ορίζεται ως:</a:t>
                </a:r>
                <a:endParaRPr lang="en-US" altLang="el-GR" sz="1800" dirty="0" smtClean="0"/>
              </a:p>
              <a:p>
                <a:pPr algn="l">
                  <a:spcBef>
                    <a:spcPts val="600"/>
                  </a:spcBef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altLang="el-GR" sz="1800" b="0" i="1" smtClean="0">
                          <a:latin typeface="Cambria Math"/>
                        </a:rPr>
                        <m:t>𝜇</m:t>
                      </m:r>
                      <m:r>
                        <a:rPr lang="el-GR" altLang="el-GR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el-GR" sz="1800" b="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l-GR" altLang="el-GR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altLang="el-GR" sz="1800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el-GR" sz="1800" b="0" i="0" smtClean="0">
                                      <a:latin typeface="Cambria Math"/>
                                    </a:rPr>
                                    <m:t>min</m:t>
                                  </m:r>
                                </m:fName>
                                <m:e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n-US" altLang="el-GR" sz="18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el-GR" sz="1800" b="0" i="1" smtClean="0">
                                          <a:latin typeface="Cambria Math"/>
                                        </a:rPr>
                                        <m:t>𝑚</m:t>
                                      </m:r>
                                      <m:d>
                                        <m:dPr>
                                          <m:ctrlPr>
                                            <a:rPr lang="en-US" altLang="el-GR" sz="1800" b="0" i="1" smtClean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el-GR" sz="1800" b="0" i="1" smtClean="0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</m:func>
                            </m:e>
                          </m:d>
                        </m:num>
                        <m:den>
                          <m:r>
                            <a:rPr lang="en-US" altLang="el-GR" sz="1800" b="0" i="1" smtClean="0">
                              <a:latin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Για σωστή αποδιαμόρφωση πρέπει να ισχύει </a:t>
                </a:r>
                <a14:m>
                  <m:oMath xmlns:m="http://schemas.openxmlformats.org/officeDocument/2006/math">
                    <m:r>
                      <a:rPr lang="en-US" altLang="el-GR" sz="1800" b="0" i="1" smtClean="0">
                        <a:latin typeface="Cambria Math"/>
                      </a:rPr>
                      <m:t>𝐴</m:t>
                    </m:r>
                    <m:r>
                      <a:rPr lang="en-US" altLang="el-GR" sz="1800" b="0" i="1" smtClean="0">
                        <a:latin typeface="Cambria Math"/>
                      </a:rPr>
                      <m:t>≥</m:t>
                    </m:r>
                    <m:d>
                      <m:dPr>
                        <m:begChr m:val="|"/>
                        <m:endChr m:val="|"/>
                        <m:ctrlPr>
                          <a:rPr lang="el-GR" altLang="el-GR" sz="1800" i="1">
                            <a:latin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altLang="el-GR" sz="18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el-GR" sz="1800">
                                <a:latin typeface="Cambria Math"/>
                              </a:rPr>
                              <m:t>min</m:t>
                            </m:r>
                          </m:fName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alt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el-GR" sz="1800" i="1">
                                    <a:latin typeface="Cambria Math"/>
                                  </a:rPr>
                                  <m:t>𝑚</m:t>
                                </m:r>
                                <m:d>
                                  <m:dPr>
                                    <m:ctrlPr>
                                      <a:rPr lang="en-US" altLang="el-GR" sz="18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el-GR" sz="18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</m:e>
                        </m:func>
                      </m:e>
                    </m:d>
                  </m:oMath>
                </a14:m>
                <a:r>
                  <a:rPr lang="el-GR" altLang="el-GR" sz="1800" dirty="0" smtClean="0"/>
                  <a:t> άρα: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altLang="el-GR" sz="1800" b="1" i="1">
                          <a:latin typeface="Cambria Math"/>
                        </a:rPr>
                        <m:t>𝝁</m:t>
                      </m:r>
                      <m:r>
                        <a:rPr lang="el-GR" altLang="el-GR" sz="1800" b="1" i="1">
                          <a:latin typeface="Cambria Math"/>
                        </a:rPr>
                        <m:t>≤</m:t>
                      </m:r>
                      <m:r>
                        <a:rPr lang="el-GR" altLang="el-GR" sz="1800" b="1" i="1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el-GR" altLang="el-GR" sz="1800" b="1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l-GR" altLang="el-GR" sz="1800" b="1" i="1">
                        <a:latin typeface="Cambria Math"/>
                      </a:rPr>
                      <m:t>𝝁</m:t>
                    </m:r>
                    <m:r>
                      <a:rPr lang="el-GR" altLang="el-GR" sz="1800" b="1" i="1" smtClean="0">
                        <a:latin typeface="Cambria Math"/>
                      </a:rPr>
                      <m:t>&gt;</m:t>
                    </m:r>
                    <m:r>
                      <a:rPr lang="el-GR" altLang="el-GR" sz="1800" b="1" i="1" smtClean="0">
                        <a:latin typeface="Cambria Math"/>
                      </a:rPr>
                      <m:t>𝟏</m:t>
                    </m:r>
                    <m:r>
                      <a:rPr lang="el-GR" altLang="el-GR" sz="18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altLang="el-GR" sz="1800" dirty="0" smtClean="0"/>
                  <a:t>λέμε ότι η φέρουσα είναι </a:t>
                </a:r>
                <a:r>
                  <a:rPr lang="el-GR" altLang="el-GR" sz="1800" b="1" dirty="0" err="1" smtClean="0"/>
                  <a:t>υπερδιαμορφωμένη</a:t>
                </a:r>
                <a:r>
                  <a:rPr lang="el-GR" altLang="el-GR" sz="1800" dirty="0" smtClean="0"/>
                  <a:t>, πράγμα που έχει ως αποτέλεσμα στην παραμόρφωση της περιβάλλουσας, άρα δεν είναι εφικτή η αποδιαμόρφωση.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Η κατάσταση για </a:t>
                </a:r>
                <a14:m>
                  <m:oMath xmlns:m="http://schemas.openxmlformats.org/officeDocument/2006/math">
                    <m:r>
                      <a:rPr lang="el-GR" altLang="el-GR" sz="1800" b="1" i="1">
                        <a:latin typeface="Cambria Math"/>
                      </a:rPr>
                      <m:t>𝝁</m:t>
                    </m:r>
                    <m:r>
                      <a:rPr lang="el-GR" altLang="el-GR" sz="1800" b="1" i="1" smtClean="0">
                        <a:latin typeface="Cambria Math"/>
                      </a:rPr>
                      <m:t>=</m:t>
                    </m:r>
                    <m:r>
                      <a:rPr lang="el-GR" altLang="el-GR" sz="1800" b="1" i="1">
                        <a:latin typeface="Cambria Math"/>
                      </a:rPr>
                      <m:t>𝟏</m:t>
                    </m:r>
                    <m:r>
                      <a:rPr lang="el-GR" altLang="el-GR" sz="1800" b="1" i="1">
                        <a:latin typeface="Cambria Math"/>
                      </a:rPr>
                      <m:t> </m:t>
                    </m:r>
                  </m:oMath>
                </a14:m>
                <a:r>
                  <a:rPr lang="el-GR" altLang="el-GR" sz="1800" dirty="0" smtClean="0"/>
                  <a:t>ονομάζεται </a:t>
                </a:r>
                <a:r>
                  <a:rPr lang="el-GR" altLang="el-GR" sz="1800" b="1" dirty="0" smtClean="0"/>
                  <a:t>ιδανική διαμόρφωση </a:t>
                </a:r>
                <a:r>
                  <a:rPr lang="el-GR" altLang="el-GR" sz="1800" dirty="0" smtClean="0"/>
                  <a:t>και είναι μία οριακή κατάσταση.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942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Ανιχνευτής Περιβάλλουσας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 smtClean="0"/>
                  <a:t>Ο ανιχνευτής </a:t>
                </a:r>
                <a:r>
                  <a:rPr lang="el-GR" altLang="el-GR" sz="1800" dirty="0"/>
                  <a:t>περιβάλλουσας μια πολύ απλή </a:t>
                </a:r>
                <a:r>
                  <a:rPr lang="el-GR" altLang="el-GR" sz="1800" dirty="0" smtClean="0"/>
                  <a:t>διάταξη αποδιαμόρφωσης</a:t>
                </a:r>
                <a:r>
                  <a:rPr lang="el-GR" altLang="el-GR" sz="1800" dirty="0"/>
                  <a:t>, </a:t>
                </a:r>
                <a:r>
                  <a:rPr lang="el-GR" altLang="el-GR" sz="1800" dirty="0" smtClean="0"/>
                  <a:t>που αποτελείται από μία δίοδο, έναν πυκνωτή και μία αντίσταση.</a:t>
                </a:r>
              </a:p>
              <a:p>
                <a:pPr algn="l">
                  <a:spcBef>
                    <a:spcPts val="600"/>
                  </a:spcBef>
                  <a:defRPr/>
                </a:pPr>
                <a:endParaRPr lang="el-GR" altLang="el-GR" sz="1800" dirty="0" smtClean="0"/>
              </a:p>
              <a:p>
                <a:pPr algn="l">
                  <a:spcBef>
                    <a:spcPts val="600"/>
                  </a:spcBef>
                  <a:defRPr/>
                </a:pPr>
                <a:endParaRPr lang="el-GR" altLang="el-GR" sz="1800" dirty="0"/>
              </a:p>
              <a:p>
                <a:pPr algn="l">
                  <a:spcBef>
                    <a:spcPts val="600"/>
                  </a:spcBef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algn="l">
                  <a:spcBef>
                    <a:spcPts val="600"/>
                  </a:spcBef>
                  <a:defRPr/>
                </a:pPr>
                <a:endParaRPr lang="el-GR" altLang="el-GR" sz="1800" dirty="0" smtClean="0"/>
              </a:p>
              <a:p>
                <a:pPr algn="l">
                  <a:spcBef>
                    <a:spcPts val="600"/>
                  </a:spcBef>
                  <a:defRPr/>
                </a:pPr>
                <a:endParaRPr lang="el-GR" altLang="el-GR" sz="1800" dirty="0" smtClean="0"/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 smtClean="0"/>
                  <a:t>Στη διάρκεια της θετικής </a:t>
                </a:r>
                <a:r>
                  <a:rPr lang="el-GR" altLang="el-GR" sz="1800" dirty="0" err="1" smtClean="0"/>
                  <a:t>ημιπεριόδου</a:t>
                </a:r>
                <a:r>
                  <a:rPr lang="el-GR" altLang="el-GR" sz="1800" dirty="0" smtClean="0"/>
                  <a:t> του σήματος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el-GR" sz="1800" i="1" dirty="0" smtClean="0">
                            <a:latin typeface="Cambria Math"/>
                          </a:rPr>
                          <m:t>𝐴𝑀</m:t>
                        </m:r>
                      </m:sub>
                    </m:sSub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 smtClean="0"/>
                  <a:t>, η δίοδος έχει θετική πόλωση και ο πυκνωτής φορτίζεται γρήγορα στη μέγιστη τιμή του σήματος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𝐴𝑀</m:t>
                        </m:r>
                      </m:sub>
                    </m:sSub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n-US" altLang="el-GR" sz="1800" i="1" dirty="0">
                        <a:latin typeface="Cambria Math"/>
                      </a:rPr>
                      <m:t>𝑡</m:t>
                    </m:r>
                    <m:r>
                      <a:rPr lang="en-US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 smtClean="0"/>
                  <a:t>.</a:t>
                </a:r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 smtClean="0"/>
                  <a:t>Όταν 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𝐴𝑀</m:t>
                        </m:r>
                      </m:sub>
                    </m:sSub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 smtClean="0"/>
                  <a:t> πέφτει κάτω από τη μέγιστη τιμή του, η δίοδος παύει να λειτουργεί και ο πυκνωτής εκφορτίζεται αργά.</a:t>
                </a:r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 smtClean="0"/>
                  <a:t>Η τάση στα άκρα του πυκνωτή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el-GR" sz="1800" b="0" i="1" dirty="0" smtClean="0"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altLang="el-GR" sz="1800" dirty="0" smtClean="0"/>
                  <a:t> είναι μία προσέγγιση του </a:t>
                </a:r>
                <a:r>
                  <a:rPr lang="el-GR" altLang="el-GR" sz="1800" dirty="0" err="1" smtClean="0"/>
                  <a:t>πληροφο</a:t>
                </a:r>
                <a:r>
                  <a:rPr lang="en-US" altLang="el-GR" sz="1800" dirty="0" smtClean="0"/>
                  <a:t>-</a:t>
                </a:r>
                <a:r>
                  <a:rPr lang="el-GR" altLang="el-GR" sz="1800" dirty="0" err="1" smtClean="0"/>
                  <a:t>ριακού</a:t>
                </a:r>
                <a:r>
                  <a:rPr lang="el-GR" altLang="el-GR" sz="1800" dirty="0" smtClean="0"/>
                  <a:t> σήματος </a:t>
                </a:r>
                <a14:m>
                  <m:oMath xmlns:m="http://schemas.openxmlformats.org/officeDocument/2006/math">
                    <m:r>
                      <a:rPr lang="en-US" altLang="el-GR" sz="1800" i="1" dirty="0" smtClean="0">
                        <a:latin typeface="Cambria Math"/>
                      </a:rPr>
                      <m:t>𝑚</m:t>
                    </m:r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 smtClean="0"/>
                  <a:t>.</a:t>
                </a:r>
                <a:endParaRPr lang="el-GR" altLang="el-GR" sz="1800" dirty="0"/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 smtClean="0"/>
                  <a:t>Για σωστή λειτουργία του ανιχνευτή περιβάλλουσας πρέπει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altLang="el-GR" sz="1800" i="1" dirty="0">
                        <a:latin typeface="Cambria Math"/>
                      </a:rPr>
                      <m:t>≫</m:t>
                    </m:r>
                    <m:sSub>
                      <m:sSubPr>
                        <m:ctrlPr>
                          <a:rPr lang="el-GR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altLang="el-GR" sz="1800" b="0" i="1" dirty="0" smtClean="0">
                        <a:latin typeface="Cambria Math"/>
                      </a:rPr>
                      <m:t>.</m:t>
                    </m:r>
                  </m:oMath>
                </a14:m>
                <a:endParaRPr lang="en-US" alt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444" t="-736" r="-519" b="-736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  <p:pic>
        <p:nvPicPr>
          <p:cNvPr id="8194" name="Picture 2" descr="C:\Users\User\Dropbox\1_ΤΕΙ_ΔΕ\1_ΜΑΘΗΜΑΤΑ\3_ΤΗΛΕΠΙΚΟΙΝΩΝΙΑΚΑ_ΣΥΣΤΗΜΑΤΑ_Ι\ΘΕΩΡΙΑ\1_Διδασκαλία_Μαθήματος\1_Διαφάνειες\HSU\ΣΧΗΜΑΤΑ_ΚΕΦ_2\SXHMA_2.5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3190"/>
          <a:stretch/>
        </p:blipFill>
        <p:spPr bwMode="auto">
          <a:xfrm>
            <a:off x="881966" y="1932721"/>
            <a:ext cx="7362442" cy="2072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78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Σύμφωνος Ανιχνευτής ΑΜ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altLang="el-GR" sz="1800" dirty="0" smtClean="0"/>
                  <a:t>Το διαμορφωμένο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el-GR" sz="1800" b="0" i="0" smtClean="0">
                            <a:latin typeface="Cambria Math"/>
                          </a:rPr>
                          <m:t>ΑΜ</m:t>
                        </m:r>
                      </m:sub>
                    </m:sSub>
                    <m:d>
                      <m:dPr>
                        <m:ctrlPr>
                          <a:rPr lang="en-US" alt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altLang="el-GR" sz="1800" dirty="0"/>
                  <a:t> </a:t>
                </a:r>
                <a:r>
                  <a:rPr lang="el-GR" altLang="el-GR" sz="1800" dirty="0" smtClean="0"/>
                  <a:t>πολλαπλα-</a:t>
                </a:r>
              </a:p>
              <a:p>
                <a:pPr marL="0" indent="0" algn="l">
                  <a:buNone/>
                </a:pPr>
                <a:r>
                  <a:rPr lang="el-GR" altLang="el-GR" sz="1800" dirty="0" smtClean="0"/>
                  <a:t>σιάζεται </a:t>
                </a:r>
                <a:r>
                  <a:rPr lang="el-GR" altLang="el-GR" sz="1800" dirty="0"/>
                  <a:t>με ένα </a:t>
                </a:r>
                <a:r>
                  <a:rPr lang="el-GR" altLang="el-GR" sz="1800" b="1" dirty="0"/>
                  <a:t>τοπικό φέρον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l-GR" sz="1800" dirty="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altLang="el-GR" sz="1800" i="1" dirty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altLang="el-GR" sz="1800" i="1" dirty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altLang="el-GR" sz="1800" i="1" dirty="0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el-GR" sz="1800" i="1" dirty="0" err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altLang="el-GR" sz="1800" i="1" dirty="0" err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el-GR" altLang="el-GR" sz="1800" dirty="0"/>
                  <a:t> </a:t>
                </a:r>
                <a:r>
                  <a:rPr lang="en-US" altLang="el-GR" sz="1800" dirty="0" smtClean="0"/>
                  <a:t/>
                </a:r>
                <a:br>
                  <a:rPr lang="en-US" altLang="el-GR" sz="1800" dirty="0" smtClean="0"/>
                </a:br>
                <a:r>
                  <a:rPr lang="el-GR" altLang="el-GR" sz="1800" dirty="0" smtClean="0"/>
                  <a:t>και </a:t>
                </a:r>
                <a:r>
                  <a:rPr lang="el-GR" altLang="el-GR" sz="1800" dirty="0"/>
                  <a:t>το αποτέλεσμα </a:t>
                </a:r>
                <a14:m>
                  <m:oMath xmlns:m="http://schemas.openxmlformats.org/officeDocument/2006/math">
                    <m:r>
                      <a:rPr lang="en-US" altLang="el-GR" sz="1800" i="1" dirty="0">
                        <a:latin typeface="Cambria Math"/>
                      </a:rPr>
                      <m:t>𝑑</m:t>
                    </m:r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n-US" altLang="el-GR" sz="1800" i="1" dirty="0">
                        <a:latin typeface="Cambria Math"/>
                      </a:rPr>
                      <m:t>𝑡</m:t>
                    </m:r>
                    <m:r>
                      <a:rPr lang="en-US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/>
                  <a:t> φιλτράρεται από </a:t>
                </a:r>
                <a:r>
                  <a:rPr lang="en-US" altLang="el-GR" sz="1800" dirty="0" smtClean="0"/>
                  <a:t/>
                </a:r>
                <a:br>
                  <a:rPr lang="en-US" altLang="el-GR" sz="1800" dirty="0" smtClean="0"/>
                </a:br>
                <a:r>
                  <a:rPr lang="el-GR" altLang="el-GR" sz="1800" dirty="0" smtClean="0"/>
                  <a:t>ένα </a:t>
                </a:r>
                <a:r>
                  <a:rPr lang="el-GR" altLang="el-GR" sz="1800" dirty="0" err="1"/>
                  <a:t>βαθυπερατό</a:t>
                </a:r>
                <a:r>
                  <a:rPr lang="el-GR" altLang="el-GR" sz="1800" dirty="0"/>
                  <a:t> φίλτρο (</a:t>
                </a:r>
                <a:r>
                  <a:rPr lang="en-US" altLang="el-GR" sz="1800" dirty="0"/>
                  <a:t>LPF) </a:t>
                </a:r>
                <a:r>
                  <a:rPr lang="el-GR" altLang="el-GR" sz="1800" dirty="0"/>
                  <a:t>για να </a:t>
                </a:r>
                <a:r>
                  <a:rPr lang="en-US" altLang="el-GR" sz="1800" dirty="0" smtClean="0"/>
                  <a:t/>
                </a:r>
                <a:br>
                  <a:rPr lang="en-US" altLang="el-GR" sz="1800" dirty="0" smtClean="0"/>
                </a:br>
                <a:r>
                  <a:rPr lang="el-GR" altLang="el-GR" sz="1800" dirty="0" smtClean="0"/>
                  <a:t>προκύψει </a:t>
                </a:r>
                <a:r>
                  <a:rPr lang="el-GR" altLang="el-GR" sz="1800" dirty="0"/>
                  <a:t>το </a:t>
                </a:r>
                <a:r>
                  <a:rPr lang="el-GR" altLang="el-GR" sz="1800" dirty="0" err="1" smtClean="0"/>
                  <a:t>αποδιαμορφωμένο</a:t>
                </a:r>
                <a:r>
                  <a:rPr lang="el-GR" altLang="el-GR" sz="1800" dirty="0" smtClean="0"/>
                  <a:t> </a:t>
                </a:r>
                <a:r>
                  <a:rPr lang="el-GR" altLang="el-GR" sz="1800" dirty="0"/>
                  <a:t>σήμα </a:t>
                </a:r>
                <a14:m>
                  <m:oMath xmlns:m="http://schemas.openxmlformats.org/officeDocument/2006/math">
                    <m:r>
                      <a:rPr lang="en-US" altLang="el-GR" sz="1800" i="1" dirty="0">
                        <a:latin typeface="Cambria Math"/>
                      </a:rPr>
                      <m:t>𝑦</m:t>
                    </m:r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n-US" altLang="el-GR" sz="1800" i="1" dirty="0">
                        <a:latin typeface="Cambria Math"/>
                      </a:rPr>
                      <m:t>𝑡</m:t>
                    </m:r>
                    <m:r>
                      <a:rPr lang="en-US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 smtClean="0"/>
                  <a:t>.</a:t>
                </a:r>
              </a:p>
              <a:p>
                <a:pPr marL="0" indent="0" algn="l">
                  <a:buNone/>
                </a:pPr>
                <a:endParaRPr lang="en-US" alt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𝑑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𝛢𝛭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𝑐𝑜𝑠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𝐴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𝑐𝑜𝑠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𝑡</m:t>
                      </m:r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r>
                        <a:rPr lang="el-GR" sz="1800" i="1">
                          <a:latin typeface="Cambria Math"/>
                        </a:rPr>
                        <m:t>2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n-US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Μετά </a:t>
                </a:r>
                <a:r>
                  <a:rPr lang="el-GR" sz="1800" dirty="0"/>
                  <a:t>από </a:t>
                </a:r>
                <a:r>
                  <a:rPr lang="el-GR" sz="1800" dirty="0" err="1" smtClean="0"/>
                  <a:t>βαθυπερατό</a:t>
                </a:r>
                <a:r>
                  <a:rPr lang="el-GR" sz="1800" dirty="0" smtClean="0"/>
                  <a:t> φιλτράρισμα</a:t>
                </a:r>
                <a:r>
                  <a:rPr lang="el-GR" sz="1800" dirty="0"/>
                  <a:t>, λαμβάνουμε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𝐴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Ένας </a:t>
                </a:r>
                <a:r>
                  <a:rPr lang="el-GR" sz="1800" dirty="0"/>
                  <a:t>πυκνωτής θα καταπιέσει τον όρο συνεχούς ρεύματος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l-GR" sz="1800" i="1">
                        <a:latin typeface="Cambria Math"/>
                      </a:rPr>
                      <m:t>𝐴</m:t>
                    </m:r>
                    <m:r>
                      <a:rPr lang="el-GR" sz="1800" i="1">
                        <a:latin typeface="Cambria Math"/>
                      </a:rPr>
                      <m:t>,</m:t>
                    </m:r>
                  </m:oMath>
                </a14:m>
                <a:r>
                  <a:rPr lang="el-GR" sz="1800" dirty="0"/>
                  <a:t> οπότε η έξοδος θα είναι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 r="-370" b="-98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40768"/>
            <a:ext cx="3751556" cy="1513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950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Άσκηση 1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σχεδιαστεί το κανονικό σήμα ΑΜ για διαμόρφωση απλού τόνου με δείκτες διαμόρφωσης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=0.5 </m:t>
                    </m:r>
                    <m:r>
                      <a:rPr lang="el-GR" sz="1800" i="1">
                        <a:latin typeface="Cambria Math"/>
                      </a:rPr>
                      <m:t>𝜅𝛼𝜄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 smtClean="0"/>
                  <a:t>: Για </a:t>
                </a:r>
                <a:r>
                  <a:rPr lang="el-GR" sz="1800" dirty="0"/>
                  <a:t>διαμόρφωση απλού τόνου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𝑡</m:t>
                    </m:r>
                  </m:oMath>
                </a14:m>
                <a:r>
                  <a:rPr lang="el-GR" sz="1800" dirty="0" smtClean="0"/>
                  <a:t> ο δείκτης </a:t>
                </a:r>
                <a:r>
                  <a:rPr lang="el-GR" sz="1800" dirty="0"/>
                  <a:t>διαμόρφωσης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𝜇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𝑚𝑖𝑛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𝑚</m:t>
                                  </m:r>
                                  <m:d>
                                    <m:d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𝐴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𝐴</m:t>
                          </m:r>
                        </m:den>
                      </m:f>
                      <m:groupChr>
                        <m:groupChrPr>
                          <m:chr m:val="⇒"/>
                          <m:vertJc m:val="bot"/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groupChrPr>
                        <m:e/>
                      </m:groupChr>
                      <m:sSub>
                        <m:sSubPr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>
                        <a:rPr lang="el-GR" sz="1800" b="0" i="1" smtClean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l-GR" sz="1800" b="0" i="0" smtClean="0">
                          <a:latin typeface="Cambria Math"/>
                        </a:rPr>
                        <m:t>Α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Άρα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𝜇𝛢</m:t>
                    </m:r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</m:oMath>
                </a14:m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Το διαμορφωμένο ΑΜ σήμα δίνεται από:</a:t>
                </a:r>
                <a:endParaRPr lang="en-US" sz="1800" dirty="0" smtClean="0"/>
              </a:p>
              <a:p>
                <a:pPr marL="0" indent="0" algn="l">
                  <a:buNone/>
                </a:pPr>
                <a:endParaRPr lang="en-US" sz="18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𝛢𝛭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𝐴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func>
                      <m:r>
                        <a:rPr lang="el-GR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𝐴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1+</m:t>
                          </m:r>
                          <m:r>
                            <a:rPr lang="el-GR" sz="1800" i="1">
                              <a:latin typeface="Cambria Math"/>
                            </a:rPr>
                            <m:t>𝜇</m:t>
                          </m:r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 smtClean="0"/>
                  <a:t>Στην επόμενη διαφάνεια φαίνονται </a:t>
                </a:r>
                <a:r>
                  <a:rPr lang="el-GR" sz="1800" dirty="0"/>
                  <a:t>τα κανονικά σήματα ΑΜ που αντιστοιχούν σε </a:t>
                </a:r>
                <a:r>
                  <a:rPr lang="en-US" sz="1800" dirty="0" smtClean="0"/>
                  <a:t>(</a:t>
                </a:r>
                <a:r>
                  <a:rPr lang="el-GR" sz="1800" dirty="0" smtClean="0"/>
                  <a:t>α)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=0.5 </m:t>
                    </m:r>
                    <m:r>
                      <a:rPr lang="el-GR" sz="1800" i="1">
                        <a:latin typeface="Cambria Math"/>
                      </a:rPr>
                      <m:t>𝜅𝛼𝜄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l-GR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, αντίστοιχα</a:t>
                </a:r>
                <a:r>
                  <a:rPr lang="el-GR" sz="1800" dirty="0" smtClean="0"/>
                  <a:t>.</a:t>
                </a: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0">
                <a:blip r:embed="rId2"/>
                <a:stretch>
                  <a:fillRect l="-593" t="-859" r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289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Άσκηση 1 (συνέχεια)</a:t>
            </a:r>
            <a:endParaRPr lang="el-G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363" y="1211536"/>
            <a:ext cx="6561273" cy="545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89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Άσκηση 2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Η </a:t>
                </a:r>
                <a:r>
                  <a:rPr lang="el-GR" sz="1800" b="1" dirty="0"/>
                  <a:t>απόδοση</a:t>
                </a:r>
                <a:r>
                  <a:rPr lang="el-GR" sz="1800" b="1" i="1" dirty="0"/>
                  <a:t> η</a:t>
                </a:r>
                <a:r>
                  <a:rPr lang="el-GR" sz="1800" b="1" dirty="0"/>
                  <a:t> </a:t>
                </a:r>
                <a:r>
                  <a:rPr lang="el-GR" sz="1800" dirty="0"/>
                  <a:t>της συνήθους ΑΜ ορίζεται σαν το ποσοστό της συνολικής ισχύος που μεταφέρεται από τις πλευρικές ζώνες, </a:t>
                </a:r>
                <a:r>
                  <a:rPr lang="el-GR" sz="1800" dirty="0" smtClean="0"/>
                  <a:t>δηλ. </a:t>
                </a:r>
                <a14:m>
                  <m:oMath xmlns:m="http://schemas.openxmlformats.org/officeDocument/2006/math">
                    <m:r>
                      <a:rPr lang="el-GR" sz="1800" b="1" i="1">
                        <a:latin typeface="Cambria Math"/>
                      </a:rPr>
                      <m:t>𝜼</m:t>
                    </m:r>
                    <m:r>
                      <a:rPr lang="el-GR" sz="1800" b="1" i="1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l-GR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b="1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sz="1800" b="1" i="0" smtClean="0">
                            <a:latin typeface="Cambria Math"/>
                          </a:rPr>
                          <m:t>𝐒</m:t>
                        </m:r>
                      </m:sub>
                    </m:sSub>
                    <m:r>
                      <a:rPr lang="el-GR" sz="1800" b="1" i="1" smtClean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l-GR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b="1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l-GR" sz="1800" b="1" i="1">
                            <a:latin typeface="Cambria Math"/>
                          </a:rPr>
                          <m:t>𝒕</m:t>
                        </m:r>
                      </m:sub>
                    </m:sSub>
                    <m:r>
                      <a:rPr lang="en-US" sz="1800" b="1" i="1" smtClean="0">
                        <a:latin typeface="Cambria Math"/>
                      </a:rPr>
                      <m:t>)</m:t>
                    </m:r>
                    <m:r>
                      <a:rPr lang="el-GR" sz="1800" b="1" i="1">
                        <a:latin typeface="Cambria Math"/>
                      </a:rPr>
                      <m:t>×</m:t>
                    </m:r>
                    <m:r>
                      <a:rPr lang="el-GR" sz="1800" b="1" i="1">
                        <a:latin typeface="Cambria Math"/>
                      </a:rPr>
                      <m:t>𝟏𝟎𝟎</m:t>
                    </m:r>
                    <m:r>
                      <a:rPr lang="el-GR" sz="1800" b="1" i="1">
                        <a:latin typeface="Cambria Math"/>
                      </a:rPr>
                      <m:t>%</m:t>
                    </m:r>
                  </m:oMath>
                </a14:m>
                <a:r>
                  <a:rPr lang="en-US" sz="1800" dirty="0" smtClean="0"/>
                  <a:t>, </a:t>
                </a: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𝛲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/>
                  <a:t> είναι η ισχύς που μεταφέρεται από τις πλευρικές ζώνες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l-GR" sz="1800" dirty="0"/>
                  <a:t> είναι η συνολική ισχύς του σήματος ΑΜ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lvl="0" algn="l">
                  <a:buFont typeface="+mj-lt"/>
                  <a:buAutoNum type="arabicParenR"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το </a:t>
                </a:r>
                <a:r>
                  <a:rPr lang="el-GR" sz="1800" i="1" dirty="0"/>
                  <a:t>η</a:t>
                </a:r>
                <a:r>
                  <a:rPr lang="el-GR" sz="1800" dirty="0"/>
                  <a:t> 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=0.5</m:t>
                    </m:r>
                  </m:oMath>
                </a14:m>
                <a:r>
                  <a:rPr lang="el-GR" sz="1800" dirty="0"/>
                  <a:t> (διαμόρφωση 50</a:t>
                </a:r>
                <a:r>
                  <a:rPr lang="el-GR" sz="1800" dirty="0" smtClean="0"/>
                  <a:t>%)</a:t>
                </a:r>
                <a:endParaRPr lang="el-GR" sz="1800" dirty="0"/>
              </a:p>
              <a:p>
                <a:pPr lvl="0" algn="l">
                  <a:buFont typeface="+mj-lt"/>
                  <a:buAutoNum type="arabicParenR"/>
                </a:pPr>
                <a:r>
                  <a:rPr lang="el-GR" sz="1800" dirty="0"/>
                  <a:t>Να δειχθεί ότι για ΑΜ απλού τόνου,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l-GR" sz="1800" dirty="0"/>
                  <a:t> είναι 33,3% 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 smtClean="0"/>
                  <a:t>: Το σήμα </a:t>
                </a:r>
                <a:r>
                  <a:rPr lang="el-GR" sz="1800" dirty="0"/>
                  <a:t>ΑΜ απλού τόνου εκφράζεται </a:t>
                </a:r>
                <a:r>
                  <a:rPr lang="el-GR" sz="1800" dirty="0" smtClean="0"/>
                  <a:t>σαν: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𝛢𝛭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b="0" i="1" smtClean="0">
                          <a:latin typeface="Cambria Math"/>
                        </a:rPr>
                        <m:t>𝑐𝑜𝑠</m:t>
                      </m:r>
                      <m:sSub>
                        <m:sSubPr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1800" b="0" i="1" smtClean="0">
                          <a:latin typeface="Cambria Math"/>
                        </a:rPr>
                        <m:t>𝑡</m:t>
                      </m:r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𝐴</m:t>
                      </m:r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𝜇𝛢</m:t>
                          </m:r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func>
                      <m:r>
                        <a:rPr lang="el-GR" sz="18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𝐴</m:t>
                      </m:r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func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𝜇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𝛢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𝜇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𝛢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en-US" sz="18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Η ισχύς του φορέα είναι:</a:t>
                </a:r>
                <a:endParaRPr lang="en-US" sz="18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 b="-220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289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Άσκηση 2 (συνέχεια)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>
                    <a:latin typeface="Cambria Math"/>
                  </a:rPr>
                  <a:t>Η ισχύς των πλευρικών ζωνών είναι:</a:t>
                </a:r>
              </a:p>
              <a:p>
                <a:pPr marL="0" indent="0" algn="l">
                  <a:buNone/>
                </a:pPr>
                <a:endParaRPr lang="el-GR" sz="1800" dirty="0" smtClean="0">
                  <a:latin typeface="Cambria Math"/>
                </a:endParaRP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l-GR" sz="1800" i="1">
                                      <a:latin typeface="Cambria Math"/>
                                    </a:rPr>
                                    <m:t>𝜇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𝛢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n-US" sz="1800" i="1">
                                      <a:latin typeface="Cambria Math"/>
                                    </a:rPr>
                                    <m:t>𝜇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𝛢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𝜇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𝛢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συνολική ισχύς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𝛲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𝛲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𝐴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𝜇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𝛢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𝛢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Επομένως, η απόδοση ισχύος </a:t>
                </a:r>
                <a:r>
                  <a:rPr lang="el-GR" sz="1800" dirty="0"/>
                  <a:t>(για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≤1</m:t>
                    </m:r>
                  </m:oMath>
                </a14:m>
                <a:r>
                  <a:rPr lang="el-GR" sz="1800" dirty="0"/>
                  <a:t>)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𝜂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el-GR" sz="1800" i="1">
                          <a:latin typeface="Cambria Math"/>
                        </a:rPr>
                        <m:t>×100%=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𝛢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l-GR" sz="1800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𝛢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×100%=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×100%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algn="l">
                  <a:spcBef>
                    <a:spcPts val="600"/>
                  </a:spcBef>
                  <a:defRPr/>
                </a:pP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289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Άσκηση 2 (συνέχεια)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/>
                  <a:t>1</a:t>
                </a:r>
                <a:r>
                  <a:rPr lang="el-GR" sz="1800" dirty="0" smtClean="0"/>
                  <a:t>) </a:t>
                </a:r>
                <a:r>
                  <a:rPr lang="el-GR" sz="1800" dirty="0"/>
                  <a:t>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=0.5</m:t>
                    </m:r>
                  </m:oMath>
                </a14:m>
                <a:r>
                  <a:rPr lang="el-GR" sz="1800" dirty="0" smtClean="0"/>
                  <a:t>, ο συντελεστής απόδοσης είναι: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𝜂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0.5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0.5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×100%=11.1%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</a:p>
              <a:p>
                <a:pPr marL="0" lvl="0" indent="0" algn="l">
                  <a:buNone/>
                </a:pPr>
                <a:r>
                  <a:rPr lang="el-GR" sz="1800" dirty="0" smtClean="0"/>
                  <a:t>2) Επειδή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≤1,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φαίνεται</m:t>
                    </m:r>
                    <m:r>
                      <a:rPr lang="el-GR" sz="18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ότι</m:t>
                    </m:r>
                    <m:r>
                      <a:rPr lang="el-GR" sz="18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το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l-GR" sz="1800" dirty="0"/>
                  <a:t> συμβαίνει 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=1 </m:t>
                    </m:r>
                  </m:oMath>
                </a14:m>
                <a:r>
                  <a:rPr lang="el-GR" sz="1800" dirty="0"/>
                  <a:t>και δίνεται από </a:t>
                </a:r>
                <a:r>
                  <a:rPr lang="el-GR" sz="1800" dirty="0" smtClean="0"/>
                  <a:t>την</a:t>
                </a:r>
              </a:p>
              <a:p>
                <a:pPr marL="0" lv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𝜂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×100%=33.3%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8574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Διαμόρφωση Συνεχούς Κύματος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dirty="0" smtClean="0"/>
                  <a:t>Το διαμορφωμένο φέρον δίνεται από τη σχέση:</a:t>
                </a:r>
                <a:endParaRPr lang="en-US" altLang="el-GR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b="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altLang="el-GR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altLang="el-GR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altLang="el-GR" b="0" i="1" smtClean="0">
                          <a:latin typeface="Cambria Math"/>
                        </a:rPr>
                        <m:t>=</m:t>
                      </m:r>
                      <m:r>
                        <a:rPr lang="en-US" altLang="el-GR" b="0" i="1" smtClean="0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altLang="el-GR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n-US" altLang="el-GR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l-GR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el-GR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el-GR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b="0" i="1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b="0" i="1" smtClean="0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altLang="el-GR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altLang="el-GR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altLang="el-GR" b="0" i="1" smtClean="0">
                                  <a:latin typeface="Cambria Math"/>
                                </a:rPr>
                                <m:t>𝜑</m:t>
                              </m:r>
                              <m:d>
                                <m:dPr>
                                  <m:ctrlPr>
                                    <a:rPr lang="el-GR" altLang="el-GR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el-GR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n-US" altLang="el-GR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dirty="0" smtClean="0"/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n-US" altLang="el-GR" dirty="0" smtClean="0"/>
                  <a:t>A(t)</a:t>
                </a:r>
                <a:r>
                  <a:rPr lang="el-GR" altLang="el-GR" dirty="0" smtClean="0"/>
                  <a:t>:</a:t>
                </a:r>
                <a:r>
                  <a:rPr lang="en-US" altLang="el-GR" dirty="0" smtClean="0"/>
                  <a:t> </a:t>
                </a:r>
                <a:r>
                  <a:rPr lang="el-GR" altLang="el-GR" dirty="0" smtClean="0"/>
                  <a:t>στιγμιαίο πλάτος ή απλά πλάτος</a:t>
                </a:r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dirty="0"/>
                  <a:t>φ</a:t>
                </a:r>
                <a:r>
                  <a:rPr lang="el-GR" altLang="el-GR" dirty="0" smtClean="0"/>
                  <a:t>(</a:t>
                </a:r>
                <a:r>
                  <a:rPr lang="en-US" altLang="el-GR" dirty="0" smtClean="0"/>
                  <a:t>t)</a:t>
                </a:r>
                <a:r>
                  <a:rPr lang="el-GR" altLang="el-GR" dirty="0" smtClean="0"/>
                  <a:t>: γωνία φάσης ή απλά φάση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b="1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b="1" dirty="0" smtClean="0"/>
                  <a:t>Διαμόρφωση Πλάτους:</a:t>
                </a:r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dirty="0" smtClean="0"/>
                  <a:t>Όταν το πληροφοριακό σήμα </a:t>
                </a:r>
                <a:r>
                  <a:rPr lang="en-US" altLang="el-GR" dirty="0" smtClean="0"/>
                  <a:t>m(t)</a:t>
                </a:r>
                <a:r>
                  <a:rPr lang="el-GR" altLang="el-GR" dirty="0" smtClean="0"/>
                  <a:t> καθορίζει το </a:t>
                </a:r>
                <a:r>
                  <a:rPr lang="en-US" altLang="el-GR" dirty="0" smtClean="0"/>
                  <a:t>A(t)</a:t>
                </a:r>
                <a:endParaRPr lang="el-GR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b="1" dirty="0" smtClean="0"/>
                  <a:t>Διαμόρφωση Γωνίας:</a:t>
                </a:r>
                <a:endParaRPr lang="en-US" altLang="el-GR" b="1" dirty="0" smtClean="0"/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dirty="0"/>
                  <a:t>Όταν το πληροφοριακό σήμα </a:t>
                </a:r>
                <a:r>
                  <a:rPr lang="en-US" altLang="el-GR" dirty="0"/>
                  <a:t>m(t) </a:t>
                </a:r>
                <a:r>
                  <a:rPr lang="el-GR" altLang="el-GR" dirty="0" smtClean="0"/>
                  <a:t>καθορίζει το φ</a:t>
                </a:r>
                <a:r>
                  <a:rPr lang="en-US" altLang="el-GR" dirty="0" smtClean="0"/>
                  <a:t>(t)</a:t>
                </a:r>
                <a:endParaRPr lang="el-GR" altLang="el-GR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1111" t="-98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533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Διαμόρφωση Πλάτους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dirty="0" smtClean="0">
                    <a:latin typeface="Cambria Math"/>
                  </a:rPr>
                  <a:t>Στη διαμόρφωση πλάτους, το διαμορφωμένο φέρον είναι: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altLang="el-GR" i="1">
                              <a:latin typeface="Cambria Math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altLang="el-GR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altLang="el-GR" i="1">
                          <a:latin typeface="Cambria Math"/>
                        </a:rPr>
                        <m:t>=</m:t>
                      </m:r>
                      <m:r>
                        <a:rPr lang="en-US" altLang="el-GR" i="1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altLang="el-GR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i="1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n-US" altLang="el-GR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l-GR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altLang="el-GR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el-GR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altLang="el-GR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el-GR" dirty="0"/>
              </a:p>
              <a:p>
                <a:pPr algn="l">
                  <a:spcBef>
                    <a:spcPts val="600"/>
                  </a:spcBef>
                  <a:defRPr/>
                </a:pPr>
                <a:endParaRPr lang="en-US" altLang="el-GR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1111" t="-98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780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Είδη Διαμόρφωσης Πλάτους</a:t>
            </a:r>
            <a:endParaRPr lang="el-G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Διπλής Πλευρικής Ζώνης – </a:t>
            </a:r>
            <a:r>
              <a:rPr lang="en-US" altLang="el-GR" dirty="0" smtClean="0"/>
              <a:t>Double Side Band (DSB)</a:t>
            </a:r>
            <a:endParaRPr lang="el-GR" altLang="el-GR" dirty="0" smtClean="0"/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Κανονική (συνήθης) διαμόρφωση πλάτους</a:t>
            </a:r>
            <a:r>
              <a:rPr lang="en-US" altLang="el-GR" dirty="0" smtClean="0"/>
              <a:t> (AM)</a:t>
            </a:r>
            <a:endParaRPr lang="el-GR" altLang="el-GR" dirty="0" smtClean="0"/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/>
              <a:t>Απλής Πλευρικής Ζώνης</a:t>
            </a:r>
            <a:r>
              <a:rPr lang="en-US" altLang="el-GR" dirty="0"/>
              <a:t> – Single Side Band (SSB)</a:t>
            </a:r>
            <a:endParaRPr lang="el-GR" altLang="el-GR" dirty="0"/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Υπολειπόμενης Πλευρικής Ζώνης</a:t>
            </a:r>
            <a:r>
              <a:rPr lang="en-US" altLang="el-GR" dirty="0" smtClean="0"/>
              <a:t> – Vestigial Side Band (VSB)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780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Διαμόρφωση Διπλής Πλευρικής Ζώνης</a:t>
            </a:r>
            <a:endParaRPr lang="el-GR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Double Side Band - DSB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0746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Ορισμός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2000" dirty="0" smtClean="0">
                    <a:latin typeface="Cambria Math"/>
                  </a:rPr>
                  <a:t>Το διαμορφωμένο κατά </a:t>
                </a:r>
                <a:r>
                  <a:rPr lang="en-US" altLang="el-GR" sz="2000" dirty="0" smtClean="0">
                    <a:latin typeface="Cambria Math"/>
                  </a:rPr>
                  <a:t>DSB</a:t>
                </a:r>
                <a:r>
                  <a:rPr lang="el-GR" altLang="el-GR" sz="2000" dirty="0" smtClean="0">
                    <a:latin typeface="Cambria Math"/>
                  </a:rPr>
                  <a:t> φέρον δίνεται από: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2000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20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altLang="el-GR" sz="2000" b="0" i="1" smtClean="0">
                              <a:latin typeface="Cambria Math"/>
                            </a:rPr>
                            <m:t>𝐷𝑆𝐵</m:t>
                          </m:r>
                        </m:sub>
                      </m:sSub>
                      <m:d>
                        <m:dPr>
                          <m:ctrlPr>
                            <a:rPr lang="en-US" altLang="el-GR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20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altLang="el-GR" sz="2000" i="1">
                          <a:latin typeface="Cambria Math"/>
                        </a:rPr>
                        <m:t>=</m:t>
                      </m:r>
                      <m:r>
                        <a:rPr lang="en-US" altLang="el-GR" sz="2000" b="0" i="1" smtClean="0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n-US" altLang="el-GR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2000" i="1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n-US" altLang="el-GR" sz="20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l-GR" sz="20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altLang="el-GR" sz="20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el-GR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20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20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altLang="el-GR" sz="20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el-GR" sz="20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20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2000" dirty="0" smtClean="0"/>
                  <a:t>Φάσμα σήματος </a:t>
                </a:r>
                <a:r>
                  <a:rPr lang="en-US" altLang="el-GR" sz="2000" dirty="0" smtClean="0"/>
                  <a:t>DSB: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20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l-GR" sz="2000" b="0" i="0" smtClean="0">
                              <a:latin typeface="Cambria Math"/>
                            </a:rPr>
                            <m:t>X</m:t>
                          </m:r>
                        </m:e>
                        <m:sub>
                          <m:r>
                            <a:rPr lang="en-US" altLang="el-GR" sz="2000" i="1">
                              <a:latin typeface="Cambria Math"/>
                            </a:rPr>
                            <m:t>𝐷𝑆𝐵</m:t>
                          </m:r>
                        </m:sub>
                      </m:sSub>
                      <m:d>
                        <m:dPr>
                          <m:ctrlPr>
                            <a:rPr lang="en-US" altLang="el-GR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altLang="el-GR" sz="2000" b="0" i="1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altLang="el-GR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el-GR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el-GR" sz="2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el-GR" sz="20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altLang="el-GR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altLang="el-GR" sz="2000" b="0" i="1" smtClean="0">
                              <a:latin typeface="Cambria Math"/>
                            </a:rPr>
                            <m:t>𝑀</m:t>
                          </m:r>
                          <m:d>
                            <m:dPr>
                              <m:ctrlPr>
                                <a:rPr lang="en-US" altLang="el-GR" sz="2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altLang="el-GR" sz="2000" b="0" i="1" smtClean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altLang="el-GR" sz="2000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el-GR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2000" b="0" i="1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2000" b="0" i="1" smtClean="0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el-GR" sz="20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altLang="el-GR" sz="2000" b="0" i="1" smtClean="0">
                              <a:latin typeface="Cambria Math"/>
                            </a:rPr>
                            <m:t>𝑀</m:t>
                          </m:r>
                          <m:d>
                            <m:dPr>
                              <m:ctrlPr>
                                <a:rPr lang="en-US" altLang="el-GR" sz="2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altLang="el-GR" sz="2000" b="0" i="1" smtClean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altLang="el-GR" sz="2000" b="0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el-GR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2000" b="0" i="1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2000" b="0" i="1" smtClean="0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l-GR" altLang="el-GR" sz="20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20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2000" dirty="0" smtClean="0"/>
                  <a:t>Έγινε εφαρμογή της ιδιότητας της ολίσθησης συχνότητας του μετασχηματισμού </a:t>
                </a:r>
                <a:r>
                  <a:rPr lang="en-US" altLang="el-GR" sz="2000" dirty="0" smtClean="0"/>
                  <a:t>Fourier (</a:t>
                </a:r>
                <a:r>
                  <a:rPr lang="el-GR" altLang="el-GR" sz="2000" dirty="0" smtClean="0"/>
                  <a:t>ιδιότητα διαμόρφωσης).</a:t>
                </a:r>
                <a:endParaRPr lang="en-US" altLang="el-GR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741" t="-61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8191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/>
              <a:t>Δημιουργία Σημάτων </a:t>
            </a:r>
            <a:r>
              <a:rPr lang="en-US" altLang="el-GR" dirty="0"/>
              <a:t>DSB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2000" dirty="0" smtClean="0"/>
                  <a:t>Διαμορφωτής </a:t>
                </a:r>
                <a:r>
                  <a:rPr lang="en-US" altLang="el-GR" sz="2000" dirty="0" smtClean="0"/>
                  <a:t>DSB: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20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20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20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20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20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20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20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2000" dirty="0" smtClean="0"/>
                  <a:t>Το πληροφοριακό σήμα </a:t>
                </a:r>
                <a:r>
                  <a:rPr lang="en-US" altLang="el-GR" sz="2000" dirty="0" smtClean="0"/>
                  <a:t>m(t)</a:t>
                </a:r>
                <a:r>
                  <a:rPr lang="el-GR" altLang="el-GR" sz="2000" dirty="0" smtClean="0"/>
                  <a:t> πολλαπλασιάζεται με ένα ημιτονοειδές σήμα υψηλής συχνότητας (φέρον σήμα).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20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2000" dirty="0" smtClean="0"/>
                  <a:t>Η συχνότητα του φορέα πρέπει να είναι πολύ μεγαλύτερη από τη συχνότητα του πληροφοριακού σήματος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l-GR" altLang="el-GR" sz="2000" b="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altLang="el-GR" sz="20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altLang="el-GR" sz="20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el-GR" sz="2000" i="1" dirty="0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US" altLang="el-GR" sz="2000" i="1" dirty="0" smtClean="0">
                            <a:latin typeface="Cambria Math"/>
                          </a:rPr>
                          <m:t>≫</m:t>
                        </m:r>
                        <m:sSub>
                          <m:sSubPr>
                            <m:ctrlPr>
                              <a:rPr lang="el-GR" altLang="el-GR" sz="20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altLang="el-GR" sz="20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el-GR" sz="2000" i="1" dirty="0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e>
                    </m:d>
                    <m:r>
                      <a:rPr lang="el-GR" altLang="el-GR" sz="2000" b="0" i="1" dirty="0" smtClean="0">
                        <a:latin typeface="Cambria Math"/>
                      </a:rPr>
                      <m:t>.</m:t>
                    </m:r>
                  </m:oMath>
                </a14:m>
                <a:endParaRPr lang="el-GR" altLang="el-GR" sz="20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741" t="-613" r="-133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59"/>
          <a:stretch/>
        </p:blipFill>
        <p:spPr bwMode="auto">
          <a:xfrm>
            <a:off x="2339752" y="2060848"/>
            <a:ext cx="4752528" cy="178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96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Φάσμα Σημάτων </a:t>
            </a:r>
            <a:r>
              <a:rPr lang="en-US" altLang="el-GR" dirty="0"/>
              <a:t>DSB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(α) Πληροφοριακό σήμα </a:t>
                </a:r>
                <a:r>
                  <a:rPr lang="en-US" altLang="el-GR" sz="1800" dirty="0" smtClean="0"/>
                  <a:t>m(t)</a:t>
                </a:r>
                <a:r>
                  <a:rPr lang="el-GR" altLang="el-GR" sz="1800" dirty="0" smtClean="0"/>
                  <a:t> 	(β) Φάσμα πληροφοριακού σήματος</a:t>
                </a:r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/>
                  <a:t>(α) </a:t>
                </a:r>
                <a:r>
                  <a:rPr lang="el-GR" altLang="el-GR" sz="1800" dirty="0" smtClean="0"/>
                  <a:t>Διαμορφωμένο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el-GR" sz="1800" i="1" dirty="0" smtClean="0">
                            <a:latin typeface="Cambria Math"/>
                          </a:rPr>
                          <m:t>𝐷𝑆𝐵</m:t>
                        </m:r>
                      </m:sub>
                    </m:sSub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/>
                  <a:t> 	(β) Φάσμα </a:t>
                </a:r>
                <a:r>
                  <a:rPr lang="el-GR" altLang="el-GR" sz="1800" dirty="0" smtClean="0"/>
                  <a:t>διαμορφωμένου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800" i="1" dirty="0" smtClean="0">
                            <a:latin typeface="Cambria Math"/>
                          </a:rPr>
                          <m:t>𝐷𝑆𝐵</m:t>
                        </m:r>
                      </m:sub>
                    </m:sSub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l-GR" altLang="el-GR" sz="1800" i="1" dirty="0" smtClean="0">
                        <a:latin typeface="Cambria Math"/>
                      </a:rPr>
                      <m:t>𝜔</m:t>
                    </m:r>
                    <m:r>
                      <a:rPr lang="el-GR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endParaRPr lang="el-GR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b="-122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71437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772247"/>
            <a:ext cx="705802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931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22504</TotalTime>
  <Words>1968</Words>
  <Application>Microsoft Office PowerPoint</Application>
  <PresentationFormat>On-screen Show (4:3)</PresentationFormat>
  <Paragraphs>260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Τηλεπικοινωνιακά Συστήματα Ι</vt:lpstr>
      <vt:lpstr>Ατζέντα</vt:lpstr>
      <vt:lpstr>Διαμόρφωση Συνεχούς Κύματος</vt:lpstr>
      <vt:lpstr>Διαμόρφωση Πλάτους</vt:lpstr>
      <vt:lpstr>Είδη Διαμόρφωσης Πλάτους</vt:lpstr>
      <vt:lpstr>Διαμόρφωση Διπλής Πλευρικής Ζώνης</vt:lpstr>
      <vt:lpstr>Ορισμός</vt:lpstr>
      <vt:lpstr>Δημιουργία Σημάτων DSB</vt:lpstr>
      <vt:lpstr>Φάσμα Σημάτων DSB</vt:lpstr>
      <vt:lpstr>Αποδιαμόρφωση Σημάτων DSB (1/4)</vt:lpstr>
      <vt:lpstr>Αποδιαμόρφωση Σημάτων DSB (2/4)</vt:lpstr>
      <vt:lpstr>Αποδιαμόρφωση Σημάτων DSB (3/4)</vt:lpstr>
      <vt:lpstr>Αποδιαμόρφωση Σημάτων DSB (4/4)</vt:lpstr>
      <vt:lpstr>Προβλήματα Σύμφωνης Ανίχνευσης (1/3)</vt:lpstr>
      <vt:lpstr>Προβλήματα Σύμφωνης Ανίχνευσης (2/3)</vt:lpstr>
      <vt:lpstr>Προβλήματα Σύμφωνης Ανίχνευσης (3/3)</vt:lpstr>
      <vt:lpstr>Συνήθης Διαμόρφωση Πλάτους</vt:lpstr>
      <vt:lpstr>Ορισμός</vt:lpstr>
      <vt:lpstr>Φάσμα Σημάτων ΑΜ</vt:lpstr>
      <vt:lpstr>Σήμα ΑΜ και η Περιβάλλουσα του</vt:lpstr>
      <vt:lpstr>Δείκτης Διαμόρφωσης</vt:lpstr>
      <vt:lpstr>Ανιχνευτής Περιβάλλουσας</vt:lpstr>
      <vt:lpstr>Σύμφωνος Ανιχνευτής ΑΜ</vt:lpstr>
      <vt:lpstr>Άσκηση 1</vt:lpstr>
      <vt:lpstr>Άσκηση 1 (συνέχεια)</vt:lpstr>
      <vt:lpstr>Άσκηση 2</vt:lpstr>
      <vt:lpstr>Άσκηση 2 (συνέχεια)</vt:lpstr>
      <vt:lpstr>Άσκηση 2 (συνέχεια)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Paraskevas</dc:creator>
  <cp:lastModifiedBy>Michael Paraskevas</cp:lastModifiedBy>
  <cp:revision>830</cp:revision>
  <dcterms:created xsi:type="dcterms:W3CDTF">2012-03-18T08:27:36Z</dcterms:created>
  <dcterms:modified xsi:type="dcterms:W3CDTF">2016-09-26T09:00:29Z</dcterms:modified>
</cp:coreProperties>
</file>