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390" r:id="rId2"/>
    <p:sldId id="346" r:id="rId3"/>
    <p:sldId id="347" r:id="rId4"/>
    <p:sldId id="416" r:id="rId5"/>
    <p:sldId id="391" r:id="rId6"/>
    <p:sldId id="348" r:id="rId7"/>
    <p:sldId id="392" r:id="rId8"/>
    <p:sldId id="417" r:id="rId9"/>
    <p:sldId id="349" r:id="rId10"/>
    <p:sldId id="393" r:id="rId11"/>
    <p:sldId id="402" r:id="rId12"/>
    <p:sldId id="418" r:id="rId13"/>
    <p:sldId id="400" r:id="rId14"/>
    <p:sldId id="401" r:id="rId15"/>
    <p:sldId id="419" r:id="rId16"/>
    <p:sldId id="403" r:id="rId17"/>
    <p:sldId id="387" r:id="rId18"/>
    <p:sldId id="395" r:id="rId19"/>
    <p:sldId id="388" r:id="rId20"/>
    <p:sldId id="420" r:id="rId21"/>
    <p:sldId id="389" r:id="rId22"/>
    <p:sldId id="421" r:id="rId23"/>
    <p:sldId id="404" r:id="rId24"/>
    <p:sldId id="405" r:id="rId25"/>
    <p:sldId id="406" r:id="rId26"/>
    <p:sldId id="422" r:id="rId27"/>
    <p:sldId id="407" r:id="rId28"/>
    <p:sldId id="408" r:id="rId29"/>
    <p:sldId id="409" r:id="rId30"/>
    <p:sldId id="423" r:id="rId31"/>
    <p:sldId id="410" r:id="rId32"/>
    <p:sldId id="411" r:id="rId33"/>
    <p:sldId id="412" r:id="rId34"/>
    <p:sldId id="413" r:id="rId35"/>
    <p:sldId id="414" r:id="rId36"/>
    <p:sldId id="415" r:id="rId37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15" autoAdjust="0"/>
    <p:restoredTop sz="94660"/>
  </p:normalViewPr>
  <p:slideViewPr>
    <p:cSldViewPr>
      <p:cViewPr varScale="1">
        <p:scale>
          <a:sx n="91" d="100"/>
          <a:sy n="91" d="100"/>
        </p:scale>
        <p:origin x="-36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F19DC-933B-4122-B691-6B066CC12B66}" type="datetimeFigureOut">
              <a:rPr lang="el-GR" smtClean="0"/>
              <a:pPr/>
              <a:t>26/9/2016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2C850-CF69-44DE-A27B-E3F8B588B64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736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6923112" cy="365125"/>
          </a:xfrm>
        </p:spPr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Lossy_compression" TargetMode="External"/><Relationship Id="rId2" Type="http://schemas.openxmlformats.org/officeDocument/2006/relationships/hyperlink" Target="http://en.wikipedia.org/wiki/Lossless_compression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Bandwidth_(signal_processing)" TargetMode="External"/><Relationship Id="rId2" Type="http://schemas.openxmlformats.org/officeDocument/2006/relationships/hyperlink" Target="http://en.wikipedia.org/wiki/Channel_capacity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hyperlink" Target="http://en.wikipedia.org/wiki/Attenuation_distortion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Noise_(electronics)" TargetMode="External"/><Relationship Id="rId2" Type="http://schemas.openxmlformats.org/officeDocument/2006/relationships/hyperlink" Target="http://en.wikipedia.org/wiki/Attenuation_distortion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en.wikipedia.org/wiki/Multipath_propagation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Modulation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Demodulation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Block_code" TargetMode="External"/><Relationship Id="rId2" Type="http://schemas.openxmlformats.org/officeDocument/2006/relationships/hyperlink" Target="http://en.wikipedia.org/wiki/Forward_error_correction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en.wikipedia.org/wiki/Convolutional_coding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en.wikipedia.org/wiki/Communication_network" TargetMode="Externa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http://en.wikipedia.org/wiki/Public_Switched_Telephone_Network" TargetMode="Externa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en.wikipedia.org/wiki/T-carrier" TargetMode="Externa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hyperlink" Target="http://en.wikipedia.org/wiki/E-carrier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en.wikipedia.org/wiki/Integrated_Services_Digital_Network" TargetMode="External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OSI_model" TargetMode="External"/><Relationship Id="rId2" Type="http://schemas.openxmlformats.org/officeDocument/2006/relationships/hyperlink" Target="http://en.wikipedia.org/wiki/Communication_protocol" TargetMode="External"/><Relationship Id="rId1" Type="http://schemas.openxmlformats.org/officeDocument/2006/relationships/slideLayout" Target="../slideLayouts/slideLayout1.xml"/><Relationship Id="rId5" Type="http://schemas.microsoft.com/office/2007/relationships/hdphoto" Target="../media/hdphoto4.wdp"/><Relationship Id="rId4" Type="http://schemas.openxmlformats.org/officeDocument/2006/relationships/image" Target="../media/image1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hyperlink" Target="http://en.wikipedia.org/wiki/Circuit_switched_network" TargetMode="Externa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hyperlink" Target="http://en.wikipedia.org/wiki/Packet_switched_network" TargetMode="Externa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Asynchronous_communication" TargetMode="External"/><Relationship Id="rId2" Type="http://schemas.openxmlformats.org/officeDocument/2006/relationships/hyperlink" Target="http://en.wikipedia.org/wiki/Synchronization" TargetMode="External"/><Relationship Id="rId1" Type="http://schemas.openxmlformats.org/officeDocument/2006/relationships/slideLayout" Target="../slideLayouts/slideLayout1.xml"/><Relationship Id="rId5" Type="http://schemas.microsoft.com/office/2007/relationships/hdphoto" Target="../media/hdphoto5.wdp"/><Relationship Id="rId4" Type="http://schemas.openxmlformats.org/officeDocument/2006/relationships/image" Target="../media/image1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Half_duplex_communication" TargetMode="External"/><Relationship Id="rId7" Type="http://schemas.openxmlformats.org/officeDocument/2006/relationships/image" Target="../media/image21.png"/><Relationship Id="rId2" Type="http://schemas.openxmlformats.org/officeDocument/2006/relationships/hyperlink" Target="http://en.wikipedia.org/wiki/Simplex_communication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hyperlink" Target="http://en.wikipedia.org/wiki/Duplex_(telecommunications)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en.wikipedia.org/wiki/Entropy_rate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</a:t>
            </a:r>
            <a:r>
              <a:rPr lang="el-GR" sz="4000" b="1" smtClean="0"/>
              <a:t>Συστήματα 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Επικ. Καθηγητής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471143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/>
              <a:t>Διάλεξη </a:t>
            </a:r>
            <a:r>
              <a:rPr lang="el-GR" sz="2800" b="1" smtClean="0"/>
              <a:t>11:</a:t>
            </a:r>
            <a:r>
              <a:rPr lang="en-US" sz="2800" b="1" dirty="0" smtClean="0"/>
              <a:t> </a:t>
            </a:r>
            <a:r>
              <a:rPr lang="el-GR" sz="2800" b="1" dirty="0" smtClean="0"/>
              <a:t>Επισκόπηση </a:t>
            </a:r>
            <a:r>
              <a:rPr lang="el-GR" sz="2800" b="1" dirty="0"/>
              <a:t>Ψηφιακού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l-GR" sz="2800" b="1" dirty="0" smtClean="0"/>
              <a:t>Συστήματος </a:t>
            </a:r>
            <a:r>
              <a:rPr lang="el-GR" sz="2800" b="1" dirty="0"/>
              <a:t>Επικοινωνίας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1</a:t>
            </a:fld>
            <a:endParaRPr lang="el-GR"/>
          </a:p>
        </p:txBody>
      </p:sp>
      <p:pic>
        <p:nvPicPr>
          <p:cNvPr id="1026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0203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Κωδικοποιητής / Αποκ</a:t>
            </a:r>
            <a:r>
              <a:rPr lang="el-GR" dirty="0"/>
              <a:t>ω</a:t>
            </a:r>
            <a:r>
              <a:rPr lang="el-GR" dirty="0" smtClean="0"/>
              <a:t>δικοποιητής Πηγής (2/3)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6856" y="1052736"/>
                <a:ext cx="8373616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b="1" dirty="0" smtClean="0"/>
                  <a:t>Άριστος </a:t>
                </a:r>
                <a:r>
                  <a:rPr lang="el-GR" sz="1800" b="1" dirty="0"/>
                  <a:t>Κωδικοποιητής</a:t>
                </a:r>
                <a:r>
                  <a:rPr lang="en-US" sz="1800" b="1" dirty="0"/>
                  <a:t> </a:t>
                </a:r>
                <a:r>
                  <a:rPr lang="el-GR" sz="1800" dirty="0"/>
                  <a:t>:  Όταν ο ρυθμός δεδομένων εξόδου είναι ίσος με τον ρυθμό παροχής της πηγής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𝑹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𝑪</m:t>
                        </m:r>
                      </m:sub>
                    </m:sSub>
                    <m:r>
                      <a:rPr lang="el-GR" sz="1800" b="1" i="1">
                        <a:latin typeface="Cambria Math"/>
                      </a:rPr>
                      <m:t>=</m:t>
                    </m:r>
                    <m:r>
                      <a:rPr lang="en-US" sz="1800" b="1" i="1">
                        <a:latin typeface="Cambria Math"/>
                      </a:rPr>
                      <m:t>𝑹</m:t>
                    </m:r>
                    <m:r>
                      <a:rPr lang="en-US" sz="1800" b="1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. Όμως, λόγω πρακτικών περιορισμών ισχύει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𝑹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𝑪</m:t>
                        </m:r>
                      </m:sub>
                    </m:sSub>
                    <m:r>
                      <a:rPr lang="en-US" sz="1800" b="1" i="1" smtClean="0">
                        <a:latin typeface="Cambria Math"/>
                      </a:rPr>
                      <m:t>≤</m:t>
                    </m:r>
                    <m:r>
                      <a:rPr lang="en-US" sz="1800" b="1" i="1" smtClean="0">
                        <a:latin typeface="Cambria Math"/>
                      </a:rPr>
                      <m:t>𝑹</m:t>
                    </m:r>
                    <m:r>
                      <a:rPr lang="el-GR" sz="1800" b="1" i="1" smtClean="0">
                        <a:latin typeface="Cambria Math"/>
                      </a:rPr>
                      <m:t>.</m:t>
                    </m:r>
                  </m:oMath>
                </a14:m>
                <a:endParaRPr lang="en-US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u="sng" dirty="0" smtClean="0"/>
                  <a:t>Παράμετροι κωδικοποιητή</a:t>
                </a:r>
                <a:r>
                  <a:rPr lang="el-GR" sz="1800" dirty="0" smtClean="0"/>
                  <a:t>:</a:t>
                </a:r>
              </a:p>
              <a:p>
                <a:pPr algn="l">
                  <a:spcBef>
                    <a:spcPts val="300"/>
                  </a:spcBef>
                </a:pPr>
                <a:r>
                  <a:rPr lang="el-GR" sz="1800" dirty="0" smtClean="0"/>
                  <a:t>Μήκος πακέτου (</a:t>
                </a:r>
                <a:r>
                  <a:rPr lang="en-US" sz="1800" dirty="0" smtClean="0"/>
                  <a:t>block size)</a:t>
                </a:r>
                <a:endParaRPr lang="el-GR" sz="1800" dirty="0" smtClean="0"/>
              </a:p>
              <a:p>
                <a:pPr algn="l">
                  <a:spcBef>
                    <a:spcPts val="300"/>
                  </a:spcBef>
                </a:pPr>
                <a:r>
                  <a:rPr lang="el-GR" sz="1800" dirty="0" smtClean="0"/>
                  <a:t>Μήκη κωδικών λέξεων</a:t>
                </a:r>
              </a:p>
              <a:p>
                <a:pPr algn="l">
                  <a:spcBef>
                    <a:spcPts val="300"/>
                  </a:spcBef>
                </a:pPr>
                <a:r>
                  <a:rPr lang="el-GR" sz="1800" dirty="0" smtClean="0"/>
                  <a:t>Μέσος ρυθμός ψηφιακών δεδομένων</a:t>
                </a:r>
                <a:r>
                  <a:rPr lang="en-US" sz="1800" dirty="0" smtClean="0"/>
                  <a:t> (data rate)</a:t>
                </a:r>
                <a:endParaRPr lang="el-GR" sz="1800" dirty="0" smtClean="0"/>
              </a:p>
              <a:p>
                <a:pPr algn="l">
                  <a:spcBef>
                    <a:spcPts val="300"/>
                  </a:spcBef>
                </a:pPr>
                <a:r>
                  <a:rPr lang="el-GR" sz="1800" dirty="0" smtClean="0"/>
                  <a:t>Απόδοση κωδικοποιητή</a:t>
                </a:r>
                <a:r>
                  <a:rPr lang="en-US" sz="1800" dirty="0" smtClean="0"/>
                  <a:t>, </a:t>
                </a:r>
                <a:r>
                  <a:rPr lang="el-GR" sz="1800" dirty="0" smtClean="0"/>
                  <a:t>δηλ. </a:t>
                </a:r>
                <a:r>
                  <a:rPr lang="el-GR" sz="1800" dirty="0"/>
                  <a:t>τ</a:t>
                </a:r>
                <a:r>
                  <a:rPr lang="el-GR" sz="1800" dirty="0" smtClean="0"/>
                  <a:t>ο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πηλίκο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𝑹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𝑪</m:t>
                        </m:r>
                      </m:sub>
                    </m:sSub>
                    <m:r>
                      <a:rPr lang="en-US" sz="1800" b="1" i="1" smtClean="0">
                        <a:latin typeface="Cambria Math"/>
                      </a:rPr>
                      <m:t>/</m:t>
                    </m:r>
                    <m:r>
                      <a:rPr lang="en-US" sz="1800" b="1" i="1" smtClean="0">
                        <a:latin typeface="Cambria Math"/>
                      </a:rPr>
                      <m:t>𝑹</m:t>
                    </m:r>
                  </m:oMath>
                </a14:m>
                <a:r>
                  <a:rPr lang="el-GR" sz="1800" dirty="0" smtClean="0"/>
                  <a:t> </a:t>
                </a:r>
                <a:br>
                  <a:rPr lang="el-GR" sz="1800" dirty="0" smtClean="0"/>
                </a:br>
                <a:r>
                  <a:rPr lang="el-GR" sz="1800" dirty="0" smtClean="0"/>
                  <a:t>(Ο άριστος αποκωδικοποιητής έχει απόδοση 1).</a:t>
                </a:r>
                <a:r>
                  <a:rPr lang="en-US" sz="1800" dirty="0" smtClean="0"/>
                  <a:t> </a:t>
                </a: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b="1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b="1" dirty="0" smtClean="0"/>
                  <a:t>Αποκωδικοποιητής</a:t>
                </a:r>
                <a:r>
                  <a:rPr lang="en-US" sz="1800" b="1" dirty="0" smtClean="0"/>
                  <a:t> </a:t>
                </a:r>
                <a:r>
                  <a:rPr lang="el-GR" sz="1800" dirty="0" smtClean="0"/>
                  <a:t>:  Μετατρέπει μία δυαδική ακολουθία σε ακολουθία συμβόλων: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algn="l">
                  <a:spcBef>
                    <a:spcPts val="300"/>
                  </a:spcBef>
                </a:pPr>
                <a:r>
                  <a:rPr lang="el-GR" sz="1800" b="1" dirty="0" smtClean="0"/>
                  <a:t>Απλός</a:t>
                </a:r>
                <a:r>
                  <a:rPr lang="en-US" sz="1800" b="1" dirty="0" smtClean="0"/>
                  <a:t> </a:t>
                </a:r>
                <a:r>
                  <a:rPr lang="el-GR" sz="1800" dirty="0" smtClean="0"/>
                  <a:t> 	όταν οι κωδικές λέξεις είναι </a:t>
                </a:r>
                <a:r>
                  <a:rPr lang="el-GR" sz="1800" b="1" dirty="0" smtClean="0"/>
                  <a:t>σταθερού μήκους</a:t>
                </a:r>
              </a:p>
              <a:p>
                <a:pPr algn="l">
                  <a:spcBef>
                    <a:spcPts val="300"/>
                  </a:spcBef>
                </a:pPr>
                <a:r>
                  <a:rPr lang="el-GR" sz="1800" b="1" dirty="0" smtClean="0"/>
                  <a:t>Πολύπλοκος</a:t>
                </a:r>
                <a:r>
                  <a:rPr lang="en-US" sz="1800" b="1" dirty="0" smtClean="0"/>
                  <a:t> </a:t>
                </a:r>
                <a:r>
                  <a:rPr lang="el-GR" sz="1800" dirty="0" smtClean="0"/>
                  <a:t> 	όταν οι </a:t>
                </a:r>
                <a:r>
                  <a:rPr lang="el-GR" sz="1800" dirty="0"/>
                  <a:t>κωδικές λέξεις είναι </a:t>
                </a:r>
                <a:r>
                  <a:rPr lang="el-GR" sz="1800" b="1" dirty="0" smtClean="0"/>
                  <a:t>μεταβλητού μήκους</a:t>
                </a:r>
                <a:r>
                  <a:rPr lang="el-GR" sz="1800" dirty="0" smtClean="0"/>
                  <a:t>, επειδή πρέπει να αντιμετωπίζει προβλήματα, όπως η αύξηση της απαιτούμενης μνήμης και η απώλεια συγχρονισμού από λανθασμένο </a:t>
                </a:r>
                <a:r>
                  <a:rPr lang="en-US" sz="1800" dirty="0" smtClean="0"/>
                  <a:t>bit.</a:t>
                </a: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6856" y="1052736"/>
                <a:ext cx="8373616" cy="5472608"/>
              </a:xfrm>
              <a:blipFill rotWithShape="1">
                <a:blip r:embed="rId2" cstate="print"/>
                <a:stretch>
                  <a:fillRect l="-582" t="-669" r="-109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99822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Κωδικοποιητής / Αποκ</a:t>
            </a:r>
            <a:r>
              <a:rPr lang="el-GR" dirty="0"/>
              <a:t>ω</a:t>
            </a:r>
            <a:r>
              <a:rPr lang="el-GR" dirty="0" smtClean="0"/>
              <a:t>δικοποιητής Πηγής (3/3)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1052736"/>
            <a:ext cx="8373616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buNone/>
            </a:pPr>
            <a:r>
              <a:rPr lang="el-GR" sz="1600" dirty="0" smtClean="0"/>
              <a:t>Η κωδικοποίηση πηγής υλοποιείται μέσω της </a:t>
            </a:r>
            <a:r>
              <a:rPr lang="el-GR" sz="1600" b="1" dirty="0" smtClean="0"/>
              <a:t>συμπίεσης</a:t>
            </a:r>
            <a:r>
              <a:rPr lang="en-US" sz="1600" b="1" dirty="0" smtClean="0"/>
              <a:t> </a:t>
            </a:r>
            <a:r>
              <a:rPr lang="en-US" sz="1600" dirty="0" smtClean="0"/>
              <a:t>(compression).</a:t>
            </a:r>
            <a:endParaRPr lang="el-GR" sz="1600" dirty="0" smtClean="0"/>
          </a:p>
          <a:p>
            <a:pPr marL="0" indent="0" algn="l">
              <a:spcBef>
                <a:spcPts val="600"/>
              </a:spcBef>
              <a:buNone/>
            </a:pPr>
            <a:endParaRPr lang="el-GR" sz="1600" b="1" dirty="0" smtClean="0"/>
          </a:p>
          <a:p>
            <a:pPr marL="0" indent="0" algn="l">
              <a:spcBef>
                <a:spcPts val="600"/>
              </a:spcBef>
              <a:buNone/>
            </a:pPr>
            <a:r>
              <a:rPr lang="el-GR" sz="1600" b="1" u="sng" dirty="0" smtClean="0"/>
              <a:t>Είδη Συμπίεσης</a:t>
            </a:r>
          </a:p>
          <a:p>
            <a:pPr algn="l">
              <a:spcBef>
                <a:spcPts val="600"/>
              </a:spcBef>
            </a:pPr>
            <a:r>
              <a:rPr lang="el-GR" sz="1600" b="1" dirty="0" smtClean="0"/>
              <a:t>Συμπίεση χωρίς απώλειες (</a:t>
            </a:r>
            <a:r>
              <a:rPr lang="en-US" sz="1600" b="1" dirty="0" smtClean="0">
                <a:hlinkClick r:id="rId2"/>
              </a:rPr>
              <a:t>lossless</a:t>
            </a:r>
            <a:r>
              <a:rPr lang="en-US" sz="1600" b="1" dirty="0" smtClean="0"/>
              <a:t>) </a:t>
            </a:r>
            <a:r>
              <a:rPr lang="en-US" sz="1600" dirty="0" smtClean="0"/>
              <a:t>- </a:t>
            </a:r>
            <a:r>
              <a:rPr lang="el-GR" sz="1600" dirty="0" smtClean="0"/>
              <a:t>Επιτρέπει </a:t>
            </a:r>
            <a:r>
              <a:rPr lang="el-GR" sz="1600" dirty="0"/>
              <a:t>την ακριβή </a:t>
            </a:r>
            <a:r>
              <a:rPr lang="el-GR" sz="1600" dirty="0" smtClean="0"/>
              <a:t>ανακατασκευή του αρχικού σήματος από </a:t>
            </a:r>
            <a:r>
              <a:rPr lang="el-GR" sz="1600" dirty="0"/>
              <a:t>τα συμπιεσμένα </a:t>
            </a:r>
            <a:r>
              <a:rPr lang="el-GR" sz="1600" dirty="0" smtClean="0"/>
              <a:t>δεδομένα. Χρησιμοποιείται όταν είναι </a:t>
            </a:r>
            <a:r>
              <a:rPr lang="el-GR" sz="1600" dirty="0"/>
              <a:t>σημαντικό </a:t>
            </a:r>
            <a:r>
              <a:rPr lang="el-GR" sz="1600" dirty="0" smtClean="0"/>
              <a:t>το αρχικό σήμα και τα </a:t>
            </a:r>
            <a:r>
              <a:rPr lang="el-GR" sz="1600" dirty="0"/>
              <a:t>αποσυμπιεσμένα δεδομένα να είναι </a:t>
            </a:r>
            <a:r>
              <a:rPr lang="el-GR" sz="1600" dirty="0" smtClean="0"/>
              <a:t>πανομοιότυπα (π.χ. σε εκτελέσιμα προγράμματα) </a:t>
            </a:r>
            <a:r>
              <a:rPr lang="en-US" sz="1600" dirty="0" smtClean="0"/>
              <a:t>ZIP, GIF, PNG, </a:t>
            </a:r>
            <a:r>
              <a:rPr lang="el-GR" sz="1600" dirty="0" smtClean="0"/>
              <a:t>κλπ.</a:t>
            </a:r>
            <a:endParaRPr lang="el-GR" sz="1600" b="1" dirty="0" smtClean="0"/>
          </a:p>
          <a:p>
            <a:pPr algn="l">
              <a:spcBef>
                <a:spcPts val="600"/>
              </a:spcBef>
            </a:pPr>
            <a:r>
              <a:rPr lang="el-GR" sz="1600" b="1" dirty="0" smtClean="0"/>
              <a:t>Συμπίεση με απώλειες (</a:t>
            </a:r>
            <a:r>
              <a:rPr lang="el-GR" sz="1600" b="1" dirty="0" err="1" smtClean="0"/>
              <a:t>Απωλεστική</a:t>
            </a:r>
            <a:r>
              <a:rPr lang="el-GR" sz="1600" b="1" dirty="0" smtClean="0"/>
              <a:t> συμπίεση)</a:t>
            </a:r>
            <a:r>
              <a:rPr lang="en-US" sz="1600" b="1" dirty="0" smtClean="0"/>
              <a:t> (</a:t>
            </a:r>
            <a:r>
              <a:rPr lang="en-US" sz="1600" b="1" dirty="0" smtClean="0">
                <a:hlinkClick r:id="rId3"/>
              </a:rPr>
              <a:t>lossy</a:t>
            </a:r>
            <a:r>
              <a:rPr lang="en-US" sz="1600" b="1" dirty="0" smtClean="0"/>
              <a:t>)</a:t>
            </a:r>
            <a:r>
              <a:rPr lang="el-GR" sz="1600" b="1" dirty="0" smtClean="0"/>
              <a:t> </a:t>
            </a:r>
            <a:r>
              <a:rPr lang="el-GR" sz="1600" dirty="0" smtClean="0"/>
              <a:t>Συμπίεση δεδομένων και οριστική απόρριψη μέρους αυτών με σκοπό την ελαχιστοποίηση </a:t>
            </a:r>
            <a:r>
              <a:rPr lang="el-GR" sz="1600" dirty="0"/>
              <a:t>της ποσότητας δεδομένων που πρέπει να </a:t>
            </a:r>
            <a:r>
              <a:rPr lang="el-GR" sz="1600" dirty="0" smtClean="0"/>
              <a:t>μεταδοθούν ή να αποθηκευθούν.</a:t>
            </a:r>
            <a:endParaRPr lang="el-GR" sz="1600" b="1" dirty="0" smtClean="0"/>
          </a:p>
          <a:p>
            <a:pPr lvl="1" algn="l">
              <a:spcBef>
                <a:spcPts val="600"/>
              </a:spcBef>
            </a:pPr>
            <a:r>
              <a:rPr lang="en-US" sz="1600" dirty="0" smtClean="0"/>
              <a:t>JPEG </a:t>
            </a:r>
            <a:r>
              <a:rPr lang="el-GR" sz="1600" dirty="0" smtClean="0"/>
              <a:t>πρότυπο κωδικοποίησης εικόνων</a:t>
            </a:r>
            <a:endParaRPr lang="en-US" sz="1600" dirty="0" smtClean="0"/>
          </a:p>
          <a:p>
            <a:pPr lvl="1" algn="l">
              <a:spcBef>
                <a:spcPts val="600"/>
              </a:spcBef>
            </a:pPr>
            <a:r>
              <a:rPr lang="en-US" sz="1600" dirty="0" smtClean="0"/>
              <a:t>MPEG-1</a:t>
            </a:r>
            <a:r>
              <a:rPr lang="el-GR" sz="1600" dirty="0" smtClean="0"/>
              <a:t> πρότυπο κωδικοποίησης </a:t>
            </a:r>
            <a:r>
              <a:rPr lang="en-US" sz="1600" dirty="0" smtClean="0"/>
              <a:t>video (1.5 </a:t>
            </a:r>
            <a:r>
              <a:rPr lang="en-US" sz="1600" dirty="0" err="1" smtClean="0"/>
              <a:t>Mbits</a:t>
            </a:r>
            <a:r>
              <a:rPr lang="en-US" sz="1600" dirty="0" smtClean="0"/>
              <a:t>/sec)</a:t>
            </a:r>
          </a:p>
          <a:p>
            <a:pPr lvl="1" algn="l">
              <a:spcBef>
                <a:spcPts val="600"/>
              </a:spcBef>
            </a:pPr>
            <a:r>
              <a:rPr lang="en-US" sz="1600" dirty="0" smtClean="0"/>
              <a:t>MPEG-1 </a:t>
            </a:r>
            <a:r>
              <a:rPr lang="el-GR" sz="1600" dirty="0" smtClean="0"/>
              <a:t>πρότυπο κωδικοποίησης </a:t>
            </a:r>
            <a:r>
              <a:rPr lang="en-US" sz="1600" dirty="0" smtClean="0"/>
              <a:t>audio (</a:t>
            </a:r>
            <a:r>
              <a:rPr lang="el-GR" sz="1600" dirty="0" smtClean="0"/>
              <a:t>μέχρι 16 </a:t>
            </a:r>
            <a:r>
              <a:rPr lang="en-US" sz="1600" dirty="0" smtClean="0"/>
              <a:t>Kbits/sec)</a:t>
            </a:r>
          </a:p>
          <a:p>
            <a:pPr lvl="1" algn="l">
              <a:spcBef>
                <a:spcPts val="600"/>
              </a:spcBef>
            </a:pPr>
            <a:r>
              <a:rPr lang="en-US" sz="1600" dirty="0" smtClean="0"/>
              <a:t>MP3 = MPEG-1 Layer 3 (128 Kbits/sec)</a:t>
            </a:r>
          </a:p>
          <a:p>
            <a:pPr lvl="1" algn="l">
              <a:spcBef>
                <a:spcPts val="600"/>
              </a:spcBef>
            </a:pPr>
            <a:r>
              <a:rPr lang="en-US" sz="1600" dirty="0" smtClean="0"/>
              <a:t>MPEG-2 (DVD, SVCD)</a:t>
            </a:r>
          </a:p>
          <a:p>
            <a:pPr lvl="1" algn="l">
              <a:spcBef>
                <a:spcPts val="600"/>
              </a:spcBef>
            </a:pPr>
            <a:r>
              <a:rPr lang="en-US" sz="1600" dirty="0" smtClean="0"/>
              <a:t>MPEG-4 (</a:t>
            </a:r>
            <a:r>
              <a:rPr lang="en-US" sz="1600" dirty="0" err="1" smtClean="0"/>
              <a:t>Divx</a:t>
            </a:r>
            <a:r>
              <a:rPr lang="en-US" sz="1600" dirty="0" smtClean="0"/>
              <a:t>, </a:t>
            </a:r>
            <a:r>
              <a:rPr lang="en-US" sz="1600" dirty="0" err="1" smtClean="0"/>
              <a:t>Xdiv</a:t>
            </a:r>
            <a:r>
              <a:rPr lang="en-US" sz="1600" dirty="0" smtClean="0"/>
              <a:t>, quick time)</a:t>
            </a:r>
          </a:p>
          <a:p>
            <a:pPr lvl="1" algn="l">
              <a:spcBef>
                <a:spcPts val="600"/>
              </a:spcBef>
            </a:pPr>
            <a:r>
              <a:rPr lang="en-US" sz="1600" dirty="0" smtClean="0"/>
              <a:t>MPEG-7</a:t>
            </a:r>
            <a:endParaRPr lang="el-GR" sz="1600" dirty="0" smtClean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55980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b="1" dirty="0" smtClean="0"/>
              <a:t>3. Κανάλι Επικοινωνίας</a:t>
            </a:r>
            <a:endParaRPr lang="el-GR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89679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Κανάλι Επικοινωνίας (1/2)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19256" cy="5400600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u="sng" dirty="0" smtClean="0">
                    <a:solidFill>
                      <a:schemeClr val="tx1"/>
                    </a:solidFill>
                  </a:rPr>
                  <a:t>Κανάλι Επικοινωνίας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: το μέσο που πραγματοποιεί την ηλεκτρική σύνδεση μεταξύ πηγής και προορισμού.</a:t>
                </a:r>
              </a:p>
              <a:p>
                <a:pPr marL="0" lvl="1" indent="0" algn="l">
                  <a:spcBef>
                    <a:spcPts val="600"/>
                  </a:spcBef>
                  <a:buNone/>
                </a:pPr>
                <a:endParaRPr lang="el-GR" sz="1800" b="1" dirty="0" smtClean="0"/>
              </a:p>
              <a:p>
                <a:pPr marL="0" lvl="1" indent="0" algn="l">
                  <a:spcBef>
                    <a:spcPts val="600"/>
                  </a:spcBef>
                  <a:buNone/>
                </a:pPr>
                <a:r>
                  <a:rPr lang="el-GR" sz="1800" b="1" dirty="0" smtClean="0"/>
                  <a:t>Είδη </a:t>
                </a:r>
                <a:r>
                  <a:rPr lang="el-GR" sz="1800" b="1" dirty="0"/>
                  <a:t>καναλιών:</a:t>
                </a:r>
              </a:p>
              <a:p>
                <a:pPr marL="171450" lvl="1" indent="-171450" algn="l"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l-GR" sz="1800" b="1" dirty="0"/>
                  <a:t>Κανάλια καθοδηγούμενης μετάδοσης </a:t>
                </a:r>
                <a:r>
                  <a:rPr lang="el-GR" sz="1800" dirty="0"/>
                  <a:t>[συνεστραμμένα ζεύγη συρμάτων, </a:t>
                </a:r>
                <a:r>
                  <a:rPr lang="en-US" sz="1800" dirty="0"/>
                  <a:t>(</a:t>
                </a:r>
                <a:r>
                  <a:rPr lang="el-GR" sz="1800" dirty="0"/>
                  <a:t>τηλεφωνία, </a:t>
                </a:r>
                <a:r>
                  <a:rPr lang="en-US" sz="1800" dirty="0" err="1"/>
                  <a:t>xDSL</a:t>
                </a:r>
                <a:r>
                  <a:rPr lang="en-US" sz="1800" dirty="0"/>
                  <a:t>)</a:t>
                </a:r>
                <a:r>
                  <a:rPr lang="el-GR" sz="1800" dirty="0"/>
                  <a:t>, ομοαξονικά καλώδια</a:t>
                </a:r>
                <a:r>
                  <a:rPr lang="en-US" sz="1800" dirty="0"/>
                  <a:t> (CATV)</a:t>
                </a:r>
                <a:r>
                  <a:rPr lang="el-GR" sz="1800" dirty="0"/>
                  <a:t>, οπτικές ίνες (2 </a:t>
                </a:r>
                <a:r>
                  <a:rPr lang="en-US" sz="1800" dirty="0"/>
                  <a:t>x</a:t>
                </a:r>
                <a:r>
                  <a:rPr lang="el-GR" sz="18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13</m:t>
                        </m:r>
                      </m:sup>
                    </m:sSup>
                  </m:oMath>
                </a14:m>
                <a:r>
                  <a:rPr lang="en-US" sz="1800" dirty="0"/>
                  <a:t>Hz)</a:t>
                </a:r>
                <a:r>
                  <a:rPr lang="el-GR" sz="1800" dirty="0"/>
                  <a:t> ]</a:t>
                </a:r>
              </a:p>
              <a:p>
                <a:pPr marL="171450" lvl="1" indent="-171450" algn="l"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l-GR" sz="1800" b="1" dirty="0"/>
                  <a:t>Κανάλια ελεύθερης μετάδοσης </a:t>
                </a:r>
                <a:r>
                  <a:rPr lang="el-GR" sz="1800" dirty="0"/>
                  <a:t>[</a:t>
                </a:r>
                <a:r>
                  <a:rPr lang="el-GR" sz="1800" dirty="0" err="1"/>
                  <a:t>ραδιομετάδοση</a:t>
                </a:r>
                <a:r>
                  <a:rPr lang="el-GR" sz="1800" dirty="0"/>
                  <a:t> (</a:t>
                </a:r>
                <a:r>
                  <a:rPr lang="en-US" sz="1800" dirty="0"/>
                  <a:t>radio, TV</a:t>
                </a:r>
                <a:r>
                  <a:rPr lang="el-GR" sz="1800" dirty="0"/>
                  <a:t>, </a:t>
                </a:r>
                <a:r>
                  <a:rPr lang="en-US" sz="1800" dirty="0"/>
                  <a:t>WLAN</a:t>
                </a:r>
                <a:r>
                  <a:rPr lang="el-GR" sz="1800" dirty="0"/>
                  <a:t>), κινητές επικοινωνίες</a:t>
                </a:r>
                <a:r>
                  <a:rPr lang="en-US" sz="1800" dirty="0"/>
                  <a:t> (GSM, UMTS)</a:t>
                </a:r>
                <a:r>
                  <a:rPr lang="el-GR" sz="1800" dirty="0"/>
                  <a:t>, δορυφορικά]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>
                  <a:solidFill>
                    <a:schemeClr val="tx1"/>
                  </a:solidFill>
                </a:endParaRPr>
              </a:p>
              <a:p>
                <a:pPr marL="0" lvl="1" indent="0" algn="l">
                  <a:spcBef>
                    <a:spcPts val="600"/>
                  </a:spcBef>
                  <a:buNone/>
                </a:pPr>
                <a:r>
                  <a:rPr lang="el-GR" sz="1800" b="1" dirty="0" smtClean="0">
                    <a:solidFill>
                      <a:schemeClr val="tx1"/>
                    </a:solidFill>
                  </a:rPr>
                  <a:t>Χαρακτηριστικά μεγέθη καναλιού:</a:t>
                </a:r>
              </a:p>
              <a:p>
                <a:pPr marL="171450" lvl="1" indent="-171450" algn="l"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l-GR" sz="1800" b="1" dirty="0" smtClean="0">
                    <a:hlinkClick r:id="rId2"/>
                  </a:rPr>
                  <a:t>Χωρητικότητα </a:t>
                </a:r>
                <a:r>
                  <a:rPr lang="en-US" sz="1800" b="1" dirty="0" smtClean="0"/>
                  <a:t>C</a:t>
                </a:r>
                <a:r>
                  <a:rPr lang="el-GR" sz="1800" dirty="0" smtClean="0"/>
                  <a:t>: αντιπροσωπεύει τον θεωρητικά μέγιστο δυνατό ρυθμό διαβίβασης ψηφιακών δεδομένων χωρίς σχεδόν κανένα λάθος </a:t>
                </a:r>
                <a:r>
                  <a:rPr lang="en-US" sz="1800" dirty="0" smtClean="0"/>
                  <a:t>[</a:t>
                </a:r>
                <a:r>
                  <a:rPr lang="el-GR" sz="1800" dirty="0" smtClean="0"/>
                  <a:t>πρέπει </a:t>
                </a:r>
                <a:r>
                  <a:rPr lang="en-US" sz="1800" dirty="0" smtClean="0"/>
                  <a:t>C </a:t>
                </a:r>
                <a:r>
                  <a:rPr lang="en-US" sz="1800" dirty="0"/>
                  <a:t>&gt; R</a:t>
                </a:r>
                <a:r>
                  <a:rPr lang="en-US" sz="1800" dirty="0" smtClean="0"/>
                  <a:t>]</a:t>
                </a:r>
                <a:endParaRPr lang="el-GR" sz="1800" dirty="0"/>
              </a:p>
              <a:p>
                <a:pPr marL="171450" lvl="1" indent="-171450" algn="l"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l-GR" sz="1800" b="1" dirty="0" smtClean="0">
                    <a:solidFill>
                      <a:schemeClr val="tx1"/>
                    </a:solidFill>
                    <a:hlinkClick r:id="rId3"/>
                  </a:rPr>
                  <a:t>Εύρος </a:t>
                </a:r>
                <a:r>
                  <a:rPr lang="el-GR" sz="1800" b="1" dirty="0">
                    <a:solidFill>
                      <a:schemeClr val="tx1"/>
                    </a:solidFill>
                    <a:hlinkClick r:id="rId3"/>
                  </a:rPr>
                  <a:t>ζώνης </a:t>
                </a:r>
                <a:r>
                  <a:rPr lang="el-GR" sz="1800" b="1" dirty="0" smtClean="0">
                    <a:solidFill>
                      <a:schemeClr val="tx1"/>
                    </a:solidFill>
                    <a:hlinkClick r:id="rId3"/>
                  </a:rPr>
                  <a:t>συχνοτήτων </a:t>
                </a:r>
                <a:r>
                  <a:rPr lang="el-GR" sz="1800" b="1" dirty="0" smtClean="0">
                    <a:solidFill>
                      <a:schemeClr val="tx1"/>
                    </a:solidFill>
                  </a:rPr>
                  <a:t>Β </a:t>
                </a:r>
                <a:r>
                  <a:rPr lang="el-GR" sz="1800" dirty="0">
                    <a:solidFill>
                      <a:schemeClr val="tx1"/>
                    </a:solidFill>
                  </a:rPr>
                  <a:t>(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φάσμα, 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Hz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) </a:t>
                </a:r>
              </a:p>
              <a:p>
                <a:pPr marL="171450" lvl="1" indent="-171450" algn="l"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l-GR" sz="1800" b="1" dirty="0" smtClean="0">
                    <a:solidFill>
                      <a:schemeClr val="tx1"/>
                    </a:solidFill>
                    <a:hlinkClick r:id="rId4"/>
                  </a:rPr>
                  <a:t>Απόσβεση</a:t>
                </a:r>
                <a:r>
                  <a:rPr lang="el-GR" sz="1800" dirty="0" smtClean="0">
                    <a:solidFill>
                      <a:schemeClr val="tx1"/>
                    </a:solidFill>
                    <a:hlinkClick r:id="rId4"/>
                  </a:rPr>
                  <a:t> </a:t>
                </a:r>
                <a:r>
                  <a:rPr lang="el-GR" sz="1800" dirty="0">
                    <a:solidFill>
                      <a:schemeClr val="tx1"/>
                    </a:solidFill>
                  </a:rPr>
                  <a:t>(απώλειες, εξασθένιση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)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Signal to Noise Ratio – S/N)</a:t>
                </a:r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171450" lvl="1" indent="-171450" algn="l"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l-GR" sz="1800" b="1" dirty="0" smtClean="0"/>
                  <a:t>Απόκριση πλάτους και φάσης</a:t>
                </a:r>
              </a:p>
              <a:p>
                <a:pPr marL="171450" lvl="1" indent="-171450" algn="l"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l-GR" sz="1800" b="1" dirty="0" smtClean="0">
                    <a:solidFill>
                      <a:schemeClr val="tx1"/>
                    </a:solidFill>
                  </a:rPr>
                  <a:t>Στατιστικές ιδιότητες θορύβου</a:t>
                </a:r>
              </a:p>
              <a:p>
                <a:pPr marL="0" lvl="1" indent="0" algn="l">
                  <a:spcBef>
                    <a:spcPts val="600"/>
                  </a:spcBef>
                  <a:buNone/>
                </a:pPr>
                <a:endParaRPr lang="el-GR" sz="1800" b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19256" cy="5400600"/>
              </a:xfrm>
              <a:blipFill rotWithShape="1">
                <a:blip r:embed="rId5" cstate="print"/>
                <a:stretch>
                  <a:fillRect l="-593" t="-677" r="-742" b="-22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56328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Κανάλι Επικοινωνίας (2/2)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19256" cy="5400600"/>
          </a:xfrm>
        </p:spPr>
        <p:txBody>
          <a:bodyPr>
            <a:noAutofit/>
          </a:bodyPr>
          <a:lstStyle/>
          <a:p>
            <a:pPr marL="0" lvl="1" indent="0" algn="l">
              <a:spcBef>
                <a:spcPts val="1200"/>
              </a:spcBef>
              <a:buNone/>
            </a:pPr>
            <a:r>
              <a:rPr lang="el-GR" sz="1800" b="1" dirty="0" smtClean="0">
                <a:solidFill>
                  <a:schemeClr val="tx1"/>
                </a:solidFill>
              </a:rPr>
              <a:t>Παραμορφώσεις στο σήμα λόγω του καναλιού:</a:t>
            </a:r>
          </a:p>
          <a:p>
            <a:pPr marL="342900" lvl="1" indent="-342900" algn="l">
              <a:spcBef>
                <a:spcPts val="1200"/>
              </a:spcBef>
              <a:buFont typeface="+mj-lt"/>
              <a:buAutoNum type="arabicPeriod"/>
            </a:pPr>
            <a:r>
              <a:rPr lang="el-GR" sz="1800" b="1" dirty="0" smtClean="0"/>
              <a:t>Εξασθένιση</a:t>
            </a:r>
            <a:r>
              <a:rPr lang="en-US" sz="1800" b="1" dirty="0" smtClean="0"/>
              <a:t> </a:t>
            </a:r>
            <a:r>
              <a:rPr lang="en-US" sz="1800" dirty="0" smtClean="0"/>
              <a:t>(</a:t>
            </a:r>
            <a:r>
              <a:rPr lang="en-US" sz="1800" dirty="0" smtClean="0">
                <a:hlinkClick r:id="rId2"/>
              </a:rPr>
              <a:t>attenuation distortion</a:t>
            </a:r>
            <a:r>
              <a:rPr lang="en-US" sz="1800" dirty="0" smtClean="0"/>
              <a:t>)</a:t>
            </a:r>
            <a:r>
              <a:rPr lang="el-GR" sz="1800" b="1" dirty="0" smtClean="0"/>
              <a:t>:</a:t>
            </a:r>
            <a:r>
              <a:rPr lang="el-GR" sz="1800" dirty="0" smtClean="0"/>
              <a:t> μείωση της ισχύος του σήματος. Μπορεί να αντιμετωπιστεί με αύξηση της ισχύος εκπομπής</a:t>
            </a:r>
            <a:endParaRPr lang="el-GR" sz="1800" b="1" dirty="0" smtClean="0"/>
          </a:p>
          <a:p>
            <a:pPr marL="342900" lvl="1" indent="-342900" algn="l">
              <a:spcBef>
                <a:spcPts val="1200"/>
              </a:spcBef>
              <a:buFont typeface="+mj-lt"/>
              <a:buAutoNum type="arabicPeriod"/>
            </a:pPr>
            <a:r>
              <a:rPr lang="el-GR" sz="1800" b="1" dirty="0" smtClean="0"/>
              <a:t>Π</a:t>
            </a:r>
            <a:r>
              <a:rPr lang="el-GR" sz="1800" b="1" dirty="0" smtClean="0">
                <a:solidFill>
                  <a:schemeClr val="tx1"/>
                </a:solidFill>
              </a:rPr>
              <a:t>αραμόρφωση πλάτους και φάσης</a:t>
            </a:r>
          </a:p>
          <a:p>
            <a:pPr marL="342900" lvl="1" indent="-342900" algn="l">
              <a:spcBef>
                <a:spcPts val="1200"/>
              </a:spcBef>
              <a:buFont typeface="+mj-lt"/>
              <a:buAutoNum type="arabicPeriod"/>
            </a:pPr>
            <a:r>
              <a:rPr lang="el-GR" sz="1800" b="1" dirty="0" smtClean="0">
                <a:solidFill>
                  <a:schemeClr val="tx1"/>
                </a:solidFill>
              </a:rPr>
              <a:t>Εισαγωγή </a:t>
            </a:r>
            <a:r>
              <a:rPr lang="el-GR" sz="1800" b="1" dirty="0" smtClean="0">
                <a:solidFill>
                  <a:schemeClr val="tx1"/>
                </a:solidFill>
                <a:hlinkClick r:id="rId3"/>
              </a:rPr>
              <a:t>θορύβου</a:t>
            </a:r>
            <a:r>
              <a:rPr lang="el-GR" sz="1800" dirty="0" smtClean="0"/>
              <a:t>. Δεν αφαιρείται σε όλες τις περιπτώσεις.</a:t>
            </a:r>
            <a:endParaRPr lang="el-GR" sz="1800" dirty="0" smtClean="0">
              <a:solidFill>
                <a:schemeClr val="tx1"/>
              </a:solidFill>
            </a:endParaRPr>
          </a:p>
          <a:p>
            <a:pPr marL="742950" lvl="2" indent="-342900" algn="l">
              <a:spcBef>
                <a:spcPts val="1200"/>
              </a:spcBef>
            </a:pPr>
            <a:r>
              <a:rPr lang="el-GR" dirty="0" smtClean="0">
                <a:solidFill>
                  <a:schemeClr val="tx1"/>
                </a:solidFill>
              </a:rPr>
              <a:t>Θερμικός προσθετικός λευκός θόρυβος</a:t>
            </a:r>
          </a:p>
          <a:p>
            <a:pPr marL="742950" lvl="2" indent="-342900" algn="l">
              <a:spcBef>
                <a:spcPts val="1200"/>
              </a:spcBef>
            </a:pPr>
            <a:r>
              <a:rPr lang="el-GR" dirty="0" smtClean="0">
                <a:solidFill>
                  <a:schemeClr val="tx1"/>
                </a:solidFill>
              </a:rPr>
              <a:t>Κρουστικός θόρυβος</a:t>
            </a:r>
          </a:p>
          <a:p>
            <a:pPr marL="742950" lvl="2" indent="-342900" algn="l">
              <a:spcBef>
                <a:spcPts val="1200"/>
              </a:spcBef>
            </a:pPr>
            <a:r>
              <a:rPr lang="el-GR" dirty="0" smtClean="0">
                <a:solidFill>
                  <a:schemeClr val="tx1"/>
                </a:solidFill>
              </a:rPr>
              <a:t>Παρεμβολές, κλπ</a:t>
            </a:r>
            <a:r>
              <a:rPr lang="el-GR" dirty="0" smtClean="0"/>
              <a:t> </a:t>
            </a:r>
            <a:endParaRPr lang="en-US" dirty="0" smtClean="0">
              <a:solidFill>
                <a:schemeClr val="tx1"/>
              </a:solidFill>
            </a:endParaRPr>
          </a:p>
          <a:p>
            <a:pPr marL="400050" lvl="2" indent="0" algn="l">
              <a:spcBef>
                <a:spcPts val="1200"/>
              </a:spcBef>
              <a:buNone/>
            </a:pPr>
            <a:r>
              <a:rPr lang="el-GR" dirty="0" smtClean="0"/>
              <a:t>Βασικός στόχος του σχεδιαστή ενός τηλεπικοινωνιακού συστήματος είναι η περιστολή του θορύβου</a:t>
            </a:r>
            <a:endParaRPr lang="el-GR" b="1" dirty="0" smtClean="0">
              <a:solidFill>
                <a:schemeClr val="tx1"/>
              </a:solidFill>
            </a:endParaRPr>
          </a:p>
          <a:p>
            <a:pPr marL="342900" lvl="1" indent="-342900" algn="l">
              <a:spcBef>
                <a:spcPts val="1200"/>
              </a:spcBef>
              <a:buFont typeface="+mj-lt"/>
              <a:buAutoNum type="arabicPeriod"/>
            </a:pPr>
            <a:r>
              <a:rPr lang="el-GR" sz="1800" b="1" dirty="0" err="1" smtClean="0">
                <a:solidFill>
                  <a:schemeClr val="tx1"/>
                </a:solidFill>
              </a:rPr>
              <a:t>Πολυδιάδρομη</a:t>
            </a:r>
            <a:r>
              <a:rPr lang="el-GR" sz="1800" b="1" dirty="0" smtClean="0">
                <a:solidFill>
                  <a:schemeClr val="tx1"/>
                </a:solidFill>
              </a:rPr>
              <a:t> όδευση</a:t>
            </a:r>
            <a:r>
              <a:rPr lang="en-US" sz="1800" dirty="0" smtClean="0">
                <a:solidFill>
                  <a:schemeClr val="tx1"/>
                </a:solidFill>
              </a:rPr>
              <a:t> (</a:t>
            </a:r>
            <a:r>
              <a:rPr lang="en-US" sz="1800" dirty="0" smtClean="0">
                <a:solidFill>
                  <a:schemeClr val="tx1"/>
                </a:solidFill>
                <a:hlinkClick r:id="rId4"/>
              </a:rPr>
              <a:t>multipath propagation</a:t>
            </a:r>
            <a:r>
              <a:rPr lang="en-US" sz="1800" dirty="0" smtClean="0">
                <a:solidFill>
                  <a:schemeClr val="tx1"/>
                </a:solidFill>
              </a:rPr>
              <a:t>) (</a:t>
            </a:r>
            <a:r>
              <a:rPr lang="el-GR" sz="1800" dirty="0" smtClean="0">
                <a:solidFill>
                  <a:schemeClr val="tx1"/>
                </a:solidFill>
              </a:rPr>
              <a:t>για ασύρματα κανάλια</a:t>
            </a:r>
            <a:r>
              <a:rPr lang="en-US" sz="1800" dirty="0" smtClean="0">
                <a:solidFill>
                  <a:schemeClr val="tx1"/>
                </a:solidFill>
              </a:rPr>
              <a:t>)</a:t>
            </a:r>
          </a:p>
          <a:p>
            <a:pPr marL="342900" lvl="1" indent="-342900" algn="l">
              <a:spcBef>
                <a:spcPts val="1200"/>
              </a:spcBef>
              <a:buFont typeface="+mj-lt"/>
              <a:buAutoNum type="arabicPeriod"/>
            </a:pPr>
            <a:r>
              <a:rPr lang="el-GR" sz="1800" b="1" dirty="0" smtClean="0">
                <a:solidFill>
                  <a:schemeClr val="tx1"/>
                </a:solidFill>
              </a:rPr>
              <a:t>Χρονικές μεταβολές </a:t>
            </a:r>
            <a:r>
              <a:rPr lang="el-GR" sz="1800" dirty="0" smtClean="0">
                <a:solidFill>
                  <a:schemeClr val="tx1"/>
                </a:solidFill>
              </a:rPr>
              <a:t>των χαρακτηριστικών του καναλιού</a:t>
            </a:r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56372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b="1" dirty="0" smtClean="0"/>
              <a:t>4. Διαμορφωτής και Αποδιαμορφωτής</a:t>
            </a:r>
            <a:endParaRPr lang="el-GR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896791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Διαμορφωτής (1/3)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363272" cy="5472608"/>
          </a:xfrm>
        </p:spPr>
        <p:txBody>
          <a:bodyPr>
            <a:noAutofit/>
          </a:bodyPr>
          <a:lstStyle/>
          <a:p>
            <a:pPr marL="1081088" indent="-1081088" algn="l">
              <a:spcBef>
                <a:spcPts val="600"/>
              </a:spcBef>
              <a:buNone/>
            </a:pPr>
            <a:r>
              <a:rPr lang="el-GR" sz="1600" b="1" dirty="0"/>
              <a:t>Είσοδος</a:t>
            </a:r>
            <a:r>
              <a:rPr lang="en-US" sz="1600" b="1" dirty="0"/>
              <a:t> </a:t>
            </a:r>
            <a:r>
              <a:rPr lang="el-GR" sz="1600" dirty="0"/>
              <a:t>: </a:t>
            </a:r>
            <a:r>
              <a:rPr lang="en-US" sz="1600" dirty="0"/>
              <a:t>	</a:t>
            </a:r>
            <a:r>
              <a:rPr lang="el-GR" sz="1600" dirty="0"/>
              <a:t>Μια </a:t>
            </a:r>
            <a:r>
              <a:rPr lang="el-GR" sz="1600" dirty="0" smtClean="0"/>
              <a:t>ακολουθία δυαδικών συμβόλων</a:t>
            </a:r>
          </a:p>
          <a:p>
            <a:pPr marL="1081088" indent="-1081088" algn="l">
              <a:spcBef>
                <a:spcPts val="600"/>
              </a:spcBef>
              <a:buNone/>
            </a:pPr>
            <a:r>
              <a:rPr lang="el-GR" sz="1600" b="1" dirty="0" smtClean="0"/>
              <a:t>Έξοδος</a:t>
            </a:r>
            <a:r>
              <a:rPr lang="en-US" sz="1600" b="1" dirty="0" smtClean="0"/>
              <a:t> </a:t>
            </a:r>
            <a:r>
              <a:rPr lang="el-GR" sz="1600" dirty="0" smtClean="0"/>
              <a:t>:	Μια κυματομορφή κατάλληλη για μετάδοση μέσω του καναλιού</a:t>
            </a:r>
          </a:p>
          <a:p>
            <a:pPr marL="0" indent="0" algn="l">
              <a:spcBef>
                <a:spcPts val="600"/>
              </a:spcBef>
              <a:buNone/>
            </a:pPr>
            <a:endParaRPr lang="el-GR" sz="1600" dirty="0" smtClean="0"/>
          </a:p>
          <a:p>
            <a:pPr marL="0" indent="0" algn="l">
              <a:spcBef>
                <a:spcPts val="600"/>
              </a:spcBef>
              <a:buNone/>
            </a:pPr>
            <a:r>
              <a:rPr lang="el-GR" sz="1600" b="1" dirty="0" smtClean="0">
                <a:hlinkClick r:id="rId2"/>
              </a:rPr>
              <a:t>Διαμόρφωση </a:t>
            </a:r>
            <a:r>
              <a:rPr lang="el-GR" sz="1600" dirty="0" smtClean="0"/>
              <a:t>: </a:t>
            </a:r>
            <a:r>
              <a:rPr lang="el-GR" sz="1600" b="1" dirty="0" smtClean="0"/>
              <a:t>Ισχυρότατο εργαλείο </a:t>
            </a:r>
            <a:r>
              <a:rPr lang="el-GR" sz="1600" dirty="0" smtClean="0"/>
              <a:t>που χρησιμοποιείται στις τηλεπικοινωνίες για:</a:t>
            </a:r>
          </a:p>
          <a:p>
            <a:pPr algn="l">
              <a:spcBef>
                <a:spcPts val="600"/>
              </a:spcBef>
            </a:pPr>
            <a:r>
              <a:rPr lang="el-GR" sz="1600" dirty="0" smtClean="0"/>
              <a:t>Τη μείωση των επιπτώσεων του </a:t>
            </a:r>
            <a:r>
              <a:rPr lang="el-GR" sz="1600" b="1" dirty="0" smtClean="0"/>
              <a:t>θορύβου</a:t>
            </a:r>
            <a:r>
              <a:rPr lang="el-GR" sz="1600" dirty="0" smtClean="0"/>
              <a:t> του καναλιού.</a:t>
            </a:r>
          </a:p>
          <a:p>
            <a:pPr algn="l">
              <a:spcBef>
                <a:spcPts val="600"/>
              </a:spcBef>
            </a:pPr>
            <a:r>
              <a:rPr lang="el-GR" sz="1600" dirty="0" smtClean="0"/>
              <a:t>Την </a:t>
            </a:r>
            <a:r>
              <a:rPr lang="el-GR" sz="1600" b="1" dirty="0" smtClean="0"/>
              <a:t>προσαρμογή</a:t>
            </a:r>
            <a:r>
              <a:rPr lang="el-GR" sz="1600" dirty="0" smtClean="0"/>
              <a:t> του φάσματος συχνοτήτων του σήματος, με τα χαρακτηριστικά του καναλιού.</a:t>
            </a:r>
          </a:p>
          <a:p>
            <a:pPr algn="l">
              <a:spcBef>
                <a:spcPts val="600"/>
              </a:spcBef>
            </a:pPr>
            <a:r>
              <a:rPr lang="el-GR" sz="1600" dirty="0" smtClean="0"/>
              <a:t>Να δώσει δυνατότητα </a:t>
            </a:r>
            <a:r>
              <a:rPr lang="el-GR" sz="1600" b="1" dirty="0" smtClean="0"/>
              <a:t>πολυπλεξίας</a:t>
            </a:r>
            <a:r>
              <a:rPr lang="el-GR" sz="1600" dirty="0" smtClean="0"/>
              <a:t> πολλών σημάτων μαζί.</a:t>
            </a:r>
          </a:p>
          <a:p>
            <a:pPr algn="l">
              <a:spcBef>
                <a:spcPts val="600"/>
              </a:spcBef>
            </a:pPr>
            <a:r>
              <a:rPr lang="el-GR" sz="1600" dirty="0" smtClean="0"/>
              <a:t>Να υπερνικηθούν </a:t>
            </a:r>
            <a:r>
              <a:rPr lang="el-GR" sz="1600" b="1" dirty="0" smtClean="0"/>
              <a:t>περιορισμοί</a:t>
            </a:r>
            <a:r>
              <a:rPr lang="el-GR" sz="1600" dirty="0" smtClean="0"/>
              <a:t> των συσκευών.</a:t>
            </a:r>
            <a:endParaRPr lang="el-GR" sz="1600" dirty="0"/>
          </a:p>
          <a:p>
            <a:pPr marL="0" indent="0" algn="l">
              <a:spcBef>
                <a:spcPts val="600"/>
              </a:spcBef>
              <a:buNone/>
            </a:pPr>
            <a:endParaRPr lang="el-GR" sz="1600" dirty="0" smtClean="0"/>
          </a:p>
          <a:p>
            <a:pPr marL="0" indent="0" algn="l">
              <a:spcBef>
                <a:spcPts val="600"/>
              </a:spcBef>
              <a:buNone/>
            </a:pPr>
            <a:r>
              <a:rPr lang="el-GR" sz="1600" b="1" u="sng" dirty="0" smtClean="0"/>
              <a:t>Είδη διαμόρφωσης</a:t>
            </a:r>
            <a:r>
              <a:rPr lang="en-US" sz="1600" b="1" u="sng" dirty="0"/>
              <a:t>:</a:t>
            </a:r>
            <a:endParaRPr lang="el-GR" sz="1600" b="1" u="sng" dirty="0" smtClean="0"/>
          </a:p>
          <a:p>
            <a:pPr algn="l">
              <a:spcBef>
                <a:spcPts val="600"/>
              </a:spcBef>
            </a:pPr>
            <a:r>
              <a:rPr lang="el-GR" sz="1600" dirty="0" smtClean="0"/>
              <a:t>Ανάλογα με τον τύπο του φέροντος</a:t>
            </a:r>
          </a:p>
          <a:p>
            <a:pPr lvl="1" algn="l">
              <a:spcBef>
                <a:spcPts val="600"/>
              </a:spcBef>
            </a:pPr>
            <a:r>
              <a:rPr lang="el-GR" sz="1200" dirty="0" smtClean="0"/>
              <a:t>Συνεχούς φέροντος κύματος (συνεχής κυματομορφή, συνήθως ημιτονική)</a:t>
            </a:r>
          </a:p>
          <a:p>
            <a:pPr lvl="1" algn="l">
              <a:spcBef>
                <a:spcPts val="600"/>
              </a:spcBef>
            </a:pPr>
            <a:r>
              <a:rPr lang="el-GR" sz="1200" dirty="0" smtClean="0"/>
              <a:t>Παλμών (σειρά ορθογώνιων παλμών)</a:t>
            </a:r>
          </a:p>
          <a:p>
            <a:pPr algn="l">
              <a:spcBef>
                <a:spcPts val="600"/>
              </a:spcBef>
            </a:pPr>
            <a:r>
              <a:rPr lang="el-GR" sz="1600" dirty="0" smtClean="0"/>
              <a:t>Ανάλογα με την μεταβολή του χαρακτηριστικού του φέροντος</a:t>
            </a:r>
          </a:p>
          <a:p>
            <a:pPr lvl="1" algn="l">
              <a:spcBef>
                <a:spcPts val="600"/>
              </a:spcBef>
            </a:pPr>
            <a:r>
              <a:rPr lang="el-GR" sz="1200" dirty="0" smtClean="0"/>
              <a:t>Με συνεχή τρόπο</a:t>
            </a:r>
            <a:r>
              <a:rPr lang="en-US" sz="1200" dirty="0" smtClean="0"/>
              <a:t> (analog modulation)</a:t>
            </a:r>
            <a:endParaRPr lang="el-GR" sz="1200" dirty="0" smtClean="0"/>
          </a:p>
          <a:p>
            <a:pPr lvl="1" algn="l">
              <a:spcBef>
                <a:spcPts val="600"/>
              </a:spcBef>
            </a:pPr>
            <a:r>
              <a:rPr lang="el-GR" sz="1200" dirty="0" smtClean="0"/>
              <a:t>Με διακριτό τρόπο (</a:t>
            </a:r>
            <a:r>
              <a:rPr lang="en-US" sz="1200" dirty="0" smtClean="0"/>
              <a:t>digital modulation)</a:t>
            </a:r>
            <a:endParaRPr lang="el-GR" sz="1200" dirty="0" smtClean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65779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2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7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Διαμορφωτής (</a:t>
            </a:r>
            <a:r>
              <a:rPr lang="en-US" dirty="0" smtClean="0"/>
              <a:t>2</a:t>
            </a:r>
            <a:r>
              <a:rPr lang="el-GR" dirty="0" smtClean="0"/>
              <a:t>/3)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363272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buNone/>
            </a:pPr>
            <a:r>
              <a:rPr lang="el-GR" sz="1800" b="1" dirty="0" smtClean="0"/>
              <a:t>Σημαντικές </a:t>
            </a:r>
            <a:r>
              <a:rPr lang="el-GR" sz="1800" b="1" dirty="0"/>
              <a:t>παράμετροι διαμορφωτή</a:t>
            </a:r>
            <a:r>
              <a:rPr lang="el-GR" sz="1800" dirty="0"/>
              <a:t>:</a:t>
            </a:r>
          </a:p>
          <a:p>
            <a:pPr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Τύπος κυματομορφής που χρησιμοποιεί </a:t>
            </a:r>
          </a:p>
          <a:p>
            <a:pPr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Διάρκεια </a:t>
            </a:r>
            <a:r>
              <a:rPr lang="el-GR" sz="1800" dirty="0" err="1"/>
              <a:t>κυματομορφών</a:t>
            </a:r>
            <a:r>
              <a:rPr lang="el-GR" sz="1800" dirty="0"/>
              <a:t>			</a:t>
            </a:r>
          </a:p>
          <a:p>
            <a:pPr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Στάθμη ισχύος					</a:t>
            </a:r>
          </a:p>
          <a:p>
            <a:pPr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Εύρος ζώνης συχνοτήτων που χρησιμοποιεί	</a:t>
            </a:r>
          </a:p>
          <a:p>
            <a:pPr marL="0" indent="0" algn="l">
              <a:spcBef>
                <a:spcPts val="600"/>
              </a:spcBef>
              <a:buNone/>
            </a:pPr>
            <a:endParaRPr lang="el-GR" sz="1800" dirty="0"/>
          </a:p>
          <a:p>
            <a:pPr marL="0" indent="0" algn="l">
              <a:spcBef>
                <a:spcPts val="600"/>
              </a:spcBef>
              <a:buNone/>
            </a:pPr>
            <a:r>
              <a:rPr lang="el-GR" sz="1800" b="1" dirty="0"/>
              <a:t>Αύξηση </a:t>
            </a:r>
            <a:r>
              <a:rPr lang="el-GR" sz="1800" dirty="0"/>
              <a:t>των 2, 3, 4, οδηγεί σε </a:t>
            </a:r>
            <a:r>
              <a:rPr lang="el-GR" sz="1800" b="1" dirty="0"/>
              <a:t>μείωση </a:t>
            </a:r>
            <a:r>
              <a:rPr lang="el-GR" sz="1800" dirty="0"/>
              <a:t>του θορύβου</a:t>
            </a:r>
            <a:r>
              <a:rPr lang="el-GR" sz="1800" dirty="0" smtClean="0"/>
              <a:t>.</a:t>
            </a:r>
            <a:endParaRPr lang="en-US" sz="1800" dirty="0" smtClean="0"/>
          </a:p>
          <a:p>
            <a:pPr marL="0" indent="0" algn="l">
              <a:spcBef>
                <a:spcPts val="600"/>
              </a:spcBef>
              <a:buNone/>
            </a:pPr>
            <a:endParaRPr lang="en-US" sz="1800" dirty="0" smtClean="0"/>
          </a:p>
          <a:p>
            <a:pPr marL="0" indent="0" algn="l">
              <a:spcBef>
                <a:spcPts val="600"/>
              </a:spcBef>
              <a:buNone/>
            </a:pPr>
            <a:r>
              <a:rPr lang="el-GR" sz="1800" dirty="0" smtClean="0"/>
              <a:t>Η </a:t>
            </a:r>
            <a:r>
              <a:rPr lang="el-GR" sz="1800" dirty="0"/>
              <a:t>αύξηση της στάθμης ισχύος (2) και του εύρους ζώνης  (3), δεν είναι εφικτή επ’ άπειρο, εξαιτίας των περιοριστικών συνθηκών του καναλιού και των συσκευών.</a:t>
            </a:r>
          </a:p>
          <a:p>
            <a:pPr marL="0" indent="0" algn="l">
              <a:spcBef>
                <a:spcPts val="600"/>
              </a:spcBef>
              <a:buNone/>
            </a:pPr>
            <a:r>
              <a:rPr lang="el-GR" sz="1800" dirty="0"/>
              <a:t>Επομένως, βασικό εργαλείο αποτελεί η </a:t>
            </a:r>
            <a:r>
              <a:rPr lang="el-GR" sz="1800" b="1" dirty="0"/>
              <a:t>αύξηση της διάρκειας των </a:t>
            </a:r>
            <a:r>
              <a:rPr lang="el-GR" sz="1800" b="1" dirty="0" err="1"/>
              <a:t>κυματομορφών</a:t>
            </a:r>
            <a:r>
              <a:rPr lang="el-GR" sz="1800" dirty="0"/>
              <a:t>.</a:t>
            </a:r>
          </a:p>
          <a:p>
            <a:pPr marL="0" indent="0" algn="l">
              <a:spcBef>
                <a:spcPts val="600"/>
              </a:spcBef>
              <a:buNone/>
            </a:pPr>
            <a:endParaRPr lang="el-GR" sz="1800" dirty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95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Διαμορφωτής (3/</a:t>
            </a:r>
            <a:r>
              <a:rPr lang="en-US" dirty="0" smtClean="0"/>
              <a:t>3</a:t>
            </a:r>
            <a:r>
              <a:rPr lang="el-GR" dirty="0" smtClean="0"/>
              <a:t>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363272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b="1" u="sng" dirty="0" smtClean="0"/>
                  <a:t>Παράδειγμα</a:t>
                </a:r>
                <a:r>
                  <a:rPr lang="el-GR" sz="1800" dirty="0" smtClean="0"/>
                  <a:t>: Έστω ότι στην είσοδο ενός διαμορφωτή  εμφανίζονται τα ψηφία </a:t>
                </a:r>
                <a:r>
                  <a:rPr lang="el-GR" sz="1800" b="1" dirty="0" smtClean="0"/>
                  <a:t>0 </a:t>
                </a:r>
                <a:r>
                  <a:rPr lang="el-GR" sz="1800" dirty="0" smtClean="0"/>
                  <a:t>και </a:t>
                </a:r>
                <a:r>
                  <a:rPr lang="el-GR" sz="1800" b="1" dirty="0" smtClean="0"/>
                  <a:t>1 </a:t>
                </a:r>
                <a:r>
                  <a:rPr lang="el-GR" sz="1800" dirty="0" smtClean="0"/>
                  <a:t>με ρυθμό </a:t>
                </a:r>
                <a:r>
                  <a:rPr lang="en-US" sz="1800" dirty="0" smtClean="0"/>
                  <a:t>1 bit/sec</a:t>
                </a:r>
                <a:r>
                  <a:rPr lang="el-GR" sz="1800" dirty="0" smtClean="0"/>
                  <a:t>. Ο διαμορφωτής μπορεί να παρέχει μία κυματομορφή ανά </a:t>
                </a:r>
                <a:r>
                  <a:rPr lang="en-US" sz="1800" dirty="0" smtClean="0"/>
                  <a:t>sec</a:t>
                </a:r>
                <a:r>
                  <a:rPr lang="el-GR" sz="1800" dirty="0" smtClean="0"/>
                  <a:t> για να αναπαριστά τα ψηφία 0 και 1, π.χ.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n-US" sz="1800" dirty="0" smtClean="0"/>
              </a:p>
              <a:p>
                <a:pPr marL="0" indent="0" algn="ctr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l-GR" sz="1800" b="0" i="1" smtClean="0">
                        <a:latin typeface="Cambria Math"/>
                      </a:rPr>
                      <m:t>0</m:t>
                    </m:r>
                    <m:r>
                      <a:rPr lang="el-GR" sz="1800" b="0" i="1" smtClean="0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𝐴𝑐𝑜𝑠</m:t>
                    </m:r>
                    <m:sSub>
                      <m:sSubPr>
                        <m:ctrlPr>
                          <a:rPr lang="el-GR" sz="18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l-GR" sz="1800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  <a:ea typeface="Cambria Math"/>
                      </a:rPr>
                      <m:t>𝑡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 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0≤</m:t>
                        </m:r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&lt;1</m:t>
                        </m:r>
                        <m:func>
                          <m:funcPr>
                            <m:ctrlPr>
                              <a:rPr lang="en-US" sz="1800" b="0" i="1" smtClean="0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800" b="0" i="0" smtClean="0">
                                <a:latin typeface="Cambria Math"/>
                                <a:ea typeface="Cambria Math"/>
                              </a:rPr>
                              <m:t>sec</m:t>
                            </m:r>
                          </m:fName>
                          <m:e/>
                        </m:func>
                      </m:e>
                    </m:d>
                  </m:oMath>
                </a14:m>
                <a:r>
                  <a:rPr lang="el-GR" sz="1800" b="0" dirty="0" smtClean="0">
                    <a:ea typeface="Cambria Math"/>
                  </a:rPr>
                  <a:t> και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/>
                      </a:rPr>
                      <m:t>1</m:t>
                    </m:r>
                    <m:r>
                      <a:rPr lang="el-GR" sz="1800" i="1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𝐴𝑐𝑜𝑠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1800" i="1">
                        <a:latin typeface="Cambria Math"/>
                        <a:ea typeface="Cambria Math"/>
                      </a:rPr>
                      <m:t>𝑡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 </m:t>
                    </m:r>
                    <m:d>
                      <m:dPr>
                        <m:ctrlPr>
                          <a:rPr lang="en-US" sz="18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0≤</m:t>
                        </m:r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𝑡</m:t>
                        </m:r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&lt;1</m:t>
                        </m:r>
                        <m:func>
                          <m:funcPr>
                            <m:ctrlPr>
                              <a:rPr lang="en-US" sz="1800" i="1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/>
                                <a:ea typeface="Cambria Math"/>
                              </a:rPr>
                              <m:t>sec</m:t>
                            </m:r>
                          </m:fName>
                          <m:e/>
                        </m:func>
                      </m:e>
                    </m:d>
                  </m:oMath>
                </a14:m>
                <a:endParaRPr lang="el-GR" sz="1800" dirty="0" smtClean="0">
                  <a:ea typeface="Cambria Math"/>
                </a:endParaRPr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n-US" sz="1800" dirty="0">
                  <a:ea typeface="Cambria Math"/>
                </a:endParaRP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Παρατηρούμε ότι η πληροφορία του ψηφίου (0 ή 1) πήγε στη συχνότητα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800" dirty="0" smtClean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 smtClean="0">
                    <a:ea typeface="Cambria Math"/>
                  </a:rPr>
                  <a:t>.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Αν αυξήσουμε τη διάρκεια από 1 σε 4 </a:t>
                </a:r>
                <a:r>
                  <a:rPr lang="en-US" sz="1800" dirty="0" smtClean="0"/>
                  <a:t>sec</a:t>
                </a:r>
                <a:r>
                  <a:rPr lang="el-GR" sz="1800" dirty="0" smtClean="0"/>
                  <a:t>, απαιτούνται 16 </a:t>
                </a:r>
                <a:r>
                  <a:rPr lang="el-GR" sz="1800" dirty="0" err="1" smtClean="0"/>
                  <a:t>κυματομορφές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  <a:ea typeface="Cambria Math"/>
                      </a:rPr>
                      <m:t>𝐴𝑐𝑜𝑠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latin typeface="Cambria Math"/>
                        <a:ea typeface="Cambria Math"/>
                      </a:rPr>
                      <m:t>𝑡</m:t>
                    </m:r>
                  </m:oMath>
                </a14:m>
                <a:r>
                  <a:rPr lang="el-GR" sz="1800" dirty="0" smtClean="0"/>
                  <a:t>,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  <a:ea typeface="Cambria Math"/>
                      </a:rPr>
                      <m:t>𝐴𝑐𝑜𝑠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1800" i="1">
                        <a:latin typeface="Cambria Math"/>
                        <a:ea typeface="Cambria Math"/>
                      </a:rPr>
                      <m:t>𝑡</m:t>
                    </m:r>
                  </m:oMath>
                </a14:m>
                <a:r>
                  <a:rPr lang="el-GR" sz="1800" dirty="0" smtClean="0"/>
                  <a:t>, …,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  <a:ea typeface="Cambria Math"/>
                      </a:rPr>
                      <m:t>𝐴𝑐𝑜𝑠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  <a:ea typeface="Cambria Math"/>
                          </a:rPr>
                          <m:t>1</m:t>
                        </m:r>
                        <m:r>
                          <a:rPr lang="el-GR" sz="1800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sub>
                    </m:sSub>
                    <m:r>
                      <a:rPr lang="en-US" sz="1800" i="1">
                        <a:latin typeface="Cambria Math"/>
                        <a:ea typeface="Cambria Math"/>
                      </a:rPr>
                      <m:t>𝑡</m:t>
                    </m:r>
                  </m:oMath>
                </a14:m>
                <a:r>
                  <a:rPr lang="el-GR" sz="1800" dirty="0" smtClean="0"/>
                  <a:t> που η κάθε μία διαρκεί 4 </a:t>
                </a:r>
                <a:r>
                  <a:rPr lang="en-US" sz="1800" dirty="0" smtClean="0"/>
                  <a:t>sec</a:t>
                </a:r>
                <a:r>
                  <a:rPr lang="el-GR" sz="1800" dirty="0" smtClean="0"/>
                  <a:t>.  Αυτές οι 16 </a:t>
                </a:r>
                <a:r>
                  <a:rPr lang="el-GR" sz="1800" dirty="0" err="1" smtClean="0"/>
                  <a:t>κυματομορφές</a:t>
                </a:r>
                <a:r>
                  <a:rPr lang="el-GR" sz="1800" dirty="0" smtClean="0"/>
                  <a:t> αντιπροσωπεύουν 16 συνδυασμούς </a:t>
                </a:r>
                <a:r>
                  <a:rPr lang="en-US" sz="1800" dirty="0" smtClean="0"/>
                  <a:t>4 bits 0000, 0001, …, 1111. </a:t>
                </a: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Ο αριθμός των </a:t>
                </a:r>
                <a:r>
                  <a:rPr lang="el-GR" sz="1800" dirty="0" err="1" smtClean="0"/>
                  <a:t>κυματομορφών</a:t>
                </a:r>
                <a:r>
                  <a:rPr lang="el-GR" sz="1800" dirty="0" smtClean="0"/>
                  <a:t> που πρέπει να παράγει ο διαμορφωτής αυξάνει εκθετικά καθώς αυξάνει η διάρκεια των </a:t>
                </a:r>
                <a:r>
                  <a:rPr lang="el-GR" sz="1800" dirty="0" err="1" smtClean="0"/>
                  <a:t>κυματομορφών</a:t>
                </a:r>
                <a:r>
                  <a:rPr lang="el-GR" sz="1800" dirty="0" smtClean="0"/>
                  <a:t>. Αυτό προκαλεί αύξηση της πολυπλοκότητας. Στην πράξη χρησιμοποιούμε </a:t>
                </a:r>
                <a:r>
                  <a:rPr lang="el-GR" sz="1800" b="1" dirty="0" smtClean="0"/>
                  <a:t>2 έως 16 </a:t>
                </a:r>
                <a:r>
                  <a:rPr lang="el-GR" sz="1800" b="1" dirty="0" err="1" smtClean="0"/>
                  <a:t>κυματομορφές</a:t>
                </a:r>
                <a:r>
                  <a:rPr lang="el-GR" sz="1800" dirty="0" smtClean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363272" cy="5472608"/>
              </a:xfrm>
              <a:blipFill rotWithShape="1">
                <a:blip r:embed="rId2" cstate="print"/>
                <a:stretch>
                  <a:fillRect l="-583" t="-669" r="-29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720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Αποδιαμορφωτής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300"/>
              </a:spcBef>
              <a:buNone/>
            </a:pPr>
            <a:r>
              <a:rPr lang="el-GR" sz="1600" b="1" dirty="0" smtClean="0">
                <a:hlinkClick r:id="rId2"/>
              </a:rPr>
              <a:t>Αποδιαμόρφωση </a:t>
            </a:r>
            <a:r>
              <a:rPr lang="el-GR" sz="1600" dirty="0" smtClean="0"/>
              <a:t>: Διαδικασία ανάκτησης του μηνύματος που φέρει η κυματομορφή η οποία παράγεται από τον διαμορφωτή.</a:t>
            </a:r>
          </a:p>
          <a:p>
            <a:pPr marL="0" indent="0" algn="l">
              <a:spcBef>
                <a:spcPts val="300"/>
              </a:spcBef>
              <a:buNone/>
            </a:pPr>
            <a:endParaRPr lang="el-GR" sz="1600" dirty="0"/>
          </a:p>
          <a:p>
            <a:pPr marL="0" indent="0" algn="l">
              <a:spcBef>
                <a:spcPts val="300"/>
              </a:spcBef>
              <a:buNone/>
            </a:pPr>
            <a:r>
              <a:rPr lang="el-GR" sz="1600" dirty="0" smtClean="0"/>
              <a:t>Για δοσμένο τύπο διαμορφωτή, το σπουδαιότερο χαρακτηριστικό είναι η </a:t>
            </a:r>
            <a:r>
              <a:rPr lang="el-GR" sz="1600" b="1" dirty="0" smtClean="0"/>
              <a:t>μέθοδος</a:t>
            </a:r>
            <a:r>
              <a:rPr lang="el-GR" sz="1600" dirty="0" smtClean="0"/>
              <a:t> </a:t>
            </a:r>
            <a:r>
              <a:rPr lang="el-GR" sz="1600" b="1" dirty="0" smtClean="0"/>
              <a:t>αποδιαμόρφωσης</a:t>
            </a:r>
            <a:r>
              <a:rPr lang="el-GR" sz="1600" dirty="0" smtClean="0"/>
              <a:t>. </a:t>
            </a:r>
          </a:p>
          <a:p>
            <a:pPr marL="0" indent="0" algn="l">
              <a:spcBef>
                <a:spcPts val="300"/>
              </a:spcBef>
              <a:buNone/>
            </a:pPr>
            <a:r>
              <a:rPr lang="el-GR" sz="1600" dirty="0" smtClean="0"/>
              <a:t>Υπάρχει μεγάλη ποικιλία διαθέσιμων τεχνικών αποδιαμόρφωσης</a:t>
            </a:r>
            <a:r>
              <a:rPr lang="el-GR" sz="1600" dirty="0"/>
              <a:t> </a:t>
            </a:r>
            <a:r>
              <a:rPr lang="el-GR" sz="1600" dirty="0" smtClean="0"/>
              <a:t>για την αποδιαμόρφωση συγκεκριμένης διαμορφωμένης κυματομορφής.</a:t>
            </a:r>
          </a:p>
          <a:p>
            <a:pPr marL="0" indent="0" algn="l">
              <a:spcBef>
                <a:spcPts val="300"/>
              </a:spcBef>
              <a:buNone/>
            </a:pPr>
            <a:endParaRPr lang="el-GR" sz="1600" dirty="0" smtClean="0"/>
          </a:p>
          <a:p>
            <a:pPr marL="0" indent="0" algn="l">
              <a:spcBef>
                <a:spcPts val="300"/>
              </a:spcBef>
              <a:buNone/>
            </a:pPr>
            <a:r>
              <a:rPr lang="el-GR" sz="1600" dirty="0" smtClean="0"/>
              <a:t>Αν γνωρίζουμε:</a:t>
            </a:r>
          </a:p>
          <a:p>
            <a:pPr algn="l">
              <a:spcBef>
                <a:spcPts val="300"/>
              </a:spcBef>
            </a:pPr>
            <a:r>
              <a:rPr lang="el-GR" sz="1600" dirty="0" smtClean="0"/>
              <a:t>Τον τύπο και τη διάρκεια της κυματομορφής που παράγει ο διαμορφωτής</a:t>
            </a:r>
          </a:p>
          <a:p>
            <a:pPr algn="l">
              <a:spcBef>
                <a:spcPts val="300"/>
              </a:spcBef>
            </a:pPr>
            <a:r>
              <a:rPr lang="el-GR" sz="1600" dirty="0" smtClean="0"/>
              <a:t>Τη στάθμη ισχύος στον διαμορφωτή</a:t>
            </a:r>
          </a:p>
          <a:p>
            <a:pPr algn="l">
              <a:spcBef>
                <a:spcPts val="300"/>
              </a:spcBef>
            </a:pPr>
            <a:r>
              <a:rPr lang="el-GR" sz="1600" dirty="0" smtClean="0"/>
              <a:t>Τα φυσικά χαρακτηριστικά του καναλιού και του θορύβου του</a:t>
            </a:r>
          </a:p>
          <a:p>
            <a:pPr algn="l">
              <a:spcBef>
                <a:spcPts val="300"/>
              </a:spcBef>
            </a:pPr>
            <a:r>
              <a:rPr lang="el-GR" sz="1600" dirty="0" smtClean="0"/>
              <a:t>Τον τύπο της αποδιαμόρφωσης</a:t>
            </a:r>
          </a:p>
          <a:p>
            <a:pPr marL="0" indent="0" algn="l">
              <a:spcBef>
                <a:spcPts val="300"/>
              </a:spcBef>
              <a:buNone/>
            </a:pPr>
            <a:r>
              <a:rPr lang="el-GR" sz="1600" dirty="0" smtClean="0"/>
              <a:t>τότε μπορούμε </a:t>
            </a:r>
            <a:r>
              <a:rPr lang="el-GR" sz="1600" dirty="0"/>
              <a:t>να συνάγουμε σχέσεις μεταξύ του ρυθμού ψηφιακών δεδομένων, απαιτήσεων σε ισχύ και εύρος </a:t>
            </a:r>
            <a:r>
              <a:rPr lang="el-GR" sz="1600" dirty="0" smtClean="0"/>
              <a:t>ζώνης</a:t>
            </a:r>
            <a:r>
              <a:rPr lang="el-GR" sz="1600" dirty="0"/>
              <a:t> </a:t>
            </a:r>
            <a:r>
              <a:rPr lang="el-GR" sz="1600" dirty="0" smtClean="0"/>
              <a:t>και πιθανότητα εσφαλμένης αποκωδικοποίησης ενός </a:t>
            </a:r>
            <a:r>
              <a:rPr lang="en-US" sz="1600" dirty="0" smtClean="0"/>
              <a:t>bit</a:t>
            </a:r>
            <a:r>
              <a:rPr lang="el-GR" sz="1600" dirty="0" smtClean="0"/>
              <a:t> ου μηνύματος.</a:t>
            </a:r>
            <a:endParaRPr lang="el-GR" sz="1600" dirty="0"/>
          </a:p>
          <a:p>
            <a:pPr marL="0" indent="0" algn="l">
              <a:spcBef>
                <a:spcPts val="300"/>
              </a:spcBef>
              <a:buNone/>
            </a:pPr>
            <a:endParaRPr lang="el-GR" sz="1600" dirty="0"/>
          </a:p>
          <a:p>
            <a:pPr marL="0" indent="0" algn="l">
              <a:spcBef>
                <a:spcPts val="300"/>
              </a:spcBef>
              <a:buNone/>
            </a:pPr>
            <a:r>
              <a:rPr lang="el-GR" sz="1600" dirty="0" smtClean="0"/>
              <a:t>Τα χαρακτηριστικά διαμορφωτή, αποδιαμορφωτή και καναλιού επικοινωνίας, ορίζουν τον </a:t>
            </a:r>
            <a:r>
              <a:rPr lang="el-GR" sz="1600" b="1" dirty="0" smtClean="0"/>
              <a:t>μέσο ρυθμό σφαλμάτων</a:t>
            </a:r>
            <a:r>
              <a:rPr lang="el-GR" sz="1600" dirty="0" smtClean="0"/>
              <a:t>.</a:t>
            </a:r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47424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1124744"/>
            <a:ext cx="7859216" cy="5184576"/>
          </a:xfrm>
        </p:spPr>
        <p:txBody>
          <a:bodyPr>
            <a:normAutofit/>
          </a:bodyPr>
          <a:lstStyle/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200" dirty="0" smtClean="0">
                <a:solidFill>
                  <a:schemeClr val="tx1"/>
                </a:solidFill>
              </a:rPr>
              <a:t>Πηγή πληροφορίας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200" dirty="0" smtClean="0">
                <a:solidFill>
                  <a:schemeClr val="tx1"/>
                </a:solidFill>
              </a:rPr>
              <a:t>Κωδικοποιητής και αποκωδικοποιητής πηγής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200" dirty="0" smtClean="0">
                <a:solidFill>
                  <a:schemeClr val="tx1"/>
                </a:solidFill>
              </a:rPr>
              <a:t>Κανάλι επικοινωνίας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200" dirty="0" smtClean="0">
                <a:solidFill>
                  <a:schemeClr val="tx1"/>
                </a:solidFill>
              </a:rPr>
              <a:t>Διαμορφωτής και Αποδιαμορφωτής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200" dirty="0" smtClean="0">
                <a:solidFill>
                  <a:schemeClr val="tx1"/>
                </a:solidFill>
              </a:rPr>
              <a:t>Κωδικοποιητής και αποκωδικοποιητής καναλιού</a:t>
            </a:r>
            <a:endParaRPr lang="en-US" sz="2200" dirty="0" smtClean="0">
              <a:solidFill>
                <a:schemeClr val="tx1"/>
              </a:solidFill>
            </a:endParaRP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200" dirty="0" smtClean="0">
                <a:solidFill>
                  <a:schemeClr val="tx1"/>
                </a:solidFill>
              </a:rPr>
              <a:t>Δίκτυα επικοινωνιών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200" dirty="0" smtClean="0">
                <a:solidFill>
                  <a:schemeClr val="tx1"/>
                </a:solidFill>
              </a:rPr>
              <a:t>Πρότυπα μετάδοσης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200" dirty="0" smtClean="0">
                <a:solidFill>
                  <a:schemeClr val="tx1"/>
                </a:solidFill>
              </a:rPr>
              <a:t>Μοντέλο </a:t>
            </a:r>
            <a:r>
              <a:rPr lang="en-US" sz="2200" dirty="0" smtClean="0">
                <a:solidFill>
                  <a:schemeClr val="tx1"/>
                </a:solidFill>
              </a:rPr>
              <a:t>OSI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16632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b="1" dirty="0" smtClean="0"/>
              <a:t>Ατζέντα</a:t>
            </a:r>
            <a:endParaRPr lang="el-GR" b="1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17302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b="1" dirty="0" smtClean="0"/>
              <a:t>5. Κωδικοποιητής και Αποκωδικοποιητής Καναλιού</a:t>
            </a:r>
            <a:endParaRPr lang="el-GR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896791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Κωδικοποιητής / Αποκωδικοποιητής Καναλιού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900"/>
              </a:spcBef>
              <a:buNone/>
            </a:pPr>
            <a:r>
              <a:rPr lang="el-GR" sz="1500" b="1" u="sng" dirty="0" smtClean="0"/>
              <a:t>Κωδικοποίηση Καναλιού </a:t>
            </a:r>
            <a:r>
              <a:rPr lang="el-GR" sz="1500" dirty="0" smtClean="0"/>
              <a:t>:  Χρησιμοποιείται για τη μετάδοση υψηλής απόδοσης και αξιοπιστίας. Συνήθως επιλέγονται λίγα, π.χ. δύο, αναλογικά σήματα για την μετάδοση μέσα από το κανάλι. Πρόσθετα </a:t>
            </a:r>
            <a:r>
              <a:rPr lang="en-US" sz="1500" dirty="0" smtClean="0"/>
              <a:t>bits</a:t>
            </a:r>
            <a:r>
              <a:rPr lang="el-GR" sz="1500" dirty="0" smtClean="0"/>
              <a:t> ελέγχου χρησιμοποιούνται για την ανίχνευση και διόρθωση λαθών.</a:t>
            </a:r>
          </a:p>
          <a:p>
            <a:pPr marL="0" indent="0" algn="l">
              <a:spcBef>
                <a:spcPts val="900"/>
              </a:spcBef>
              <a:buNone/>
            </a:pPr>
            <a:r>
              <a:rPr lang="el-GR" sz="1500" b="1" dirty="0" smtClean="0">
                <a:hlinkClick r:id="rId2"/>
              </a:rPr>
              <a:t>Μέθοδοι </a:t>
            </a:r>
            <a:r>
              <a:rPr lang="el-GR" sz="1500" b="1" dirty="0" smtClean="0"/>
              <a:t>κωδικοποίησης καναλιού</a:t>
            </a:r>
            <a:r>
              <a:rPr lang="el-GR" sz="1500" dirty="0" smtClean="0"/>
              <a:t> :</a:t>
            </a:r>
            <a:endParaRPr lang="el-GR" sz="1500" dirty="0"/>
          </a:p>
          <a:p>
            <a:pPr algn="l">
              <a:spcBef>
                <a:spcPts val="900"/>
              </a:spcBef>
            </a:pPr>
            <a:r>
              <a:rPr lang="el-GR" sz="1500" b="1" dirty="0" smtClean="0"/>
              <a:t>Κατά μπλοκ  (</a:t>
            </a:r>
            <a:r>
              <a:rPr lang="en-US" sz="1500" b="1" dirty="0" smtClean="0">
                <a:hlinkClick r:id="rId3"/>
              </a:rPr>
              <a:t>Block coding</a:t>
            </a:r>
            <a:r>
              <a:rPr lang="en-US" sz="1500" b="1" dirty="0" smtClean="0"/>
              <a:t>)</a:t>
            </a:r>
            <a:r>
              <a:rPr lang="el-GR" sz="1500" dirty="0" smtClean="0"/>
              <a:t>	</a:t>
            </a:r>
            <a:r>
              <a:rPr lang="en-US" sz="1500" dirty="0" smtClean="0"/>
              <a:t>	</a:t>
            </a:r>
            <a:r>
              <a:rPr lang="el-GR" sz="1500" dirty="0" smtClean="0"/>
              <a:t>: </a:t>
            </a:r>
            <a:r>
              <a:rPr lang="en-US" sz="1500" b="1" dirty="0" smtClean="0"/>
              <a:t>k </a:t>
            </a:r>
            <a:r>
              <a:rPr lang="en-US" sz="1500" dirty="0" smtClean="0"/>
              <a:t>bits</a:t>
            </a:r>
            <a:r>
              <a:rPr lang="el-GR" sz="1500" dirty="0" smtClean="0"/>
              <a:t> πληροφορίας + </a:t>
            </a:r>
            <a:r>
              <a:rPr lang="en-US" sz="1500" b="1" dirty="0" smtClean="0"/>
              <a:t>r </a:t>
            </a:r>
            <a:r>
              <a:rPr lang="en-US" sz="1500" dirty="0" smtClean="0"/>
              <a:t>bits</a:t>
            </a:r>
            <a:r>
              <a:rPr lang="el-GR" sz="1500" dirty="0" smtClean="0"/>
              <a:t> ελέγχου</a:t>
            </a:r>
          </a:p>
          <a:p>
            <a:pPr algn="l">
              <a:spcBef>
                <a:spcPts val="900"/>
              </a:spcBef>
            </a:pPr>
            <a:r>
              <a:rPr lang="el-GR" sz="1500" b="1" dirty="0" smtClean="0"/>
              <a:t>Συγκεραστική</a:t>
            </a:r>
            <a:r>
              <a:rPr lang="el-GR" sz="1500" b="1" dirty="0"/>
              <a:t> </a:t>
            </a:r>
            <a:r>
              <a:rPr lang="en-US" sz="1500" b="1" dirty="0" smtClean="0"/>
              <a:t>(</a:t>
            </a:r>
            <a:r>
              <a:rPr lang="en-US" sz="1500" b="1" dirty="0" smtClean="0">
                <a:hlinkClick r:id="rId4"/>
              </a:rPr>
              <a:t>Convolutional Coding</a:t>
            </a:r>
            <a:r>
              <a:rPr lang="en-US" sz="1500" b="1" dirty="0" smtClean="0"/>
              <a:t>)</a:t>
            </a:r>
            <a:r>
              <a:rPr lang="el-GR" sz="1500" dirty="0" smtClean="0"/>
              <a:t>	: </a:t>
            </a:r>
            <a:r>
              <a:rPr lang="en-US" sz="1500" dirty="0" smtClean="0"/>
              <a:t>bits</a:t>
            </a:r>
            <a:r>
              <a:rPr lang="el-GR" sz="1500" dirty="0" smtClean="0"/>
              <a:t> </a:t>
            </a:r>
            <a:r>
              <a:rPr lang="el-GR" sz="1500" dirty="0"/>
              <a:t>πληροφορίας + </a:t>
            </a:r>
            <a:r>
              <a:rPr lang="en-US" sz="1500" dirty="0" smtClean="0"/>
              <a:t>bits</a:t>
            </a:r>
            <a:r>
              <a:rPr lang="el-GR" sz="1500" dirty="0" smtClean="0"/>
              <a:t> ελέγχου αναμιγνύονται</a:t>
            </a:r>
            <a:endParaRPr lang="el-GR" sz="1500" dirty="0"/>
          </a:p>
          <a:p>
            <a:pPr marL="0" indent="0" algn="l">
              <a:spcBef>
                <a:spcPts val="900"/>
              </a:spcBef>
              <a:buNone/>
            </a:pPr>
            <a:r>
              <a:rPr lang="el-GR" sz="1500" b="1" dirty="0" smtClean="0"/>
              <a:t>Σημαντικά χαρακτηριστικά κωδικοποιητή καναλιού </a:t>
            </a:r>
            <a:r>
              <a:rPr lang="el-GR" sz="1500" dirty="0" smtClean="0"/>
              <a:t>:</a:t>
            </a:r>
          </a:p>
          <a:p>
            <a:pPr algn="l">
              <a:spcBef>
                <a:spcPts val="900"/>
              </a:spcBef>
            </a:pPr>
            <a:r>
              <a:rPr lang="el-GR" sz="1500" dirty="0" smtClean="0"/>
              <a:t>Μέθοδος κωδικοποίησης</a:t>
            </a:r>
          </a:p>
          <a:p>
            <a:pPr algn="l">
              <a:spcBef>
                <a:spcPts val="900"/>
              </a:spcBef>
            </a:pPr>
            <a:r>
              <a:rPr lang="el-GR" sz="1500" b="1" dirty="0" smtClean="0"/>
              <a:t>Απόδοση κώδικα </a:t>
            </a:r>
            <a:r>
              <a:rPr lang="el-GR" sz="1500" dirty="0" smtClean="0"/>
              <a:t>( = ρυθμός δεδομένων εισόδου / ρυθμός δεδομένων εξόδου)</a:t>
            </a:r>
          </a:p>
          <a:p>
            <a:pPr algn="l">
              <a:spcBef>
                <a:spcPts val="900"/>
              </a:spcBef>
            </a:pPr>
            <a:r>
              <a:rPr lang="el-GR" sz="1500" dirty="0" smtClean="0"/>
              <a:t>Ικανότητα για έλεγχο του σφάλματος</a:t>
            </a:r>
          </a:p>
          <a:p>
            <a:pPr algn="l">
              <a:spcBef>
                <a:spcPts val="900"/>
              </a:spcBef>
            </a:pPr>
            <a:r>
              <a:rPr lang="el-GR" sz="1500" dirty="0" smtClean="0"/>
              <a:t>Πολυπλοκότητα</a:t>
            </a:r>
          </a:p>
          <a:p>
            <a:pPr marL="0" indent="0" algn="l">
              <a:spcBef>
                <a:spcPts val="900"/>
              </a:spcBef>
              <a:buNone/>
            </a:pPr>
            <a:endParaRPr lang="el-GR" sz="1500" dirty="0" smtClean="0"/>
          </a:p>
          <a:p>
            <a:pPr marL="0" indent="0" algn="l">
              <a:spcBef>
                <a:spcPts val="900"/>
              </a:spcBef>
              <a:buNone/>
            </a:pPr>
            <a:r>
              <a:rPr lang="el-GR" sz="1500" b="1" u="sng" dirty="0" smtClean="0"/>
              <a:t>Αποκωδικοποιητής καναλιού</a:t>
            </a:r>
            <a:r>
              <a:rPr lang="el-GR" sz="1500" dirty="0" smtClean="0"/>
              <a:t>: ξαναβρίσκει τα </a:t>
            </a:r>
            <a:r>
              <a:rPr lang="en-US" sz="1500" dirty="0" smtClean="0"/>
              <a:t>bits</a:t>
            </a:r>
            <a:r>
              <a:rPr lang="el-GR" sz="1500" dirty="0" smtClean="0"/>
              <a:t> που μεταφέρουν την πληροφορία από την κωδικοποιημένη δυαδική ακολουθία. Ανιχνεύει και διορθώνει τα σφάλματα.</a:t>
            </a:r>
          </a:p>
          <a:p>
            <a:pPr marL="0" indent="0" algn="l">
              <a:spcBef>
                <a:spcPts val="900"/>
              </a:spcBef>
              <a:buNone/>
            </a:pPr>
            <a:r>
              <a:rPr lang="el-GR" sz="1500" b="1" dirty="0" smtClean="0"/>
              <a:t>Σημαντικά </a:t>
            </a:r>
            <a:r>
              <a:rPr lang="el-GR" sz="1500" b="1" dirty="0"/>
              <a:t>χαρακτηριστικά </a:t>
            </a:r>
            <a:r>
              <a:rPr lang="el-GR" sz="1500" b="1" dirty="0" smtClean="0"/>
              <a:t>αποκωδικοποιητή </a:t>
            </a:r>
            <a:r>
              <a:rPr lang="el-GR" sz="1500" b="1" dirty="0"/>
              <a:t>καναλιού </a:t>
            </a:r>
            <a:r>
              <a:rPr lang="el-GR" sz="1500" dirty="0"/>
              <a:t>:</a:t>
            </a:r>
          </a:p>
          <a:p>
            <a:pPr algn="l">
              <a:spcBef>
                <a:spcPts val="900"/>
              </a:spcBef>
            </a:pPr>
            <a:r>
              <a:rPr lang="el-GR" sz="1500" dirty="0" smtClean="0"/>
              <a:t>Πολυπλοκότητα</a:t>
            </a:r>
          </a:p>
          <a:p>
            <a:pPr algn="l">
              <a:spcBef>
                <a:spcPts val="900"/>
              </a:spcBef>
            </a:pPr>
            <a:r>
              <a:rPr lang="el-GR" sz="1500" dirty="0" smtClean="0"/>
              <a:t>Χρόνος καθυστέρησης </a:t>
            </a:r>
            <a:endParaRPr lang="el-GR" sz="1500" dirty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31172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2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b="1" dirty="0" smtClean="0"/>
              <a:t>6. Δίκτυα Επικοινωνιών</a:t>
            </a:r>
            <a:endParaRPr lang="el-GR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896791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Δίκτυα Επικοινωνιών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Ο όρος </a:t>
            </a:r>
            <a:r>
              <a:rPr lang="el-GR" sz="1800" b="1" dirty="0" smtClean="0">
                <a:hlinkClick r:id="rId2"/>
              </a:rPr>
              <a:t>Δίκτυο Επικοινωνιών </a:t>
            </a:r>
            <a:r>
              <a:rPr lang="el-GR" sz="1800" dirty="0" smtClean="0"/>
              <a:t>περιγράφει το σύνολο των δομικών στοιχείων που απαρτίζουν ένα σύγχρονο, πολυσύνθετο σύστημα επικοινωνιών. Περιλαμβάνει:</a:t>
            </a:r>
          </a:p>
          <a:p>
            <a:pPr algn="l">
              <a:spcBef>
                <a:spcPts val="1200"/>
              </a:spcBef>
            </a:pPr>
            <a:r>
              <a:rPr lang="el-GR" sz="1800" b="1" dirty="0"/>
              <a:t>Φ</a:t>
            </a:r>
            <a:r>
              <a:rPr lang="el-GR" sz="1800" b="1" dirty="0" smtClean="0"/>
              <a:t>υσικές διασυνδέσεις </a:t>
            </a:r>
            <a:r>
              <a:rPr lang="el-GR" sz="1800" dirty="0" smtClean="0"/>
              <a:t>(καλώδια, οπτικές ίνες, ραδιοκύματα, συσκευές </a:t>
            </a:r>
            <a:r>
              <a:rPr lang="en-US" sz="1800" dirty="0" smtClean="0"/>
              <a:t>modem</a:t>
            </a:r>
            <a:r>
              <a:rPr lang="el-GR" sz="1800" dirty="0" smtClean="0"/>
              <a:t>), οι οποίες επεξεργάζονται την πληροφορία εξασφαλίζοντας αξιόπιστη μεταφορά μέσα από το κανάλι δεδομένων.</a:t>
            </a:r>
          </a:p>
          <a:p>
            <a:pPr algn="l">
              <a:spcBef>
                <a:spcPts val="1200"/>
              </a:spcBef>
            </a:pPr>
            <a:r>
              <a:rPr lang="el-GR" sz="1800" b="1" dirty="0" smtClean="0"/>
              <a:t>Μεταγωγούς</a:t>
            </a:r>
            <a:r>
              <a:rPr lang="el-GR" sz="1800" dirty="0" smtClean="0"/>
              <a:t> (συσκευές δρομολόγησης και ανταλλαγής), οι οποίες χρησιμοποιούνται για τη δρομολόγηση της πληροφορίας από την πηγή, στον προορισμό. </a:t>
            </a:r>
            <a:endParaRPr lang="el-GR" sz="1800" dirty="0"/>
          </a:p>
        </p:txBody>
      </p:sp>
      <p:pic>
        <p:nvPicPr>
          <p:cNvPr id="1026" name="Picture 2" descr="C:\Users\user\Dropbox\ΤΕΙΜΕΣ\1_ΜΑΘΗΜΑΤΑ\4_ΤΗΛΕΠΙΚΟΙΝΩΝΙΑΚΑ_ΣΥΣΤΗΜΑΤΑ_ΙΙ\5_Digital_Communcations_Bateman\PAGES\CH1\ch1figs\sec3\network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717032"/>
            <a:ext cx="5040559" cy="2553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8280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Τυπική Διαμόρφωση Δικτύου Κινητής Τηλεφωνίας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208" y="1340768"/>
            <a:ext cx="3898776" cy="5040560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b="1" dirty="0" smtClean="0"/>
              <a:t>Κέντρο Μεταγωγής</a:t>
            </a:r>
            <a:r>
              <a:rPr lang="el-GR" sz="1800" dirty="0" smtClean="0"/>
              <a:t>: δρομολογεί κλήσεις μεταξύ κινητών χρηστών ή μεταξύ κινητών χρηστών και σταθμού μεταγωγής</a:t>
            </a:r>
          </a:p>
          <a:p>
            <a:pPr algn="l">
              <a:spcBef>
                <a:spcPts val="1200"/>
              </a:spcBef>
            </a:pPr>
            <a:r>
              <a:rPr lang="el-GR" sz="1800" b="1" dirty="0" smtClean="0"/>
              <a:t>Μικροκυματική </a:t>
            </a:r>
            <a:r>
              <a:rPr lang="el-GR" sz="1800" b="1" dirty="0" err="1" smtClean="0"/>
              <a:t>ραδιοσύνδεση</a:t>
            </a:r>
            <a:r>
              <a:rPr lang="el-GR" sz="1800" dirty="0" smtClean="0"/>
              <a:t>: διασυνδέει τους σταθμούς βάσης με τα κέντρα μεταγωγής και τα κέντρα μεταγωγής μεταξύ τους</a:t>
            </a:r>
          </a:p>
          <a:p>
            <a:pPr algn="l">
              <a:spcBef>
                <a:spcPts val="1200"/>
              </a:spcBef>
            </a:pPr>
            <a:r>
              <a:rPr lang="el-GR" sz="1800" b="1" dirty="0" smtClean="0"/>
              <a:t>Δημόσιο τηλεφωνικό δίκτυο μεταγωγής </a:t>
            </a:r>
            <a:r>
              <a:rPr lang="el-GR" sz="1800" dirty="0" smtClean="0"/>
              <a:t>(</a:t>
            </a:r>
            <a:r>
              <a:rPr lang="en-US" sz="1800" dirty="0" smtClean="0">
                <a:hlinkClick r:id="rId2"/>
              </a:rPr>
              <a:t>Public Switched Telephone Network </a:t>
            </a:r>
            <a:r>
              <a:rPr lang="en-US" sz="1800" dirty="0" smtClean="0"/>
              <a:t>PSTN)</a:t>
            </a:r>
            <a:r>
              <a:rPr lang="el-GR" sz="1800" dirty="0" smtClean="0"/>
              <a:t>: εξασφαλίζει τη διασύνδεση των κλήσεων μεταξύ κινητών και σταθερών χρηστών.</a:t>
            </a:r>
            <a:endParaRPr lang="el-GR" sz="1800" dirty="0"/>
          </a:p>
        </p:txBody>
      </p:sp>
      <p:pic>
        <p:nvPicPr>
          <p:cNvPr id="2050" name="Picture 2" descr="C:\Users\user\Dropbox\ΤΕΙΜΕΣ\1_ΜΑΘΗΜΑΤΑ\4_ΤΗΛΕΠΙΚΟΙΝΩΝΙΑΚΑ_ΣΥΣΤΗΜΑΤΑ_ΙΙ\5_Digital_Communcations_Bateman\PAGES\CH1\ch1figs\sec3\mob_ne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850" y="1556792"/>
            <a:ext cx="4063817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537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Ιεραρχία Δικτύου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4258816" cy="5184576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dirty="0" smtClean="0"/>
              <a:t>Συνδέσεις μικρού φόρτου, π.χ. οικιακών χρηστών, εξυπηρετούνται από </a:t>
            </a:r>
            <a:r>
              <a:rPr lang="el-GR" sz="1800" b="1" dirty="0" smtClean="0"/>
              <a:t>συνδέσεις χαμηλής χωρητικότητας</a:t>
            </a:r>
            <a:r>
              <a:rPr lang="el-GR" sz="1800" dirty="0" smtClean="0"/>
              <a:t>, όπως το συνεστραμμένο ζεύγος χαλκού.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Το </a:t>
            </a:r>
            <a:r>
              <a:rPr lang="el-GR" sz="1800" dirty="0"/>
              <a:t>συνεστραμμένο ζεύγος </a:t>
            </a:r>
            <a:r>
              <a:rPr lang="el-GR" sz="1800" dirty="0" smtClean="0"/>
              <a:t>χαλκού υποστηρίζει ταχύτητες μέχρι 56</a:t>
            </a:r>
            <a:r>
              <a:rPr lang="en-US" sz="1800" dirty="0" smtClean="0"/>
              <a:t> kbps</a:t>
            </a:r>
            <a:r>
              <a:rPr lang="el-GR" sz="1800" dirty="0" smtClean="0"/>
              <a:t> για </a:t>
            </a:r>
            <a:r>
              <a:rPr lang="en-US" sz="1800" dirty="0" smtClean="0"/>
              <a:t>PSTN</a:t>
            </a:r>
            <a:r>
              <a:rPr lang="el-GR" sz="1800" dirty="0" smtClean="0"/>
              <a:t> συνδέσεις και 2</a:t>
            </a:r>
            <a:r>
              <a:rPr lang="en-US" sz="1800" dirty="0" smtClean="0"/>
              <a:t>x64 kbps</a:t>
            </a:r>
            <a:r>
              <a:rPr lang="el-GR" sz="1800" dirty="0" smtClean="0"/>
              <a:t> για </a:t>
            </a:r>
            <a:r>
              <a:rPr lang="en-US" sz="1800" dirty="0" smtClean="0"/>
              <a:t>ISDN </a:t>
            </a:r>
            <a:r>
              <a:rPr lang="el-GR" sz="1800" dirty="0" smtClean="0"/>
              <a:t>συνδέσεις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Οι συνδέσεις μεταξύ πόλεων εξυπηρετούνται από κυκλώματα υψηλής ταχύτητας, όπως </a:t>
            </a:r>
            <a:r>
              <a:rPr lang="el-GR" sz="1800" dirty="0" err="1" smtClean="0"/>
              <a:t>ραδιοζεύξεις</a:t>
            </a:r>
            <a:r>
              <a:rPr lang="el-GR" sz="1800" dirty="0" smtClean="0"/>
              <a:t> ή οπτικές ίνες.</a:t>
            </a:r>
            <a:endParaRPr lang="el-GR" sz="1800" dirty="0"/>
          </a:p>
        </p:txBody>
      </p:sp>
      <p:pic>
        <p:nvPicPr>
          <p:cNvPr id="3074" name="Picture 2" descr="C:\Users\user\Dropbox\ΤΕΙΜΕΣ\1_ΜΑΘΗΜΑΤΑ\4_ΤΗΛΕΠΙΚΟΙΝΩΝΙΑΚΑ_ΣΥΣΤΗΜΑΤΑ_ΙΙ\5_Digital_Communcations_Bateman\PAGES\CH1\ch1figs\sec3\tel_hir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72816"/>
            <a:ext cx="3810000" cy="355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68210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b="1" dirty="0"/>
              <a:t>7</a:t>
            </a:r>
            <a:r>
              <a:rPr lang="el-GR" sz="3600" b="1" dirty="0" smtClean="0"/>
              <a:t>. Πρότυπα Μετάδοσης</a:t>
            </a:r>
            <a:endParaRPr lang="el-GR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708389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Πρότυπα Μετάδοσης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5472608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b="1" dirty="0" smtClean="0">
                <a:hlinkClick r:id="rId2"/>
              </a:rPr>
              <a:t>Ιεραρχία Πολύπλεξης Βορείου Αμερικής</a:t>
            </a:r>
            <a:endParaRPr lang="el-GR" sz="1800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88765"/>
            <a:ext cx="8210550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27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7253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Πρότυπα Μετάδοσης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5472608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dirty="0" smtClean="0"/>
              <a:t>Μορφ</a:t>
            </a:r>
            <a:r>
              <a:rPr lang="el-GR" sz="1800" dirty="0"/>
              <a:t>ή</a:t>
            </a:r>
            <a:r>
              <a:rPr lang="el-GR" sz="1800" dirty="0" smtClean="0"/>
              <a:t> πλαισίου σύμφωνα με την πολυπλεξία </a:t>
            </a:r>
            <a:r>
              <a:rPr lang="en-US" sz="1800" dirty="0" smtClean="0"/>
              <a:t>ITU (CCITT)</a:t>
            </a:r>
            <a:endParaRPr lang="el-GR" sz="1800" dirty="0" smtClean="0"/>
          </a:p>
          <a:p>
            <a:pPr algn="l">
              <a:spcBef>
                <a:spcPts val="1200"/>
              </a:spcBef>
            </a:pPr>
            <a:endParaRPr lang="el-GR" sz="1800" dirty="0"/>
          </a:p>
          <a:p>
            <a:pPr algn="l">
              <a:spcBef>
                <a:spcPts val="1200"/>
              </a:spcBef>
            </a:pPr>
            <a:endParaRPr lang="el-GR" sz="1800" dirty="0" smtClean="0"/>
          </a:p>
          <a:p>
            <a:pPr algn="l">
              <a:spcBef>
                <a:spcPts val="1200"/>
              </a:spcBef>
            </a:pPr>
            <a:endParaRPr lang="el-GR" sz="1800" dirty="0"/>
          </a:p>
          <a:p>
            <a:pPr algn="l">
              <a:spcBef>
                <a:spcPts val="1200"/>
              </a:spcBef>
            </a:pPr>
            <a:r>
              <a:rPr lang="el-GR" sz="1800" b="1" dirty="0" smtClean="0">
                <a:hlinkClick r:id="rId2"/>
              </a:rPr>
              <a:t>Ευρωπαϊκή Ιεραρχία Πολύπλεξης</a:t>
            </a:r>
            <a:r>
              <a:rPr lang="el-GR" sz="1800" b="1" dirty="0" smtClean="0"/>
              <a:t> </a:t>
            </a:r>
            <a:r>
              <a:rPr lang="el-GR" sz="1800" dirty="0" smtClean="0"/>
              <a:t>(κατά </a:t>
            </a:r>
            <a:r>
              <a:rPr lang="en-US" sz="1800" dirty="0" smtClean="0"/>
              <a:t>ITU)</a:t>
            </a:r>
            <a:endParaRPr lang="el-GR" sz="1800" dirty="0" smtClean="0"/>
          </a:p>
          <a:p>
            <a:pPr marL="0" indent="0" algn="l">
              <a:spcBef>
                <a:spcPts val="1200"/>
              </a:spcBef>
              <a:buNone/>
            </a:pPr>
            <a:endParaRPr lang="el-GR" sz="1800" dirty="0"/>
          </a:p>
        </p:txBody>
      </p:sp>
      <p:pic>
        <p:nvPicPr>
          <p:cNvPr id="5122" name="Picture 2" descr="C:\Users\user\Dropbox\ΤΕΙΜΕΣ\1_ΜΑΘΗΜΑΤΑ\4_ΤΗΛΕΠΙΚΟΙΝΩΝΙΑΚΑ_ΣΥΣΤΗΜΑΤΑ_ΙΙ\5_Digital_Communcations_Bateman\PAGES\CH1\ch1figs\sec3\efram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269"/>
          <a:stretch/>
        </p:blipFill>
        <p:spPr bwMode="auto">
          <a:xfrm>
            <a:off x="1547664" y="1484784"/>
            <a:ext cx="6048672" cy="1181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ropbox\ΤΕΙΜΕΣ\1_ΜΑΘΗΜΑΤΑ\4_ΤΗΛΕΠΙΚΟΙΝΩΝΙΑΚΑ_ΣΥΣΤΗΜΑΤΑ_ΙΙ\5_Digital_Communcations_Bateman\PAGES\CH1\ch1figs\sec3\eseries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56992"/>
            <a:ext cx="6973747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28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90958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Ψηφιακό Δίκτυο Ολοκληρωμένων Υπηρεσιών (</a:t>
            </a:r>
            <a:r>
              <a:rPr lang="en-US" sz="2800" dirty="0" smtClean="0"/>
              <a:t>ISDN)</a:t>
            </a:r>
            <a:endParaRPr 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4474840" cy="5184576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n-US" sz="1800" b="1" dirty="0" smtClean="0">
                <a:hlinkClick r:id="rId2"/>
              </a:rPr>
              <a:t>Integrated Services Digital Network - ISDN</a:t>
            </a:r>
            <a:r>
              <a:rPr lang="el-GR" sz="1800" dirty="0" smtClean="0"/>
              <a:t>: πρότυπο πλήρους ψηφιακής επικοινωνιακής ζεύξης μεταξύ τελικού χρήστη και τοπικού κέντρου.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Παρέχει </a:t>
            </a:r>
            <a:r>
              <a:rPr lang="el-GR" sz="1800" b="1" dirty="0" smtClean="0"/>
              <a:t>εγγυημένο ρυθμό </a:t>
            </a:r>
            <a:r>
              <a:rPr lang="el-GR" sz="1800" dirty="0" smtClean="0"/>
              <a:t>αποστολής δεδομένων με 64 </a:t>
            </a:r>
            <a:r>
              <a:rPr lang="en-US" sz="1800" dirty="0" smtClean="0"/>
              <a:t>kbps.</a:t>
            </a:r>
            <a:endParaRPr lang="el-GR" sz="1800" dirty="0" smtClean="0"/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Επειδή η ψηφιοποίηση της φωνής πραγματοποιείται στην πηγή, δεν χρειάζεται κάρτες </a:t>
            </a:r>
            <a:r>
              <a:rPr lang="en-US" sz="1800" dirty="0" smtClean="0"/>
              <a:t>modem.</a:t>
            </a:r>
            <a:endParaRPr lang="el-GR" sz="1800" dirty="0" smtClean="0"/>
          </a:p>
          <a:p>
            <a:pPr algn="l">
              <a:spcBef>
                <a:spcPts val="1200"/>
              </a:spcBef>
            </a:pPr>
            <a:r>
              <a:rPr lang="el-GR" sz="1800" b="1" dirty="0" smtClean="0"/>
              <a:t>Βασικός ρυθμός</a:t>
            </a:r>
            <a:r>
              <a:rPr lang="en-US" sz="1800" b="1" dirty="0" smtClean="0"/>
              <a:t> </a:t>
            </a:r>
            <a:r>
              <a:rPr lang="en-US" sz="1800" dirty="0" smtClean="0"/>
              <a:t>(basic rate)</a:t>
            </a:r>
            <a:r>
              <a:rPr lang="el-GR" sz="1800" dirty="0" smtClean="0"/>
              <a:t>: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2B+D</a:t>
            </a:r>
            <a:r>
              <a:rPr lang="el-GR" sz="1800" dirty="0" smtClean="0"/>
              <a:t> (2</a:t>
            </a:r>
            <a:r>
              <a:rPr lang="en-US" sz="1800" dirty="0" smtClean="0"/>
              <a:t>x64+16 kbps)</a:t>
            </a:r>
          </a:p>
          <a:p>
            <a:pPr algn="l">
              <a:spcBef>
                <a:spcPts val="1200"/>
              </a:spcBef>
            </a:pPr>
            <a:r>
              <a:rPr lang="el-GR" sz="1800" b="1" dirty="0" smtClean="0"/>
              <a:t>Πρωτεύων ρυθμός</a:t>
            </a:r>
            <a:r>
              <a:rPr lang="en-US" sz="1800" dirty="0" smtClean="0"/>
              <a:t> (primary rate)</a:t>
            </a:r>
            <a:r>
              <a:rPr lang="el-GR" sz="1800" dirty="0" smtClean="0"/>
              <a:t>: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31x64 = 2.048 Mbps</a:t>
            </a:r>
            <a:endParaRPr lang="el-GR" sz="1800" dirty="0"/>
          </a:p>
        </p:txBody>
      </p:sp>
      <p:pic>
        <p:nvPicPr>
          <p:cNvPr id="6146" name="Picture 2" descr="C:\Users\user\Dropbox\ΤΕΙΜΕΣ\1_ΜΑΘΗΜΑΤΑ\4_ΤΗΛΕΠΙΚΟΙΝΩΝΙΑΚΑ_ΣΥΣΤΗΜΑΤΑ_ΙΙ\5_Digital_Communcations_Bateman\PAGES\CH1\ch1figs\sec3\isdn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12776"/>
            <a:ext cx="3928935" cy="4190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29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52629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Ψηφιακό Σύστημα Επικοινωνίας</a:t>
            </a:r>
            <a:endParaRPr lang="el-GR" dirty="0"/>
          </a:p>
        </p:txBody>
      </p:sp>
      <p:grpSp>
        <p:nvGrpSpPr>
          <p:cNvPr id="30" name="Group 29"/>
          <p:cNvGrpSpPr/>
          <p:nvPr/>
        </p:nvGrpSpPr>
        <p:grpSpPr>
          <a:xfrm>
            <a:off x="395536" y="1268760"/>
            <a:ext cx="8496943" cy="4392488"/>
            <a:chOff x="539553" y="1771875"/>
            <a:chExt cx="7920036" cy="3889378"/>
          </a:xfrm>
        </p:grpSpPr>
        <p:pic>
          <p:nvPicPr>
            <p:cNvPr id="5" name="Picture 1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3" y="1771875"/>
              <a:ext cx="7920036" cy="388937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780844" y="1771877"/>
              <a:ext cx="2735819" cy="307909"/>
              <a:chOff x="839" y="1752"/>
              <a:chExt cx="1542" cy="171"/>
            </a:xfrm>
            <a:noFill/>
          </p:grpSpPr>
          <p:sp>
            <p:nvSpPr>
              <p:cNvPr id="19" name="Line 12"/>
              <p:cNvSpPr>
                <a:spLocks noChangeShapeType="1"/>
              </p:cNvSpPr>
              <p:nvPr/>
            </p:nvSpPr>
            <p:spPr bwMode="auto">
              <a:xfrm>
                <a:off x="839" y="1842"/>
                <a:ext cx="363" cy="0"/>
              </a:xfrm>
              <a:prstGeom prst="line">
                <a:avLst/>
              </a:prstGeom>
              <a:ln>
                <a:headEnd type="arrow" w="med" len="med"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algn="ctr"/>
                <a:endParaRPr lang="el-GR" sz="1400"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20" name="Text Box 13"/>
              <p:cNvSpPr txBox="1">
                <a:spLocks noChangeArrowheads="1"/>
              </p:cNvSpPr>
              <p:nvPr/>
            </p:nvSpPr>
            <p:spPr bwMode="auto">
              <a:xfrm>
                <a:off x="1202" y="1752"/>
                <a:ext cx="817" cy="171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l-GR" sz="1400" dirty="0">
                    <a:latin typeface="Cambria Math" pitchFamily="18" charset="0"/>
                    <a:ea typeface="Cambria Math" pitchFamily="18" charset="0"/>
                  </a:rPr>
                  <a:t>Σύστημα πηγής</a:t>
                </a:r>
              </a:p>
            </p:txBody>
          </p:sp>
          <p:sp>
            <p:nvSpPr>
              <p:cNvPr id="21" name="Line 14"/>
              <p:cNvSpPr>
                <a:spLocks noChangeShapeType="1"/>
              </p:cNvSpPr>
              <p:nvPr/>
            </p:nvSpPr>
            <p:spPr bwMode="auto">
              <a:xfrm>
                <a:off x="1973" y="1842"/>
                <a:ext cx="408" cy="0"/>
              </a:xfrm>
              <a:prstGeom prst="line">
                <a:avLst/>
              </a:prstGeom>
              <a:ln>
                <a:headEnd/>
                <a:tailEnd type="arrow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algn="ctr"/>
                <a:endParaRPr lang="el-GR" sz="1400"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grpSp>
          <p:nvGrpSpPr>
            <p:cNvPr id="7" name="Group 20"/>
            <p:cNvGrpSpPr>
              <a:grpSpLocks/>
            </p:cNvGrpSpPr>
            <p:nvPr/>
          </p:nvGrpSpPr>
          <p:grpSpPr bwMode="auto">
            <a:xfrm>
              <a:off x="780844" y="5283123"/>
              <a:ext cx="2737593" cy="307909"/>
              <a:chOff x="793" y="3702"/>
              <a:chExt cx="1490" cy="171"/>
            </a:xfrm>
            <a:noFill/>
          </p:grpSpPr>
          <p:sp>
            <p:nvSpPr>
              <p:cNvPr id="16" name="Line 17"/>
              <p:cNvSpPr>
                <a:spLocks noChangeShapeType="1"/>
              </p:cNvSpPr>
              <p:nvPr/>
            </p:nvSpPr>
            <p:spPr bwMode="auto">
              <a:xfrm>
                <a:off x="793" y="3792"/>
                <a:ext cx="227" cy="1"/>
              </a:xfrm>
              <a:prstGeom prst="line">
                <a:avLst/>
              </a:prstGeom>
              <a:ln>
                <a:headEnd type="arrow" w="med" len="med"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algn="ctr"/>
                <a:endParaRPr lang="el-GR" sz="1400"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17" name="Text Box 18"/>
              <p:cNvSpPr txBox="1">
                <a:spLocks noChangeArrowheads="1"/>
              </p:cNvSpPr>
              <p:nvPr/>
            </p:nvSpPr>
            <p:spPr bwMode="auto">
              <a:xfrm>
                <a:off x="1020" y="3702"/>
                <a:ext cx="1089" cy="171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l-GR" sz="1400">
                    <a:latin typeface="Cambria Math" pitchFamily="18" charset="0"/>
                    <a:ea typeface="Cambria Math" pitchFamily="18" charset="0"/>
                  </a:rPr>
                  <a:t>Σύστημα προορισμού</a:t>
                </a:r>
              </a:p>
            </p:txBody>
          </p:sp>
          <p:sp>
            <p:nvSpPr>
              <p:cNvPr id="18" name="Line 19"/>
              <p:cNvSpPr>
                <a:spLocks noChangeShapeType="1"/>
              </p:cNvSpPr>
              <p:nvPr/>
            </p:nvSpPr>
            <p:spPr bwMode="auto">
              <a:xfrm>
                <a:off x="2018" y="3793"/>
                <a:ext cx="265" cy="1"/>
              </a:xfrm>
              <a:prstGeom prst="line">
                <a:avLst/>
              </a:prstGeom>
              <a:ln>
                <a:headEnd/>
                <a:tailEnd type="arrow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algn="ctr"/>
                <a:endParaRPr lang="el-GR" sz="1400"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grpSp>
          <p:nvGrpSpPr>
            <p:cNvPr id="8" name="Group 25"/>
            <p:cNvGrpSpPr>
              <a:grpSpLocks/>
            </p:cNvGrpSpPr>
            <p:nvPr/>
          </p:nvGrpSpPr>
          <p:grpSpPr bwMode="auto">
            <a:xfrm>
              <a:off x="4001020" y="1771877"/>
              <a:ext cx="2735819" cy="307909"/>
              <a:chOff x="2608" y="1752"/>
              <a:chExt cx="1542" cy="171"/>
            </a:xfrm>
            <a:noFill/>
          </p:grpSpPr>
          <p:sp>
            <p:nvSpPr>
              <p:cNvPr id="13" name="Line 22"/>
              <p:cNvSpPr>
                <a:spLocks noChangeShapeType="1"/>
              </p:cNvSpPr>
              <p:nvPr/>
            </p:nvSpPr>
            <p:spPr bwMode="auto">
              <a:xfrm>
                <a:off x="2608" y="1842"/>
                <a:ext cx="499" cy="0"/>
              </a:xfrm>
              <a:prstGeom prst="line">
                <a:avLst/>
              </a:prstGeom>
              <a:ln>
                <a:headEnd type="arrow" w="med" len="med"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algn="ctr"/>
                <a:endParaRPr lang="el-GR" sz="1400"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14" name="Text Box 23"/>
              <p:cNvSpPr txBox="1">
                <a:spLocks noChangeArrowheads="1"/>
              </p:cNvSpPr>
              <p:nvPr/>
            </p:nvSpPr>
            <p:spPr bwMode="auto">
              <a:xfrm>
                <a:off x="2971" y="1752"/>
                <a:ext cx="817" cy="171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l-GR" sz="1400" dirty="0">
                    <a:latin typeface="Cambria Math" pitchFamily="18" charset="0"/>
                    <a:ea typeface="Cambria Math" pitchFamily="18" charset="0"/>
                  </a:rPr>
                  <a:t>Πομπός</a:t>
                </a:r>
              </a:p>
            </p:txBody>
          </p:sp>
          <p:sp>
            <p:nvSpPr>
              <p:cNvPr id="15" name="Line 24"/>
              <p:cNvSpPr>
                <a:spLocks noChangeShapeType="1"/>
              </p:cNvSpPr>
              <p:nvPr/>
            </p:nvSpPr>
            <p:spPr bwMode="auto">
              <a:xfrm>
                <a:off x="3606" y="1842"/>
                <a:ext cx="544" cy="0"/>
              </a:xfrm>
              <a:prstGeom prst="line">
                <a:avLst/>
              </a:prstGeom>
              <a:ln>
                <a:headEnd/>
                <a:tailEnd type="arrow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algn="ctr"/>
                <a:endParaRPr lang="el-GR" sz="1400"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grpSp>
          <p:nvGrpSpPr>
            <p:cNvPr id="9" name="Group 30"/>
            <p:cNvGrpSpPr>
              <a:grpSpLocks/>
            </p:cNvGrpSpPr>
            <p:nvPr/>
          </p:nvGrpSpPr>
          <p:grpSpPr bwMode="auto">
            <a:xfrm>
              <a:off x="4001020" y="5283123"/>
              <a:ext cx="2655980" cy="307909"/>
              <a:chOff x="2608" y="3702"/>
              <a:chExt cx="1542" cy="171"/>
            </a:xfrm>
            <a:noFill/>
          </p:grpSpPr>
          <p:sp>
            <p:nvSpPr>
              <p:cNvPr id="10" name="Line 27"/>
              <p:cNvSpPr>
                <a:spLocks noChangeShapeType="1"/>
              </p:cNvSpPr>
              <p:nvPr/>
            </p:nvSpPr>
            <p:spPr bwMode="auto">
              <a:xfrm>
                <a:off x="2608" y="3792"/>
                <a:ext cx="499" cy="0"/>
              </a:xfrm>
              <a:prstGeom prst="line">
                <a:avLst/>
              </a:prstGeom>
              <a:ln>
                <a:headEnd type="arrow" w="med" len="med"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algn="ctr"/>
                <a:endParaRPr lang="el-GR" sz="1400"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11" name="Text Box 28"/>
              <p:cNvSpPr txBox="1">
                <a:spLocks noChangeArrowheads="1"/>
              </p:cNvSpPr>
              <p:nvPr/>
            </p:nvSpPr>
            <p:spPr bwMode="auto">
              <a:xfrm>
                <a:off x="2971" y="3702"/>
                <a:ext cx="817" cy="171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l-GR" sz="1400">
                    <a:latin typeface="Cambria Math" pitchFamily="18" charset="0"/>
                    <a:ea typeface="Cambria Math" pitchFamily="18" charset="0"/>
                  </a:rPr>
                  <a:t>Δέκτης</a:t>
                </a:r>
              </a:p>
            </p:txBody>
          </p:sp>
          <p:sp>
            <p:nvSpPr>
              <p:cNvPr id="12" name="Line 29"/>
              <p:cNvSpPr>
                <a:spLocks noChangeShapeType="1"/>
              </p:cNvSpPr>
              <p:nvPr/>
            </p:nvSpPr>
            <p:spPr bwMode="auto">
              <a:xfrm>
                <a:off x="3606" y="3792"/>
                <a:ext cx="544" cy="0"/>
              </a:xfrm>
              <a:prstGeom prst="line">
                <a:avLst/>
              </a:prstGeom>
              <a:ln>
                <a:headEnd/>
                <a:tailEnd type="arrow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algn="ctr"/>
                <a:endParaRPr lang="el-GR" sz="1400"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323528" y="6042774"/>
            <a:ext cx="8568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Σκοπός: η διαβίβαση συμβόλων να γίνεται με όσο </a:t>
            </a:r>
            <a:r>
              <a:rPr lang="el-GR" sz="1600" b="1" dirty="0" smtClean="0">
                <a:latin typeface="Cambria Math" pitchFamily="18" charset="0"/>
                <a:ea typeface="Cambria Math" pitchFamily="18" charset="0"/>
              </a:rPr>
              <a:t>υψηλότερο ρυθμό διαβίβασης και πιστότητα</a:t>
            </a:r>
            <a:endParaRPr lang="el-GR" sz="16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2" name="Θέση αριθμού διαφάνειας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62817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b="1" dirty="0"/>
              <a:t>8</a:t>
            </a:r>
            <a:r>
              <a:rPr lang="el-GR" sz="3600" b="1" dirty="0" smtClean="0"/>
              <a:t>. Μοντέλο </a:t>
            </a:r>
            <a:r>
              <a:rPr lang="en-US" sz="3600" b="1" dirty="0" smtClean="0"/>
              <a:t>OSI</a:t>
            </a:r>
            <a:endParaRPr lang="el-GR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30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708389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Μοντέλο </a:t>
            </a:r>
            <a:r>
              <a:rPr lang="en-US" dirty="0" smtClean="0"/>
              <a:t>OSI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3826768" cy="5040560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b="1" dirty="0" smtClean="0">
                <a:hlinkClick r:id="rId2"/>
              </a:rPr>
              <a:t>Πρωτόκολλο επικοινωνίας</a:t>
            </a:r>
            <a:r>
              <a:rPr lang="el-GR" sz="1800" dirty="0" smtClean="0"/>
              <a:t>:  ένα σύνολο αναλυτικών κανόνων που πρέπει να τηρούνται για να εξασφαλίζεται ο πλήρης έλεγχος σε μία συγκεκριμένη λειτουργία ενός επικοινωνιακού συστήματος.</a:t>
            </a:r>
          </a:p>
          <a:p>
            <a:pPr algn="l">
              <a:spcBef>
                <a:spcPts val="1200"/>
              </a:spcBef>
            </a:pPr>
            <a:r>
              <a:rPr lang="el-GR" sz="1800" b="1" dirty="0" smtClean="0">
                <a:hlinkClick r:id="rId3"/>
              </a:rPr>
              <a:t>Μοντέλο </a:t>
            </a:r>
            <a:r>
              <a:rPr lang="en-US" sz="1800" b="1" dirty="0" smtClean="0">
                <a:hlinkClick r:id="rId3"/>
              </a:rPr>
              <a:t>OSI</a:t>
            </a:r>
            <a:r>
              <a:rPr lang="el-GR" sz="1800" dirty="0" smtClean="0"/>
              <a:t>: </a:t>
            </a:r>
            <a:r>
              <a:rPr lang="el-GR" sz="1800" dirty="0" err="1" smtClean="0"/>
              <a:t>προτυποποιημένο</a:t>
            </a:r>
            <a:r>
              <a:rPr lang="el-GR" sz="1800" dirty="0" smtClean="0"/>
              <a:t> μοντέλο επτά (7) επιπέδων. Κάθε επίπεδο συγκροτείται από ένα σύνολο πρωτοκόλλων.</a:t>
            </a:r>
            <a:endParaRPr lang="el-GR" sz="1800" dirty="0"/>
          </a:p>
        </p:txBody>
      </p:sp>
      <p:pic>
        <p:nvPicPr>
          <p:cNvPr id="7170" name="Picture 2" descr="C:\Users\user\Dropbox\ΤΕΙΜΕΣ\1_ΜΑΘΗΜΑΤΑ\4_ΤΗΛΕΠΙΚΟΙΝΩΝΙΑΚΑ_ΣΥΣΤΗΜΑΤΑ_ΙΙ\5_Digital_Communcations_Bateman\PAGES\CH1\ch1figs\sec3\osi_mod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556792"/>
            <a:ext cx="4081636" cy="3727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31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83439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Δίκτυα Μεταγωγής Κυκλώματος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4834880" cy="4896544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dirty="0" smtClean="0"/>
              <a:t>Ένα δίκτυο ονομάζεται </a:t>
            </a:r>
            <a:r>
              <a:rPr lang="el-GR" sz="1800" b="1" dirty="0" smtClean="0"/>
              <a:t>μεταγωγής κυκλώματος </a:t>
            </a:r>
            <a:r>
              <a:rPr lang="el-GR" sz="1800" dirty="0" smtClean="0"/>
              <a:t>(</a:t>
            </a:r>
            <a:r>
              <a:rPr lang="en-US" sz="1800" dirty="0" smtClean="0">
                <a:hlinkClick r:id="rId2"/>
              </a:rPr>
              <a:t>circuit switched network</a:t>
            </a:r>
            <a:r>
              <a:rPr lang="en-US" sz="1800" dirty="0" smtClean="0"/>
              <a:t>) </a:t>
            </a:r>
            <a:r>
              <a:rPr lang="el-GR" sz="1800" dirty="0" smtClean="0"/>
              <a:t>όταν στην αρχή κάθε πλήρους διαδικασίας ανταλλαγής μηνυμάτων, η διαδρομή μέσα στο δίκτυο </a:t>
            </a:r>
            <a:r>
              <a:rPr lang="el-GR" sz="1800" b="1" dirty="0" smtClean="0"/>
              <a:t>καθορίζεται από την αρχή</a:t>
            </a:r>
            <a:r>
              <a:rPr lang="el-GR" sz="1800" dirty="0" smtClean="0"/>
              <a:t>, οι σωστές συνδέσεις </a:t>
            </a:r>
            <a:r>
              <a:rPr lang="el-GR" sz="1800" b="1" dirty="0" smtClean="0"/>
              <a:t>ενεργοποιούνται εξ</a:t>
            </a:r>
            <a:r>
              <a:rPr lang="en-US" sz="1800" b="1" dirty="0" smtClean="0"/>
              <a:t>’ </a:t>
            </a:r>
            <a:r>
              <a:rPr lang="el-GR" sz="1800" b="1" dirty="0" smtClean="0"/>
              <a:t>αρχής </a:t>
            </a:r>
            <a:r>
              <a:rPr lang="el-GR" sz="1800" dirty="0" smtClean="0"/>
              <a:t>και η διάρθρωση αυτή διατηρείται καθ’ όλη τη διάρκεια της επικοινωνίας.</a:t>
            </a:r>
            <a:endParaRPr lang="el-GR" sz="1800" dirty="0"/>
          </a:p>
        </p:txBody>
      </p:sp>
      <p:pic>
        <p:nvPicPr>
          <p:cNvPr id="8194" name="Picture 2" descr="C:\Users\user\Dropbox\ΤΕΙΜΕΣ\1_ΜΑΘΗΜΑΤΑ\4_ΤΗΛΕΠΙΚΟΙΝΩΝΙΑΚΑ_ΣΥΣΤΗΜΑΤΑ_ΙΙ\5_Digital_Communcations_Bateman\PAGES\CH1\ch1figs\sec3\circ_sw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539" y="1772816"/>
            <a:ext cx="3249933" cy="374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32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6875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Δίκτυα Μεταγωγής Πακέτων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4978896" cy="5472608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dirty="0" smtClean="0"/>
              <a:t>Ένα δίκτυο ονομάζεται </a:t>
            </a:r>
            <a:r>
              <a:rPr lang="el-GR" sz="1800" b="1" dirty="0" smtClean="0"/>
              <a:t>δίκτυο μεταγωγής πακέτων </a:t>
            </a:r>
            <a:r>
              <a:rPr lang="el-GR" sz="1800" dirty="0" smtClean="0"/>
              <a:t>(</a:t>
            </a:r>
            <a:r>
              <a:rPr lang="en-US" sz="1800" dirty="0" smtClean="0">
                <a:hlinkClick r:id="rId2"/>
              </a:rPr>
              <a:t>packet switched network</a:t>
            </a:r>
            <a:r>
              <a:rPr lang="en-US" sz="1800" dirty="0" smtClean="0"/>
              <a:t>) </a:t>
            </a:r>
            <a:r>
              <a:rPr lang="el-GR" sz="1800" dirty="0" smtClean="0"/>
              <a:t>όταν δρομολογεί επιμέρους τμήματα (πακέτα) του μηνύματος στη </a:t>
            </a:r>
            <a:r>
              <a:rPr lang="el-GR" sz="1800" b="1" dirty="0" smtClean="0"/>
              <a:t>βέλτιστη δυνατή διαδρομή </a:t>
            </a:r>
            <a:r>
              <a:rPr lang="el-GR" sz="1800" dirty="0" smtClean="0"/>
              <a:t>(λιγότερο βεβαρυμμένη, θορυβώδης, κλπ)</a:t>
            </a:r>
            <a:r>
              <a:rPr lang="en-US" sz="1800" dirty="0" smtClean="0"/>
              <a:t>,</a:t>
            </a:r>
            <a:r>
              <a:rPr lang="el-GR" sz="1800" dirty="0" smtClean="0"/>
              <a:t> που είναι διαθέσιμη εκείνη τη χρονική στιγμή. Για </a:t>
            </a:r>
            <a:r>
              <a:rPr lang="el-GR" sz="1800" b="1" dirty="0" smtClean="0"/>
              <a:t>κάθε πακέτο </a:t>
            </a:r>
            <a:r>
              <a:rPr lang="el-GR" sz="1800" dirty="0" smtClean="0"/>
              <a:t>υπολογίζεται δυναμικά η βέλτιστη δρομολόγηση.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Εξασφαλίζουν </a:t>
            </a:r>
            <a:r>
              <a:rPr lang="el-GR" sz="1800" b="1" dirty="0" smtClean="0"/>
              <a:t>βέλτιστη διαχείριση χωρητικότητας </a:t>
            </a:r>
            <a:r>
              <a:rPr lang="el-GR" sz="1800" dirty="0" smtClean="0"/>
              <a:t>του δικτύου, ειδικά όταν οι πυκνότητα της κίνησης και οι συμφορήσεις είναι απρόβλεπτες, όπως στο </a:t>
            </a:r>
            <a:r>
              <a:rPr lang="en-US" sz="1800" dirty="0" smtClean="0"/>
              <a:t>Internet. 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Απαιτούν </a:t>
            </a:r>
            <a:r>
              <a:rPr lang="el-GR" sz="1800" b="1" dirty="0" smtClean="0"/>
              <a:t>πρόσθετη σηματοδοσία </a:t>
            </a:r>
            <a:r>
              <a:rPr lang="el-GR" sz="1800" dirty="0" smtClean="0"/>
              <a:t>για τη δρομολόγηση κάθε πακέτου ξεχωριστά και την σωστή αναδιάταξη των πακέτων στον δέκτη, ώστε να ανασυντίθεται σωστά το εκπεμπόμενο μήνυμα.</a:t>
            </a:r>
            <a:endParaRPr lang="el-GR" sz="1800" dirty="0"/>
          </a:p>
        </p:txBody>
      </p:sp>
      <p:pic>
        <p:nvPicPr>
          <p:cNvPr id="9218" name="Picture 2" descr="C:\Users\user\Dropbox\ΤΕΙΜΕΣ\1_ΜΑΘΗΜΑΤΑ\4_ΤΗΛΕΠΙΚΟΙΝΩΝΙΑΚΑ_ΣΥΣΤΗΜΑΤΑ_ΙΙ\5_Digital_Communcations_Bateman\PAGES\CH1\ch1figs\sec3\pckt_sw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772816"/>
            <a:ext cx="3246603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33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45834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Σύγχρονη και Ασύγχρονη Μετάδοση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5472608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600" b="1" dirty="0" smtClean="0"/>
              <a:t>Σύγχρονο </a:t>
            </a:r>
            <a:r>
              <a:rPr lang="en-US" sz="1600" b="1" dirty="0" smtClean="0"/>
              <a:t>(</a:t>
            </a:r>
            <a:r>
              <a:rPr lang="en-US" sz="1600" b="1" dirty="0" smtClean="0">
                <a:hlinkClick r:id="rId2"/>
              </a:rPr>
              <a:t>synchronous</a:t>
            </a:r>
            <a:r>
              <a:rPr lang="en-US" sz="1600" b="1" dirty="0" smtClean="0"/>
              <a:t>) </a:t>
            </a:r>
            <a:r>
              <a:rPr lang="el-GR" sz="1600" dirty="0" smtClean="0"/>
              <a:t>σύστημα, είναι αυτό στο οποίο ο πομπός και ο δέκτης λειτουργούν συνεχώς με τον ίδιο ρυθμό συμβόλων ανά δευτερόλεπτο και διατηρούνται σε μία επιθυμητή διαφορά φάσης με τη βοήθεια κατάλληλων λειτουργιών διόρθωσης.</a:t>
            </a:r>
          </a:p>
          <a:p>
            <a:pPr algn="l">
              <a:spcBef>
                <a:spcPts val="1200"/>
              </a:spcBef>
            </a:pPr>
            <a:r>
              <a:rPr lang="el-GR" sz="1600" dirty="0" smtClean="0"/>
              <a:t>Το </a:t>
            </a:r>
            <a:r>
              <a:rPr lang="el-GR" sz="1600" b="1" dirty="0" smtClean="0"/>
              <a:t>σήμα χρονισμού </a:t>
            </a:r>
            <a:r>
              <a:rPr lang="el-GR" sz="1600" dirty="0" smtClean="0"/>
              <a:t>στον δέκτη μπορεί να παράγεται:</a:t>
            </a:r>
          </a:p>
          <a:p>
            <a:pPr lvl="1" algn="l">
              <a:spcBef>
                <a:spcPts val="1200"/>
              </a:spcBef>
            </a:pPr>
            <a:r>
              <a:rPr lang="el-GR" sz="1600" dirty="0" smtClean="0"/>
              <a:t>Από ένα </a:t>
            </a:r>
            <a:r>
              <a:rPr lang="el-GR" sz="1600" b="1" dirty="0" smtClean="0"/>
              <a:t>ειδικό σήμα αναφοράς </a:t>
            </a:r>
            <a:r>
              <a:rPr lang="el-GR" sz="1600" dirty="0" smtClean="0"/>
              <a:t>που </a:t>
            </a:r>
            <a:br>
              <a:rPr lang="el-GR" sz="1600" dirty="0" smtClean="0"/>
            </a:br>
            <a:r>
              <a:rPr lang="el-GR" sz="1600" dirty="0" smtClean="0"/>
              <a:t>αποστέλλει ο πομπός (απαιτείται </a:t>
            </a:r>
            <a:br>
              <a:rPr lang="el-GR" sz="1600" dirty="0" smtClean="0"/>
            </a:br>
            <a:r>
              <a:rPr lang="el-GR" sz="1600" dirty="0" smtClean="0"/>
              <a:t>πρόσθετη ισχύς και εύρος ζώνης).</a:t>
            </a:r>
          </a:p>
          <a:p>
            <a:pPr lvl="1" algn="l">
              <a:spcBef>
                <a:spcPts val="1200"/>
              </a:spcBef>
            </a:pPr>
            <a:r>
              <a:rPr lang="el-GR" sz="1600" dirty="0" smtClean="0"/>
              <a:t>Από τις </a:t>
            </a:r>
            <a:r>
              <a:rPr lang="el-GR" sz="1600" b="1" dirty="0" smtClean="0"/>
              <a:t>μεταβάσεις συμβόλων </a:t>
            </a:r>
            <a:r>
              <a:rPr lang="el-GR" sz="1600" dirty="0" smtClean="0"/>
              <a:t>μέσα στο σήμα δεδομένων (απαιτείται συχνή </a:t>
            </a:r>
            <a:br>
              <a:rPr lang="el-GR" sz="1600" dirty="0" smtClean="0"/>
            </a:br>
            <a:r>
              <a:rPr lang="el-GR" sz="1600" dirty="0" smtClean="0"/>
              <a:t>εναλλαγή συμβόλων και μακριές αλυσίδες 0 ή 1 δεν είναι αποδεκτές).</a:t>
            </a:r>
            <a:endParaRPr lang="el-GR" sz="1600" dirty="0"/>
          </a:p>
          <a:p>
            <a:pPr algn="l">
              <a:spcBef>
                <a:spcPts val="1200"/>
              </a:spcBef>
            </a:pPr>
            <a:r>
              <a:rPr lang="el-GR" sz="1600" b="1" dirty="0" smtClean="0"/>
              <a:t>Ασύγχρονο </a:t>
            </a:r>
            <a:r>
              <a:rPr lang="en-US" sz="1600" b="1" dirty="0" smtClean="0"/>
              <a:t>(</a:t>
            </a:r>
            <a:r>
              <a:rPr lang="en-US" sz="1600" b="1" dirty="0" smtClean="0">
                <a:hlinkClick r:id="rId3"/>
              </a:rPr>
              <a:t>asynchronous</a:t>
            </a:r>
            <a:r>
              <a:rPr lang="en-US" sz="1600" b="1" dirty="0"/>
              <a:t>) </a:t>
            </a:r>
            <a:r>
              <a:rPr lang="el-GR" sz="1600" dirty="0" smtClean="0"/>
              <a:t>σύστημα, είναι αυτό στο οποίο ο ρυθμός αποστολής συμβόλων μπορεί να μεταβάλλεται με το χρόνο μέσα σε κάποια όρια και έτσι δεν υπάρχει αυστηρή απαίτηση χρονισμού.</a:t>
            </a:r>
          </a:p>
          <a:p>
            <a:pPr algn="l">
              <a:spcBef>
                <a:spcPts val="1200"/>
              </a:spcBef>
            </a:pPr>
            <a:r>
              <a:rPr lang="el-GR" sz="1600" dirty="0" smtClean="0"/>
              <a:t>Η ασύγχρονη λειτουργία χαρακτηρίζεται από τη χρήση </a:t>
            </a:r>
            <a:r>
              <a:rPr lang="en-US" sz="1600" dirty="0" smtClean="0"/>
              <a:t>bit </a:t>
            </a:r>
            <a:r>
              <a:rPr lang="el-GR" sz="1600" dirty="0" smtClean="0"/>
              <a:t>«έναρξης» και «λήξης», τα οποία δηλώνουν την </a:t>
            </a:r>
            <a:r>
              <a:rPr lang="el-GR" sz="1600" b="1" dirty="0" smtClean="0"/>
              <a:t>αρχή</a:t>
            </a:r>
            <a:r>
              <a:rPr lang="el-GR" sz="1600" dirty="0" smtClean="0"/>
              <a:t> και το </a:t>
            </a:r>
            <a:r>
              <a:rPr lang="el-GR" sz="1600" b="1" dirty="0" smtClean="0"/>
              <a:t>τέλος</a:t>
            </a:r>
            <a:r>
              <a:rPr lang="el-GR" sz="1600" dirty="0" smtClean="0"/>
              <a:t> της ακολουθίας χαρακτήρων που πρόκειται να αποσταλεί.</a:t>
            </a:r>
            <a:endParaRPr lang="el-GR" sz="1600" dirty="0"/>
          </a:p>
        </p:txBody>
      </p:sp>
      <p:pic>
        <p:nvPicPr>
          <p:cNvPr id="1026" name="Picture 2" descr="http://www.webopedia.com/FIG/ASYNC.gif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404"/>
          <a:stretch/>
        </p:blipFill>
        <p:spPr bwMode="auto">
          <a:xfrm>
            <a:off x="5076056" y="2276872"/>
            <a:ext cx="3577232" cy="88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webopedia.com/FIG/ASYNC.gif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4613"/>
          <a:stretch/>
        </p:blipFill>
        <p:spPr bwMode="auto">
          <a:xfrm>
            <a:off x="5043595" y="5373216"/>
            <a:ext cx="3577232" cy="947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34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11109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Σύγχρονη και Ασύγχρονη Μετάδοση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1200"/>
              </a:spcBef>
              <a:buNone/>
            </a:pPr>
            <a:r>
              <a:rPr lang="el-GR" sz="1800" b="1" dirty="0" smtClean="0"/>
              <a:t>Πλεονεκτήματα Σύγχρονης Επικοινωνίας Δεδομένων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Εξέχουσα ανοχή στο θόρυβο.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Δυνατότητα διαχείρισης μεγαλύτερων ρυθμών αποστολής δεδομένων από ότι η ασύγχρονη.</a:t>
            </a:r>
          </a:p>
          <a:p>
            <a:pPr marL="0" indent="0" algn="l">
              <a:spcBef>
                <a:spcPts val="1200"/>
              </a:spcBef>
              <a:buNone/>
            </a:pPr>
            <a:endParaRPr lang="el-GR" sz="1800" b="1" dirty="0" smtClean="0"/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b="1" dirty="0" smtClean="0"/>
              <a:t>Μειονεκτήματα Σύγχρονης </a:t>
            </a:r>
            <a:r>
              <a:rPr lang="el-GR" sz="1800" b="1" dirty="0"/>
              <a:t>Επικοινωνίας Δεδομένων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Ο συγχρονισμός του συστήματος πρέπει να γίνει σε πεπερασμένο χρόνο.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Είναι πιο περίπλοκη και ακριβή από την ασύγχρονη λειτουργία.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Δεν μπορεί να διαχειριστεί εύκολα μεταβαλλόμενους ρυθμούς εκπομπής συμβόλων.</a:t>
            </a:r>
          </a:p>
          <a:p>
            <a:pPr algn="l">
              <a:spcBef>
                <a:spcPts val="1200"/>
              </a:spcBef>
            </a:pPr>
            <a:endParaRPr lang="el-GR" sz="180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35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51496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Πρωτόκολλα Εκπομπής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5472608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b="1" dirty="0" err="1" smtClean="0"/>
              <a:t>Μονόδρομη</a:t>
            </a:r>
            <a:r>
              <a:rPr lang="el-GR" sz="1800" b="1" dirty="0" smtClean="0"/>
              <a:t> (</a:t>
            </a:r>
            <a:r>
              <a:rPr lang="en-US" sz="1800" b="1" dirty="0" smtClean="0">
                <a:hlinkClick r:id="rId2"/>
              </a:rPr>
              <a:t>Simplex</a:t>
            </a:r>
            <a:r>
              <a:rPr lang="en-US" sz="1800" b="1" dirty="0" smtClean="0"/>
              <a:t>)</a:t>
            </a:r>
            <a:r>
              <a:rPr lang="en-US" sz="1800" dirty="0" smtClean="0"/>
              <a:t> </a:t>
            </a:r>
            <a:r>
              <a:rPr lang="el-GR" sz="1800" dirty="0" smtClean="0"/>
              <a:t>όταν η ροή πληροφορίας είναι </a:t>
            </a:r>
            <a:br>
              <a:rPr lang="el-GR" sz="1800" dirty="0" smtClean="0"/>
            </a:br>
            <a:r>
              <a:rPr lang="el-GR" sz="1800" dirty="0" smtClean="0"/>
              <a:t>μόνο προς μία κατεύθυνση, π.χ. ραδιόφωνο, τηλεόραση.</a:t>
            </a:r>
            <a:endParaRPr lang="en-US" sz="1800" b="1" dirty="0" smtClean="0"/>
          </a:p>
          <a:p>
            <a:pPr algn="l">
              <a:spcBef>
                <a:spcPts val="1200"/>
              </a:spcBef>
            </a:pPr>
            <a:endParaRPr lang="el-GR" sz="1800" b="1" dirty="0" smtClean="0"/>
          </a:p>
          <a:p>
            <a:pPr marL="0" indent="0" algn="l">
              <a:spcBef>
                <a:spcPts val="1200"/>
              </a:spcBef>
              <a:buNone/>
            </a:pPr>
            <a:endParaRPr lang="en-US" sz="1800" b="1" dirty="0"/>
          </a:p>
          <a:p>
            <a:pPr algn="l">
              <a:spcBef>
                <a:spcPts val="1200"/>
              </a:spcBef>
            </a:pPr>
            <a:r>
              <a:rPr lang="el-GR" sz="1800" b="1" dirty="0" err="1" smtClean="0"/>
              <a:t>Ημι</a:t>
            </a:r>
            <a:r>
              <a:rPr lang="el-GR" sz="1800" b="1" dirty="0" smtClean="0"/>
              <a:t>-αμφίδρομη (</a:t>
            </a:r>
            <a:r>
              <a:rPr lang="en-US" sz="1800" b="1" dirty="0" smtClean="0">
                <a:hlinkClick r:id="rId3"/>
              </a:rPr>
              <a:t>Half Duplex</a:t>
            </a:r>
            <a:r>
              <a:rPr lang="en-US" sz="1800" b="1" dirty="0" smtClean="0"/>
              <a:t>)</a:t>
            </a:r>
            <a:r>
              <a:rPr lang="el-GR" sz="1800" dirty="0" smtClean="0"/>
              <a:t>, όταν επιτρέπεται η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επικοινωνία και προς τις δύο κατευθύνσεις, όχι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όμως ταυτόχρονα, π.χ. επικοινωνίες Αστυνομίας, </a:t>
            </a:r>
            <a:r>
              <a:rPr lang="en-US" sz="1800" dirty="0" smtClean="0"/>
              <a:t>CB.</a:t>
            </a:r>
            <a:endParaRPr lang="en-US" sz="1800" b="1" dirty="0" smtClean="0"/>
          </a:p>
          <a:p>
            <a:pPr algn="l">
              <a:spcBef>
                <a:spcPts val="1200"/>
              </a:spcBef>
            </a:pPr>
            <a:endParaRPr lang="el-GR" sz="1800" b="1" dirty="0" smtClean="0"/>
          </a:p>
          <a:p>
            <a:pPr algn="l">
              <a:spcBef>
                <a:spcPts val="1200"/>
              </a:spcBef>
            </a:pPr>
            <a:endParaRPr lang="en-US" sz="1800" b="1" dirty="0"/>
          </a:p>
          <a:p>
            <a:pPr algn="l">
              <a:spcBef>
                <a:spcPts val="1200"/>
              </a:spcBef>
            </a:pPr>
            <a:r>
              <a:rPr lang="el-GR" sz="1800" b="1" dirty="0" smtClean="0"/>
              <a:t>Πλήρως αμφίδρομη (</a:t>
            </a:r>
            <a:r>
              <a:rPr lang="en-US" sz="1800" b="1" dirty="0" smtClean="0">
                <a:hlinkClick r:id="rId4"/>
              </a:rPr>
              <a:t>Full Duplex</a:t>
            </a:r>
            <a:r>
              <a:rPr lang="en-US" sz="1800" b="1" dirty="0" smtClean="0"/>
              <a:t>)</a:t>
            </a:r>
            <a:r>
              <a:rPr lang="en-US" sz="1800" dirty="0" smtClean="0"/>
              <a:t>, </a:t>
            </a:r>
            <a:r>
              <a:rPr lang="el-GR" sz="1800" dirty="0" smtClean="0"/>
              <a:t>όταν επιτρέπεται </a:t>
            </a:r>
            <a:br>
              <a:rPr lang="el-GR" sz="1800" dirty="0" smtClean="0"/>
            </a:br>
            <a:r>
              <a:rPr lang="el-GR" sz="1800" dirty="0" smtClean="0"/>
              <a:t>η ταυτόχρονη επικοινωνία και προς τις δύο κατευθύνσεις, </a:t>
            </a:r>
            <a:br>
              <a:rPr lang="el-GR" sz="1800" dirty="0" smtClean="0"/>
            </a:br>
            <a:r>
              <a:rPr lang="el-GR" sz="1800" dirty="0" smtClean="0"/>
              <a:t>π.χ. τηλέφωνο</a:t>
            </a:r>
            <a:endParaRPr lang="el-GR" sz="18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473" y="4725144"/>
            <a:ext cx="15525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908720"/>
            <a:ext cx="1514475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99688">
            <a:off x="7792110" y="2593826"/>
            <a:ext cx="448627" cy="1915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36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69705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b="1" dirty="0" smtClean="0"/>
              <a:t>1. Πηγή Διακριτής Πληροφορίας</a:t>
            </a:r>
            <a:endParaRPr lang="el-GR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21349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Πηγή Διακριτής Πληροφορίας (1/3)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l-GR" sz="1800" b="1" dirty="0" smtClean="0"/>
              <a:t>Είδη πηγών πληροφορίας:</a:t>
            </a:r>
          </a:p>
          <a:p>
            <a:pPr>
              <a:spcBef>
                <a:spcPts val="1200"/>
              </a:spcBef>
            </a:pPr>
            <a:r>
              <a:rPr lang="el-GR" sz="1800" b="1" dirty="0" smtClean="0"/>
              <a:t>Αναλογική </a:t>
            </a:r>
            <a:r>
              <a:rPr lang="el-GR" sz="1800" dirty="0" smtClean="0"/>
              <a:t>παράγει σήματα συνεχούς χρόνου, π.χ. μικρόφωνο</a:t>
            </a:r>
            <a:endParaRPr lang="el-GR" sz="1800" b="1" dirty="0" smtClean="0"/>
          </a:p>
          <a:p>
            <a:pPr>
              <a:spcBef>
                <a:spcPts val="1200"/>
              </a:spcBef>
            </a:pPr>
            <a:r>
              <a:rPr lang="el-GR" sz="1800" b="1" dirty="0" smtClean="0"/>
              <a:t>Διακριτή</a:t>
            </a:r>
            <a:r>
              <a:rPr lang="el-GR" sz="1800" dirty="0" smtClean="0"/>
              <a:t> παράγει σειρά διακριτών συμβόλων ή γραμμάτων, π.χ. τηλέτυπο, αριθμητική έξοδος Η/Υ, κλπ.</a:t>
            </a:r>
          </a:p>
          <a:p>
            <a:pPr marL="0" indent="0">
              <a:spcBef>
                <a:spcPts val="1200"/>
              </a:spcBef>
              <a:buNone/>
            </a:pPr>
            <a:endParaRPr lang="el-GR" sz="1800" b="1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el-GR" sz="1800" b="1" dirty="0" smtClean="0"/>
              <a:t>Παράμετροι λειτουργίας διακριτής πηγής:</a:t>
            </a:r>
          </a:p>
          <a:p>
            <a:pPr>
              <a:spcBef>
                <a:spcPts val="1200"/>
              </a:spcBef>
            </a:pPr>
            <a:r>
              <a:rPr lang="el-GR" sz="1800" dirty="0" smtClean="0"/>
              <a:t>Αλφάβητο πηγής (σύμβολα ή γράμματα)</a:t>
            </a:r>
          </a:p>
          <a:p>
            <a:pPr>
              <a:spcBef>
                <a:spcPts val="1200"/>
              </a:spcBef>
            </a:pPr>
            <a:r>
              <a:rPr lang="el-GR" sz="1800" dirty="0" smtClean="0"/>
              <a:t>Ρυθμός παροχής συμβόλων</a:t>
            </a:r>
          </a:p>
          <a:p>
            <a:pPr>
              <a:spcBef>
                <a:spcPts val="1200"/>
              </a:spcBef>
            </a:pPr>
            <a:r>
              <a:rPr lang="el-GR" sz="1800" dirty="0" smtClean="0"/>
              <a:t>Πιθανότητες αλφαβήτου πηγής</a:t>
            </a:r>
          </a:p>
          <a:p>
            <a:pPr>
              <a:spcBef>
                <a:spcPts val="1200"/>
              </a:spcBef>
            </a:pPr>
            <a:r>
              <a:rPr lang="el-GR" sz="1800" dirty="0" smtClean="0"/>
              <a:t>Πιθανοεξαρτήσεις μεταξύ συμβόλων σε μία ακολουθία</a:t>
            </a:r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40021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Πηγή Διακριτής Πληροφορίας (2/3)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b="1" dirty="0" smtClean="0"/>
                  <a:t>Υπόδειγμα Πιθανοπεριγραφής  </a:t>
                </a:r>
                <a:r>
                  <a:rPr lang="el-GR" sz="1800" dirty="0" smtClean="0"/>
                  <a:t>της πηγής πληροφορίας:</a:t>
                </a:r>
              </a:p>
              <a:p>
                <a:pPr algn="l">
                  <a:spcBef>
                    <a:spcPts val="1200"/>
                  </a:spcBef>
                </a:pPr>
                <a:r>
                  <a:rPr lang="el-GR" sz="1800" b="1" dirty="0"/>
                  <a:t>Εντροπία πηγής </a:t>
                </a:r>
                <a:r>
                  <a:rPr lang="en-US" sz="1800" dirty="0" smtClean="0"/>
                  <a:t>(</a:t>
                </a:r>
                <a:r>
                  <a:rPr lang="en-US" sz="1800" dirty="0" smtClean="0">
                    <a:hlinkClick r:id="rId2"/>
                  </a:rPr>
                  <a:t>entropy</a:t>
                </a:r>
                <a:r>
                  <a:rPr lang="en-US" sz="1800" dirty="0" smtClean="0"/>
                  <a:t>) </a:t>
                </a:r>
                <a:r>
                  <a:rPr lang="el-GR" sz="1800" dirty="0" smtClean="0"/>
                  <a:t>(</a:t>
                </a:r>
                <a:r>
                  <a:rPr lang="el-GR" sz="1800" b="1" dirty="0" smtClean="0"/>
                  <a:t>Η</a:t>
                </a:r>
                <a:r>
                  <a:rPr lang="el-GR" sz="1800" dirty="0"/>
                  <a:t>, </a:t>
                </a:r>
                <a:r>
                  <a:rPr lang="en-US" sz="1800" dirty="0"/>
                  <a:t>bits/symbol</a:t>
                </a:r>
                <a:r>
                  <a:rPr lang="el-GR" sz="1800" dirty="0" smtClean="0"/>
                  <a:t>)</a:t>
                </a:r>
              </a:p>
              <a:p>
                <a:pPr algn="l">
                  <a:spcBef>
                    <a:spcPts val="1200"/>
                  </a:spcBef>
                </a:pPr>
                <a:r>
                  <a:rPr lang="el-GR" sz="1800" b="1" dirty="0" smtClean="0"/>
                  <a:t>Ρυθμός </a:t>
                </a:r>
                <a:r>
                  <a:rPr lang="el-GR" sz="1800" b="1" dirty="0"/>
                  <a:t>παροχής </a:t>
                </a:r>
                <a:r>
                  <a:rPr lang="el-GR" sz="1800" dirty="0"/>
                  <a:t> </a:t>
                </a:r>
                <a:r>
                  <a:rPr lang="el-GR" sz="1800" b="1" dirty="0"/>
                  <a:t>πληροφορίας </a:t>
                </a:r>
                <a:r>
                  <a:rPr lang="el-GR" sz="1800" dirty="0"/>
                  <a:t>(</a:t>
                </a:r>
                <a:r>
                  <a:rPr lang="en-US" sz="1800" b="1" dirty="0"/>
                  <a:t>R</a:t>
                </a:r>
                <a:r>
                  <a:rPr lang="en-US" sz="1800" dirty="0"/>
                  <a:t>,  bits/sec</a:t>
                </a:r>
                <a:r>
                  <a:rPr lang="en-US" sz="1800" dirty="0" smtClean="0"/>
                  <a:t>)</a:t>
                </a: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b="1" dirty="0" smtClean="0"/>
                  <a:t>Εντροπία πηγής </a:t>
                </a:r>
                <a:r>
                  <a:rPr lang="el-GR" sz="1800" dirty="0" smtClean="0"/>
                  <a:t>(</a:t>
                </a:r>
                <a:r>
                  <a:rPr lang="el-GR" sz="1800" b="1" dirty="0" smtClean="0"/>
                  <a:t>Η</a:t>
                </a:r>
                <a:r>
                  <a:rPr lang="el-GR" sz="1800" dirty="0" smtClean="0"/>
                  <a:t>, </a:t>
                </a:r>
                <a:r>
                  <a:rPr lang="en-US" sz="1800" dirty="0" smtClean="0"/>
                  <a:t>bits/symbol</a:t>
                </a:r>
                <a:r>
                  <a:rPr lang="el-GR" sz="1800" dirty="0" smtClean="0"/>
                  <a:t>)</a:t>
                </a:r>
                <a:r>
                  <a:rPr lang="en-US" sz="1800" dirty="0" smtClean="0"/>
                  <a:t>:</a:t>
                </a:r>
                <a:r>
                  <a:rPr lang="el-GR" sz="1800" dirty="0" smtClean="0"/>
                  <a:t> Το κατά μέσο όρο πληροφοριακό περιεχόμενο ανά σύμβολο σε ένα μήνυμα μεγάλου μήκους.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u="sng" dirty="0" smtClean="0"/>
                  <a:t>Παράδειγμα</a:t>
                </a:r>
                <a:r>
                  <a:rPr lang="el-GR" sz="1800" dirty="0" smtClean="0"/>
                  <a:t>: Πηγή έχει αλφάβητο 32 συμβόλων, τα οποία εμφανίζονται με ίσες πιθανότητες σε στατιστικά ανεξάρτητες σειρές. 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Η εντροπία της πηγής είναι 5 </a:t>
                </a:r>
                <a:r>
                  <a:rPr lang="en-US" sz="1800" dirty="0" smtClean="0"/>
                  <a:t>bits/symbol</a:t>
                </a:r>
                <a:r>
                  <a:rPr lang="el-GR" sz="1800" dirty="0" smtClean="0"/>
                  <a:t>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l-GR" sz="1800" b="0" i="1" smtClean="0">
                            <a:latin typeface="Cambria Math"/>
                          </a:rPr>
                          <m:t>5</m:t>
                        </m:r>
                      </m:sup>
                    </m:sSup>
                    <m:r>
                      <a:rPr lang="el-GR" sz="1800" b="0" i="1" smtClean="0">
                        <a:latin typeface="Cambria Math"/>
                      </a:rPr>
                      <m:t>=32).</m:t>
                    </m:r>
                  </m:oMath>
                </a14:m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Οι </a:t>
                </a:r>
                <a:r>
                  <a:rPr lang="el-GR" sz="1800" b="1" dirty="0" err="1" smtClean="0"/>
                  <a:t>πιθανοεξαρτήσεις</a:t>
                </a:r>
                <a:r>
                  <a:rPr lang="el-GR" sz="1800" b="1" dirty="0" smtClean="0"/>
                  <a:t> </a:t>
                </a:r>
                <a:r>
                  <a:rPr lang="el-GR" sz="1800" dirty="0" smtClean="0"/>
                  <a:t>μεταξύ των συμβόλων και η </a:t>
                </a:r>
                <a:r>
                  <a:rPr lang="el-GR" sz="1800" b="1" dirty="0" smtClean="0"/>
                  <a:t>άνισες πιθανότητες εμφάνισης </a:t>
                </a:r>
                <a:r>
                  <a:rPr lang="el-GR" sz="1800" dirty="0" smtClean="0"/>
                  <a:t>των συμβόλων </a:t>
                </a:r>
                <a:r>
                  <a:rPr lang="el-GR" sz="1800" b="1" dirty="0" smtClean="0"/>
                  <a:t>μειώνουν </a:t>
                </a:r>
                <a:r>
                  <a:rPr lang="el-GR" sz="1800" dirty="0" smtClean="0"/>
                  <a:t>την εντροπία.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Π.χ. στη σειρά συμβόλων </a:t>
                </a:r>
                <a:r>
                  <a:rPr lang="en-US" sz="1800" dirty="0" smtClean="0"/>
                  <a:t>Q</a:t>
                </a:r>
                <a:r>
                  <a:rPr lang="el-GR" sz="1800" dirty="0" smtClean="0"/>
                  <a:t>-</a:t>
                </a:r>
                <a:r>
                  <a:rPr lang="en-US" sz="1800" dirty="0" smtClean="0"/>
                  <a:t>U</a:t>
                </a:r>
                <a:r>
                  <a:rPr lang="el-GR" sz="1800" dirty="0" smtClean="0"/>
                  <a:t>-</a:t>
                </a:r>
                <a:r>
                  <a:rPr lang="en-US" sz="1800" dirty="0" smtClean="0"/>
                  <a:t>E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το γράμμα </a:t>
                </a:r>
                <a:r>
                  <a:rPr lang="en-US" sz="1800" dirty="0" smtClean="0"/>
                  <a:t>U</a:t>
                </a:r>
                <a:r>
                  <a:rPr lang="el-GR" sz="1800" dirty="0" smtClean="0"/>
                  <a:t> φέρει λίγη ή καθόλου πληροφορία, επειδή η εμφάνιση του </a:t>
                </a:r>
                <a:r>
                  <a:rPr lang="en-US" sz="1800" dirty="0" smtClean="0"/>
                  <a:t>Q</a:t>
                </a:r>
                <a:r>
                  <a:rPr lang="el-GR" sz="1800" dirty="0" smtClean="0"/>
                  <a:t> συνεπάγεται ότι το επόμενο γράμμα θα είναι το </a:t>
                </a:r>
                <a:r>
                  <a:rPr lang="en-US" sz="1800" dirty="0" smtClean="0"/>
                  <a:t>U.</a:t>
                </a: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 cstate="print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3901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Πηγή Διακριτής Πληροφορίας (3/3)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1200"/>
              </a:spcBef>
              <a:buNone/>
            </a:pPr>
            <a:r>
              <a:rPr lang="el-GR" sz="1800" b="1" dirty="0" smtClean="0"/>
              <a:t>Ρυθμός παροχής </a:t>
            </a:r>
            <a:r>
              <a:rPr lang="el-GR" sz="1800" dirty="0" smtClean="0"/>
              <a:t> </a:t>
            </a:r>
            <a:r>
              <a:rPr lang="el-GR" sz="1800" b="1" dirty="0" smtClean="0"/>
              <a:t>πληροφορίας </a:t>
            </a:r>
            <a:r>
              <a:rPr lang="el-GR" sz="1800" dirty="0" smtClean="0"/>
              <a:t>(</a:t>
            </a:r>
            <a:r>
              <a:rPr lang="en-US" sz="1800" b="1" dirty="0" smtClean="0"/>
              <a:t>R</a:t>
            </a:r>
            <a:r>
              <a:rPr lang="en-US" sz="1800" dirty="0" smtClean="0"/>
              <a:t>,  bits/sec)</a:t>
            </a:r>
            <a:r>
              <a:rPr lang="el-GR" sz="1800" dirty="0" smtClean="0"/>
              <a:t>: Το γινόμενο της εντροπίας επί τον ρυθμό παραγωγής συμβόλων. </a:t>
            </a:r>
            <a:endParaRPr lang="en-US" sz="1800" dirty="0" smtClean="0"/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Εκφράζει τον ελάχιστο αριθμό ψηφίων (</a:t>
            </a:r>
            <a:r>
              <a:rPr lang="en-US" sz="1800" dirty="0" smtClean="0"/>
              <a:t>bits)</a:t>
            </a:r>
            <a:r>
              <a:rPr lang="el-GR" sz="1800" dirty="0" smtClean="0"/>
              <a:t> ανά δευτερόλεπτο που θα χρειαζόταν, κατά μέσο όρο, για να αναπαρασταθεί η πληροφορία που παράγεται από την διακριτή πηγή. 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Εναλλακτικά, παριστάνει τον ελάχιστο μέσο ρυθμό δυαδικών ψηφιακών δεδομένων </a:t>
            </a:r>
            <a:r>
              <a:rPr lang="en-US" sz="1800" dirty="0" smtClean="0"/>
              <a:t>(data rate)</a:t>
            </a:r>
            <a:r>
              <a:rPr lang="el-GR" sz="1800" dirty="0" smtClean="0"/>
              <a:t>, που χρειάζεται για να στείλουμε την πληροφορία από την πηγή στο σημείο προορισμού.</a:t>
            </a:r>
            <a:endParaRPr lang="en-US" sz="1800" dirty="0" smtClean="0"/>
          </a:p>
          <a:p>
            <a:pPr marL="0" indent="0" algn="l">
              <a:spcBef>
                <a:spcPts val="1200"/>
              </a:spcBef>
              <a:buNone/>
            </a:pPr>
            <a:endParaRPr lang="el-GR" sz="1800" dirty="0" smtClean="0"/>
          </a:p>
          <a:p>
            <a:pPr marL="0" indent="0" algn="l">
              <a:spcBef>
                <a:spcPts val="1200"/>
              </a:spcBef>
              <a:buNone/>
            </a:pPr>
            <a:r>
              <a:rPr lang="en-US" sz="1800" b="1" dirty="0" smtClean="0"/>
              <a:t>R</a:t>
            </a:r>
            <a:r>
              <a:rPr lang="el-GR" sz="1800" b="1" dirty="0" smtClean="0"/>
              <a:t> </a:t>
            </a:r>
            <a:r>
              <a:rPr lang="en-US" sz="1800" b="1" dirty="0" smtClean="0"/>
              <a:t>(bits/sec) =</a:t>
            </a:r>
            <a:r>
              <a:rPr lang="el-GR" sz="1800" b="1" dirty="0" smtClean="0"/>
              <a:t> </a:t>
            </a:r>
            <a:r>
              <a:rPr lang="en-US" sz="1800" b="1" dirty="0" smtClean="0"/>
              <a:t>H </a:t>
            </a:r>
            <a:r>
              <a:rPr lang="el-GR" sz="1800" b="1" dirty="0" smtClean="0"/>
              <a:t>(</a:t>
            </a:r>
            <a:r>
              <a:rPr lang="en-US" sz="1800" b="1" dirty="0" smtClean="0"/>
              <a:t>bits/symbol) x </a:t>
            </a:r>
            <a:r>
              <a:rPr lang="el-GR" sz="1800" b="1" dirty="0" smtClean="0"/>
              <a:t>ρυθμός παραγωγής συμβόλων</a:t>
            </a:r>
            <a:r>
              <a:rPr lang="en-US" sz="1800" b="1" dirty="0" smtClean="0"/>
              <a:t> (symbols/sec)</a:t>
            </a:r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2611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b="1" dirty="0" smtClean="0"/>
              <a:t>2. Κωδικοποιητής και Αποκωδικοποιητής </a:t>
            </a:r>
            <a:r>
              <a:rPr lang="el-GR" sz="3600" b="1" dirty="0"/>
              <a:t>Πηγής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89679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Κωδικοποιητής / Αποκ</a:t>
            </a:r>
            <a:r>
              <a:rPr lang="el-GR" dirty="0"/>
              <a:t>ω</a:t>
            </a:r>
            <a:r>
              <a:rPr lang="el-GR" dirty="0" smtClean="0"/>
              <a:t>δικοποιητής Πηγής (1/3)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1081088" indent="-1081088">
                  <a:spcBef>
                    <a:spcPts val="300"/>
                  </a:spcBef>
                  <a:buNone/>
                </a:pPr>
                <a:r>
                  <a:rPr lang="el-GR" sz="1700" b="1" dirty="0" smtClean="0"/>
                  <a:t>Είσοδος</a:t>
                </a:r>
                <a:r>
                  <a:rPr lang="en-US" sz="1700" b="1" dirty="0" smtClean="0"/>
                  <a:t> </a:t>
                </a:r>
                <a:r>
                  <a:rPr lang="el-GR" sz="1700" dirty="0" smtClean="0"/>
                  <a:t>: </a:t>
                </a:r>
                <a:r>
                  <a:rPr lang="en-US" sz="1700" dirty="0" smtClean="0"/>
                  <a:t>	</a:t>
                </a:r>
                <a:r>
                  <a:rPr lang="el-GR" sz="1700" dirty="0" smtClean="0"/>
                  <a:t>Μια αλυσίδα από </a:t>
                </a:r>
                <a:r>
                  <a:rPr lang="el-GR" sz="1700" b="1" dirty="0" smtClean="0"/>
                  <a:t>σύμβολα</a:t>
                </a:r>
                <a:r>
                  <a:rPr lang="el-GR" sz="1700" dirty="0" smtClean="0"/>
                  <a:t>, που φθάνουν με ρυθμό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700" b="1" i="1">
                            <a:latin typeface="Cambria Math"/>
                          </a:rPr>
                          <m:t>𝒓</m:t>
                        </m:r>
                      </m:e>
                      <m:sub>
                        <m:r>
                          <a:rPr lang="en-US" sz="1700" b="1" i="1">
                            <a:latin typeface="Cambria Math"/>
                          </a:rPr>
                          <m:t>𝒔</m:t>
                        </m:r>
                      </m:sub>
                    </m:sSub>
                    <m:r>
                      <a:rPr lang="en-US" sz="1700" i="1">
                        <a:latin typeface="Cambria Math"/>
                      </a:rPr>
                      <m:t>  (</m:t>
                    </m:r>
                    <m:r>
                      <a:rPr lang="en-US" sz="1700" i="1">
                        <a:latin typeface="Cambria Math"/>
                      </a:rPr>
                      <m:t>𝑠𝑦𝑚𝑏𝑜𝑙𝑠</m:t>
                    </m:r>
                    <m:r>
                      <a:rPr lang="en-US" sz="1700" i="1">
                        <a:latin typeface="Cambria Math"/>
                      </a:rPr>
                      <m:t>/</m:t>
                    </m:r>
                    <m:func>
                      <m:funcPr>
                        <m:ctrlPr>
                          <a:rPr lang="en-US" sz="17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700" b="0" i="0" smtClean="0">
                            <a:latin typeface="Cambria Math"/>
                          </a:rPr>
                          <m:t>sec</m:t>
                        </m:r>
                      </m:fName>
                      <m:e>
                        <m:r>
                          <a:rPr lang="en-US" sz="1700" b="0" i="1" smtClean="0">
                            <a:latin typeface="Cambria Math"/>
                          </a:rPr>
                          <m:t>)</m:t>
                        </m:r>
                      </m:e>
                    </m:func>
                  </m:oMath>
                </a14:m>
                <a:endParaRPr lang="el-GR" sz="1700" dirty="0" smtClean="0"/>
              </a:p>
              <a:p>
                <a:pPr marL="1081088" indent="-1081088" algn="l">
                  <a:spcBef>
                    <a:spcPts val="300"/>
                  </a:spcBef>
                  <a:buNone/>
                </a:pPr>
                <a:r>
                  <a:rPr lang="el-GR" sz="1700" b="1" dirty="0" smtClean="0"/>
                  <a:t>Έξοδος</a:t>
                </a:r>
                <a:r>
                  <a:rPr lang="en-US" sz="1700" b="1" dirty="0" smtClean="0"/>
                  <a:t> </a:t>
                </a:r>
                <a:r>
                  <a:rPr lang="el-GR" sz="1700" dirty="0" smtClean="0"/>
                  <a:t>:	</a:t>
                </a:r>
                <a:r>
                  <a:rPr lang="el-GR" sz="1700" b="1" dirty="0" smtClean="0"/>
                  <a:t>Δυαδική ακολουθία </a:t>
                </a:r>
                <a:r>
                  <a:rPr lang="el-GR" sz="1700" dirty="0" smtClean="0"/>
                  <a:t>από 1 και 0, που δημιουργούν  καθορισμένες λέξεις </a:t>
                </a:r>
                <a:r>
                  <a:rPr lang="en-US" sz="1700" dirty="0" smtClean="0"/>
                  <a:t/>
                </a:r>
                <a:br>
                  <a:rPr lang="en-US" sz="1700" dirty="0" smtClean="0"/>
                </a:br>
                <a:r>
                  <a:rPr lang="el-GR" sz="1700" dirty="0" smtClean="0"/>
                  <a:t>ανά λαμβανόμενο σύμβολο</a:t>
                </a:r>
                <a:r>
                  <a:rPr lang="en-US" sz="1700" dirty="0" smtClean="0"/>
                  <a:t> </a:t>
                </a:r>
                <a:r>
                  <a:rPr lang="el-GR" sz="1700" dirty="0" smtClean="0"/>
                  <a:t>ή πακέτο (</a:t>
                </a:r>
                <a:r>
                  <a:rPr lang="en-US" sz="1700" dirty="0" smtClean="0"/>
                  <a:t>block) </a:t>
                </a:r>
                <a:r>
                  <a:rPr lang="el-GR" sz="1700" dirty="0" smtClean="0"/>
                  <a:t>συμβόλων.</a:t>
                </a:r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700" dirty="0" smtClean="0"/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l-GR" sz="1700" b="1" dirty="0" smtClean="0"/>
                  <a:t>Μήκος λέξης:</a:t>
                </a:r>
                <a:r>
                  <a:rPr lang="en-US" sz="1700" b="1" dirty="0" smtClean="0"/>
                  <a:t> </a:t>
                </a:r>
                <a:r>
                  <a:rPr lang="el-GR" sz="1700" b="1" dirty="0" smtClean="0"/>
                  <a:t>	</a:t>
                </a:r>
                <a:r>
                  <a:rPr lang="en-US" sz="1700" dirty="0" smtClean="0"/>
                  <a:t>(</a:t>
                </a:r>
                <a:r>
                  <a:rPr lang="en-US" sz="1700" b="1" dirty="0" smtClean="0"/>
                  <a:t>L</a:t>
                </a:r>
                <a:r>
                  <a:rPr lang="en-US" sz="1700" dirty="0" smtClean="0"/>
                  <a:t>, bits/symbol</a:t>
                </a:r>
                <a:r>
                  <a:rPr lang="en-US" sz="1700" dirty="0"/>
                  <a:t>) </a:t>
                </a:r>
                <a:r>
                  <a:rPr lang="el-GR" sz="1700" dirty="0" smtClean="0"/>
                  <a:t> 		Σταθερό ή μεταβλητό</a:t>
                </a:r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l-GR" sz="1700" b="1" dirty="0" smtClean="0"/>
                  <a:t>Ρυθμός εξόδου</a:t>
                </a:r>
                <a:r>
                  <a:rPr lang="en-US" sz="1700" b="1" dirty="0" smtClean="0"/>
                  <a:t> </a:t>
                </a:r>
                <a:r>
                  <a:rPr lang="en-US" sz="1700" dirty="0" smtClean="0"/>
                  <a:t>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700" b="1" i="1">
                            <a:latin typeface="Cambria Math"/>
                          </a:rPr>
                          <m:t>𝑹</m:t>
                        </m:r>
                      </m:e>
                      <m:sub>
                        <m:r>
                          <a:rPr lang="en-US" sz="1700" b="1" i="1">
                            <a:latin typeface="Cambria Math"/>
                          </a:rPr>
                          <m:t>𝑪</m:t>
                        </m:r>
                      </m:sub>
                    </m:sSub>
                    <m:r>
                      <a:rPr lang="en-US" sz="1700" i="1">
                        <a:latin typeface="Cambria Math"/>
                      </a:rPr>
                      <m:t>(</m:t>
                    </m:r>
                    <m:r>
                      <a:rPr lang="en-US" sz="1700" i="1">
                        <a:latin typeface="Cambria Math"/>
                      </a:rPr>
                      <m:t>𝑏𝑖𝑡𝑠</m:t>
                    </m:r>
                    <m:r>
                      <a:rPr lang="en-US" sz="1700" i="1">
                        <a:latin typeface="Cambria Math"/>
                      </a:rPr>
                      <m:t>/</m:t>
                    </m:r>
                    <m:func>
                      <m:funcPr>
                        <m:ctrlPr>
                          <a:rPr lang="en-US" sz="170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700">
                            <a:latin typeface="Cambria Math"/>
                          </a:rPr>
                          <m:t>sec</m:t>
                        </m:r>
                        <m:r>
                          <a:rPr lang="en-US" sz="1700" i="1">
                            <a:latin typeface="Cambria Math"/>
                          </a:rPr>
                          <m:t>)</m:t>
                        </m:r>
                      </m:fName>
                      <m:e>
                        <m:r>
                          <a:rPr lang="en-US" sz="1700" b="0" i="1" smtClean="0">
                            <a:latin typeface="Cambria Math"/>
                          </a:rPr>
                          <m:t>=</m:t>
                        </m:r>
                      </m:e>
                    </m:func>
                    <m:sSub>
                      <m:sSubPr>
                        <m:ctrlPr>
                          <a:rPr lang="en-US" sz="17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700" b="1" i="1" smtClean="0">
                            <a:latin typeface="Cambria Math"/>
                          </a:rPr>
                          <m:t>𝒓</m:t>
                        </m:r>
                      </m:e>
                      <m:sub>
                        <m:r>
                          <a:rPr lang="en-US" sz="1700" b="1" i="1" smtClean="0">
                            <a:latin typeface="Cambria Math"/>
                          </a:rPr>
                          <m:t>𝒔</m:t>
                        </m:r>
                      </m:sub>
                    </m:sSub>
                    <m:r>
                      <a:rPr lang="en-US" sz="1700" b="0" i="1" smtClean="0">
                        <a:latin typeface="Cambria Math"/>
                      </a:rPr>
                      <m:t>  (</m:t>
                    </m:r>
                    <m:r>
                      <a:rPr lang="en-US" sz="1700" b="0" i="1" smtClean="0">
                        <a:latin typeface="Cambria Math"/>
                      </a:rPr>
                      <m:t>𝑠𝑦𝑚𝑏𝑜𝑙𝑠</m:t>
                    </m:r>
                    <m:r>
                      <a:rPr lang="en-US" sz="1700" b="0" i="1" smtClean="0">
                        <a:latin typeface="Cambria Math"/>
                      </a:rPr>
                      <m:t>/</m:t>
                    </m:r>
                    <m:func>
                      <m:funcPr>
                        <m:ctrlPr>
                          <a:rPr lang="en-US" sz="17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700" b="0" i="0" smtClean="0">
                            <a:latin typeface="Cambria Math"/>
                          </a:rPr>
                          <m:t>sec</m:t>
                        </m:r>
                        <m:r>
                          <a:rPr lang="en-US" sz="1700" b="0" i="1" smtClean="0">
                            <a:latin typeface="Cambria Math"/>
                          </a:rPr>
                          <m:t>) </m:t>
                        </m:r>
                        <m:r>
                          <a:rPr lang="en-US" sz="17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1700" b="0" i="1" smtClean="0">
                            <a:latin typeface="Cambria Math"/>
                          </a:rPr>
                          <m:t> </m:t>
                        </m:r>
                        <m:r>
                          <a:rPr lang="en-US" sz="1700" b="1" i="1" smtClean="0">
                            <a:latin typeface="Cambria Math"/>
                          </a:rPr>
                          <m:t>𝑳</m:t>
                        </m:r>
                        <m:r>
                          <a:rPr lang="en-US" sz="1700" b="0" i="1" smtClean="0">
                            <a:latin typeface="Cambria Math"/>
                          </a:rPr>
                          <m:t> (</m:t>
                        </m:r>
                        <m:r>
                          <a:rPr lang="en-US" sz="1700" b="0" i="1" smtClean="0">
                            <a:latin typeface="Cambria Math"/>
                          </a:rPr>
                          <m:t>𝑏𝑖𝑡𝑠</m:t>
                        </m:r>
                        <m:r>
                          <a:rPr lang="en-US" sz="1700" b="0" i="1" smtClean="0">
                            <a:latin typeface="Cambria Math"/>
                          </a:rPr>
                          <m:t>/</m:t>
                        </m:r>
                        <m:r>
                          <a:rPr lang="en-US" sz="1700" b="0" i="1" smtClean="0">
                            <a:latin typeface="Cambria Math"/>
                          </a:rPr>
                          <m:t>𝑠𝑦𝑚𝑏𝑜𝑙</m:t>
                        </m:r>
                        <m:r>
                          <a:rPr lang="en-US" sz="1700" b="0" i="1" smtClean="0">
                            <a:latin typeface="Cambria Math"/>
                          </a:rPr>
                          <m:t>)</m:t>
                        </m:r>
                      </m:fName>
                      <m:e>
                        <m:r>
                          <a:rPr lang="en-US" sz="1700" b="0" i="1" smtClean="0">
                            <a:latin typeface="Cambria Math"/>
                          </a:rPr>
                          <m:t>.</m:t>
                        </m:r>
                      </m:e>
                    </m:func>
                  </m:oMath>
                </a14:m>
                <a:endParaRPr lang="en-US" sz="1700" dirty="0" smtClean="0"/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700" b="1" u="sng" dirty="0"/>
                  <a:t>Παράδειγμα</a:t>
                </a:r>
                <a:r>
                  <a:rPr lang="el-GR" sz="1700" dirty="0"/>
                  <a:t>: Σε πηγή </a:t>
                </a:r>
                <a:r>
                  <a:rPr lang="el-GR" sz="1700" dirty="0" smtClean="0"/>
                  <a:t>με αλφάβητο </a:t>
                </a:r>
                <a:r>
                  <a:rPr lang="el-GR" sz="1700" dirty="0"/>
                  <a:t>32 συμβόλων</a:t>
                </a:r>
                <a:r>
                  <a:rPr lang="el-GR" sz="1700" dirty="0" smtClean="0"/>
                  <a:t>, </a:t>
                </a:r>
                <a:r>
                  <a:rPr lang="el-GR" sz="1700" dirty="0"/>
                  <a:t>τα σύμβολα μετατρέπονται σε κωδικές λέξεις μ</a:t>
                </a:r>
                <a:r>
                  <a:rPr lang="el-GR" sz="1700" dirty="0" smtClean="0"/>
                  <a:t>ε μήκος </a:t>
                </a:r>
                <a14:m>
                  <m:oMath xmlns:m="http://schemas.openxmlformats.org/officeDocument/2006/math">
                    <m:r>
                      <a:rPr lang="en-US" sz="1700" b="1" i="1" smtClean="0">
                        <a:latin typeface="Cambria Math"/>
                      </a:rPr>
                      <m:t>𝑳</m:t>
                    </m:r>
                    <m:r>
                      <a:rPr lang="en-US" sz="1700" b="1" i="1" smtClean="0">
                        <a:latin typeface="Cambria Math"/>
                      </a:rPr>
                      <m:t>=</m:t>
                    </m:r>
                    <m:r>
                      <a:rPr lang="en-US" sz="1700" b="1" i="1" smtClean="0">
                        <a:latin typeface="Cambria Math"/>
                      </a:rPr>
                      <m:t>𝟓</m:t>
                    </m:r>
                  </m:oMath>
                </a14:m>
                <a:r>
                  <a:rPr lang="el-GR" sz="1700" dirty="0" smtClean="0"/>
                  <a:t> ψηφίων, της </a:t>
                </a:r>
                <a:r>
                  <a:rPr lang="el-GR" sz="1700" dirty="0"/>
                  <a:t>μορφής </a:t>
                </a:r>
                <a:r>
                  <a:rPr lang="el-GR" sz="1700" b="1" dirty="0"/>
                  <a:t>00000 </a:t>
                </a:r>
                <a:r>
                  <a:rPr lang="el-GR" sz="1700" dirty="0"/>
                  <a:t>έως </a:t>
                </a:r>
                <a:r>
                  <a:rPr lang="el-GR" sz="1700" b="1" dirty="0" smtClean="0"/>
                  <a:t>11111</a:t>
                </a:r>
                <a:r>
                  <a:rPr lang="el-GR" sz="1700" dirty="0" smtClean="0"/>
                  <a:t>.</a:t>
                </a:r>
                <a:endParaRPr lang="el-GR" sz="1700" dirty="0"/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700" dirty="0" smtClean="0"/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l-GR" sz="1700" dirty="0" smtClean="0"/>
                  <a:t>Για ρυθμό συμβόλων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700" b="1" i="1">
                            <a:latin typeface="Cambria Math"/>
                          </a:rPr>
                          <m:t>𝒓</m:t>
                        </m:r>
                      </m:e>
                      <m:sub>
                        <m:r>
                          <a:rPr lang="en-US" sz="1700" b="1" i="1">
                            <a:latin typeface="Cambria Math"/>
                          </a:rPr>
                          <m:t>𝒔</m:t>
                        </m:r>
                      </m:sub>
                    </m:sSub>
                    <m:r>
                      <a:rPr lang="el-GR" sz="1700" b="0" i="1" smtClean="0">
                        <a:latin typeface="Cambria Math"/>
                      </a:rPr>
                      <m:t>=</m:t>
                    </m:r>
                    <m:r>
                      <a:rPr lang="el-GR" sz="1700" b="1" i="1" smtClean="0">
                        <a:latin typeface="Cambria Math"/>
                      </a:rPr>
                      <m:t>𝟏𝟎</m:t>
                    </m:r>
                    <m:r>
                      <a:rPr lang="el-GR" sz="1700" b="1" i="1" smtClean="0">
                        <a:latin typeface="Cambria Math"/>
                      </a:rPr>
                      <m:t> </m:t>
                    </m:r>
                    <m:r>
                      <a:rPr lang="en-US" sz="1700" b="1" i="1">
                        <a:latin typeface="Cambria Math"/>
                      </a:rPr>
                      <m:t>𝒔𝒚𝒎𝒃𝒐𝒍𝒔</m:t>
                    </m:r>
                    <m:r>
                      <a:rPr lang="en-US" sz="1700" b="1" i="1">
                        <a:latin typeface="Cambria Math"/>
                      </a:rPr>
                      <m:t>/</m:t>
                    </m:r>
                    <m:r>
                      <a:rPr lang="en-US" sz="1700" b="1" i="1" smtClean="0">
                        <a:latin typeface="Cambria Math"/>
                      </a:rPr>
                      <m:t>𝒔𝒆𝒄</m:t>
                    </m:r>
                  </m:oMath>
                </a14:m>
                <a:r>
                  <a:rPr lang="en-US" sz="1700" dirty="0" smtClean="0"/>
                  <a:t> </a:t>
                </a:r>
                <a:r>
                  <a:rPr lang="el-GR" sz="1700" dirty="0" smtClean="0"/>
                  <a:t>ο ρυθμός παραγωγής ψηφιακών δεδομένων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700" b="1" i="1">
                            <a:latin typeface="Cambria Math"/>
                          </a:rPr>
                          <m:t>𝑹</m:t>
                        </m:r>
                      </m:e>
                      <m:sub>
                        <m:r>
                          <a:rPr lang="en-US" sz="1700" b="1" i="1">
                            <a:latin typeface="Cambria Math"/>
                          </a:rPr>
                          <m:t>𝑪</m:t>
                        </m:r>
                      </m:sub>
                    </m:sSub>
                  </m:oMath>
                </a14:m>
                <a:r>
                  <a:rPr lang="en-US" sz="1700" dirty="0" smtClean="0"/>
                  <a:t> </a:t>
                </a:r>
                <a:r>
                  <a:rPr lang="el-GR" sz="1700" dirty="0" smtClean="0"/>
                  <a:t>στην έξοδο του κωδικοποιητή είναι:</a:t>
                </a:r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l-GR" sz="1700" dirty="0" smtClean="0"/>
                  <a:t> </a:t>
                </a:r>
              </a:p>
              <a:p>
                <a:pPr marL="0" indent="0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7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700" b="1" i="1">
                              <a:latin typeface="Cambria Math"/>
                            </a:rPr>
                            <m:t>𝑹</m:t>
                          </m:r>
                        </m:e>
                        <m:sub>
                          <m:r>
                            <a:rPr lang="en-US" sz="1700" b="1" i="1">
                              <a:latin typeface="Cambria Math"/>
                            </a:rPr>
                            <m:t>𝑪</m:t>
                          </m:r>
                        </m:sub>
                      </m:sSub>
                      <m:r>
                        <a:rPr lang="en-US" sz="1700" i="1">
                          <a:latin typeface="Cambria Math"/>
                        </a:rPr>
                        <m:t>(</m:t>
                      </m:r>
                      <m:r>
                        <a:rPr lang="en-US" sz="1700" i="1">
                          <a:latin typeface="Cambria Math"/>
                        </a:rPr>
                        <m:t>𝑏𝑖𝑡𝑠</m:t>
                      </m:r>
                      <m:r>
                        <a:rPr lang="en-US" sz="1700" i="1">
                          <a:latin typeface="Cambria Math"/>
                        </a:rPr>
                        <m:t>/</m:t>
                      </m:r>
                      <m:func>
                        <m:funcPr>
                          <m:ctrlPr>
                            <a:rPr lang="en-US" sz="17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700">
                              <a:latin typeface="Cambria Math"/>
                            </a:rPr>
                            <m:t>sec</m:t>
                          </m:r>
                          <m:r>
                            <a:rPr lang="en-US" sz="1700" i="1">
                              <a:latin typeface="Cambria Math"/>
                            </a:rPr>
                            <m:t>)</m:t>
                          </m:r>
                        </m:fName>
                        <m:e>
                          <m:r>
                            <a:rPr lang="en-US" sz="1700" b="0" i="1" smtClean="0">
                              <a:latin typeface="Cambria Math"/>
                            </a:rPr>
                            <m:t>=</m:t>
                          </m:r>
                        </m:e>
                      </m:func>
                      <m:r>
                        <a:rPr lang="en-US" sz="1700" b="1" i="1" smtClean="0">
                          <a:latin typeface="Cambria Math"/>
                        </a:rPr>
                        <m:t>𝟏𝟎</m:t>
                      </m:r>
                      <m:r>
                        <a:rPr lang="en-US" sz="1700" i="1">
                          <a:latin typeface="Cambria Math"/>
                        </a:rPr>
                        <m:t>  (</m:t>
                      </m:r>
                      <m:r>
                        <a:rPr lang="en-US" sz="1700" i="1">
                          <a:latin typeface="Cambria Math"/>
                        </a:rPr>
                        <m:t>𝑠𝑦𝑚𝑏𝑜𝑙𝑠</m:t>
                      </m:r>
                      <m:r>
                        <a:rPr lang="en-US" sz="1700" i="1">
                          <a:latin typeface="Cambria Math"/>
                        </a:rPr>
                        <m:t>/</m:t>
                      </m:r>
                      <m:func>
                        <m:funcPr>
                          <m:ctrlPr>
                            <a:rPr lang="en-US" sz="17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700">
                              <a:latin typeface="Cambria Math"/>
                            </a:rPr>
                            <m:t>sec</m:t>
                          </m:r>
                          <m:r>
                            <a:rPr lang="en-US" sz="1700" i="1">
                              <a:latin typeface="Cambria Math"/>
                            </a:rPr>
                            <m:t>) </m:t>
                          </m:r>
                          <m:r>
                            <a:rPr lang="en-US" sz="1700" i="1">
                              <a:latin typeface="Cambria Math"/>
                            </a:rPr>
                            <m:t>𝑥</m:t>
                          </m:r>
                          <m:r>
                            <a:rPr lang="en-US" sz="1700" i="1">
                              <a:latin typeface="Cambria Math"/>
                            </a:rPr>
                            <m:t> </m:t>
                          </m:r>
                          <m:r>
                            <a:rPr lang="en-US" sz="17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en-US" sz="1700" i="1">
                              <a:latin typeface="Cambria Math"/>
                            </a:rPr>
                            <m:t> (</m:t>
                          </m:r>
                          <m:r>
                            <a:rPr lang="en-US" sz="1700" i="1">
                              <a:latin typeface="Cambria Math"/>
                            </a:rPr>
                            <m:t>𝑏𝑖𝑡𝑠</m:t>
                          </m:r>
                          <m:r>
                            <a:rPr lang="en-US" sz="1700" i="1">
                              <a:latin typeface="Cambria Math"/>
                            </a:rPr>
                            <m:t>/</m:t>
                          </m:r>
                          <m:r>
                            <a:rPr lang="en-US" sz="1700" i="1">
                              <a:latin typeface="Cambria Math"/>
                            </a:rPr>
                            <m:t>𝑠𝑦𝑚𝑏𝑜𝑙</m:t>
                          </m:r>
                          <m:r>
                            <a:rPr lang="en-US" sz="1700" i="1">
                              <a:latin typeface="Cambria Math"/>
                            </a:rPr>
                            <m:t>)</m:t>
                          </m:r>
                        </m:fName>
                        <m:e>
                          <m:r>
                            <a:rPr lang="en-US" sz="1700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sz="1700" b="1" i="1" smtClean="0">
                              <a:latin typeface="Cambria Math"/>
                            </a:rPr>
                            <m:t>𝟓𝟎</m:t>
                          </m:r>
                          <m:r>
                            <a:rPr lang="en-US" sz="17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700" b="1" i="1" smtClean="0">
                              <a:latin typeface="Cambria Math"/>
                            </a:rPr>
                            <m:t>𝒃𝒊𝒕𝒔</m:t>
                          </m:r>
                          <m:r>
                            <a:rPr lang="en-US" sz="1700" b="1" i="1" smtClean="0">
                              <a:latin typeface="Cambria Math"/>
                            </a:rPr>
                            <m:t>/</m:t>
                          </m:r>
                          <m:r>
                            <a:rPr lang="en-US" sz="1700" b="1" i="1" smtClean="0">
                              <a:latin typeface="Cambria Math"/>
                            </a:rPr>
                            <m:t>𝒔𝒆𝒄</m:t>
                          </m:r>
                        </m:e>
                      </m:func>
                    </m:oMath>
                  </m:oMathPara>
                </a14:m>
                <a:endParaRPr lang="el-GR" sz="1700" dirty="0" smtClean="0"/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700" dirty="0" smtClean="0"/>
                  <a:t>Επειδή </a:t>
                </a:r>
                <a:r>
                  <a:rPr lang="el-GR" sz="1700" dirty="0"/>
                  <a:t>συνήθως τα σύμβολα είναι στατιστικά εξαρτημένα και εμφανίζονται με άνισες πιθανότητες, επιλέγουμε ο κωδικοποιητής να παίρνει </a:t>
                </a:r>
                <a:r>
                  <a:rPr lang="el-GR" sz="1700" dirty="0" smtClean="0"/>
                  <a:t>2 </a:t>
                </a:r>
                <a:r>
                  <a:rPr lang="el-GR" sz="1700" dirty="0"/>
                  <a:t>ή 3 σύμβολα μαζί σαν ένα πακέτο και </a:t>
                </a:r>
                <a:r>
                  <a:rPr lang="el-GR" sz="1700" dirty="0" smtClean="0"/>
                  <a:t>να τους </a:t>
                </a:r>
                <a:r>
                  <a:rPr lang="el-GR" sz="1700" dirty="0"/>
                  <a:t>αντιστοιχεί μία κωδική λέξη με </a:t>
                </a:r>
                <a:r>
                  <a:rPr lang="el-GR" sz="1700" b="1" dirty="0"/>
                  <a:t>μεταβαλλόμενο μήκος </a:t>
                </a:r>
                <a:r>
                  <a:rPr lang="el-GR" sz="1700" dirty="0"/>
                  <a:t>για τα διάφορα πακέτα</a:t>
                </a:r>
                <a:r>
                  <a:rPr lang="el-GR" sz="1700" dirty="0" smtClean="0"/>
                  <a:t>.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7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 cstate="print"/>
                <a:stretch>
                  <a:fillRect l="-444" t="-334" r="-444" b="-89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3901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21524</TotalTime>
  <Words>1874</Words>
  <Application>Microsoft Office PowerPoint</Application>
  <PresentationFormat>On-screen Show (4:3)</PresentationFormat>
  <Paragraphs>277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Τηλεπικοινωνιακά Συστήματα Ι</vt:lpstr>
      <vt:lpstr>PowerPoint Presentation</vt:lpstr>
      <vt:lpstr>Ψηφιακό Σύστημα Επικοινωνίας</vt:lpstr>
      <vt:lpstr>1. Πηγή Διακριτής Πληροφορίας</vt:lpstr>
      <vt:lpstr>Πηγή Διακριτής Πληροφορίας (1/3)</vt:lpstr>
      <vt:lpstr>Πηγή Διακριτής Πληροφορίας (2/3)</vt:lpstr>
      <vt:lpstr>Πηγή Διακριτής Πληροφορίας (3/3)</vt:lpstr>
      <vt:lpstr>2. Κωδικοποιητής και Αποκωδικοποιητής Πηγής </vt:lpstr>
      <vt:lpstr>Κωδικοποιητής / Αποκωδικοποιητής Πηγής (1/3)</vt:lpstr>
      <vt:lpstr>Κωδικοποιητής / Αποκωδικοποιητής Πηγής (2/3)</vt:lpstr>
      <vt:lpstr>Κωδικοποιητής / Αποκωδικοποιητής Πηγής (3/3)</vt:lpstr>
      <vt:lpstr>3. Κανάλι Επικοινωνίας</vt:lpstr>
      <vt:lpstr>Κανάλι Επικοινωνίας (1/2)</vt:lpstr>
      <vt:lpstr>Κανάλι Επικοινωνίας (2/2)</vt:lpstr>
      <vt:lpstr>4. Διαμορφωτής και Αποδιαμορφωτής</vt:lpstr>
      <vt:lpstr>Διαμορφωτής (1/3)</vt:lpstr>
      <vt:lpstr>Διαμορφωτής (2/3)</vt:lpstr>
      <vt:lpstr>Διαμορφωτής (3/3)</vt:lpstr>
      <vt:lpstr>Αποδιαμορφωτής</vt:lpstr>
      <vt:lpstr>5. Κωδικοποιητής και Αποκωδικοποιητής Καναλιού</vt:lpstr>
      <vt:lpstr>Κωδικοποιητής / Αποκωδικοποιητής Καναλιού</vt:lpstr>
      <vt:lpstr>6. Δίκτυα Επικοινωνιών</vt:lpstr>
      <vt:lpstr>Δίκτυα Επικοινωνιών</vt:lpstr>
      <vt:lpstr>Τυπική Διαμόρφωση Δικτύου Κινητής Τηλεφωνίας</vt:lpstr>
      <vt:lpstr>Ιεραρχία Δικτύου</vt:lpstr>
      <vt:lpstr>7. Πρότυπα Μετάδοσης</vt:lpstr>
      <vt:lpstr>Πρότυπα Μετάδοσης</vt:lpstr>
      <vt:lpstr>Πρότυπα Μετάδοσης</vt:lpstr>
      <vt:lpstr>Ψηφιακό Δίκτυο Ολοκληρωμένων Υπηρεσιών (ISDN)</vt:lpstr>
      <vt:lpstr>8. Μοντέλο OSI</vt:lpstr>
      <vt:lpstr>Μοντέλο OSI</vt:lpstr>
      <vt:lpstr>Δίκτυα Μεταγωγής Κυκλώματος</vt:lpstr>
      <vt:lpstr>Δίκτυα Μεταγωγής Πακέτων</vt:lpstr>
      <vt:lpstr>Σύγχρονη και Ασύγχρονη Μετάδοση</vt:lpstr>
      <vt:lpstr>Σύγχρονη και Ασύγχρονη Μετάδοση</vt:lpstr>
      <vt:lpstr>Πρωτόκολλα Εκπομπής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Paraskevas</dc:creator>
  <cp:lastModifiedBy>Michael Paraskevas</cp:lastModifiedBy>
  <cp:revision>621</cp:revision>
  <dcterms:created xsi:type="dcterms:W3CDTF">2012-03-18T08:27:36Z</dcterms:created>
  <dcterms:modified xsi:type="dcterms:W3CDTF">2016-09-26T08:58:29Z</dcterms:modified>
</cp:coreProperties>
</file>