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501" r:id="rId2"/>
    <p:sldId id="644" r:id="rId3"/>
    <p:sldId id="599" r:id="rId4"/>
    <p:sldId id="610" r:id="rId5"/>
    <p:sldId id="653" r:id="rId6"/>
    <p:sldId id="655" r:id="rId7"/>
    <p:sldId id="602" r:id="rId8"/>
    <p:sldId id="657" r:id="rId9"/>
    <p:sldId id="688" r:id="rId10"/>
    <p:sldId id="689" r:id="rId11"/>
    <p:sldId id="690" r:id="rId12"/>
    <p:sldId id="691" r:id="rId13"/>
    <p:sldId id="692" r:id="rId14"/>
    <p:sldId id="693" r:id="rId15"/>
    <p:sldId id="683" r:id="rId16"/>
    <p:sldId id="684" r:id="rId17"/>
    <p:sldId id="685" r:id="rId18"/>
    <p:sldId id="686" r:id="rId19"/>
    <p:sldId id="687" r:id="rId2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>
      <p:cViewPr varScale="1">
        <p:scale>
          <a:sx n="110" d="100"/>
          <a:sy n="110" d="100"/>
        </p:scale>
        <p:origin x="148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111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F19DC-933B-4122-B691-6B066CC12B66}" type="datetimeFigureOut">
              <a:rPr lang="el-GR" smtClean="0"/>
              <a:t>7/11/2016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68940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97232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34847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284674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250826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62074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76458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524248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379697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30531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79250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32220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2354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874906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62830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49095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60602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27512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1357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smtClean="0"/>
              <a:t>Επίκουρος Καθηγητής </a:t>
            </a:r>
            <a:endParaRPr lang="el-GR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615159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smtClean="0"/>
              <a:t>Διάλεξη </a:t>
            </a:r>
            <a:r>
              <a:rPr lang="el-GR" sz="2800" b="1" dirty="0"/>
              <a:t>7</a:t>
            </a:r>
            <a:r>
              <a:rPr lang="el-GR" sz="2800" b="1" smtClean="0"/>
              <a:t>:</a:t>
            </a:r>
            <a:r>
              <a:rPr lang="en-US" sz="2800" b="1" dirty="0" smtClean="0"/>
              <a:t> </a:t>
            </a:r>
            <a:r>
              <a:rPr lang="el-GR" sz="2800" b="1" dirty="0" smtClean="0"/>
              <a:t>Διαμόρφωση Γωνίας (</a:t>
            </a:r>
            <a:r>
              <a:rPr lang="el-GR" sz="2800" b="1" dirty="0"/>
              <a:t>1</a:t>
            </a:r>
            <a:r>
              <a:rPr lang="el-GR" sz="2800" b="1" dirty="0" smtClean="0"/>
              <a:t>/2)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31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Διαμόρφωση Γωνίας Στενής Ζώνης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  <a:defRPr/>
                </a:pPr>
                <a:r>
                  <a:rPr lang="el-GR" altLang="el-GR" sz="1800" dirty="0" smtClean="0"/>
                  <a:t>Αν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altLang="el-GR" sz="1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altLang="el-GR" sz="1800" i="1" dirty="0">
                            <a:latin typeface="Cambria Math"/>
                          </a:rPr>
                          <m:t>𝜑</m:t>
                        </m:r>
                        <m:d>
                          <m:dPr>
                            <m:ctrlPr>
                              <a:rPr lang="el-GR" altLang="el-GR" sz="18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l-GR" sz="1800" i="1" dirty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n-US" altLang="el-GR" sz="1800" b="0" i="1" dirty="0" smtClean="0">
                        <a:latin typeface="Cambria Math" panose="02040503050406030204" pitchFamily="18" charset="0"/>
                      </a:rPr>
                      <m:t>𝑚𝑎𝑥</m:t>
                    </m:r>
                    <m:r>
                      <a:rPr lang="el-GR" altLang="el-GR" sz="1800" i="1" dirty="0" smtClean="0">
                        <a:latin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US" altLang="el-GR" sz="1800" dirty="0" smtClean="0"/>
                  <a:t> </a:t>
                </a:r>
                <a:r>
                  <a:rPr lang="el-GR" altLang="el-GR" sz="1800" dirty="0" smtClean="0"/>
                  <a:t>τότε το διαμορφωμένο κατά γωνία σήμα, ονομάζεται </a:t>
                </a:r>
                <a:r>
                  <a:rPr lang="el-GR" altLang="el-GR" sz="1800" b="1" dirty="0" smtClean="0"/>
                  <a:t>στενής ζώνης </a:t>
                </a:r>
                <a:r>
                  <a:rPr lang="el-GR" altLang="el-GR" sz="1800" dirty="0" smtClean="0"/>
                  <a:t>(</a:t>
                </a:r>
                <a:r>
                  <a:rPr lang="en-US" altLang="el-GR" sz="1800" dirty="0" smtClean="0"/>
                  <a:t>narrow band) </a:t>
                </a:r>
                <a:r>
                  <a:rPr lang="el-GR" altLang="el-GR" sz="1800" dirty="0" smtClean="0"/>
                  <a:t>και γράφεται: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8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l-GR" sz="18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el-GR" sz="1800" i="1" dirty="0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US" alt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l-GR" sz="180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el-GR" sz="1800" i="1" dirty="0" smtClean="0">
                          <a:latin typeface="Cambria Math"/>
                        </a:rPr>
                        <m:t>≈</m:t>
                      </m:r>
                      <m:r>
                        <a:rPr lang="en-US" altLang="el-GR" sz="1800" i="1" dirty="0" err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altLang="el-GR" sz="18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el-GR" sz="1800" i="1" dirty="0" err="1" smtClean="0">
                          <a:latin typeface="Cambria Math" panose="02040503050406030204" pitchFamily="18" charset="0"/>
                        </a:rPr>
                        <m:t>𝑐𝑜𝑠</m:t>
                      </m:r>
                      <m:r>
                        <a:rPr lang="en-US" altLang="el-GR" sz="1800" i="1" dirty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alt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altLang="el-GR" sz="1800" i="1" dirty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el-GR" sz="1800" i="1" dirty="0" err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altLang="el-GR" sz="1800" i="1" dirty="0" err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el-GR" sz="1800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l-GR" sz="180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altLang="el-GR" sz="18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l-GR" altLang="el-GR" sz="1800" i="1" dirty="0" smtClean="0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l-GR" altLang="el-GR" sz="18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el-GR" sz="1800" i="1" dirty="0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el-GR" sz="1800" i="1" dirty="0" smtClean="0">
                          <a:latin typeface="Cambria Math" panose="02040503050406030204" pitchFamily="18" charset="0"/>
                        </a:rPr>
                        <m:t>) </m:t>
                      </m:r>
                      <m:r>
                        <m:rPr>
                          <m:sty m:val="p"/>
                        </m:rPr>
                        <a:rPr lang="en-US" altLang="el-GR" sz="1800" i="1" dirty="0" smtClean="0"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en-US" altLang="el-GR" sz="1800" i="1" dirty="0" smtClean="0">
                          <a:latin typeface="Cambria Math" panose="02040503050406030204" pitchFamily="18" charset="0"/>
                        </a:rPr>
                        <m:t>⁡</m:t>
                      </m:r>
                      <m:sSub>
                        <m:sSubPr>
                          <m:ctrlPr>
                            <a:rPr lang="el-GR" alt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altLang="el-GR" sz="1800" i="1" dirty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el-GR" sz="1800" i="1" dirty="0" err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altLang="el-GR" sz="1800" i="1" dirty="0" err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l-GR" alt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US" altLang="el-GR" sz="1800" b="1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defRPr/>
                </a:pPr>
                <a:r>
                  <a:rPr lang="el-GR" altLang="el-GR" sz="1800" b="1" dirty="0" smtClean="0"/>
                  <a:t>Στενής Ζώνης </a:t>
                </a:r>
                <a:r>
                  <a:rPr lang="en-US" altLang="el-GR" sz="1800" b="1" dirty="0" smtClean="0"/>
                  <a:t>PM (NBPM)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l-GR" sz="1800" i="1" dirty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altLang="el-GR" sz="1800" b="0" i="1" dirty="0" smtClean="0">
                              <a:latin typeface="Cambria Math" panose="02040503050406030204" pitchFamily="18" charset="0"/>
                            </a:rPr>
                            <m:t>𝑁𝐵𝑃𝑀</m:t>
                          </m:r>
                        </m:sub>
                      </m:sSub>
                      <m:d>
                        <m:dPr>
                          <m:ctrlPr>
                            <a:rPr lang="en-US" altLang="el-GR" sz="1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altLang="el-GR" sz="1800" i="1" dirty="0">
                          <a:latin typeface="Cambria Math"/>
                        </a:rPr>
                        <m:t>≈</m:t>
                      </m:r>
                      <m:r>
                        <a:rPr lang="en-US" altLang="el-GR" sz="1800" i="1" dirty="0" err="1">
                          <a:latin typeface="Cambria Math"/>
                        </a:rPr>
                        <m:t>𝐴</m:t>
                      </m:r>
                      <m:r>
                        <a:rPr lang="en-US" altLang="el-GR" sz="1800" i="1" dirty="0">
                          <a:latin typeface="Cambria Math"/>
                        </a:rPr>
                        <m:t> </m:t>
                      </m:r>
                      <m:r>
                        <a:rPr lang="en-US" altLang="el-GR" sz="1800" i="1" dirty="0" err="1">
                          <a:latin typeface="Cambria Math"/>
                        </a:rPr>
                        <m:t>𝑐𝑜𝑠</m:t>
                      </m:r>
                      <m:r>
                        <a:rPr lang="en-US" altLang="el-GR" sz="1800" i="1" dirty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altLang="el-GR" sz="1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altLang="el-GR" sz="1800" i="1" dirty="0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altLang="el-GR" sz="1800" i="1" dirty="0" err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altLang="el-GR" sz="1800" i="1" dirty="0" err="1">
                          <a:latin typeface="Cambria Math"/>
                        </a:rPr>
                        <m:t>𝑡</m:t>
                      </m:r>
                      <m:r>
                        <a:rPr lang="en-US" altLang="el-GR" sz="1800" i="1" dirty="0">
                          <a:latin typeface="Cambria Math"/>
                        </a:rPr>
                        <m:t>−</m:t>
                      </m:r>
                      <m:r>
                        <a:rPr lang="en-US" altLang="el-GR" sz="1800" i="1" dirty="0">
                          <a:latin typeface="Cambria Math"/>
                        </a:rPr>
                        <m:t>𝐴</m:t>
                      </m:r>
                      <m:r>
                        <a:rPr lang="en-US" altLang="el-GR" sz="1800" i="1" dirty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altLang="el-GR" sz="18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l-GR" sz="1800" b="0" i="1" dirty="0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altLang="el-GR" sz="1800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el-GR" sz="18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el-GR" sz="1800" b="0" i="1" dirty="0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l-GR" altLang="el-GR" sz="1800" i="1" dirty="0">
                          <a:latin typeface="Cambria Math"/>
                        </a:rPr>
                        <m:t>(</m:t>
                      </m:r>
                      <m:r>
                        <a:rPr lang="en-US" altLang="el-GR" sz="1800" i="1" dirty="0">
                          <a:latin typeface="Cambria Math"/>
                        </a:rPr>
                        <m:t>𝑡</m:t>
                      </m:r>
                      <m:r>
                        <a:rPr lang="en-US" altLang="el-GR" sz="1800" i="1" dirty="0">
                          <a:latin typeface="Cambria Math"/>
                        </a:rPr>
                        <m:t>) </m:t>
                      </m:r>
                      <m:r>
                        <m:rPr>
                          <m:sty m:val="p"/>
                        </m:rPr>
                        <a:rPr lang="en-US" altLang="el-GR" sz="1800" i="1" dirty="0">
                          <a:latin typeface="Cambria Math"/>
                        </a:rPr>
                        <m:t>sin</m:t>
                      </m:r>
                      <m:r>
                        <a:rPr lang="en-US" altLang="el-GR" sz="1800" i="1" dirty="0">
                          <a:latin typeface="Cambria Math"/>
                        </a:rPr>
                        <m:t>⁡</m:t>
                      </m:r>
                      <m:sSub>
                        <m:sSubPr>
                          <m:ctrlPr>
                            <a:rPr lang="el-GR" altLang="el-GR" sz="1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altLang="el-GR" sz="1800" i="1" dirty="0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altLang="el-GR" sz="1800" i="1" dirty="0" err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altLang="el-GR" sz="1800" i="1" dirty="0" err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alt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US" altLang="el-GR" sz="1800" b="1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defRPr/>
                </a:pPr>
                <a:r>
                  <a:rPr lang="el-GR" altLang="el-GR" sz="1800" b="1" dirty="0" smtClean="0"/>
                  <a:t>Στενής </a:t>
                </a:r>
                <a:r>
                  <a:rPr lang="el-GR" altLang="el-GR" sz="1800" b="1" dirty="0"/>
                  <a:t>Ζώνης </a:t>
                </a:r>
                <a:r>
                  <a:rPr lang="en-US" altLang="el-GR" sz="1800" b="1" dirty="0" smtClean="0"/>
                  <a:t>FM </a:t>
                </a:r>
                <a:r>
                  <a:rPr lang="en-US" altLang="el-GR" sz="1800" b="1" dirty="0"/>
                  <a:t>(</a:t>
                </a:r>
                <a:r>
                  <a:rPr lang="en-US" altLang="el-GR" sz="1800" b="1" dirty="0" smtClean="0"/>
                  <a:t>NBFM)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l-GR" sz="1800" i="1" dirty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altLang="el-GR" sz="1800" i="1" dirty="0">
                              <a:latin typeface="Cambria Math"/>
                            </a:rPr>
                            <m:t>𝑁𝐵</m:t>
                          </m:r>
                          <m:r>
                            <a:rPr lang="en-US" altLang="el-GR" sz="1800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l-GR" sz="1800" i="1" dirty="0">
                              <a:latin typeface="Cambria Math"/>
                            </a:rPr>
                            <m:t>𝑀</m:t>
                          </m:r>
                        </m:sub>
                      </m:sSub>
                      <m:d>
                        <m:dPr>
                          <m:ctrlPr>
                            <a:rPr lang="en-US" altLang="el-GR" sz="1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altLang="el-GR" sz="1800" i="1" dirty="0">
                          <a:latin typeface="Cambria Math"/>
                        </a:rPr>
                        <m:t>≈</m:t>
                      </m:r>
                      <m:r>
                        <a:rPr lang="en-US" altLang="el-GR" sz="1800" i="1" dirty="0" err="1">
                          <a:latin typeface="Cambria Math"/>
                        </a:rPr>
                        <m:t>𝐴</m:t>
                      </m:r>
                      <m:r>
                        <a:rPr lang="en-US" altLang="el-GR" sz="1800" i="1" dirty="0">
                          <a:latin typeface="Cambria Math"/>
                        </a:rPr>
                        <m:t> </m:t>
                      </m:r>
                      <m:r>
                        <a:rPr lang="en-US" altLang="el-GR" sz="1800" i="1" dirty="0" err="1">
                          <a:latin typeface="Cambria Math"/>
                        </a:rPr>
                        <m:t>𝑐𝑜𝑠</m:t>
                      </m:r>
                      <m:r>
                        <a:rPr lang="en-US" altLang="el-GR" sz="1800" i="1" dirty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altLang="el-GR" sz="1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altLang="el-GR" sz="1800" i="1" dirty="0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altLang="el-GR" sz="1800" i="1" dirty="0" err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altLang="el-GR" sz="1800" i="1" dirty="0" err="1">
                          <a:latin typeface="Cambria Math"/>
                        </a:rPr>
                        <m:t>𝑡</m:t>
                      </m:r>
                      <m:r>
                        <a:rPr lang="en-US" altLang="el-GR" sz="1800" i="1" dirty="0">
                          <a:latin typeface="Cambria Math"/>
                        </a:rPr>
                        <m:t>−</m:t>
                      </m:r>
                      <m:r>
                        <a:rPr lang="en-US" altLang="el-GR" sz="1800" i="1" dirty="0">
                          <a:latin typeface="Cambria Math"/>
                        </a:rPr>
                        <m:t>𝐴</m:t>
                      </m:r>
                      <m:r>
                        <a:rPr lang="en-US" altLang="el-GR" sz="1800" i="1" dirty="0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el-GR" sz="18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l-GR" sz="1800" i="1" dirty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altLang="el-GR" sz="1800" b="0" i="1" dirty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nary>
                            <m:naryPr>
                              <m:ctrlPr>
                                <a:rPr lang="en-US" altLang="el-GR" sz="1800" i="1" dirty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alt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altLang="el-GR" sz="1800" i="1" dirty="0">
                                  <a:latin typeface="Cambria Math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en-US" altLang="el-GR" sz="1800" b="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  <m:e>
                              <m:r>
                                <a:rPr lang="en-US" altLang="el-GR" sz="1800" i="1" dirty="0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l-GR" altLang="el-GR" sz="1800" i="1" dirty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alt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altLang="el-GR" sz="1800" i="1" dirty="0">
                                  <a:latin typeface="Cambria Math"/>
                                </a:rPr>
                                <m:t>)</m:t>
                              </m:r>
                            </m:e>
                          </m:nary>
                        </m:e>
                      </m:d>
                      <m:r>
                        <m:rPr>
                          <m:sty m:val="p"/>
                        </m:rPr>
                        <a:rPr lang="en-US" altLang="el-GR" sz="1800" i="1" dirty="0">
                          <a:latin typeface="Cambria Math"/>
                        </a:rPr>
                        <m:t>sin</m:t>
                      </m:r>
                      <m:r>
                        <a:rPr lang="en-US" altLang="el-GR" sz="1800" i="1" dirty="0">
                          <a:latin typeface="Cambria Math"/>
                        </a:rPr>
                        <m:t>⁡</m:t>
                      </m:r>
                      <m:sSub>
                        <m:sSubPr>
                          <m:ctrlPr>
                            <a:rPr lang="el-GR" altLang="el-GR" sz="1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altLang="el-GR" sz="1800" i="1" dirty="0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altLang="el-GR" sz="1800" i="1" dirty="0" err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altLang="el-GR" sz="1800" i="1" dirty="0" err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3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9619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altLang="el-GR" sz="4000" b="1" dirty="0"/>
              <a:t>Ημιτονοειδής Διαμόρφωση (Διαμόρφωση Απλού Τόνου</a:t>
            </a:r>
            <a:r>
              <a:rPr lang="el-GR" altLang="el-GR" sz="4000" b="1" dirty="0" smtClean="0"/>
              <a:t>)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Δείκτης Διαμόρφωσης</a:t>
            </a:r>
          </a:p>
          <a:p>
            <a:r>
              <a:rPr lang="el-GR" dirty="0" smtClean="0"/>
              <a:t>Φάσμα</a:t>
            </a:r>
            <a:r>
              <a:rPr lang="en-US" dirty="0" smtClean="0"/>
              <a:t> </a:t>
            </a:r>
            <a:r>
              <a:rPr lang="el-GR" dirty="0" smtClean="0"/>
              <a:t>Σήματος </a:t>
            </a:r>
            <a:r>
              <a:rPr lang="en-US" dirty="0" smtClean="0"/>
              <a:t>FM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5633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sz="2400" dirty="0" smtClean="0"/>
              <a:t>Δείκτης Διαμόρφωσης (για διαμόρφωση απλού τόνου)</a:t>
            </a:r>
            <a:endParaRPr lang="el-GR" altLang="el-G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200"/>
                  </a:spcBef>
                  <a:buNone/>
                </a:pPr>
                <a:r>
                  <a:rPr lang="el-GR" sz="1600" dirty="0" smtClean="0"/>
                  <a:t>Θεωρώντας ότι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είναι ένα απλό ημίτονο (τόνος), δηλαδή:</a:t>
                </a:r>
              </a:p>
              <a:p>
                <a:pPr marL="0" indent="0">
                  <a:spcBef>
                    <a:spcPts val="200"/>
                  </a:spcBef>
                  <a:buNone/>
                </a:pPr>
                <a:endParaRPr lang="el-GR" sz="1600" dirty="0"/>
              </a:p>
              <a:p>
                <a:pPr marL="0" indent="0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l-GR" sz="1600" i="1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l-GR" sz="16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𝑠𝑖𝑛</m:t>
                              </m:r>
                              <m:sSub>
                                <m:sSubPr>
                                  <m:ctrlP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b="0" i="1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l-GR" sz="16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l-GR" sz="16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 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600" i="0">
                                  <a:latin typeface="Cambria Math"/>
                                </a:rPr>
                                <m:t>για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𝑃𝑀</m:t>
                              </m:r>
                              <m:r>
                                <a:rPr lang="el-GR" sz="1600" b="0" i="1" smtClean="0">
                                  <a:latin typeface="Cambria Math"/>
                                </a:rPr>
                                <m:t>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l-GR" sz="1600" i="1">
                                      <a:latin typeface="Cambria Math"/>
                                    </a:rPr>
                                    <m:t>𝑚</m:t>
                                  </m:r>
                                  <m:r>
                                    <a:rPr lang="el-GR" sz="1600" b="0" i="1" smtClean="0">
                                      <a:latin typeface="Cambria Math"/>
                                    </a:rPr>
                                    <m:t> </m:t>
                                  </m:r>
                                </m:sub>
                              </m:sSub>
                              <m:r>
                                <a:rPr lang="el-GR" sz="1600" i="1">
                                  <a:latin typeface="Cambria Math"/>
                                </a:rPr>
                                <m:t>𝑐𝑜𝑠</m:t>
                              </m:r>
                              <m:sSub>
                                <m:sSubPr>
                                  <m:ctrlP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b="0" i="1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l-GR" sz="16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l-GR" sz="16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 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600" i="0">
                                  <a:latin typeface="Cambria Math"/>
                                </a:rPr>
                                <m:t>για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𝐹𝑀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600" dirty="0"/>
              </a:p>
              <a:p>
                <a:pPr marL="0" indent="0">
                  <a:spcBef>
                    <a:spcPts val="200"/>
                  </a:spcBef>
                  <a:buNone/>
                </a:pPr>
                <a:r>
                  <a:rPr lang="el-GR" sz="1600" dirty="0" smtClean="0"/>
                  <a:t>προκύπτει ότι:</a:t>
                </a:r>
                <a:endParaRPr lang="el-GR" sz="1600" dirty="0"/>
              </a:p>
              <a:p>
                <a:pPr marL="0" indent="0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𝜑</m:t>
                      </m:r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r>
                        <a:rPr lang="el-GR" sz="1600" i="1">
                          <a:latin typeface="Cambria Math"/>
                        </a:rPr>
                        <m:t>𝛽</m:t>
                      </m:r>
                      <m:func>
                        <m:func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func>
                      <m:r>
                        <a:rPr lang="en-US" sz="16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>
                  <a:spcBef>
                    <a:spcPts val="200"/>
                  </a:spcBef>
                  <a:buNone/>
                </a:pPr>
                <a:r>
                  <a:rPr lang="el-GR" sz="1600" dirty="0"/>
                  <a:t>ό</a:t>
                </a:r>
                <a:r>
                  <a:rPr lang="el-GR" sz="1600" dirty="0" smtClean="0"/>
                  <a:t>που: </a:t>
                </a:r>
                <a:endParaRPr lang="el-GR" sz="1600" dirty="0"/>
              </a:p>
              <a:p>
                <a:pPr marL="0" indent="0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𝛽</m:t>
                      </m:r>
                      <m:r>
                        <a:rPr lang="el-GR" sz="16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l-GR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l-GR" sz="1600" i="1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l-GR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 i="1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l-GR" sz="1600" i="1">
                                            <a:latin typeface="Cambria Math"/>
                                          </a:rPr>
                                          <m:t>𝑚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el-GR" sz="1600" i="1">
                                        <a:latin typeface="Cambria Math"/>
                                      </a:rPr>
                                      <m:t>𝛾𝜄𝛼</m:t>
                                    </m:r>
                                    <m:r>
                                      <a:rPr lang="el-GR" sz="1600" i="1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𝑃𝑀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f>
                                      <m:fPr>
                                        <m:ctrlPr>
                                          <a:rPr lang="el-GR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l-GR" sz="16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sz="1600" i="1">
                                                <a:latin typeface="Cambria Math"/>
                                              </a:rPr>
                                              <m:t>𝑘</m:t>
                                            </m:r>
                                          </m:e>
                                          <m:sub>
                                            <m:r>
                                              <a:rPr lang="el-GR" sz="16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l-GR" sz="16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sz="1600" i="1">
                                                <a:latin typeface="Cambria Math"/>
                                              </a:rPr>
                                              <m:t>𝑎</m:t>
                                            </m:r>
                                          </m:e>
                                          <m:sub>
                                            <m:r>
                                              <a:rPr lang="el-GR" sz="1600" i="1">
                                                <a:latin typeface="Cambria Math"/>
                                              </a:rPr>
                                              <m:t>𝑚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l-GR" sz="16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sz="1600" i="1">
                                                <a:latin typeface="Cambria Math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i="1">
                                                <a:latin typeface="Cambria Math"/>
                                              </a:rPr>
                                              <m:t>𝑚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  <m:e>
                                    <m:r>
                                      <a:rPr lang="el-GR" sz="1600" i="1">
                                        <a:latin typeface="Cambria Math"/>
                                      </a:rPr>
                                      <m:t>𝛾𝜄𝛼</m:t>
                                    </m:r>
                                    <m:r>
                                      <a:rPr lang="el-GR" sz="1600" i="1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𝐹𝑀</m:t>
                                    </m:r>
                                  </m:e>
                                </m:mr>
                              </m:m>
                            </m:e>
                          </m:eqArr>
                        </m:e>
                      </m:d>
                    </m:oMath>
                  </m:oMathPara>
                </a14:m>
                <a:endParaRPr lang="el-GR" sz="1600" dirty="0"/>
              </a:p>
              <a:p>
                <a:pPr marL="0" indent="0">
                  <a:spcBef>
                    <a:spcPts val="200"/>
                  </a:spcBef>
                  <a:buNone/>
                </a:pPr>
                <a:r>
                  <a:rPr lang="el-GR" sz="1600" dirty="0"/>
                  <a:t> </a:t>
                </a:r>
              </a:p>
              <a:p>
                <a:pPr marL="0" indent="0">
                  <a:spcBef>
                    <a:spcPts val="200"/>
                  </a:spcBef>
                  <a:buNone/>
                </a:pPr>
                <a:r>
                  <a:rPr lang="el-GR" sz="1600" dirty="0"/>
                  <a:t>Η παράμετρος </a:t>
                </a:r>
                <a:r>
                  <a:rPr lang="el-GR" sz="1600" i="1" dirty="0"/>
                  <a:t>β</a:t>
                </a:r>
                <a:r>
                  <a:rPr lang="el-GR" sz="1600" dirty="0"/>
                  <a:t> </a:t>
                </a:r>
                <a:r>
                  <a:rPr lang="el-GR" sz="1600" dirty="0" smtClean="0"/>
                  <a:t>ονομάζεται </a:t>
                </a:r>
                <a:r>
                  <a:rPr lang="el-GR" sz="1600" b="1" i="1" dirty="0" smtClean="0"/>
                  <a:t>δείκτης </a:t>
                </a:r>
                <a:r>
                  <a:rPr lang="el-GR" sz="1600" b="1" i="1" dirty="0"/>
                  <a:t>διαμόρφωσης</a:t>
                </a:r>
                <a:r>
                  <a:rPr lang="el-GR" sz="1600" b="1" dirty="0"/>
                  <a:t> </a:t>
                </a:r>
                <a:r>
                  <a:rPr lang="el-GR" sz="1600" dirty="0" smtClean="0"/>
                  <a:t>και </a:t>
                </a:r>
                <a:r>
                  <a:rPr lang="el-GR" sz="1600" dirty="0"/>
                  <a:t>είναι η μέγιστη τιμή της απόκλισης φάσης και για την </a:t>
                </a:r>
                <a:r>
                  <a:rPr lang="en-US" sz="1600" dirty="0"/>
                  <a:t>PM</a:t>
                </a:r>
                <a:r>
                  <a:rPr lang="el-GR" sz="1600" dirty="0"/>
                  <a:t> και για την </a:t>
                </a:r>
                <a:r>
                  <a:rPr lang="en-US" sz="1600" dirty="0"/>
                  <a:t>FM</a:t>
                </a:r>
                <a:r>
                  <a:rPr lang="el-GR" sz="1600" dirty="0"/>
                  <a:t>. </a:t>
                </a:r>
                <a:endParaRPr lang="el-GR" sz="1600" dirty="0" smtClean="0"/>
              </a:p>
              <a:p>
                <a:pPr marL="0" indent="0">
                  <a:spcBef>
                    <a:spcPts val="200"/>
                  </a:spcBef>
                  <a:buNone/>
                </a:pPr>
                <a:endParaRPr lang="el-GR" sz="1600" dirty="0" smtClean="0"/>
              </a:p>
              <a:p>
                <a:pPr marL="0" indent="0">
                  <a:spcBef>
                    <a:spcPts val="200"/>
                  </a:spcBef>
                  <a:buNone/>
                </a:pPr>
                <a:r>
                  <a:rPr lang="el-GR" sz="1600" dirty="0"/>
                  <a:t>Ο</a:t>
                </a:r>
                <a:r>
                  <a:rPr lang="el-GR" sz="1600" dirty="0" smtClean="0"/>
                  <a:t> δείκτης διαμόρφωσης </a:t>
                </a:r>
                <a:r>
                  <a:rPr lang="el-GR" sz="1600" i="1" dirty="0" smtClean="0"/>
                  <a:t>β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ορίζεται μόνο για ημιτονοειδή </a:t>
                </a:r>
                <a:r>
                  <a:rPr lang="el-GR" sz="1600" dirty="0" smtClean="0"/>
                  <a:t>διαμόρφωση. </a:t>
                </a:r>
              </a:p>
              <a:p>
                <a:pPr marL="0" indent="0">
                  <a:spcBef>
                    <a:spcPts val="200"/>
                  </a:spcBef>
                  <a:buNone/>
                </a:pPr>
                <a:r>
                  <a:rPr lang="el-GR" sz="1600" dirty="0" smtClean="0"/>
                  <a:t>Ισούται με:</a:t>
                </a:r>
                <a:endParaRPr lang="el-GR" sz="1600" dirty="0"/>
              </a:p>
              <a:p>
                <a:pPr marL="0" indent="0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𝛽</m:t>
                      </m:r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𝛥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sz="1600" dirty="0"/>
              </a:p>
              <a:p>
                <a:pPr marL="0" indent="0">
                  <a:spcBef>
                    <a:spcPts val="200"/>
                  </a:spcBef>
                  <a:buNone/>
                </a:pPr>
                <a:r>
                  <a:rPr lang="el-GR" sz="16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𝛥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𝜔</m:t>
                        </m:r>
                      </m:sub>
                    </m:sSub>
                  </m:oMath>
                </a14:m>
                <a:r>
                  <a:rPr lang="el-GR" sz="1600" dirty="0"/>
                  <a:t> είναι μέγιστη απόκλιση </a:t>
                </a:r>
                <a:r>
                  <a:rPr lang="el-GR" sz="1600" dirty="0" smtClean="0"/>
                  <a:t>συχνότητας.</a:t>
                </a:r>
                <a:endParaRPr lang="el-GR" sz="1600" dirty="0"/>
              </a:p>
              <a:p>
                <a:pPr marL="0" indent="0" algn="l">
                  <a:spcBef>
                    <a:spcPts val="2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3"/>
                <a:stretch>
                  <a:fillRect l="-370" t="-7730" r="-370" b="-184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5602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Φάσμα Σήματος </a:t>
            </a:r>
            <a:r>
              <a:rPr lang="en-US" altLang="el-GR" dirty="0" smtClean="0"/>
              <a:t>FM</a:t>
            </a:r>
            <a:r>
              <a:rPr lang="el-GR" altLang="el-GR" dirty="0" smtClean="0"/>
              <a:t> (1/2)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600" dirty="0" smtClean="0"/>
                  <a:t>Για διαμόρφωση </a:t>
                </a:r>
                <a:r>
                  <a:rPr lang="en-US" altLang="el-GR" sz="1600" dirty="0" smtClean="0"/>
                  <a:t>FM</a:t>
                </a:r>
                <a:r>
                  <a:rPr lang="el-GR" altLang="el-GR" sz="1600" dirty="0" smtClean="0"/>
                  <a:t> απλού τόνου, αποδεικνύεται ότι το </a:t>
                </a:r>
                <a:r>
                  <a:rPr lang="en-US" altLang="el-GR" sz="1600" dirty="0" smtClean="0"/>
                  <a:t>FM </a:t>
                </a:r>
                <a:r>
                  <a:rPr lang="el-GR" altLang="el-GR" sz="1600" dirty="0" smtClean="0"/>
                  <a:t>σήμα γράφεται: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l-GR" sz="16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altLang="el-GR" sz="1600" i="1" dirty="0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altLang="el-GR" sz="1600" i="1" dirty="0" smtClean="0">
                          <a:latin typeface="Cambria Math"/>
                        </a:rPr>
                        <m:t>(</m:t>
                      </m:r>
                      <m:r>
                        <a:rPr lang="en-US" altLang="el-GR" sz="1600" i="1" dirty="0" smtClean="0">
                          <a:latin typeface="Cambria Math"/>
                        </a:rPr>
                        <m:t>𝑡</m:t>
                      </m:r>
                      <m:r>
                        <a:rPr lang="en-US" altLang="el-GR" sz="1600" i="1" dirty="0" smtClean="0">
                          <a:latin typeface="Cambria Math"/>
                        </a:rPr>
                        <m:t>)=</m:t>
                      </m:r>
                      <m:r>
                        <a:rPr lang="en-US" altLang="el-GR" sz="1600" i="1" dirty="0" smtClean="0">
                          <a:latin typeface="Cambria Math"/>
                        </a:rPr>
                        <m:t>𝐴</m:t>
                      </m:r>
                      <m:nary>
                        <m:naryPr>
                          <m:chr m:val="∑"/>
                          <m:ctrlPr>
                            <a:rPr lang="en-US" altLang="el-GR" sz="160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el-GR" sz="1600" b="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n-US" altLang="el-GR" sz="1600" b="0" i="1" dirty="0" smtClean="0">
                              <a:latin typeface="Cambria Math"/>
                            </a:rPr>
                            <m:t>=−</m:t>
                          </m:r>
                          <m:r>
                            <m:rPr>
                              <m:brk m:alnAt="23"/>
                            </m:rPr>
                            <a:rPr lang="en-US" altLang="el-GR" sz="1600" b="0" i="1" dirty="0" smtClean="0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n-US" altLang="el-GR" sz="1600" i="1" dirty="0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altLang="el-GR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l-GR" sz="1600" i="1" dirty="0" err="1">
                                  <a:latin typeface="Cambria Math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altLang="el-GR" sz="1600" i="1" dirty="0" err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altLang="el-GR" sz="1600" i="1" dirty="0">
                              <a:latin typeface="Cambria Math"/>
                            </a:rPr>
                            <m:t>(</m:t>
                          </m:r>
                          <m:r>
                            <a:rPr lang="el-GR" altLang="el-GR" sz="1600" i="1" dirty="0">
                              <a:latin typeface="Cambria Math"/>
                            </a:rPr>
                            <m:t>𝛽</m:t>
                          </m:r>
                          <m:r>
                            <a:rPr lang="el-GR" altLang="el-GR" sz="1600" i="1" dirty="0">
                              <a:latin typeface="Cambria Math"/>
                            </a:rPr>
                            <m:t>) </m:t>
                          </m:r>
                          <m:r>
                            <a:rPr lang="en-US" altLang="el-GR" sz="1600" i="1" dirty="0">
                              <a:latin typeface="Cambria Math"/>
                            </a:rPr>
                            <m:t>𝑐𝑜𝑠</m:t>
                          </m:r>
                          <m:r>
                            <a:rPr lang="en-US" altLang="el-GR" sz="1600" i="1" dirty="0">
                              <a:latin typeface="Cambria Math"/>
                            </a:rPr>
                            <m:t>⁡(</m:t>
                          </m:r>
                          <m:sSub>
                            <m:sSubPr>
                              <m:ctrlPr>
                                <a:rPr lang="el-GR" altLang="el-GR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altLang="el-GR" sz="16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el-GR" sz="1600" i="1" dirty="0" err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altLang="el-GR" sz="1600" i="1" dirty="0" err="1">
                              <a:latin typeface="Cambria Math"/>
                            </a:rPr>
                            <m:t>+</m:t>
                          </m:r>
                          <m:r>
                            <a:rPr lang="en-US" altLang="el-GR" sz="1600" i="1" dirty="0" err="1">
                              <a:latin typeface="Cambria Math"/>
                            </a:rPr>
                            <m:t>𝑛</m:t>
                          </m:r>
                          <m:sSub>
                            <m:sSubPr>
                              <m:ctrlPr>
                                <a:rPr lang="el-GR" altLang="el-GR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altLang="el-GR" sz="16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el-GR" sz="1600" i="1" dirty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altLang="el-GR" sz="1600" i="1" dirty="0">
                              <a:latin typeface="Cambria Math"/>
                            </a:rPr>
                            <m:t>)</m:t>
                          </m:r>
                          <m:r>
                            <a:rPr lang="en-US" altLang="el-GR" sz="1600" i="1" dirty="0">
                              <a:latin typeface="Cambria Math"/>
                            </a:rPr>
                            <m:t>𝑡</m:t>
                          </m:r>
                        </m:e>
                      </m:nary>
                    </m:oMath>
                  </m:oMathPara>
                </a14:m>
                <a:endParaRPr lang="en-US" altLang="el-GR" sz="1600" i="1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6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l-GR" sz="1600" i="1" dirty="0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el-GR" sz="160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el-GR" sz="16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l-GR" altLang="el-GR" sz="1600" i="1" dirty="0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l-GR" altLang="el-GR" sz="16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l-GR" altLang="el-GR" sz="1600" dirty="0" smtClean="0"/>
                  <a:t> είναι η συνάρτηση </a:t>
                </a:r>
                <a:r>
                  <a:rPr lang="en-US" altLang="el-GR" sz="1600" dirty="0" smtClean="0"/>
                  <a:t>Bessel </a:t>
                </a:r>
                <a:r>
                  <a:rPr lang="el-GR" altLang="el-GR" sz="1600" dirty="0" smtClean="0"/>
                  <a:t>πρώτου είδους τάξης </a:t>
                </a:r>
                <a14:m>
                  <m:oMath xmlns:m="http://schemas.openxmlformats.org/officeDocument/2006/math">
                    <m:r>
                      <a:rPr lang="en-US" altLang="el-GR" sz="160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l-GR" altLang="el-GR" sz="1600" dirty="0" smtClean="0"/>
                  <a:t> και ορίσματος </a:t>
                </a:r>
                <a14:m>
                  <m:oMath xmlns:m="http://schemas.openxmlformats.org/officeDocument/2006/math">
                    <m:r>
                      <a:rPr lang="el-GR" altLang="el-GR" sz="1600" i="1" dirty="0" smtClean="0">
                        <a:latin typeface="Cambria Math"/>
                      </a:rPr>
                      <m:t>𝛽</m:t>
                    </m:r>
                  </m:oMath>
                </a14:m>
                <a:r>
                  <a:rPr lang="el-GR" altLang="el-GR" sz="16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600" b="1" dirty="0" smtClean="0"/>
                  <a:t>Σημαντικές Παρατηρήσεις:</a:t>
                </a:r>
                <a:endParaRPr lang="el-GR" altLang="el-GR" sz="1600" b="1" dirty="0"/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600" dirty="0" smtClean="0"/>
                  <a:t>Το φάσμα αποτελείται από μία συνιστώσα στη συχνότητα της φέρουσας και ένα άπειρο πλήθος συνιστωσών πλευρικής ζώνης σε συχνότητες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el-GR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altLang="el-GR" sz="1600" i="1" dirty="0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el-GR" sz="1600" i="1" dirty="0" err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altLang="el-GR" sz="1600" i="1" dirty="0" err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l-GR" sz="1600" i="1" dirty="0" err="1" smtClean="0">
                        <a:latin typeface="Cambria Math" panose="02040503050406030204" pitchFamily="18" charset="0"/>
                      </a:rPr>
                      <m:t>𝑛</m:t>
                    </m:r>
                    <m:sSub>
                      <m:sSubPr>
                        <m:ctrlPr>
                          <a:rPr lang="el-GR" altLang="el-GR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altLang="el-GR" sz="1600" i="1" dirty="0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el-GR" sz="160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l-GR" sz="1600" dirty="0" smtClean="0"/>
                  <a:t> (</a:t>
                </a:r>
                <a14:m>
                  <m:oMath xmlns:m="http://schemas.openxmlformats.org/officeDocument/2006/math">
                    <m:r>
                      <a:rPr lang="en-US" altLang="el-GR" sz="1600" i="1" dirty="0" smtClean="0">
                        <a:latin typeface="Cambria Math"/>
                      </a:rPr>
                      <m:t>𝑛</m:t>
                    </m:r>
                    <m:r>
                      <a:rPr lang="en-US" altLang="el-GR" sz="1600" i="1" dirty="0" smtClean="0">
                        <a:latin typeface="Cambria Math"/>
                      </a:rPr>
                      <m:t>=1,2,3…</m:t>
                    </m:r>
                  </m:oMath>
                </a14:m>
                <a:r>
                  <a:rPr lang="en-US" altLang="el-GR" sz="1600" dirty="0" smtClean="0"/>
                  <a:t>).</a:t>
                </a:r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600" dirty="0" smtClean="0"/>
                  <a:t>Τα σχετικά πλάτη των φασματικών συνιστωσών εξαρτώνται από την τιμή 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l-GR" sz="1600" i="1" dirty="0">
                            <a:latin typeface="Cambria Math"/>
                          </a:rPr>
                          <m:t>𝐽</m:t>
                        </m:r>
                      </m:e>
                      <m:sub>
                        <m:r>
                          <a:rPr lang="en-US" altLang="el-GR" sz="1600" i="1" dirty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altLang="el-GR" sz="1600" i="1" dirty="0">
                        <a:latin typeface="Cambria Math"/>
                      </a:rPr>
                      <m:t>(</m:t>
                    </m:r>
                    <m:r>
                      <a:rPr lang="el-GR" altLang="el-GR" sz="1600" i="1" dirty="0">
                        <a:latin typeface="Cambria Math"/>
                      </a:rPr>
                      <m:t>𝛽</m:t>
                    </m:r>
                    <m:r>
                      <a:rPr lang="el-GR" altLang="el-GR" sz="16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600" dirty="0" smtClean="0"/>
                  <a:t>, </a:t>
                </a:r>
                <a:br>
                  <a:rPr lang="el-GR" altLang="el-GR" sz="1600" dirty="0" smtClean="0"/>
                </a:br>
                <a:r>
                  <a:rPr lang="el-GR" altLang="el-GR" sz="1600" dirty="0" smtClean="0"/>
                  <a:t>η οποία γίνεται πολύ μικρή για μεγάλες τιμές του </a:t>
                </a:r>
                <a14:m>
                  <m:oMath xmlns:m="http://schemas.openxmlformats.org/officeDocument/2006/math">
                    <m:r>
                      <a:rPr lang="en-US" altLang="el-GR" sz="160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altLang="el-GR" sz="1600" dirty="0" smtClean="0"/>
                  <a:t>.</a:t>
                </a:r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600" dirty="0" smtClean="0"/>
                  <a:t>Το πλήθος των σημαντικών φασματικών συνιστωσών είναι συνάρτηση του δείκτη διαμόρφωσης </a:t>
                </a:r>
                <a14:m>
                  <m:oMath xmlns:m="http://schemas.openxmlformats.org/officeDocument/2006/math">
                    <m:r>
                      <a:rPr lang="el-GR" altLang="el-GR" sz="1600" i="1" dirty="0" smtClean="0">
                        <a:latin typeface="Cambria Math"/>
                      </a:rPr>
                      <m:t>𝛽</m:t>
                    </m:r>
                  </m:oMath>
                </a14:m>
                <a:r>
                  <a:rPr lang="el-GR" altLang="el-GR" sz="1600" dirty="0" smtClean="0"/>
                  <a:t>.</a:t>
                </a:r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600" dirty="0" smtClean="0"/>
                  <a:t>Αν </a:t>
                </a:r>
                <a14:m>
                  <m:oMath xmlns:m="http://schemas.openxmlformats.org/officeDocument/2006/math">
                    <m:r>
                      <a:rPr lang="el-GR" altLang="el-GR" sz="1600" i="1" dirty="0" smtClean="0">
                        <a:latin typeface="Cambria Math"/>
                      </a:rPr>
                      <m:t>𝛽</m:t>
                    </m:r>
                    <m:r>
                      <a:rPr lang="el-GR" altLang="el-GR" sz="1600" i="1" dirty="0" smtClean="0">
                        <a:latin typeface="Cambria Math"/>
                      </a:rPr>
                      <m:t>≪1</m:t>
                    </m:r>
                  </m:oMath>
                </a14:m>
                <a:r>
                  <a:rPr lang="el-GR" altLang="el-GR" sz="1600" dirty="0" smtClean="0"/>
                  <a:t> τότε οι μόνες σημαντικές τιμές είναι οι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l-GR" sz="1600" i="1" dirty="0">
                            <a:latin typeface="Cambria Math"/>
                          </a:rPr>
                          <m:t>𝐽</m:t>
                        </m:r>
                      </m:e>
                      <m:sub>
                        <m:r>
                          <a:rPr lang="el-GR" altLang="el-GR" sz="16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altLang="el-GR" sz="1600" dirty="0" smtClean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l-GR" sz="1600" i="1" dirty="0">
                            <a:latin typeface="Cambria Math"/>
                          </a:rPr>
                          <m:t>𝐽</m:t>
                        </m:r>
                      </m:e>
                      <m:sub>
                        <m:r>
                          <a:rPr lang="el-GR" altLang="el-GR" sz="16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altLang="el-GR" sz="1600" dirty="0" smtClean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3"/>
                <a:stretch>
                  <a:fillRect l="-370" t="-471" r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8359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/>
              <a:t>Φάσμα Σήματος </a:t>
            </a:r>
            <a:r>
              <a:rPr lang="en-US" altLang="el-GR" dirty="0"/>
              <a:t>FM</a:t>
            </a:r>
            <a:r>
              <a:rPr lang="el-GR" altLang="el-GR" dirty="0"/>
              <a:t> </a:t>
            </a:r>
            <a:r>
              <a:rPr lang="el-GR" altLang="el-GR" dirty="0" smtClean="0"/>
              <a:t>(2/2</a:t>
            </a:r>
            <a:r>
              <a:rPr lang="el-GR" altLang="el-GR" dirty="0"/>
              <a:t>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425" y="1338669"/>
            <a:ext cx="5950903" cy="540269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6455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1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Να </a:t>
                </a:r>
                <a:r>
                  <a:rPr lang="el-GR" sz="1600" dirty="0"/>
                  <a:t>καθοριστεί η στιγμιαία συχνότητα σε </a:t>
                </a:r>
                <a:r>
                  <a:rPr lang="en-US" sz="1600" dirty="0" smtClean="0"/>
                  <a:t>Hz </a:t>
                </a:r>
                <a:r>
                  <a:rPr lang="el-GR" sz="1600" dirty="0" smtClean="0"/>
                  <a:t>για </a:t>
                </a:r>
                <a:r>
                  <a:rPr lang="el-GR" sz="1600" dirty="0"/>
                  <a:t>το καθένα από τα παρακάτω σήματα:</a:t>
                </a:r>
              </a:p>
              <a:p>
                <a:pPr lvl="0" algn="l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10</m:t>
                    </m:r>
                    <m:r>
                      <a:rPr lang="en-US" sz="1600" i="1"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200</m:t>
                        </m:r>
                        <m:r>
                          <a:rPr lang="en-US" sz="1600" b="0" i="1" smtClean="0">
                            <a:latin typeface="Cambria Math"/>
                          </a:rPr>
                          <m:t> </m:t>
                        </m:r>
                        <m:r>
                          <a:rPr lang="el-GR" sz="1600" i="1">
                            <a:latin typeface="Cambria Math"/>
                          </a:rPr>
                          <m:t>𝜋</m:t>
                        </m:r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  <m:r>
                          <a:rPr lang="en-US" sz="1600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1600" i="1">
                                <a:latin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n-US" sz="1600" i="1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endParaRPr lang="el-GR" sz="1600" i="1" dirty="0"/>
              </a:p>
              <a:p>
                <a:pPr lvl="0" algn="l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10 </m:t>
                    </m:r>
                    <m:r>
                      <a:rPr lang="en-US" sz="1600" i="1"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20</m:t>
                        </m:r>
                        <m:r>
                          <a:rPr lang="en-US" sz="1600" b="0" i="1" smtClean="0">
                            <a:latin typeface="Cambria Math"/>
                          </a:rPr>
                          <m:t> </m:t>
                        </m:r>
                        <m:r>
                          <a:rPr lang="el-GR" sz="1600" i="1">
                            <a:latin typeface="Cambria Math"/>
                          </a:rPr>
                          <m:t>𝜋</m:t>
                        </m:r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  <m:r>
                          <a:rPr lang="en-US" sz="16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𝜋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l-GR" sz="1600" i="1" dirty="0"/>
              </a:p>
              <a:p>
                <a:pPr lvl="0" algn="l">
                  <a:buFont typeface="+mj-lt"/>
                  <a:buAutoNum type="arabicParenR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600" i="1">
                            <a:latin typeface="Cambria Math"/>
                          </a:rPr>
                          <m:t>𝑐𝑜𝑠</m:t>
                        </m:r>
                      </m:fName>
                      <m:e>
                        <m:r>
                          <a:rPr lang="en-US" sz="1600" i="1">
                            <a:latin typeface="Cambria Math"/>
                          </a:rPr>
                          <m:t>200</m:t>
                        </m:r>
                        <m:r>
                          <a:rPr lang="el-GR" sz="1600" i="1">
                            <a:latin typeface="Cambria Math"/>
                          </a:rPr>
                          <m:t>𝜋</m:t>
                        </m:r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  <m:r>
                          <a:rPr lang="en-US" sz="1600" i="1">
                            <a:latin typeface="Cambria Math"/>
                          </a:rPr>
                          <m:t>𝑐𝑜𝑠</m:t>
                        </m:r>
                        <m:d>
                          <m:d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5 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𝑠𝑖𝑛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  <m:r>
                              <a:rPr lang="el-GR" sz="1600" i="1">
                                <a:latin typeface="Cambria Math"/>
                              </a:rPr>
                              <m:t>𝜋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1600" i="1">
                                <a:latin typeface="Cambria Math"/>
                              </a:rPr>
                              <m:t>𝑠𝑖𝑛</m:t>
                            </m:r>
                          </m:fName>
                          <m:e>
                            <m:r>
                              <a:rPr lang="en-US" sz="1600" i="1">
                                <a:latin typeface="Cambria Math"/>
                              </a:rPr>
                              <m:t>200</m:t>
                            </m:r>
                            <m:r>
                              <a:rPr lang="el-GR" sz="1600" i="1">
                                <a:latin typeface="Cambria Math"/>
                              </a:rPr>
                              <m:t>𝜋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𝑡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 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𝑠𝑖𝑛</m:t>
                            </m:r>
                            <m:d>
                              <m:d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5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𝑠𝑖𝑛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l-GR" sz="1600" i="1">
                                    <a:latin typeface="Cambria Math"/>
                                  </a:rPr>
                                  <m:t>𝜋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func>
                      </m:e>
                    </m:func>
                  </m:oMath>
                </a14:m>
                <a:endParaRPr lang="el-GR" sz="1600" i="1" dirty="0"/>
              </a:p>
              <a:p>
                <a:pPr marL="0" indent="0" algn="l">
                  <a:buNone/>
                </a:pPr>
                <a:r>
                  <a:rPr lang="en-US" sz="1600" dirty="0"/>
                  <a:t> </a:t>
                </a:r>
                <a:endParaRPr lang="en-US" sz="1600" dirty="0" smtClean="0"/>
              </a:p>
              <a:p>
                <a:pPr marL="0" indent="0" algn="l">
                  <a:buNone/>
                </a:pPr>
                <a:r>
                  <a:rPr lang="el-GR" sz="1600" u="sng" dirty="0" smtClean="0"/>
                  <a:t>Απάντηση</a:t>
                </a:r>
                <a:r>
                  <a:rPr lang="el-GR" sz="1600" dirty="0" smtClean="0"/>
                  <a:t>:</a:t>
                </a:r>
              </a:p>
              <a:p>
                <a:pPr marL="0" indent="0" algn="l">
                  <a:buNone/>
                </a:pPr>
                <a:r>
                  <a:rPr lang="el-GR" sz="1600" dirty="0" smtClean="0"/>
                  <a:t>Ερώτημα 1):</a:t>
                </a:r>
                <a:endParaRPr lang="el-GR" sz="1600" dirty="0"/>
              </a:p>
              <a:p>
                <a:pPr marL="0" lv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𝜃</m:t>
                      </m:r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=200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n-US" sz="1600" i="1">
                          <a:latin typeface="Cambria Math"/>
                        </a:rPr>
                        <m:t>𝑡</m:t>
                      </m:r>
                      <m:r>
                        <a:rPr lang="en-US" sz="16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𝑑</m:t>
                          </m:r>
                          <m:r>
                            <a:rPr lang="el-GR" sz="1600" i="1">
                              <a:latin typeface="Cambria Math"/>
                            </a:rPr>
                            <m:t>𝜃</m:t>
                          </m:r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l-GR" sz="1600" i="1">
                          <a:latin typeface="Cambria Math"/>
                        </a:rPr>
                        <m:t>=200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l-GR" sz="1600" i="1">
                          <a:latin typeface="Cambria Math"/>
                        </a:rPr>
                        <m:t>=2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l-GR" sz="1600" i="1">
                          <a:latin typeface="Cambria Math"/>
                        </a:rPr>
                        <m:t>(100)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600" dirty="0" smtClean="0"/>
                  <a:t>Άρα η </a:t>
                </a:r>
                <a:r>
                  <a:rPr lang="el-GR" sz="1600" dirty="0"/>
                  <a:t>στιγμιαία συχνότητα του σήματος είναι 100 </a:t>
                </a:r>
                <a:r>
                  <a:rPr lang="en-US" sz="1600" dirty="0"/>
                  <a:t>Hz</a:t>
                </a:r>
                <a:r>
                  <a:rPr lang="el-GR" sz="1600" dirty="0"/>
                  <a:t>, που είναι σταθερή.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3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667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1 (συνέχεια)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Ερώτημα </a:t>
                </a:r>
                <a:r>
                  <a:rPr lang="el-GR" sz="1600" dirty="0"/>
                  <a:t>2):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𝜃</m:t>
                      </m:r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=20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n-US" sz="1600" i="1">
                          <a:latin typeface="Cambria Math"/>
                        </a:rPr>
                        <m:t>𝑡</m:t>
                      </m:r>
                      <m:r>
                        <a:rPr lang="en-US" sz="16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  <m:sup>
                          <m:r>
                            <a:rPr lang="en-US" sz="16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𝑑</m:t>
                          </m:r>
                          <m:r>
                            <a:rPr lang="el-GR" sz="1600" i="1">
                              <a:latin typeface="Cambria Math"/>
                            </a:rPr>
                            <m:t>𝜃</m:t>
                          </m:r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sz="1600" i="1">
                          <a:latin typeface="Cambria Math"/>
                        </a:rPr>
                        <m:t>=20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n-US" sz="1600" i="1">
                          <a:latin typeface="Cambria Math"/>
                        </a:rPr>
                        <m:t>+2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n-US" sz="1600" i="1">
                          <a:latin typeface="Cambria Math"/>
                        </a:rPr>
                        <m:t>𝑡</m:t>
                      </m:r>
                      <m:r>
                        <a:rPr lang="en-US" sz="1600" i="1">
                          <a:latin typeface="Cambria Math"/>
                        </a:rPr>
                        <m:t>=2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n-US" sz="1600" i="1">
                          <a:latin typeface="Cambria Math"/>
                        </a:rPr>
                        <m:t>(10+</m:t>
                      </m:r>
                      <m:r>
                        <a:rPr lang="en-US" sz="1600" i="1">
                          <a:latin typeface="Cambria Math"/>
                        </a:rPr>
                        <m:t>𝑡</m:t>
                      </m:r>
                      <m:r>
                        <a:rPr lang="en-US" sz="16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Η στιγμιαία συχνότητα του σήματος είναι 10 </a:t>
                </a:r>
                <a:r>
                  <a:rPr lang="en-US" sz="1600" dirty="0"/>
                  <a:t>Hz</a:t>
                </a:r>
                <a:r>
                  <a:rPr lang="el-GR" sz="1600" dirty="0"/>
                  <a:t> σε χρόνο </a:t>
                </a:r>
                <a:r>
                  <a:rPr lang="en-US" sz="1600" i="1" dirty="0"/>
                  <a:t>t</a:t>
                </a:r>
                <a:r>
                  <a:rPr lang="el-GR" sz="1600" dirty="0"/>
                  <a:t>=0 και αυξάνει γραμμικά με ταχύτητα 1 </a:t>
                </a:r>
                <a:r>
                  <a:rPr lang="en-US" sz="1600" dirty="0"/>
                  <a:t>Hz</a:t>
                </a:r>
                <a:r>
                  <a:rPr lang="el-GR" sz="1600" dirty="0"/>
                  <a:t>/</a:t>
                </a:r>
                <a:r>
                  <a:rPr lang="en-US" sz="1600" dirty="0"/>
                  <a:t>sec</a:t>
                </a:r>
                <a:r>
                  <a:rPr lang="el-GR" sz="1600" dirty="0"/>
                  <a:t>.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lv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sz="1600" i="1">
                              <a:latin typeface="Cambria Math"/>
                            </a:rPr>
                            <m:t>200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r>
                            <a:rPr lang="el-GR" sz="1600" i="1">
                              <a:latin typeface="Cambria Math"/>
                            </a:rPr>
                            <m:t> </m:t>
                          </m:r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func>
                      <m:func>
                        <m:func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5</m:t>
                              </m:r>
                              <m:func>
                                <m:funcPr>
                                  <m:ctrlP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2 </m:t>
                                  </m:r>
                                  <m:r>
                                    <a:rPr lang="el-GR" sz="1600" i="1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l-GR" sz="1600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6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func>
                            </m:e>
                          </m:d>
                          <m:r>
                            <a:rPr lang="en-US" sz="1600" i="1">
                              <a:latin typeface="Cambria Math"/>
                            </a:rPr>
                            <m:t>+</m:t>
                          </m:r>
                          <m:func>
                            <m:func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200 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  <m:func>
                                <m:funcPr>
                                  <m:ctrlP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l-G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5</m:t>
                                      </m:r>
                                      <m:func>
                                        <m:funcPr>
                                          <m:ctrlPr>
                                            <a:rPr lang="el-G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600">
                                              <a:latin typeface="Cambria Math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2 </m:t>
                                          </m:r>
                                          <m:r>
                                            <a:rPr lang="el-GR" sz="1600" i="1">
                                              <a:latin typeface="Cambria Math"/>
                                            </a:rPr>
                                            <m:t>𝜋</m:t>
                                          </m:r>
                                          <m:r>
                                            <a:rPr lang="el-GR" sz="1600" i="1">
                                              <a:latin typeface="Cambria Math"/>
                                            </a:rPr>
                                            <m:t> </m:t>
                                          </m:r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e>
                                      </m:func>
                                    </m:e>
                                  </m:d>
                                  <m:r>
                                    <a:rPr lang="en-US" sz="1600" i="1">
                                      <a:latin typeface="Cambria Math"/>
                                    </a:rPr>
                                    <m:t>=</m:t>
                                  </m:r>
                                  <m:func>
                                    <m:funcPr>
                                      <m:ctrlPr>
                                        <a:rPr lang="el-G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l-G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200 </m:t>
                                          </m:r>
                                          <m:r>
                                            <a:rPr lang="el-GR" sz="1600" i="1">
                                              <a:latin typeface="Cambria Math"/>
                                            </a:rPr>
                                            <m:t>𝜋</m:t>
                                          </m:r>
                                          <m:r>
                                            <a:rPr lang="el-GR" sz="1600" i="1">
                                              <a:latin typeface="Cambria Math"/>
                                            </a:rPr>
                                            <m:t> </m:t>
                                          </m:r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−5 </m:t>
                                          </m:r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𝑠𝑖𝑛</m:t>
                                          </m:r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2 </m:t>
                                          </m:r>
                                          <m:r>
                                            <a:rPr lang="el-GR" sz="1600" i="1">
                                              <a:latin typeface="Cambria Math"/>
                                            </a:rPr>
                                            <m:t>𝜋</m:t>
                                          </m:r>
                                          <m:r>
                                            <a:rPr lang="el-GR" sz="1600" i="1">
                                              <a:latin typeface="Cambria Math"/>
                                            </a:rPr>
                                            <m:t> </m:t>
                                          </m:r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</m:func>
                            </m:e>
                          </m:func>
                        </m:e>
                      </m:func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 smtClean="0"/>
                  <a:t>Ερώτημα 3):</a:t>
                </a: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𝜃</m:t>
                      </m:r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=200 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l-GR" sz="1600" i="1">
                          <a:latin typeface="Cambria Math"/>
                        </a:rPr>
                        <m:t> </m:t>
                      </m:r>
                      <m:r>
                        <a:rPr lang="en-US" sz="1600" i="1">
                          <a:latin typeface="Cambria Math"/>
                        </a:rPr>
                        <m:t>𝑡</m:t>
                      </m:r>
                      <m:r>
                        <a:rPr lang="en-US" sz="1600" i="1">
                          <a:latin typeface="Cambria Math"/>
                        </a:rPr>
                        <m:t>−5</m:t>
                      </m:r>
                      <m:func>
                        <m:func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sz="1600" i="1">
                              <a:latin typeface="Cambria Math"/>
                            </a:rPr>
                            <m:t>2 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r>
                            <a:rPr lang="el-GR" sz="1600" i="1">
                              <a:latin typeface="Cambria Math"/>
                            </a:rPr>
                            <m:t> </m:t>
                          </m:r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𝑑</m:t>
                          </m:r>
                          <m:r>
                            <a:rPr lang="el-GR" sz="1600" i="1">
                              <a:latin typeface="Cambria Math"/>
                            </a:rPr>
                            <m:t>𝜃</m:t>
                          </m:r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sz="1600" i="1">
                          <a:latin typeface="Cambria Math"/>
                        </a:rPr>
                        <m:t>=200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l-GR" sz="1600" i="1">
                          <a:latin typeface="Cambria Math"/>
                        </a:rPr>
                        <m:t>−10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func>
                        <m:func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r>
                            <a:rPr lang="el-GR" sz="1600" i="1">
                              <a:latin typeface="Cambria Math"/>
                            </a:rPr>
                            <m:t> </m:t>
                          </m:r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  <m:r>
                            <a:rPr lang="el-GR" sz="1600" i="1">
                              <a:latin typeface="Cambria Math"/>
                            </a:rPr>
                            <m:t>=2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100−5</m:t>
                              </m:r>
                              <m:func>
                                <m:funcPr>
                                  <m:ctrlP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2 </m:t>
                                  </m:r>
                                  <m:r>
                                    <a:rPr lang="el-GR" sz="1600" i="1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l-GR" sz="1600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6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func>
                            </m:e>
                          </m:d>
                        </m:e>
                      </m:func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Η στιγμιαία συχνότητα του σήματος είναι </a:t>
                </a:r>
                <a:r>
                  <a:rPr lang="en-US" sz="1600" dirty="0" smtClean="0"/>
                  <a:t>100 Hz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σε χρόνο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𝑡</m:t>
                    </m:r>
                    <m:r>
                      <a:rPr lang="el-GR" sz="1600" i="1" dirty="0">
                        <a:latin typeface="Cambria Math"/>
                      </a:rPr>
                      <m:t>=0</m:t>
                    </m:r>
                  </m:oMath>
                </a14:m>
                <a:r>
                  <a:rPr lang="el-GR" sz="1600" dirty="0"/>
                  <a:t> και ταλαντώνεται ημιτονοειδώς μεταξύ 95 και 105 </a:t>
                </a:r>
                <a:r>
                  <a:rPr lang="en-US" sz="1600" dirty="0"/>
                  <a:t>Hz</a:t>
                </a:r>
                <a:r>
                  <a:rPr lang="el-GR" sz="1600" dirty="0"/>
                  <a:t>.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spcBef>
                    <a:spcPts val="3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3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027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2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Έστω </a:t>
                </a:r>
                <a:r>
                  <a:rPr lang="el-GR" sz="1600" dirty="0"/>
                  <a:t>το διαμορφωμένο κατά γωνία </a:t>
                </a:r>
                <a:r>
                  <a:rPr lang="el-GR" sz="1600" dirty="0" smtClean="0"/>
                  <a:t>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=10 </m:t>
                    </m:r>
                    <m:r>
                      <a:rPr lang="el-GR" sz="1600" i="1">
                        <a:latin typeface="Cambria Math"/>
                      </a:rPr>
                      <m:t>𝑐𝑜𝑠</m:t>
                    </m:r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l-GR" sz="1600" i="1">
                                    <a:latin typeface="Cambria Math"/>
                                  </a:rPr>
                                  <m:t>8</m:t>
                                </m:r>
                              </m:sup>
                            </m:sSup>
                          </m:e>
                        </m:d>
                        <m:r>
                          <a:rPr lang="el-GR" sz="1600" i="1">
                            <a:latin typeface="Cambria Math"/>
                          </a:rPr>
                          <m:t>𝜋</m:t>
                        </m:r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  <m:r>
                          <a:rPr lang="el-GR" sz="1600" i="1">
                            <a:latin typeface="Cambria Math"/>
                          </a:rPr>
                          <m:t>+5 </m:t>
                        </m:r>
                        <m:r>
                          <a:rPr lang="en-US" sz="1600" i="1">
                            <a:latin typeface="Cambria Math"/>
                          </a:rPr>
                          <m:t>𝑠𝑖𝑛</m:t>
                        </m:r>
                        <m:r>
                          <a:rPr lang="el-GR" sz="1600" i="1">
                            <a:latin typeface="Cambria Math"/>
                          </a:rPr>
                          <m:t> 2</m:t>
                        </m:r>
                        <m:r>
                          <a:rPr lang="el-GR" sz="1600" i="1">
                            <a:latin typeface="Cambria Math"/>
                          </a:rPr>
                          <m:t>𝜋</m:t>
                        </m:r>
                        <m:d>
                          <m:d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l-GR" sz="1600" i="1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1600" dirty="0" smtClean="0"/>
                  <a:t>. </a:t>
                </a:r>
                <a:br>
                  <a:rPr lang="en-US" sz="1600" dirty="0" smtClean="0"/>
                </a:br>
                <a:r>
                  <a:rPr lang="el-GR" sz="1600" dirty="0" smtClean="0"/>
                  <a:t>Να </a:t>
                </a:r>
                <a:r>
                  <a:rPr lang="el-GR" sz="1600" dirty="0"/>
                  <a:t>βρεθεί η μέγιστη απόκλιση φάσης και η μέγιστη απόκλιση συχνότητας.</a:t>
                </a:r>
              </a:p>
              <a:p>
                <a:pPr marL="0" indent="0" algn="l">
                  <a:buNone/>
                </a:pPr>
                <a:endParaRPr lang="en-US" sz="1600" dirty="0" smtClean="0"/>
              </a:p>
              <a:p>
                <a:pPr marL="0" indent="0" algn="l">
                  <a:buNone/>
                </a:pPr>
                <a:r>
                  <a:rPr lang="el-GR" sz="1600" u="sng" dirty="0" smtClean="0"/>
                  <a:t>Απάντηση</a:t>
                </a:r>
                <a:r>
                  <a:rPr lang="el-GR" sz="1600" dirty="0" smtClean="0"/>
                  <a:t>: Αν </a:t>
                </a:r>
                <a:r>
                  <a:rPr lang="el-GR" sz="1600" dirty="0"/>
                  <a:t>συγκρίνουμε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που δίνεται παραπάνω με τη</a:t>
                </a:r>
                <a:r>
                  <a:rPr lang="en-US" sz="1600" dirty="0" smtClean="0"/>
                  <a:t> </a:t>
                </a:r>
                <a:r>
                  <a:rPr lang="el-GR" sz="1600" dirty="0" smtClean="0"/>
                  <a:t>σχέση: </a:t>
                </a:r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r>
                        <a:rPr lang="el-GR" sz="1600" i="1">
                          <a:latin typeface="Cambria Math"/>
                        </a:rPr>
                        <m:t>𝐴</m:t>
                      </m:r>
                      <m:r>
                        <a:rPr lang="el-GR" sz="1600" i="1">
                          <a:latin typeface="Cambria Math"/>
                        </a:rPr>
                        <m:t> </m:t>
                      </m:r>
                      <m:r>
                        <a:rPr lang="el-GR" sz="1600" i="1">
                          <a:latin typeface="Cambria Math"/>
                        </a:rPr>
                        <m:t>𝑐𝑜𝑠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600" i="1">
                              <a:latin typeface="Cambria Math"/>
                            </a:rPr>
                            <m:t>𝑡</m:t>
                          </m:r>
                          <m:r>
                            <a:rPr lang="el-GR" sz="1600" i="1">
                              <a:latin typeface="Cambria Math"/>
                            </a:rPr>
                            <m:t>+</m:t>
                          </m:r>
                          <m:r>
                            <a:rPr lang="el-GR" sz="1600" i="1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 smtClean="0"/>
                  <a:t>βρίσκουμε:</a:t>
                </a: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𝜃</m:t>
                      </m:r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𝑡</m:t>
                      </m:r>
                      <m:r>
                        <a:rPr lang="el-GR" sz="1600" i="1">
                          <a:latin typeface="Cambria Math"/>
                        </a:rPr>
                        <m:t>+</m:t>
                      </m:r>
                      <m:r>
                        <a:rPr lang="el-GR" sz="1600" i="1">
                          <a:latin typeface="Cambria Math"/>
                        </a:rPr>
                        <m:t>𝜑</m:t>
                      </m:r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8</m:t>
                              </m:r>
                            </m:sup>
                          </m:sSup>
                        </m:e>
                      </m:d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n-US" sz="1600" i="1">
                          <a:latin typeface="Cambria Math"/>
                        </a:rPr>
                        <m:t>𝑡</m:t>
                      </m:r>
                      <m:r>
                        <a:rPr lang="el-GR" sz="1600" i="1">
                          <a:latin typeface="Cambria Math"/>
                        </a:rPr>
                        <m:t>+5</m:t>
                      </m:r>
                      <m:func>
                        <m:func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l-GR" sz="1600" i="1">
                              <a:latin typeface="Cambria Math"/>
                            </a:rPr>
                            <m:t>2 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r>
                            <a:rPr lang="el-GR" sz="1600" i="1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6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en-US" sz="16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𝜑</m:t>
                      </m:r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=5</m:t>
                      </m:r>
                      <m:r>
                        <a:rPr lang="el-GR" sz="1600" i="1">
                          <a:latin typeface="Cambria Math"/>
                        </a:rPr>
                        <m:t>𝑠𝑖𝑛</m:t>
                      </m:r>
                      <m:r>
                        <a:rPr lang="el-GR" sz="1600" i="1">
                          <a:latin typeface="Cambria Math"/>
                        </a:rPr>
                        <m:t>2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n-US" sz="16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600" dirty="0" smtClean="0"/>
                  <a:t>Η πρώτη παράγωγος είναι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600" i="1">
                            <a:latin typeface="Cambria Math"/>
                          </a:rPr>
                          <m:t>𝜑</m:t>
                        </m:r>
                      </m:e>
                      <m:sup>
                        <m:r>
                          <a:rPr lang="el-GR" sz="1600" i="1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=5</m:t>
                    </m:r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  <m:r>
                          <a:rPr lang="el-GR" sz="1600" i="1">
                            <a:latin typeface="Cambria Math"/>
                          </a:rPr>
                          <m:t>𝜋</m:t>
                        </m:r>
                      </m:e>
                    </m:d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n-US" sz="1600" i="1">
                        <a:latin typeface="Cambria Math"/>
                      </a:rPr>
                      <m:t>𝑐𝑜𝑠</m:t>
                    </m:r>
                    <m:r>
                      <a:rPr lang="el-GR" sz="1600" i="1">
                        <a:latin typeface="Cambria Math"/>
                      </a:rPr>
                      <m:t>2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n-US" sz="1600" i="1">
                        <a:latin typeface="Cambria Math"/>
                      </a:rPr>
                      <m:t>𝑡</m:t>
                    </m:r>
                  </m:oMath>
                </a14:m>
                <a:endParaRPr lang="el-GR" sz="1600" dirty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Έτσι, η μέγιστη απόκλιση φάσης </a:t>
                </a:r>
                <a:r>
                  <a:rPr lang="el-GR" sz="1600" dirty="0" smtClean="0"/>
                  <a:t>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600" i="1">
                                <a:latin typeface="Cambria Math"/>
                              </a:rPr>
                              <m:t>𝜑</m:t>
                            </m:r>
                            <m:d>
                              <m:d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𝑚𝑎𝑥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=5 </m:t>
                    </m:r>
                    <m:r>
                      <a:rPr lang="en-US" sz="1600" i="1">
                        <a:latin typeface="Cambria Math"/>
                      </a:rPr>
                      <m:t>𝑟𝑎𝑑</m:t>
                    </m:r>
                  </m:oMath>
                </a14:m>
                <a:r>
                  <a:rPr lang="el-GR" sz="1600" dirty="0" smtClean="0"/>
                  <a:t> και </a:t>
                </a:r>
                <a:r>
                  <a:rPr lang="el-GR" sz="1600" dirty="0"/>
                  <a:t>η μέγιστη απόκλιση </a:t>
                </a:r>
                <a:r>
                  <a:rPr lang="el-GR" sz="1600" dirty="0" smtClean="0"/>
                  <a:t>συχνότητας είναι:</a:t>
                </a: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𝛥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𝜔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𝜑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′</m:t>
                              </m:r>
                              <m:d>
                                <m:dPr>
                                  <m:ctrlP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𝑚𝑎𝑥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=5</m:t>
                      </m:r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n-US" sz="1600" i="1">
                          <a:latin typeface="Cambria Math"/>
                        </a:rPr>
                        <m:t>𝑟𝑎𝑑</m:t>
                      </m:r>
                      <m:r>
                        <a:rPr lang="el-GR" sz="1600" i="1">
                          <a:latin typeface="Cambria Math"/>
                        </a:rPr>
                        <m:t>/</m:t>
                      </m:r>
                      <m:r>
                        <a:rPr lang="en-US" sz="1600" i="1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ή</a:t>
                </a:r>
                <a:r>
                  <a:rPr lang="el-GR" sz="1600" dirty="0" smtClean="0"/>
                  <a:t> 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𝛥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=5 </m:t>
                      </m:r>
                      <m:r>
                        <a:rPr lang="el-GR" sz="1600" i="1">
                          <a:latin typeface="Cambria Math"/>
                        </a:rPr>
                        <m:t>𝑘𝐻𝑧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3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99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3</a:t>
            </a:r>
            <a:endParaRPr lang="el-GR" alt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l-GR" sz="1600" dirty="0" smtClean="0"/>
                  <a:t>Ένα </a:t>
                </a:r>
                <a:r>
                  <a:rPr lang="el-GR" sz="1600" dirty="0"/>
                  <a:t>σήμα </a:t>
                </a:r>
                <a:r>
                  <a:rPr lang="el-GR" sz="1600" dirty="0" smtClean="0"/>
                  <a:t>διαμορφωμένο </a:t>
                </a:r>
                <a:r>
                  <a:rPr lang="el-GR" sz="1600" dirty="0"/>
                  <a:t>κατά γωνία περιγράφεται από </a:t>
                </a:r>
                <a:r>
                  <a:rPr lang="el-GR" sz="1600" dirty="0" smtClean="0"/>
                  <a:t>τη</a:t>
                </a:r>
                <a:r>
                  <a:rPr lang="en-US" sz="1600" dirty="0" smtClean="0"/>
                  <a:t>:</a:t>
                </a:r>
                <a:endParaRPr lang="el-GR" sz="1600" dirty="0" smtClean="0"/>
              </a:p>
              <a:p>
                <a:pPr marL="0" indent="0">
                  <a:buNone/>
                </a:pPr>
                <a:endParaRPr lang="el-GR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=10</m:t>
                      </m:r>
                      <m:func>
                        <m:func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6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𝜋</m:t>
                              </m:r>
                              <m:d>
                                <m:dPr>
                                  <m:ctrlP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6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+0.1 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𝑠𝑖𝑛</m:t>
                              </m:r>
                              <m:d>
                                <m:dPr>
                                  <m:ctrlP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3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l-GR" sz="16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/>
                  <a:t> </a:t>
                </a:r>
              </a:p>
              <a:p>
                <a:pPr lvl="0">
                  <a:buFont typeface="+mj-lt"/>
                  <a:buAutoNum type="arabicParenR"/>
                </a:pPr>
                <a:r>
                  <a:rPr lang="el-GR" sz="1600" dirty="0"/>
                  <a:t>Αν θεωρήσουμε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600" dirty="0"/>
                  <a:t> σαν σήμα </a:t>
                </a:r>
                <a:r>
                  <a:rPr lang="en-US" sz="1600" dirty="0"/>
                  <a:t>PM</a:t>
                </a:r>
                <a:r>
                  <a:rPr lang="el-GR" sz="1600" dirty="0"/>
                  <a:t>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=10, </m:t>
                    </m:r>
                  </m:oMath>
                </a14:m>
                <a:r>
                  <a:rPr lang="el-GR" sz="1600" dirty="0"/>
                  <a:t>να βρεθεί το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600" dirty="0"/>
                  <a:t>.</a:t>
                </a:r>
              </a:p>
              <a:p>
                <a:pPr lvl="0">
                  <a:buFont typeface="+mj-lt"/>
                  <a:buAutoNum type="arabicParenR"/>
                </a:pPr>
                <a:r>
                  <a:rPr lang="el-GR" sz="1600" dirty="0"/>
                  <a:t>Αν θεωρήσουμε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600" dirty="0"/>
                  <a:t> σαν σήμα </a:t>
                </a:r>
                <a:r>
                  <a:rPr lang="en-US" sz="1600" dirty="0"/>
                  <a:t>FM</a:t>
                </a:r>
                <a:r>
                  <a:rPr lang="el-GR" sz="1600" dirty="0"/>
                  <a:t>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=10</m:t>
                    </m:r>
                    <m:r>
                      <a:rPr lang="el-GR" sz="16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l-GR" sz="1600" i="1">
                        <a:latin typeface="Cambria Math"/>
                      </a:rPr>
                      <m:t>, </m:t>
                    </m:r>
                  </m:oMath>
                </a14:m>
                <a:r>
                  <a:rPr lang="el-GR" sz="1600" dirty="0"/>
                  <a:t>να βρεθεί το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600" dirty="0"/>
                  <a:t>.</a:t>
                </a:r>
              </a:p>
              <a:p>
                <a:pPr marL="0" indent="0">
                  <a:buNone/>
                </a:pPr>
                <a:endParaRPr lang="el-GR" sz="1600" dirty="0" smtClean="0"/>
              </a:p>
              <a:p>
                <a:pPr marL="0" indent="0">
                  <a:buNone/>
                </a:pPr>
                <a:r>
                  <a:rPr lang="el-GR" sz="1600" u="sng" dirty="0" smtClean="0"/>
                  <a:t>Απάντηση</a:t>
                </a:r>
                <a:r>
                  <a:rPr lang="el-GR" sz="1600" dirty="0" smtClean="0"/>
                  <a:t>:</a:t>
                </a:r>
              </a:p>
              <a:p>
                <a:pPr marL="0" indent="0">
                  <a:buNone/>
                </a:pPr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 smtClean="0"/>
                  <a:t>Ερώτημα 1):</a:t>
                </a:r>
                <a:r>
                  <a:rPr lang="el-GR" sz="1600" dirty="0"/>
                  <a:t> </a:t>
                </a:r>
              </a:p>
              <a:p>
                <a:pPr marL="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𝑃𝑀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r>
                        <a:rPr lang="el-GR" sz="1600" i="1">
                          <a:latin typeface="Cambria Math"/>
                        </a:rPr>
                        <m:t>𝐴</m:t>
                      </m:r>
                      <m:r>
                        <a:rPr lang="el-GR" sz="1600" i="1">
                          <a:latin typeface="Cambria Math"/>
                        </a:rPr>
                        <m:t> </m:t>
                      </m:r>
                      <m:r>
                        <a:rPr lang="el-GR" sz="1600" i="1">
                          <a:latin typeface="Cambria Math"/>
                        </a:rPr>
                        <m:t>𝑐𝑜𝑠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600" i="1">
                              <a:latin typeface="Cambria Math"/>
                            </a:rPr>
                            <m:t>𝑡</m:t>
                          </m:r>
                          <m:r>
                            <a:rPr lang="el-GR" sz="16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r>
                            <a:rPr lang="el-GR" sz="1600" i="1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r>
                        <a:rPr lang="el-GR" sz="1600" i="1">
                          <a:latin typeface="Cambria Math"/>
                        </a:rPr>
                        <m:t>10</m:t>
                      </m:r>
                      <m:func>
                        <m:func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1600" i="1">
                              <a:latin typeface="Cambria Math"/>
                            </a:rPr>
                            <m:t>𝑐𝑜𝑠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𝜋</m:t>
                              </m:r>
                              <m:d>
                                <m:dPr>
                                  <m:ctrlP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6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+10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  <m:d>
                                <m:dPr>
                                  <m:ctrlP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</m:func>
                      <m:r>
                        <a:rPr lang="el-GR" sz="1600" i="1">
                          <a:latin typeface="Cambria Math"/>
                        </a:rPr>
                        <m:t>=10</m:t>
                      </m:r>
                      <m:func>
                        <m:func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1600" i="1">
                              <a:latin typeface="Cambria Math"/>
                            </a:rPr>
                            <m:t>𝑐𝑜𝑠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𝜋</m:t>
                              </m:r>
                              <m:d>
                                <m:dPr>
                                  <m:ctrlP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6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+0.1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𝑠𝑖𝑛</m:t>
                              </m:r>
                              <m:d>
                                <m:dPr>
                                  <m:ctrlP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3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l-GR" sz="16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l-GR" sz="1600" i="1" dirty="0"/>
              </a:p>
              <a:p>
                <a:pPr marL="0" indent="0">
                  <a:buNone/>
                </a:pPr>
                <a:r>
                  <a:rPr lang="el-GR" sz="1600" dirty="0"/>
                  <a:t> </a:t>
                </a:r>
                <a:r>
                  <a:rPr lang="el-GR" sz="1600" dirty="0" smtClean="0"/>
                  <a:t>Έτσι </a:t>
                </a:r>
                <a:r>
                  <a:rPr lang="el-GR" sz="1600" dirty="0"/>
                  <a:t>θα </a:t>
                </a:r>
                <a:r>
                  <a:rPr lang="el-GR" sz="1600" dirty="0" smtClean="0"/>
                  <a:t>είναι:</a:t>
                </a:r>
                <a:endParaRPr lang="el-GR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=0.01 </m:t>
                      </m:r>
                      <m:r>
                        <a:rPr lang="el-GR" sz="1600" i="1">
                          <a:latin typeface="Cambria Math"/>
                        </a:rPr>
                        <m:t>𝑠𝑖𝑛</m:t>
                      </m:r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n-US" sz="16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>
                <a:blip r:embed="rId3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8751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3 (συνέχεια)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l-GR" sz="1600" dirty="0"/>
                  <a:t>Ερώτημα </a:t>
                </a:r>
                <a:r>
                  <a:rPr lang="en-US" sz="1600" dirty="0"/>
                  <a:t>2): </a:t>
                </a:r>
                <a:endParaRPr lang="el-GR" sz="16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𝐹𝑀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𝐴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a:rPr lang="en-US" sz="1600" i="1">
                        <a:latin typeface="Cambria Math"/>
                      </a:rPr>
                      <m:t>𝑐𝑜𝑠</m:t>
                    </m:r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  <m:r>
                          <a:rPr lang="el-GR" sz="16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𝑓</m:t>
                            </m:r>
                          </m:sub>
                        </m:sSub>
                        <m:nary>
                          <m:naryPr>
                            <m:limLoc m:val="subSup"/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l-GR" sz="1600" i="1">
                                <a:latin typeface="Cambria Math"/>
                              </a:rPr>
                              <m:t>−∞</m:t>
                            </m:r>
                          </m:sub>
                          <m:sup>
                            <m:r>
                              <a:rPr lang="en-US" sz="1600" i="1">
                                <a:latin typeface="Cambria Math"/>
                              </a:rPr>
                              <m:t>𝑡</m:t>
                            </m:r>
                          </m:sup>
                          <m:e>
                            <m:r>
                              <a:rPr lang="en-US" sz="1600" i="1">
                                <a:latin typeface="Cambria Math"/>
                              </a:rPr>
                              <m:t>𝑚</m:t>
                            </m:r>
                            <m:d>
                              <m:d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𝜆</m:t>
                                </m:r>
                              </m:e>
                            </m:d>
                            <m:r>
                              <a:rPr lang="en-US" sz="1600" i="1">
                                <a:latin typeface="Cambria Math"/>
                              </a:rPr>
                              <m:t>𝑑</m:t>
                            </m:r>
                            <m:r>
                              <a:rPr lang="el-GR" sz="1600" i="1">
                                <a:latin typeface="Cambria Math"/>
                              </a:rPr>
                              <m:t>𝜆</m:t>
                            </m:r>
                          </m:e>
                        </m:nary>
                      </m:e>
                    </m:d>
                  </m:oMath>
                </a14:m>
                <a:r>
                  <a:rPr lang="en-US" sz="1600" i="1" dirty="0"/>
                  <a:t> </a:t>
                </a:r>
                <a14:m>
                  <m:oMath xmlns:m="http://schemas.openxmlformats.org/officeDocument/2006/math">
                    <m:r>
                      <a:rPr lang="el-GR" sz="1600" i="1" dirty="0">
                        <a:latin typeface="Cambria Math"/>
                      </a:rPr>
                      <m:t>=</m:t>
                    </m:r>
                    <m:r>
                      <a:rPr lang="el-GR" sz="1600" i="1">
                        <a:latin typeface="Cambria Math"/>
                      </a:rPr>
                      <m:t>10 </m:t>
                    </m:r>
                    <m:r>
                      <a:rPr lang="en-US" sz="1600" i="1">
                        <a:latin typeface="Cambria Math"/>
                      </a:rPr>
                      <m:t>𝑐𝑜𝑠</m:t>
                    </m:r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  <m:r>
                          <a:rPr lang="el-GR" sz="1600" i="1">
                            <a:latin typeface="Cambria Math"/>
                          </a:rPr>
                          <m:t>𝜋</m:t>
                        </m:r>
                        <m:d>
                          <m:d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l-GR" sz="1600" i="1">
                                    <a:latin typeface="Cambria Math"/>
                                  </a:rPr>
                                  <m:t>6</m:t>
                                </m:r>
                              </m:sup>
                            </m:sSup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  <m:r>
                          <a:rPr lang="el-GR" sz="1600" i="1">
                            <a:latin typeface="Cambria Math"/>
                          </a:rPr>
                          <m:t>+0.1</m:t>
                        </m:r>
                        <m:r>
                          <a:rPr lang="en-US" sz="1600" i="1">
                            <a:latin typeface="Cambria Math"/>
                          </a:rPr>
                          <m:t>𝑠𝑖𝑛</m:t>
                        </m:r>
                        <m:d>
                          <m:d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l-GR" sz="1600" i="1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</m:e>
                        </m:d>
                        <m:r>
                          <a:rPr lang="el-GR" sz="1600" i="1">
                            <a:latin typeface="Cambria Math"/>
                          </a:rPr>
                          <m:t>𝜋</m:t>
                        </m:r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endParaRPr lang="el-GR" sz="1600" dirty="0"/>
              </a:p>
              <a:p>
                <a:pPr marL="0" indent="0">
                  <a:buNone/>
                </a:pPr>
                <a:r>
                  <a:rPr lang="el-GR" sz="1600" i="1" dirty="0"/>
                  <a:t> </a:t>
                </a:r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/>
                  <a:t>Αν θεωρήσουμε ότι </a:t>
                </a:r>
                <a:r>
                  <a:rPr lang="el-GR" sz="1600" dirty="0" smtClean="0"/>
                  <a:t>είναι:</a:t>
                </a:r>
                <a:endParaRPr lang="el-GR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n-US" sz="16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/>
                  <a:t>Λαμβάνουμε </a:t>
                </a:r>
                <a:r>
                  <a:rPr lang="el-GR" sz="1600" dirty="0" smtClean="0"/>
                  <a:t>την:</a:t>
                </a:r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/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10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nary>
                      <m:naryPr>
                        <m:limLoc m:val="subSup"/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l-GR" sz="1600" i="1">
                            <a:latin typeface="Cambria Math"/>
                          </a:rPr>
                          <m:t>−∞</m:t>
                        </m:r>
                      </m:sub>
                      <m:sup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sup>
                      <m:e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  <m:d>
                          <m:d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600" i="1">
                                <a:latin typeface="Cambria Math"/>
                              </a:rPr>
                              <m:t>𝜆</m:t>
                            </m:r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𝑑</m:t>
                        </m:r>
                        <m:r>
                          <a:rPr lang="el-GR" sz="1600" i="1">
                            <a:latin typeface="Cambria Math"/>
                          </a:rPr>
                          <m:t>𝜆</m:t>
                        </m:r>
                        <m:r>
                          <a:rPr lang="el-GR" sz="1600" i="1">
                            <a:latin typeface="Cambria Math"/>
                          </a:rPr>
                          <m:t>=10</m:t>
                        </m:r>
                        <m:r>
                          <a:rPr lang="el-GR" sz="1600" i="1">
                            <a:latin typeface="Cambria Math"/>
                          </a:rPr>
                          <m:t>𝜋</m:t>
                        </m:r>
                        <m:sSub>
                          <m:sSub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l-GR" sz="1600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e>
                    </m:nary>
                    <m:nary>
                      <m:naryPr>
                        <m:limLoc m:val="subSup"/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l-GR" sz="1600" i="1">
                            <a:latin typeface="Cambria Math"/>
                          </a:rPr>
                          <m:t>−∞</m:t>
                        </m:r>
                      </m:sub>
                      <m:sup>
                        <m:r>
                          <a:rPr lang="el-GR" sz="1600" i="1">
                            <a:latin typeface="Cambria Math"/>
                          </a:rPr>
                          <m:t>𝑡</m:t>
                        </m:r>
                      </m:sup>
                      <m:e>
                        <m:r>
                          <a:rPr lang="el-GR" sz="1600" i="1">
                            <a:latin typeface="Cambria Math"/>
                          </a:rPr>
                          <m:t>𝑐𝑜𝑠</m:t>
                        </m:r>
                        <m:d>
                          <m:d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l-GR" sz="1600" i="1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</m:e>
                        </m:d>
                        <m:r>
                          <a:rPr lang="el-GR" sz="1600" i="1">
                            <a:latin typeface="Cambria Math"/>
                          </a:rPr>
                          <m:t>𝜋</m:t>
                        </m:r>
                        <m:r>
                          <a:rPr lang="el-GR" sz="1600" i="1">
                            <a:latin typeface="Cambria Math"/>
                          </a:rPr>
                          <m:t> </m:t>
                        </m:r>
                        <m:r>
                          <a:rPr lang="el-GR" sz="1600" i="1">
                            <a:latin typeface="Cambria Math"/>
                          </a:rPr>
                          <m:t>𝜆</m:t>
                        </m:r>
                        <m:r>
                          <a:rPr lang="el-GR" sz="1600" i="1">
                            <a:latin typeface="Cambria Math"/>
                          </a:rPr>
                          <m:t> </m:t>
                        </m:r>
                        <m:r>
                          <a:rPr lang="en-US" sz="1600" i="1">
                            <a:latin typeface="Cambria Math"/>
                          </a:rPr>
                          <m:t>𝑑</m:t>
                        </m:r>
                        <m:r>
                          <a:rPr lang="el-GR" sz="1600" i="1">
                            <a:latin typeface="Cambria Math"/>
                          </a:rPr>
                          <m:t>𝜆</m:t>
                        </m:r>
                      </m:e>
                    </m:nary>
                  </m:oMath>
                </a14:m>
                <a:r>
                  <a:rPr lang="el-GR" sz="1600" dirty="0"/>
                  <a:t>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l-GR" sz="1600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num>
                      <m:den>
                        <m:r>
                          <a:rPr lang="el-GR" sz="1600" i="1">
                            <a:latin typeface="Cambria Math"/>
                          </a:rPr>
                          <m:t>100</m:t>
                        </m:r>
                      </m:den>
                    </m:f>
                    <m:r>
                      <a:rPr lang="el-GR" sz="1600" i="1">
                        <a:latin typeface="Cambria Math"/>
                      </a:rPr>
                      <m:t>𝑠𝑖𝑛</m:t>
                    </m:r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l-GR" sz="1600" i="1">
                        <a:latin typeface="Cambria Math"/>
                      </a:rPr>
                      <m:t>𝜋</m:t>
                    </m:r>
                    <m:r>
                      <a:rPr lang="en-US" sz="1600" i="1">
                        <a:latin typeface="Cambria Math"/>
                      </a:rPr>
                      <m:t>𝑡</m:t>
                    </m:r>
                    <m:r>
                      <a:rPr lang="el-GR" sz="1600" i="1">
                        <a:latin typeface="Cambria Math"/>
                      </a:rPr>
                      <m:t>=0.1</m:t>
                    </m:r>
                    <m:r>
                      <a:rPr lang="en-US" sz="1600" i="1">
                        <a:latin typeface="Cambria Math"/>
                      </a:rPr>
                      <m:t>𝑠𝑖𝑛</m:t>
                    </m:r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l-GR" sz="1600" i="1">
                        <a:latin typeface="Cambria Math"/>
                      </a:rPr>
                      <m:t>𝜋</m:t>
                    </m:r>
                    <m:r>
                      <a:rPr lang="en-US" sz="1600" i="1">
                        <a:latin typeface="Cambria Math"/>
                      </a:rPr>
                      <m:t>𝑡</m:t>
                    </m:r>
                  </m:oMath>
                </a14:m>
                <a:endParaRPr lang="el-GR" sz="1600" dirty="0"/>
              </a:p>
              <a:p>
                <a:pPr marL="0" indent="0">
                  <a:buNone/>
                </a:pPr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/>
                  <a:t>έ</a:t>
                </a:r>
                <a:r>
                  <a:rPr lang="el-GR" sz="1600" dirty="0" smtClean="0"/>
                  <a:t>τσι </a:t>
                </a:r>
                <a:r>
                  <a:rPr lang="el-GR" sz="1600" dirty="0"/>
                  <a:t>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=10</m:t>
                    </m:r>
                  </m:oMath>
                </a14:m>
                <a:endParaRPr lang="el-GR" sz="1600" dirty="0" smtClean="0"/>
              </a:p>
              <a:p>
                <a:pPr marL="0" indent="0">
                  <a:buNone/>
                </a:pPr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 smtClean="0"/>
                  <a:t>και</a:t>
                </a:r>
                <a:endParaRPr lang="el-GR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=10 </m:t>
                      </m:r>
                      <m:r>
                        <a:rPr lang="el-GR" sz="16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n-US" sz="16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3"/>
                <a:stretch>
                  <a:fillRect l="-370" t="-188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8793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Διαμόρφωση γωνίας – Ορισμοί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Η έννοια της Στιγμιαίας Συχνότητας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Διαμόρφωση Φάσης </a:t>
            </a:r>
            <a:r>
              <a:rPr lang="en-US" altLang="el-GR" dirty="0" smtClean="0"/>
              <a:t>(Phase Modulation - PM)</a:t>
            </a:r>
            <a:endParaRPr lang="el-GR" altLang="el-GR" dirty="0" smtClean="0"/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Διαμόρφωση Συχνότητας (</a:t>
            </a:r>
            <a:r>
              <a:rPr lang="en-US" altLang="el-GR" dirty="0" smtClean="0"/>
              <a:t>Frequency Modulation - FM)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Διαμόρφωση Γωνίας Στενής Ζώνης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Ημιτονοειδής Διαμόρφωση (Διαμόρφωση Απλού </a:t>
            </a:r>
            <a:r>
              <a:rPr lang="el-GR" altLang="el-GR" smtClean="0"/>
              <a:t>Τόνου)</a:t>
            </a:r>
            <a:endParaRPr lang="el-GR" alt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861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b="1" dirty="0" smtClean="0"/>
              <a:t>Διαμόρφωση Γωνίας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3886200"/>
            <a:ext cx="7056784" cy="1752600"/>
          </a:xfrm>
        </p:spPr>
        <p:txBody>
          <a:bodyPr>
            <a:normAutofit/>
          </a:bodyPr>
          <a:lstStyle/>
          <a:p>
            <a:r>
              <a:rPr lang="el-GR" sz="2800" dirty="0" smtClean="0"/>
              <a:t>Η έννοια της Στιγμιαίας Συχνότητας</a:t>
            </a:r>
          </a:p>
          <a:p>
            <a:r>
              <a:rPr lang="el-GR" sz="2800" dirty="0" smtClean="0"/>
              <a:t>Διαμόρφωση Φάσης</a:t>
            </a:r>
            <a:r>
              <a:rPr lang="en-US" sz="2800" dirty="0" smtClean="0"/>
              <a:t> (PM)</a:t>
            </a:r>
            <a:endParaRPr lang="el-GR" sz="2800" dirty="0" smtClean="0"/>
          </a:p>
          <a:p>
            <a:r>
              <a:rPr lang="el-GR" sz="2800" dirty="0" smtClean="0"/>
              <a:t>Διαμόρφωση Συχνότητας (</a:t>
            </a:r>
            <a:r>
              <a:rPr lang="en-US" sz="2800" dirty="0" smtClean="0"/>
              <a:t>FM)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6874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Εισαγωγή στις Διαμορφώσεις Γωνίας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l-GR" sz="1800" b="1" dirty="0" smtClean="0"/>
                  <a:t>Διαμορφωμένη φέρουσα</a:t>
                </a:r>
                <a:r>
                  <a:rPr lang="el-GR" sz="1800" dirty="0" smtClean="0"/>
                  <a:t>: </a:t>
                </a:r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γωνία φάσης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 panose="02040503050406030204" pitchFamily="18" charset="0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είναι συνάρτηση του σήματος πληροφορίας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.</a:t>
                </a:r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r>
                  <a:rPr lang="el-GR" sz="1800" dirty="0" smtClean="0"/>
                  <a:t>Θέτοντας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 panose="02040503050406030204" pitchFamily="18" charset="0"/>
                      </a:rPr>
                      <m:t>𝜃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l-GR" sz="18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l-GR" sz="18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l-GR" sz="1800" i="1">
                        <a:latin typeface="Cambria Math" panose="02040503050406030204" pitchFamily="18" charset="0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, ορίζουμε τη </a:t>
                </a:r>
                <a:r>
                  <a:rPr lang="el-GR" sz="1800" b="1" dirty="0"/>
                  <a:t>στιγμιαία ακτινική συχνότητα </a:t>
                </a:r>
                <a:r>
                  <a:rPr lang="el-GR" sz="1800" dirty="0"/>
                  <a:t>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ως: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l-GR" sz="1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𝜃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l-GR" sz="18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l-GR" sz="18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𝜑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>
                  <a:buNone/>
                </a:pPr>
                <a:r>
                  <a:rPr lang="el-GR" sz="1800" dirty="0" smtClean="0"/>
                  <a:t>Όταν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 panose="02040503050406030204" pitchFamily="18" charset="0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1800" i="1">
                        <a:latin typeface="Cambria Math" panose="02040503050406030204" pitchFamily="18" charset="0"/>
                      </a:rPr>
                      <m:t>𝜎𝜏𝛼𝜃𝜀𝜌𝛼</m:t>
                    </m:r>
                  </m:oMath>
                </a14:m>
                <a:r>
                  <a:rPr lang="el-GR" sz="1800" dirty="0"/>
                  <a:t>, τότε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l-GR" sz="1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l-GR" sz="1800" dirty="0"/>
              </a:p>
              <a:p>
                <a:pPr marL="0" indent="0">
                  <a:buNone/>
                </a:pPr>
                <a:r>
                  <a:rPr lang="el-GR" sz="1800" dirty="0"/>
                  <a:t> </a:t>
                </a:r>
              </a:p>
              <a:p>
                <a:pPr marL="0" indent="0">
                  <a:buNone/>
                </a:pPr>
                <a:r>
                  <a:rPr lang="el-GR" sz="1800" dirty="0"/>
                  <a:t>Για τ</a:t>
                </a:r>
                <a:r>
                  <a:rPr lang="el-GR" sz="1800" dirty="0" smtClean="0"/>
                  <a:t>ο </a:t>
                </a:r>
                <a:r>
                  <a:rPr lang="el-GR" sz="1800" dirty="0"/>
                  <a:t>διαμορφωμένο κατά γωνία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ορίζουμε τα ακόλουθα μεγέθη:</a:t>
                </a:r>
                <a:endParaRPr lang="el-GR" sz="1800" dirty="0"/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			</a:t>
                </a:r>
                <a:r>
                  <a:rPr lang="el-GR" sz="1800" b="1" dirty="0" smtClean="0"/>
                  <a:t>Στιγμιαία </a:t>
                </a:r>
                <a:r>
                  <a:rPr lang="el-GR" sz="1800" b="1" dirty="0"/>
                  <a:t>απόκλιση φάσης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𝑑</m:t>
                    </m:r>
                    <m:r>
                      <a:rPr lang="el-GR" sz="1800" i="1">
                        <a:latin typeface="Cambria Math"/>
                      </a:rPr>
                      <m:t>𝜑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)/</m:t>
                    </m:r>
                    <m:r>
                      <a:rPr lang="en-US" sz="1800" i="1">
                        <a:latin typeface="Cambria Math"/>
                      </a:rPr>
                      <m:t>𝑑𝑡</m:t>
                    </m:r>
                  </m:oMath>
                </a14:m>
                <a:r>
                  <a:rPr lang="en-US" sz="1800" i="1" dirty="0"/>
                  <a:t> </a:t>
                </a:r>
                <a:r>
                  <a:rPr lang="el-GR" sz="1800" dirty="0"/>
                  <a:t>		</a:t>
                </a:r>
                <a:r>
                  <a:rPr lang="el-GR" sz="1800" dirty="0" smtClean="0"/>
                  <a:t>	</a:t>
                </a:r>
                <a:r>
                  <a:rPr lang="el-GR" sz="1800" b="1" dirty="0" smtClean="0"/>
                  <a:t>Στιγμιαία </a:t>
                </a:r>
                <a:r>
                  <a:rPr lang="el-GR" sz="1800" b="1" dirty="0"/>
                  <a:t>απόκλιση συχνότητας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l-GR" sz="1800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l-GR" sz="1800" dirty="0"/>
                  <a:t>	</a:t>
                </a:r>
                <a:r>
                  <a:rPr lang="el-GR" sz="1800" dirty="0" smtClean="0"/>
                  <a:t>	</a:t>
                </a:r>
                <a:r>
                  <a:rPr lang="el-GR" sz="1800" b="1" dirty="0" smtClean="0"/>
                  <a:t>Μέγιστη </a:t>
                </a:r>
                <a:r>
                  <a:rPr lang="el-GR" sz="1800" b="1" dirty="0"/>
                  <a:t>απόκλιση </a:t>
                </a:r>
                <a:r>
                  <a:rPr lang="el-GR" sz="1800" b="1" dirty="0" smtClean="0"/>
                  <a:t>συχνότητας</a:t>
                </a:r>
                <a:endParaRPr lang="el-GR" altLang="el-GR" sz="1800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0">
                <a:blip r:embed="rId3"/>
                <a:stretch>
                  <a:fillRect l="-593" t="-85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55451842"/>
                  </p:ext>
                </p:extLst>
              </p:nvPr>
            </p:nvGraphicFramePr>
            <p:xfrm>
              <a:off x="1475656" y="1772816"/>
              <a:ext cx="6768752" cy="64008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3843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3843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0405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i="1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𝐴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𝑐𝑜𝑠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l-GR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 i="1">
                                            <a:latin typeface="Cambria Math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𝑡</m:t>
                                    </m:r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𝜑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i="1">
                                            <a:latin typeface="Cambria Math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</m:e>
                                </m:d>
                              </m:oMath>
                            </m:oMathPara>
                          </a14:m>
                          <a:endParaRPr lang="el-G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l-GR" sz="1800" i="1" smtClean="0">
                                  <a:latin typeface="Cambria Math"/>
                                </a:rPr>
                                <m:t>𝐴</m:t>
                              </m:r>
                            </m:oMath>
                          </a14:m>
                          <a:r>
                            <a:rPr lang="el-GR" sz="1800" dirty="0"/>
                            <a:t> και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:</m:t>
                              </m:r>
                            </m:oMath>
                          </a14:m>
                          <a:r>
                            <a:rPr lang="en-US" sz="1800" dirty="0" smtClean="0"/>
                            <a:t> </a:t>
                          </a:r>
                          <a:r>
                            <a:rPr lang="el-GR" sz="1800" dirty="0" smtClean="0"/>
                            <a:t>σταθερές</a:t>
                          </a:r>
                          <a:endParaRPr lang="el-GR" sz="1800" dirty="0"/>
                        </a:p>
                        <a:p>
                          <a:endParaRPr lang="el-G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55451842"/>
                  </p:ext>
                </p:extLst>
              </p:nvPr>
            </p:nvGraphicFramePr>
            <p:xfrm>
              <a:off x="1475656" y="1772816"/>
              <a:ext cx="6768752" cy="64008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384376"/>
                    <a:gridCol w="3384376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t="-4717" r="-998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00180" t="-471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44619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Ορισμός Διαμόρφωσης Φάσης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300"/>
                  </a:spcBef>
                </a:pPr>
                <a:r>
                  <a:rPr lang="el-GR" sz="1800" b="1" dirty="0" smtClean="0"/>
                  <a:t>Διαμόρφωση Φάσης (</a:t>
                </a:r>
                <a:r>
                  <a:rPr lang="en-US" sz="1800" b="1" dirty="0" smtClean="0"/>
                  <a:t>Phase Modulation – PM)</a:t>
                </a:r>
                <a:endParaRPr lang="el-GR" sz="1800" b="1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800" b="1" dirty="0" smtClean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r>
                  <a:rPr lang="en-US" sz="1800" dirty="0" smtClean="0"/>
                  <a:t>H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στιγμιαία απόκλιση φάσης </a:t>
                </a:r>
                <a:r>
                  <a:rPr lang="el-GR" sz="1800" dirty="0" smtClean="0"/>
                  <a:t>είναι </a:t>
                </a:r>
                <a:r>
                  <a:rPr lang="el-GR" sz="1800" dirty="0"/>
                  <a:t>ανάλογη με </a:t>
                </a:r>
                <a:r>
                  <a:rPr lang="el-GR" sz="1800" dirty="0" smtClean="0"/>
                  <a:t>το πληροφοριακό σήμα:</a:t>
                </a:r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𝜑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𝑝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endParaRPr lang="el-GR" sz="1800" i="1" dirty="0" smtClean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: σταθερά </a:t>
                </a:r>
                <a:r>
                  <a:rPr lang="el-GR" sz="1800" dirty="0"/>
                  <a:t>απόκλισης </a:t>
                </a:r>
                <a:r>
                  <a:rPr lang="el-GR" sz="1800" dirty="0" smtClean="0"/>
                  <a:t>φάσης</a:t>
                </a:r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r>
                  <a:rPr lang="el-GR" sz="1800" b="1" dirty="0" smtClean="0"/>
                  <a:t>Διαμορφωμένο</a:t>
                </a:r>
                <a:r>
                  <a:rPr lang="en-US" sz="1800" b="1" dirty="0" smtClean="0"/>
                  <a:t> PM </a:t>
                </a:r>
                <a:r>
                  <a:rPr lang="el-GR" sz="1800" b="1" dirty="0" smtClean="0"/>
                  <a:t>σήμα: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𝑃𝑀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𝐴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𝑐𝑜𝑠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 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r>
                  <a:rPr lang="el-GR" sz="1800" dirty="0"/>
                  <a:t>Σ</a:t>
                </a:r>
                <a:r>
                  <a:rPr lang="el-GR" sz="1800" dirty="0" smtClean="0"/>
                  <a:t>τιγμιαία </a:t>
                </a:r>
                <a:r>
                  <a:rPr lang="el-GR" sz="1800" dirty="0"/>
                  <a:t>ακτινική </a:t>
                </a:r>
                <a:r>
                  <a:rPr lang="el-GR" sz="1800" dirty="0" smtClean="0"/>
                  <a:t>συχνότητα:</a:t>
                </a: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𝑝</m:t>
                          </m:r>
                        </m:sub>
                      </m:sSub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𝑑𝑚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l-GR" sz="1800" dirty="0" smtClean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l-GR" sz="1800" dirty="0"/>
                  <a:t> μεταβάλλεται γραμμικά με την </a:t>
                </a:r>
                <a:r>
                  <a:rPr lang="el-GR" sz="1800" dirty="0" smtClean="0"/>
                  <a:t>παράγωγο </a:t>
                </a:r>
                <a:r>
                  <a:rPr lang="el-GR" sz="1800" dirty="0"/>
                  <a:t>του </a:t>
                </a:r>
                <a:r>
                  <a:rPr lang="el-GR" sz="1800" dirty="0" smtClean="0"/>
                  <a:t>πληροφοριακού σήματος.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3"/>
                <a:stretch>
                  <a:fillRect l="-444" t="-706" r="-22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701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Ορισμός Διαμόρφωσης Συχνότητας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300"/>
                  </a:spcBef>
                </a:pPr>
                <a:r>
                  <a:rPr lang="el-GR" sz="1800" b="1" dirty="0" smtClean="0"/>
                  <a:t>Διαμόρφωση συχνότητας</a:t>
                </a:r>
                <a:r>
                  <a:rPr lang="en-US" sz="1800" b="1" dirty="0"/>
                  <a:t> </a:t>
                </a:r>
                <a:r>
                  <a:rPr lang="en-US" sz="1800" b="1" dirty="0" smtClean="0"/>
                  <a:t>(Frequency Modulation – FM)</a:t>
                </a:r>
                <a:endParaRPr lang="el-GR" sz="1800" b="1" dirty="0" smtClean="0"/>
              </a:p>
              <a:p>
                <a:pPr marL="400050" lvl="2" indent="0" algn="l">
                  <a:spcBef>
                    <a:spcPts val="300"/>
                  </a:spcBef>
                  <a:buNone/>
                </a:pPr>
                <a:endParaRPr lang="el-GR" dirty="0" smtClean="0"/>
              </a:p>
              <a:p>
                <a:pPr marL="400050" lvl="2" indent="0" algn="l">
                  <a:spcBef>
                    <a:spcPts val="300"/>
                  </a:spcBef>
                  <a:buNone/>
                </a:pPr>
                <a:r>
                  <a:rPr lang="en-US" dirty="0" smtClean="0"/>
                  <a:t>H</a:t>
                </a:r>
                <a:r>
                  <a:rPr lang="el-GR" dirty="0" smtClean="0"/>
                  <a:t> </a:t>
                </a:r>
                <a:r>
                  <a:rPr lang="el-GR" dirty="0"/>
                  <a:t>στιγμιαία απόκλιση </a:t>
                </a:r>
                <a:r>
                  <a:rPr lang="el-GR" dirty="0" smtClean="0"/>
                  <a:t>συχνότητας είναι </a:t>
                </a:r>
                <a:r>
                  <a:rPr lang="el-GR" dirty="0"/>
                  <a:t>ανάλογη με το πληροφοριακό σήμα: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𝑑</m:t>
                        </m:r>
                        <m:r>
                          <a:rPr lang="el-GR" sz="1800" i="1">
                            <a:latin typeface="Cambria Math"/>
                          </a:rPr>
                          <m:t>𝜑</m:t>
                        </m:r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𝑓</m:t>
                        </m:r>
                        <m:r>
                          <a:rPr lang="el-GR" sz="1800" b="0" i="1" smtClean="0">
                            <a:latin typeface="Cambria Math"/>
                          </a:rPr>
                          <m:t> </m:t>
                        </m:r>
                      </m:sub>
                    </m:sSub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	ή 	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𝑓</m:t>
                        </m:r>
                      </m:sub>
                    </m:sSub>
                    <m:nary>
                      <m:naryPr>
                        <m:limLoc m:val="subSup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𝑜</m:t>
                            </m:r>
                          </m:sub>
                        </m:sSub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𝑚</m:t>
                        </m:r>
                      </m:e>
                    </m:nary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𝜆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𝑑</m:t>
                    </m:r>
                    <m:r>
                      <a:rPr lang="el-GR" sz="1800" i="1">
                        <a:latin typeface="Cambria Math"/>
                      </a:rPr>
                      <m:t>𝜆</m:t>
                    </m:r>
                    <m:r>
                      <a:rPr lang="el-GR" sz="1800" i="1">
                        <a:latin typeface="Cambria Math"/>
                      </a:rPr>
                      <m:t>+</m:t>
                    </m:r>
                    <m:r>
                      <a:rPr lang="el-GR" sz="1800" i="1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l-GR" sz="1800" dirty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endParaRPr lang="el-GR" sz="1800" i="1" dirty="0" smtClean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l-GR" sz="1800" dirty="0" smtClean="0"/>
                  <a:t>: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σταθερά </a:t>
                </a:r>
                <a:r>
                  <a:rPr lang="el-GR" sz="1800" dirty="0"/>
                  <a:t>απόκλισης </a:t>
                </a:r>
                <a:r>
                  <a:rPr lang="el-GR" sz="1800" dirty="0" smtClean="0"/>
                  <a:t>συχνότητας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(θεωρούμε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=−∞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−∞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=0</m:t>
                    </m:r>
                    <m:r>
                      <a:rPr lang="el-GR" sz="18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l-GR" sz="1800" dirty="0" smtClean="0"/>
                  <a:t>.</a:t>
                </a:r>
                <a:endParaRPr lang="en-US" sz="1800" dirty="0" smtClean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endParaRPr lang="en-US" sz="1800" dirty="0" smtClean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r>
                  <a:rPr lang="el-GR" sz="1800" b="1" dirty="0"/>
                  <a:t>Διαμορφωμένο</a:t>
                </a:r>
                <a:r>
                  <a:rPr lang="en-US" sz="1800" b="1" dirty="0"/>
                  <a:t> </a:t>
                </a:r>
                <a:r>
                  <a:rPr lang="en-US" sz="1800" b="1" dirty="0" smtClean="0"/>
                  <a:t>FM </a:t>
                </a:r>
                <a:r>
                  <a:rPr lang="el-GR" sz="1800" b="1" dirty="0"/>
                  <a:t>σήμα:</a:t>
                </a:r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𝐹𝑀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𝐴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  <m:nary>
                            <m:naryPr>
                              <m:limLoc m:val="subSup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−∞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</m:d>
                              <m:r>
                                <a:rPr lang="el-GR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𝜆</m:t>
                              </m:r>
                            </m:e>
                          </m:nary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400050" lvl="2" indent="0" algn="l">
                  <a:spcBef>
                    <a:spcPts val="300"/>
                  </a:spcBef>
                  <a:buNone/>
                </a:pPr>
                <a:endParaRPr lang="el-GR" dirty="0" smtClean="0"/>
              </a:p>
              <a:p>
                <a:pPr marL="400050" lvl="2" indent="0" algn="l">
                  <a:spcBef>
                    <a:spcPts val="300"/>
                  </a:spcBef>
                  <a:buNone/>
                </a:pPr>
                <a:r>
                  <a:rPr lang="el-GR" dirty="0" smtClean="0"/>
                  <a:t>Στιγμιαία </a:t>
                </a:r>
                <a:r>
                  <a:rPr lang="el-GR" dirty="0"/>
                  <a:t>ακτινική συχνότητα: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l-GR" sz="1800" dirty="0"/>
                  <a:t> μεταβάλλεται γραμμικά με το διαμορφώνον σήμα.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3"/>
                <a:stretch>
                  <a:fillRect l="-444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911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Διαμόρφωση Πλάτους</a:t>
            </a:r>
            <a:endParaRPr lang="el-GR" alt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el-GR" altLang="el-GR" sz="1600" dirty="0" smtClean="0"/>
              <a:t>Κυματομορφές πληροφοριακού σήματος, φέρουσας και διαμορφωμένου ΑΜ</a:t>
            </a:r>
            <a:endParaRPr lang="en-US" altLang="el-GR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268760"/>
            <a:ext cx="615268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4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Διαμόρφωση Γωνίας</a:t>
            </a:r>
            <a:endParaRPr lang="el-GR" alt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el-GR" altLang="el-GR" sz="1600" dirty="0" smtClean="0"/>
              <a:t>Κυματομορφές πληροφοριακού σήματος, φέρουσας και διαμορφωμένου </a:t>
            </a:r>
            <a:r>
              <a:rPr lang="en-US" altLang="el-GR" sz="1600" dirty="0" smtClean="0"/>
              <a:t>F</a:t>
            </a:r>
            <a:r>
              <a:rPr lang="el-GR" altLang="el-GR" sz="1600" dirty="0" smtClean="0"/>
              <a:t>Μ και </a:t>
            </a:r>
            <a:r>
              <a:rPr lang="en-US" altLang="el-GR" sz="1600" dirty="0" smtClean="0"/>
              <a:t>PM</a:t>
            </a:r>
            <a:endParaRPr lang="en-US" altLang="el-GR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9672" y="1402203"/>
            <a:ext cx="5760640" cy="433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49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b="1" dirty="0" smtClean="0"/>
              <a:t>Διαμόρφωση Γωνίας Στενής Ζώνης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Narrow Band FM</a:t>
            </a:r>
          </a:p>
          <a:p>
            <a:r>
              <a:rPr lang="en-US" dirty="0" smtClean="0"/>
              <a:t>Narrow Band PM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580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23188</TotalTime>
  <Words>308</Words>
  <Application>Microsoft Office PowerPoint</Application>
  <PresentationFormat>On-screen Show (4:3)</PresentationFormat>
  <Paragraphs>248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Cambria Math</vt:lpstr>
      <vt:lpstr>Office Theme</vt:lpstr>
      <vt:lpstr>Τηλεπικοινωνιακά Συστήματα Ι</vt:lpstr>
      <vt:lpstr>Ατζέντα</vt:lpstr>
      <vt:lpstr>Διαμόρφωση Γωνίας</vt:lpstr>
      <vt:lpstr>Εισαγωγή στις Διαμορφώσεις Γωνίας</vt:lpstr>
      <vt:lpstr>Ορισμός Διαμόρφωσης Φάσης</vt:lpstr>
      <vt:lpstr>Ορισμός Διαμόρφωσης Συχνότητας</vt:lpstr>
      <vt:lpstr>Διαμόρφωση Πλάτους</vt:lpstr>
      <vt:lpstr>Διαμόρφωση Γωνίας</vt:lpstr>
      <vt:lpstr>Διαμόρφωση Γωνίας Στενής Ζώνης</vt:lpstr>
      <vt:lpstr>Διαμόρφωση Γωνίας Στενής Ζώνης</vt:lpstr>
      <vt:lpstr>Ημιτονοειδής Διαμόρφωση (Διαμόρφωση Απλού Τόνου)</vt:lpstr>
      <vt:lpstr>Δείκτης Διαμόρφωσης (για διαμόρφωση απλού τόνου)</vt:lpstr>
      <vt:lpstr>Φάσμα Σήματος FM (1/2)</vt:lpstr>
      <vt:lpstr>Φάσμα Σήματος FM (2/2)</vt:lpstr>
      <vt:lpstr>Άσκηση 1</vt:lpstr>
      <vt:lpstr>Άσκηση 1 (συνέχεια)</vt:lpstr>
      <vt:lpstr>Άσκηση 2</vt:lpstr>
      <vt:lpstr>Άσκηση 3</vt:lpstr>
      <vt:lpstr>Άσκηση 3 (συνέχεια)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Paraskevas</dc:creator>
  <cp:lastModifiedBy>Michael Paraskevas</cp:lastModifiedBy>
  <cp:revision>897</cp:revision>
  <dcterms:created xsi:type="dcterms:W3CDTF">2012-03-18T08:27:36Z</dcterms:created>
  <dcterms:modified xsi:type="dcterms:W3CDTF">2016-11-07T13:44:21Z</dcterms:modified>
</cp:coreProperties>
</file>