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97"/>
  </p:notesMasterIdLst>
  <p:sldIdLst>
    <p:sldId id="311" r:id="rId3"/>
    <p:sldId id="583" r:id="rId4"/>
    <p:sldId id="423" r:id="rId5"/>
    <p:sldId id="457" r:id="rId6"/>
    <p:sldId id="458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477" r:id="rId26"/>
    <p:sldId id="478" r:id="rId27"/>
    <p:sldId id="479" r:id="rId28"/>
    <p:sldId id="483" r:id="rId29"/>
    <p:sldId id="484" r:id="rId30"/>
    <p:sldId id="485" r:id="rId31"/>
    <p:sldId id="486" r:id="rId32"/>
    <p:sldId id="487" r:id="rId33"/>
    <p:sldId id="488" r:id="rId34"/>
    <p:sldId id="490" r:id="rId35"/>
    <p:sldId id="491" r:id="rId36"/>
    <p:sldId id="492" r:id="rId37"/>
    <p:sldId id="494" r:id="rId38"/>
    <p:sldId id="495" r:id="rId39"/>
    <p:sldId id="496" r:id="rId40"/>
    <p:sldId id="497" r:id="rId41"/>
    <p:sldId id="498" r:id="rId42"/>
    <p:sldId id="499" r:id="rId43"/>
    <p:sldId id="501" r:id="rId44"/>
    <p:sldId id="502" r:id="rId45"/>
    <p:sldId id="504" r:id="rId46"/>
    <p:sldId id="505" r:id="rId47"/>
    <p:sldId id="506" r:id="rId48"/>
    <p:sldId id="507" r:id="rId49"/>
    <p:sldId id="508" r:id="rId50"/>
    <p:sldId id="511" r:id="rId51"/>
    <p:sldId id="513" r:id="rId52"/>
    <p:sldId id="515" r:id="rId53"/>
    <p:sldId id="516" r:id="rId54"/>
    <p:sldId id="517" r:id="rId55"/>
    <p:sldId id="518" r:id="rId56"/>
    <p:sldId id="519" r:id="rId57"/>
    <p:sldId id="558" r:id="rId58"/>
    <p:sldId id="527" r:id="rId59"/>
    <p:sldId id="528" r:id="rId60"/>
    <p:sldId id="541" r:id="rId61"/>
    <p:sldId id="544" r:id="rId62"/>
    <p:sldId id="545" r:id="rId63"/>
    <p:sldId id="547" r:id="rId64"/>
    <p:sldId id="548" r:id="rId65"/>
    <p:sldId id="549" r:id="rId66"/>
    <p:sldId id="550" r:id="rId67"/>
    <p:sldId id="553" r:id="rId68"/>
    <p:sldId id="554" r:id="rId69"/>
    <p:sldId id="555" r:id="rId70"/>
    <p:sldId id="556" r:id="rId71"/>
    <p:sldId id="557" r:id="rId72"/>
    <p:sldId id="559" r:id="rId73"/>
    <p:sldId id="560" r:id="rId74"/>
    <p:sldId id="561" r:id="rId75"/>
    <p:sldId id="562" r:id="rId76"/>
    <p:sldId id="563" r:id="rId77"/>
    <p:sldId id="564" r:id="rId78"/>
    <p:sldId id="565" r:id="rId79"/>
    <p:sldId id="566" r:id="rId80"/>
    <p:sldId id="567" r:id="rId81"/>
    <p:sldId id="568" r:id="rId82"/>
    <p:sldId id="569" r:id="rId83"/>
    <p:sldId id="570" r:id="rId84"/>
    <p:sldId id="571" r:id="rId85"/>
    <p:sldId id="572" r:id="rId86"/>
    <p:sldId id="573" r:id="rId87"/>
    <p:sldId id="574" r:id="rId88"/>
    <p:sldId id="575" r:id="rId89"/>
    <p:sldId id="576" r:id="rId90"/>
    <p:sldId id="577" r:id="rId91"/>
    <p:sldId id="578" r:id="rId92"/>
    <p:sldId id="579" r:id="rId93"/>
    <p:sldId id="580" r:id="rId94"/>
    <p:sldId id="581" r:id="rId95"/>
    <p:sldId id="582" r:id="rId96"/>
  </p:sldIdLst>
  <p:sldSz cx="9144000" cy="6858000" type="screen4x3"/>
  <p:notesSz cx="6858000" cy="9144000"/>
  <p:custDataLst>
    <p:tags r:id="rId9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65" autoAdjust="0"/>
    <p:restoredTop sz="94660"/>
  </p:normalViewPr>
  <p:slideViewPr>
    <p:cSldViewPr>
      <p:cViewPr>
        <p:scale>
          <a:sx n="75" d="100"/>
          <a:sy n="75" d="100"/>
        </p:scale>
        <p:origin x="-774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tags" Target="tags/tag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png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8.png"/><Relationship Id="rId4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8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9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0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200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8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0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1.png"/><Relationship Id="rId4" Type="http://schemas.openxmlformats.org/officeDocument/2006/relationships/oleObject" Target="../embeddings/oleObject14.bin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42.png"/><Relationship Id="rId4" Type="http://schemas.openxmlformats.org/officeDocument/2006/relationships/oleObject" Target="../embeddings/oleObject15.bin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</a:t>
            </a:r>
            <a:r>
              <a:rPr lang="en-US" sz="2800" b="1" dirty="0" smtClean="0"/>
              <a:t>2</a:t>
            </a:r>
            <a:r>
              <a:rPr lang="el-GR" sz="2800" b="1" dirty="0" smtClean="0"/>
              <a:t>: Ανάλυση Fourier</a:t>
            </a:r>
            <a:r>
              <a:rPr lang="en-US" sz="2800" b="1" dirty="0" smtClean="0"/>
              <a:t> </a:t>
            </a:r>
            <a:r>
              <a:rPr lang="el-GR" sz="2800" b="1" dirty="0" smtClean="0"/>
              <a:t> και Γραμμικά Φίλτρα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2</a:t>
            </a:r>
            <a:r>
              <a:rPr lang="el-GR" b="1" dirty="0" smtClean="0"/>
              <a:t>. </a:t>
            </a:r>
            <a:r>
              <a:rPr lang="el-GR" b="1" dirty="0"/>
              <a:t>Φυσική Σημασία του Μετασχηματισμού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01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Φυσική Σημασία </a:t>
            </a:r>
            <a:r>
              <a:rPr lang="el-GR" dirty="0" smtClean="0"/>
              <a:t>Μετασχηματισμού Fourier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μετασχηματισμός Fourier είναι </a:t>
                </a:r>
                <a:r>
                  <a:rPr lang="el-GR" sz="1800" dirty="0"/>
                  <a:t>γενικά </a:t>
                </a:r>
                <a:r>
                  <a:rPr lang="el-GR" sz="1800" dirty="0" smtClean="0"/>
                  <a:t>μιγαδική συνάρτηση, άρα γράφεται ως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r>
                        <a:rPr lang="el-GR" sz="1800" i="1" dirty="0" err="1">
                          <a:latin typeface="Cambria Math"/>
                        </a:rPr>
                        <m:t>𝑅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)+</m:t>
                      </m:r>
                      <m:r>
                        <a:rPr lang="el-GR" sz="1800" i="1" dirty="0" err="1">
                          <a:latin typeface="Cambria Math"/>
                        </a:rPr>
                        <m:t>𝑗𝐼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πραγματικό μέρος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𝐼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φανταστικό </a:t>
                </a:r>
                <a:r>
                  <a:rPr lang="el-GR" sz="1800" dirty="0" smtClean="0"/>
                  <a:t>μέρος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πραγματική συνάρτηση αποδεικνύεται ότι 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άρτια </a:t>
                </a:r>
                <a:r>
                  <a:rPr lang="el-GR" sz="1800" dirty="0"/>
                  <a:t>συνάρτηση, ενώ 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Ι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περιττή </a:t>
                </a:r>
                <a:r>
                  <a:rPr lang="el-GR" sz="1800" dirty="0"/>
                  <a:t>συνάρτηση και δίνονται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𝑅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𝐼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)=−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8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Φυσική Σημασία </a:t>
            </a:r>
            <a:r>
              <a:rPr lang="el-GR" dirty="0" smtClean="0"/>
              <a:t>Μετασχηματισμού Fourier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μετασχηματισμός Fourier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ως </a:t>
                </a:r>
                <a:r>
                  <a:rPr lang="el-GR" sz="1800" dirty="0"/>
                  <a:t>μιγαδική συνάρτηση, </a:t>
                </a:r>
                <a:r>
                  <a:rPr lang="el-GR" sz="1800" dirty="0" smtClean="0"/>
                  <a:t>γράφεται επίσης </a:t>
                </a:r>
                <a:r>
                  <a:rPr lang="el-GR" sz="1800" dirty="0"/>
                  <a:t>ως: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)=|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b="1" dirty="0" smtClean="0"/>
                  <a:t>φάσμα </a:t>
                </a:r>
                <a:r>
                  <a:rPr lang="el-GR" sz="1800" b="1" dirty="0"/>
                  <a:t>πλάτους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amplitude</a:t>
                </a:r>
                <a:r>
                  <a:rPr lang="el-GR" sz="1800" dirty="0"/>
                  <a:t> </a:t>
                </a:r>
                <a:r>
                  <a:rPr lang="el-GR" sz="1800" dirty="0" err="1"/>
                  <a:t>spectrum</a:t>
                </a:r>
                <a:r>
                  <a:rPr lang="el-GR" sz="1800" dirty="0" smtClean="0"/>
                  <a:t>)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b="1" dirty="0"/>
                  <a:t>φάσμα φάσης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phase</a:t>
                </a:r>
                <a:r>
                  <a:rPr lang="el-GR" sz="1800" dirty="0"/>
                  <a:t> </a:t>
                </a:r>
                <a:r>
                  <a:rPr lang="el-GR" sz="1800" dirty="0" err="1"/>
                  <a:t>spectrum</a:t>
                </a:r>
                <a:r>
                  <a:rPr lang="el-GR" sz="1800" dirty="0"/>
                  <a:t>)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φάσμα </a:t>
                </a:r>
                <a:r>
                  <a:rPr lang="el-GR" sz="1800" dirty="0"/>
                  <a:t>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είναι </a:t>
                </a:r>
                <a:r>
                  <a:rPr lang="el-GR" sz="1800" b="1" dirty="0"/>
                  <a:t>συνεχές</a:t>
                </a:r>
                <a:r>
                  <a:rPr lang="el-GR" sz="1800" dirty="0"/>
                  <a:t>, σε αντίθεση με το φάσμα των σειρών Fourier που είναι διακριτό. 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πλάτος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l-GR" sz="1800" i="0" dirty="0" err="1">
                        <a:latin typeface="Cambria Math"/>
                      </a:rPr>
                      <m:t>Χ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και η φάση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υπολογίζονται από: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</m:t>
                      </m:r>
                      <m:rad>
                        <m:radPr>
                          <m:degHide m:val="on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𝜑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𝐼</m:t>
                                  </m:r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𝑅</m:t>
                                  </m:r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816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3</a:t>
            </a:r>
            <a:r>
              <a:rPr lang="el-GR" b="1" dirty="0" smtClean="0"/>
              <a:t>. </a:t>
            </a:r>
            <a:r>
              <a:rPr lang="el-GR" b="1" dirty="0"/>
              <a:t>Συνθήκες Ύπαρξης του Μετασχηματισμού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92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Συνθήκες Ύπαρξης του Μετασχηματισμού </a:t>
            </a:r>
            <a:r>
              <a:rPr lang="el-GR" dirty="0" smtClean="0"/>
              <a:t>Fourier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Τα ολοκληρώματα ορισμού του ευθύ και του αντίστροφου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υπάρχουν </a:t>
                </a:r>
                <a:r>
                  <a:rPr lang="el-GR" sz="1800" dirty="0" smtClean="0"/>
                  <a:t>πάντα.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ικανές συνθήκες για να υπάρχει ο μετασχηματισμός Fourier ενός σήματος είναι οι συνθήκες </a:t>
                </a:r>
                <a:r>
                  <a:rPr lang="el-GR" sz="1800" dirty="0" err="1"/>
                  <a:t>Dirichlet</a:t>
                </a:r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1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απόλυτα </a:t>
                </a:r>
                <a:r>
                  <a:rPr lang="el-GR" sz="1800" dirty="0" smtClean="0"/>
                  <a:t>ολοκληρώσιμη, </a:t>
                </a:r>
                <a:r>
                  <a:rPr lang="el-GR" sz="1800" dirty="0"/>
                  <a:t>δηλαδή να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&lt;+∞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35560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ή με άλλα λόγια,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χρονικώς πεπερασμένο </a:t>
                </a:r>
                <a:r>
                  <a:rPr lang="el-GR" sz="1800" dirty="0" smtClean="0"/>
                  <a:t>δηλ. να είναι σήμα ενέργειας</a:t>
                </a:r>
                <a:r>
                  <a:rPr lang="el-GR" sz="1800" dirty="0"/>
                  <a:t>. Η συνθήκη αυτή είναι ικανή αλλά όχι αναγκαία</a:t>
                </a:r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2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συνεχής ή να περιέχει πεπερασμένο αριθμό ασυνεχειών, καθεμιά από τις οποίες να είναι πεπερασμένου ύψους.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3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φραγμένης κύμανσης, δηλαδή </a:t>
                </a:r>
                <a:r>
                  <a:rPr lang="el-GR" sz="1800" dirty="0" smtClean="0"/>
                  <a:t>να μπορεί </a:t>
                </a:r>
                <a:r>
                  <a:rPr lang="el-GR" sz="1800" dirty="0"/>
                  <a:t>να παρασταθεί με καμπύλη πεπερασμένου μήκους σε οποιοδήποτε πεπερασμένο χρονικό διάστημα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3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Fourier του κρουστικού παλμού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Από τον ορισμό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έχουμε:</a:t>
                </a:r>
                <a:r>
                  <a:rPr lang="en-US" sz="1800" dirty="0" smtClean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err="1">
                          <a:latin typeface="Cambria Math"/>
                        </a:rPr>
                        <m:t>Δ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Χρησιμοποιήθηκε </a:t>
                </a:r>
                <a:r>
                  <a:rPr lang="el-GR" sz="1800" dirty="0"/>
                  <a:t>η ιδιότητα ολίσθησης 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 dirty="0" smtClean="0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 dirty="0" smtClean="0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𝑑𝑡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φάσμα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Δ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υπάρχουν </a:t>
                </a:r>
                <a:r>
                  <a:rPr lang="el-GR" sz="1800" dirty="0"/>
                  <a:t>άπειρες συχνότητες με μοναδιαίο πλάτος και μηδενική φάση. Αυτό εξηγεί την σπουδαία αξία της κρουστικής απόκρισης στην ανάλυση ΓΧΑ συστημάτων.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59" b="14766"/>
          <a:stretch>
            <a:fillRect/>
          </a:stretch>
        </p:blipFill>
        <p:spPr bwMode="auto">
          <a:xfrm>
            <a:off x="1763688" y="3429000"/>
            <a:ext cx="2161742" cy="17466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408140"/>
              </p:ext>
            </p:extLst>
          </p:nvPr>
        </p:nvGraphicFramePr>
        <p:xfrm>
          <a:off x="4408853" y="3500611"/>
          <a:ext cx="2971459" cy="1728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Bitmap Image" r:id="rId5" imgW="1991003" imgH="1152381" progId="Paint.Picture">
                  <p:embed/>
                </p:oleObj>
              </mc:Choice>
              <mc:Fallback>
                <p:oleObj name="Bitmap Image" r:id="rId5" imgW="1991003" imgH="115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8853" y="3500611"/>
                        <a:ext cx="2971459" cy="17285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995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+1)+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−1)</m:t>
                    </m:r>
                  </m:oMath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τον ορισμό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Χρησιμοποιούμε τη γνωστή ιδιότητα της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: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Ως συνάρτηση </a:t>
                </a:r>
                <a:r>
                  <a:rPr lang="el-GR" sz="1800" dirty="0"/>
                  <a:t>δοκιμής θεωρούμε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οπότε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= −1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= 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043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𝐴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εξίσωση ορισμού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θα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𝐴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44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func>
                      <m:func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i="0" dirty="0" err="1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τον ορισμό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και αντικαθιστώντας το συνημίτονο από τον τύπο του </a:t>
                </a:r>
                <a:r>
                  <a:rPr lang="en-US" sz="1800" dirty="0"/>
                  <a:t>Euler, </a:t>
                </a:r>
                <a:r>
                  <a:rPr lang="el-GR" sz="1800" dirty="0"/>
                  <a:t>προκύπτει: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  <m:r>
                            <a:rPr lang="en-US" sz="1800" i="1" dirty="0">
                              <a:latin typeface="Cambria Math"/>
                            </a:rPr>
                            <m:t>+ 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949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μοναδιαίου τετραγωνικού παλμού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𝛵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 </a:t>
                </a:r>
                <a:r>
                  <a:rPr lang="el-GR" sz="1800" dirty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, δηλαδή: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)≡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𝛵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1,       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 dirty="0">
                                <a:latin typeface="Cambria Math"/>
                              </a:rPr>
                              <m:t>≤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0,       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 dirty="0">
                                <a:latin typeface="Cambria Math"/>
                              </a:rPr>
                              <m:t>&gt;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eqArr>
                      </m:e>
                    </m:d>
                  </m:oMath>
                </a14:m>
                <a:endParaRPr lang="en-US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Επειδή το σήμα είναι μηδέν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&lt;−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&gt;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m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mr>
                      </m:m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[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 ]=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Στην </a:t>
                </a:r>
                <a:r>
                  <a:rPr lang="el-GR" sz="1800" dirty="0"/>
                  <a:t>επίλυση χρησιμοποιήθηκαν οι γνωστές σχέσεις του </a:t>
                </a:r>
                <a:r>
                  <a:rPr lang="en-US" sz="1800" dirty="0"/>
                  <a:t>Euler, </a:t>
                </a:r>
                <a:r>
                  <a:rPr lang="el-GR" sz="1800" dirty="0"/>
                  <a:t>δηλ.:</a:t>
                </a:r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  <m:r>
                      <a:rPr lang="el-GR" sz="1800" i="1" dirty="0">
                        <a:latin typeface="Cambria Math"/>
                      </a:rPr>
                      <m:t>+</m:t>
                    </m:r>
                    <m:r>
                      <a:rPr lang="en-US" sz="1800" i="1" dirty="0" err="1">
                        <a:latin typeface="Cambria Math"/>
                      </a:rPr>
                      <m:t>𝑗𝑠𝑖𝑛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</m:oMath>
                </a14:m>
                <a:r>
                  <a:rPr lang="el-GR" sz="1800" dirty="0"/>
                  <a:t>  και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  <m:r>
                      <a:rPr lang="el-GR" sz="1800" i="1" dirty="0">
                        <a:latin typeface="Cambria Math"/>
                      </a:rPr>
                      <m:t>−</m:t>
                    </m:r>
                    <m:r>
                      <a:rPr lang="en-US" sz="1800" i="1" dirty="0" err="1">
                        <a:latin typeface="Cambria Math"/>
                      </a:rPr>
                      <m:t>𝑗𝑠𝑖𝑛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121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Μέρος 1: Ανάλυση </a:t>
            </a:r>
            <a:r>
              <a:rPr lang="en-US" sz="4000" b="1" dirty="0" smtClean="0"/>
              <a:t>Fourier</a:t>
            </a:r>
            <a:endParaRPr lang="el-GR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388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5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τετραγωνικός παλμός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Τ</m:t>
                    </m:r>
                  </m:oMath>
                </a14:m>
                <a:r>
                  <a:rPr lang="el-GR" sz="1800" dirty="0"/>
                  <a:t> και ο μετασχηματισμός Fourier του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Ο μετασχηματισμός </a:t>
                </a:r>
                <a:r>
                  <a:rPr lang="el-GR" sz="1800" dirty="0"/>
                  <a:t>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γενικά είναι μία μιγαδική συνάρτηση, </a:t>
                </a:r>
                <a:r>
                  <a:rPr lang="el-GR" sz="1800" dirty="0" smtClean="0"/>
                  <a:t>όμως στην </a:t>
                </a:r>
                <a:r>
                  <a:rPr lang="el-GR" sz="1800" dirty="0"/>
                  <a:t>περίπτωση του τετραγωνικού παλμού είναι μια πραγματική </a:t>
                </a:r>
                <a:r>
                  <a:rPr lang="el-GR" sz="1800" dirty="0" smtClean="0"/>
                  <a:t>συνάρτηση.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τιμή του μετασχηματισμού Fourier στη συχνότητα μηδέν υπολογίζεται από το παρακάτω όριο: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smtClean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 smtClean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→0</m:t>
                          </m:r>
                        </m:lim>
                      </m:limLow>
                      <m:r>
                        <a:rPr lang="el-GR" sz="1800" i="1" dirty="0" smtClean="0">
                          <a:latin typeface="Cambria Math"/>
                        </a:rPr>
                        <m:t>2 </m:t>
                      </m:r>
                      <m:r>
                        <a:rPr lang="el-GR" sz="1800" i="1" dirty="0" smtClean="0">
                          <a:latin typeface="Cambria Math"/>
                        </a:rPr>
                        <m:t>𝑇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=2</m:t>
                      </m:r>
                      <m:r>
                        <a:rPr lang="el-GR" sz="1800" i="1" dirty="0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33175"/>
              </p:ext>
            </p:extLst>
          </p:nvPr>
        </p:nvGraphicFramePr>
        <p:xfrm>
          <a:off x="1109615" y="1268759"/>
          <a:ext cx="2798381" cy="165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Bitmap Image" r:id="rId4" imgW="1867161" imgH="1104762" progId="Paint.Picture">
                  <p:embed/>
                </p:oleObj>
              </mc:Choice>
              <mc:Fallback>
                <p:oleObj name="Bitmap Image" r:id="rId4" imgW="1867161" imgH="110476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15" y="1268759"/>
                        <a:ext cx="2798381" cy="1656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747396"/>
              </p:ext>
            </p:extLst>
          </p:nvPr>
        </p:nvGraphicFramePr>
        <p:xfrm>
          <a:off x="4355976" y="1052736"/>
          <a:ext cx="3790821" cy="18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Bitmap Image" r:id="rId6" imgW="2180952" imgH="1066667" progId="Paint.Picture">
                  <p:embed/>
                </p:oleObj>
              </mc:Choice>
              <mc:Fallback>
                <p:oleObj name="Bitmap Image" r:id="rId6" imgW="2180952" imgH="106666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1052736"/>
                        <a:ext cx="3790821" cy="1857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0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3. 	Οι </a:t>
                </a:r>
                <a:r>
                  <a:rPr lang="el-GR" sz="1800" dirty="0"/>
                  <a:t>τιμές στις οποίες μηδενίζεται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τα </a:t>
                </a:r>
                <a:r>
                  <a:rPr lang="el-GR" sz="1800" b="1" dirty="0"/>
                  <a:t>φασματικά μηδενικά</a:t>
                </a:r>
                <a:r>
                  <a:rPr lang="el-GR" sz="1800" dirty="0"/>
                  <a:t>, δίνονται από την εξίσωση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dirty="0" smtClean="0">
                        <a:latin typeface="Cambria Math"/>
                      </a:rPr>
                      <m:t>sin</m:t>
                    </m:r>
                    <m:r>
                      <a:rPr lang="el-GR" sz="1800" i="1" dirty="0" smtClean="0">
                        <a:latin typeface="Cambria Math"/>
                      </a:rPr>
                      <m:t>⁡(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  <m:r>
                      <a:rPr lang="el-GR" sz="1800" i="1" dirty="0" smtClean="0">
                        <a:latin typeface="Cambria Math"/>
                      </a:rPr>
                      <m:t>)=0</m:t>
                    </m:r>
                  </m:oMath>
                </a14:m>
                <a:r>
                  <a:rPr lang="el-GR" sz="1800" dirty="0"/>
                  <a:t> και είναι οι συχνότητες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>
                        <a:latin typeface="Cambria Math"/>
                      </a:rPr>
                      <m:t>/</m:t>
                    </m:r>
                    <m:r>
                      <a:rPr lang="el-GR" sz="1800" i="1" dirty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=±1,±2,…</m:t>
                    </m:r>
                  </m:oMath>
                </a14:m>
                <a:r>
                  <a:rPr lang="el-GR" sz="1800" dirty="0"/>
                  <a:t> 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4. 	Η </a:t>
                </a:r>
                <a:r>
                  <a:rPr lang="el-GR" sz="1800" dirty="0"/>
                  <a:t>γραφική παράσταση του μετασχηματισμού Fourier διέρχεται περιοδικά από το μηδέν και το ύψος των δευτερευόντων λοβών μειώνεται </a:t>
                </a:r>
                <a:r>
                  <a:rPr lang="el-GR" sz="1800" dirty="0" err="1"/>
                  <a:t>ασυμπτωτικά</a:t>
                </a:r>
                <a:r>
                  <a:rPr lang="el-GR" sz="1800" dirty="0"/>
                  <a:t> στο μηδέν.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5. 	Το </a:t>
                </a:r>
                <a:r>
                  <a:rPr lang="el-GR" sz="1800" dirty="0"/>
                  <a:t>φάσμα τείνει στο μηδέν καθώς περνάμε σε υψηλές συχνότητες, δηλαδή όταν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|→ ∞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λύση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)=2 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sin</m:t>
                    </m:r>
                    <m:r>
                      <a:rPr lang="el-GR" sz="1800" i="1" dirty="0" err="1">
                        <a:latin typeface="Cambria Math"/>
                      </a:rPr>
                      <m:t>⁡(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𝑇</m:t>
                    </m:r>
                    <m:r>
                      <a:rPr lang="el-GR" sz="1800" i="1" dirty="0">
                        <a:latin typeface="Cambria Math"/>
                      </a:rPr>
                      <m:t>)/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 είναι η </a:t>
                </a:r>
                <a:r>
                  <a:rPr lang="el-GR" sz="1800" dirty="0" smtClean="0"/>
                  <a:t>συνάρτηση </a:t>
                </a:r>
                <a:r>
                  <a:rPr lang="el-GR" sz="1800" dirty="0"/>
                  <a:t>δειγματοληψίας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𝑠𝑖𝑛𝑐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ο ζητούμενος μετασχηματισμός Fourier του μπορεί να γραφεί και 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𝜋</m:t>
                                  </m:r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i="0" dirty="0" err="1">
                                          <a:latin typeface="Cambria Math"/>
                                        </a:rPr>
                                        <m:t>Τ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r>
                        <a:rPr lang="el-GR" sz="1800" i="1" dirty="0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00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το σήμα του οποίου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είναι ορθογώνιο παράθυρο συχνοτήτων με πλάτος Β, δηλαδή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1,       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&lt;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Β</m:t>
                              </m:r>
                            </m:e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,&amp;  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𝛼𝜆𝜆𝜊</m:t>
                              </m:r>
                              <m:r>
                                <m:rPr>
                                  <m:sty m:val="p"/>
                                </m:rPr>
                                <a:rPr lang="el-GR" sz="1800" i="1" dirty="0" err="1">
                                  <a:latin typeface="Cambria Math"/>
                                </a:rPr>
                                <m:t>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Επειδή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είναι ίσος με μηδέν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&lt;−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Β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&gt;</m:t>
                    </m:r>
                    <m:r>
                      <m:rPr>
                        <m:sty m:val="p"/>
                      </m:rPr>
                      <a:rPr lang="el-GR" sz="1800" i="0" dirty="0" err="1">
                        <a:latin typeface="Cambria Math"/>
                      </a:rPr>
                      <m:t>Β</m:t>
                    </m:r>
                  </m:oMath>
                </a14:m>
                <a:r>
                  <a:rPr lang="el-GR" sz="1800" dirty="0"/>
                  <a:t>, το σήμα θα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Β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Β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d>
                        <m:dPr>
                          <m:begChr m:val=""/>
                          <m:endChr m:val="|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𝑗𝑡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Β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Β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𝑗𝑡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2</m:t>
                      </m:r>
                      <m:r>
                        <a:rPr lang="en-US" sz="1800" i="1" dirty="0">
                          <a:latin typeface="Cambria Math"/>
                        </a:rPr>
                        <m:t>𝑗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Β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Β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800" i="1" dirty="0" err="1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err="1">
                                  <a:latin typeface="Cambria Math"/>
                                </a:rPr>
                                <m:t>𝐵𝑡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Περιγραφή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στα </a:t>
                </a:r>
                <a:r>
                  <a:rPr lang="el-GR" sz="1800" dirty="0" smtClean="0"/>
                  <a:t>πεδία συχνότητας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χρόνου, αντίστοιχα.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9825"/>
              </p:ext>
            </p:extLst>
          </p:nvPr>
        </p:nvGraphicFramePr>
        <p:xfrm>
          <a:off x="1763688" y="4005064"/>
          <a:ext cx="2302500" cy="15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Bitmap Image" r:id="rId4" imgW="1895238" imgH="1257476" progId="Paint.Picture">
                  <p:embed/>
                </p:oleObj>
              </mc:Choice>
              <mc:Fallback>
                <p:oleObj name="Bitmap Image" r:id="rId4" imgW="1895238" imgH="1257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05064"/>
                        <a:ext cx="2302500" cy="153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285598"/>
              </p:ext>
            </p:extLst>
          </p:nvPr>
        </p:nvGraphicFramePr>
        <p:xfrm>
          <a:off x="4427984" y="3789040"/>
          <a:ext cx="3546540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Bitmap Image" r:id="rId6" imgW="2238687" imgH="1181265" progId="Paint.Picture">
                  <p:embed/>
                </p:oleObj>
              </mc:Choice>
              <mc:Fallback>
                <p:oleObj name="Bitmap Image" r:id="rId6" imgW="2238687" imgH="118126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3789040"/>
                        <a:ext cx="3546540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228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 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u="sng" dirty="0"/>
              <a:t>Παρατηρήσεις</a:t>
            </a:r>
            <a:r>
              <a:rPr lang="el-GR" sz="1800" dirty="0"/>
              <a:t>:</a:t>
            </a:r>
          </a:p>
          <a:p>
            <a:pPr lvl="0" algn="l">
              <a:lnSpc>
                <a:spcPct val="150000"/>
              </a:lnSpc>
            </a:pPr>
            <a:r>
              <a:rPr lang="el-GR" sz="1800" dirty="0"/>
              <a:t>Όπως και στην προηγούμενη άσκηση, η λύση περιγράφεται από τη συνάρτηση δειγματοληψίας.</a:t>
            </a:r>
          </a:p>
          <a:p>
            <a:pPr lvl="0" algn="l">
              <a:lnSpc>
                <a:spcPct val="150000"/>
              </a:lnSpc>
            </a:pPr>
            <a:r>
              <a:rPr lang="el-GR" sz="1800" dirty="0"/>
              <a:t>Συγκρίνοντας την παρούσα και την προηγούμενη άσκηση παρατηρούμε μιας μορφής </a:t>
            </a:r>
            <a:r>
              <a:rPr lang="el-GR" sz="1800" b="1" dirty="0"/>
              <a:t>συμμετρία</a:t>
            </a:r>
            <a:r>
              <a:rPr lang="el-GR" sz="1800" dirty="0"/>
              <a:t>, δηλ. ο μετασχηματισμός Fourier του ορθογώνιου παλμού (στο χρόνο) είναι η συνάρτηση δειγματοληψίας (στη συχνότητα) και ο αντίστροφος μετασχηματισμός Fourier του ορθογώνιου παλμού (στη συχνότητα) είναι πάλι η συνάρτηση δειγματοληψίας (στο χρόνο</a:t>
            </a:r>
            <a:r>
              <a:rPr lang="el-GR" sz="1800" dirty="0" smtClean="0"/>
              <a:t>).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7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προσδιοριστούν τα φάσματα πλάτους και φάσης του σήματος: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≥0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0            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  <m:r>
                            <a:rPr lang="el-GR" sz="1800" i="1" dirty="0">
                              <a:latin typeface="Cambria Math"/>
                            </a:rPr>
                            <m:t>  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𝜇𝜀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&gt;0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Για να υπολογίσουμε τα φάσματα </a:t>
                </a:r>
                <a:r>
                  <a:rPr lang="el-GR" sz="1800" dirty="0" smtClean="0"/>
                  <a:t>πρέπει να </a:t>
                </a:r>
                <a:r>
                  <a:rPr lang="el-GR" sz="1800" dirty="0"/>
                  <a:t>βρεθεί </a:t>
                </a:r>
                <a:r>
                  <a:rPr lang="el-GR" sz="1800" dirty="0" smtClean="0"/>
                  <a:t>ο </a:t>
                </a:r>
                <a:r>
                  <a:rPr lang="en-US" sz="1800" dirty="0" smtClean="0"/>
                  <a:t>MF</a:t>
                </a:r>
                <a:r>
                  <a:rPr lang="el-GR" sz="1800" dirty="0" smtClean="0"/>
                  <a:t>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γράφεται και ως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είναι γνωστό (άσκηση </a:t>
                </a:r>
                <a:r>
                  <a:rPr lang="el-GR" sz="1800" dirty="0" smtClean="0"/>
                  <a:t>3) </a:t>
                </a:r>
                <a:r>
                  <a:rPr lang="el-GR" sz="1800" dirty="0"/>
                  <a:t>ότι διαθέτει </a:t>
                </a:r>
                <a:r>
                  <a:rPr lang="el-GR" sz="1800" dirty="0" smtClean="0"/>
                  <a:t>τον μετασχηματισμό </a:t>
                </a:r>
                <a:r>
                  <a:rPr lang="el-GR" sz="1800" dirty="0"/>
                  <a:t>Fourier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𝐴</m:t>
                      </m:r>
                      <m:r>
                        <a:rPr lang="el-GR" sz="1800" i="1" dirty="0">
                          <a:latin typeface="Cambria Math"/>
                        </a:rPr>
                        <m:t>/(</m:t>
                      </m:r>
                      <m:r>
                        <a:rPr lang="el-GR" sz="1800" i="1" dirty="0" err="1">
                          <a:latin typeface="Cambria Math"/>
                        </a:rPr>
                        <m:t>𝛼</m:t>
                      </m:r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να </a:t>
                </a:r>
                <a:r>
                  <a:rPr lang="el-GR" sz="1800" dirty="0"/>
                  <a:t>υπολογίσουμε το πλάτος και τη φάση της </a:t>
                </a:r>
                <a:r>
                  <a:rPr lang="el-GR" sz="1800" dirty="0" smtClean="0"/>
                  <a:t>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την γράφουμε σε καρτεσιανή </a:t>
                </a:r>
                <a:r>
                  <a:rPr lang="el-GR" sz="1800" dirty="0"/>
                  <a:t>μορφή. </a:t>
                </a:r>
                <a:r>
                  <a:rPr lang="el-GR" sz="1800" dirty="0" smtClean="0"/>
                  <a:t>Πολλαπλασιάζουμε αριθμητή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παρανομαστή </a:t>
                </a:r>
                <a:r>
                  <a:rPr lang="el-GR" sz="1800" dirty="0"/>
                  <a:t>με τον όρο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err="1">
                        <a:latin typeface="Cambria Math"/>
                      </a:rPr>
                      <m:t>𝑗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, οπότε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.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𝑗𝐴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r>
                        <a:rPr lang="el-GR" sz="1800" i="1" dirty="0" smtClean="0">
                          <a:latin typeface="Cambria Math"/>
                        </a:rPr>
                        <m:t>𝑗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4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την παραπάνω μορφή 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προκύπτει ότι: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Φάσμα πλάτους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Φάσμα φάσης: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func>
                        <m:func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53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προσδιοριστεί ο αντίστροφος μετασχηματισμός Fourier της συνάρτησης: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4+10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+6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+8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 Μετατρέπουμε τον παρανομαστή σε μορφή γινομένου και στη συνέχεια «σπάμε» το κλάσμα σε δύο επιμέρους κλάσματα, οπότε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4+10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4+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=−8/(2+</m:t>
                      </m:r>
                      <m:r>
                        <a:rPr lang="el-GR" sz="1800" i="1" dirty="0" smtClean="0">
                          <a:latin typeface="Cambria Math"/>
                        </a:rPr>
                        <m:t>𝑗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το αποτέλεσμα της άσκησης </a:t>
                </a:r>
                <a:r>
                  <a:rPr lang="el-GR" sz="1800" dirty="0" smtClean="0"/>
                  <a:t>3,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18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4+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=−8〖 </m:t>
                      </m:r>
                      <m:r>
                        <a:rPr lang="el-GR" sz="1800" i="1" dirty="0" smtClean="0">
                          <a:latin typeface="Cambria Math"/>
                        </a:rPr>
                        <m:t>𝑒</m:t>
                      </m:r>
                      <m:r>
                        <a:rPr lang="el-GR" sz="1800" i="1" dirty="0" smtClean="0">
                          <a:latin typeface="Cambria Math"/>
                        </a:rPr>
                        <m:t>〗^(−2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)+18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−4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18 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−8 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13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4. </a:t>
            </a:r>
            <a:r>
              <a:rPr lang="el-GR" b="1" dirty="0"/>
              <a:t>Ιδιότητες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</a:t>
            </a:r>
            <a:r>
              <a:rPr lang="el-GR" b="1" dirty="0" err="1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360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err="1"/>
              <a:t>Fourier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Γραμμικότητα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Ολίσθηση στο Χρόνο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Ολίσθηση στη Συχνότητα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Αλλαγή Κλίμακας στο Χρόνο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Αλλαγή Κλίμακας στη Συχνότητα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Ανάκλαση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Συζυγία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Συμμετρία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 err="1"/>
              <a:t>Παραγώγιση</a:t>
            </a:r>
            <a:endParaRPr lang="el-GR" sz="1800" dirty="0"/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Ολοκλήρωση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Ιδιότητα της Συνέλιξης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Πολλαπλασιασμός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Άρτιο/Περιττό Μέρος Σήματος Πραγματικό/Φανταστικό Μέρος Φάσματος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297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(1/10)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1.	</a:t>
                </a:r>
                <a:r>
                  <a:rPr lang="el-GR" sz="1800" b="1" dirty="0" smtClean="0"/>
                  <a:t>Γραμμικότητα</a:t>
                </a:r>
                <a:endParaRPr lang="en-US" sz="18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err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 dirty="0" err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αυθαίρετη (πραγματική ή μιγαδική) σταθερά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𝑖</m:t>
                    </m:r>
                    <m:r>
                      <a:rPr lang="en-US" sz="1800" i="1" dirty="0" smtClean="0">
                        <a:latin typeface="Cambria Math"/>
                      </a:rPr>
                      <m:t>=1,2,…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τότε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en-US" sz="1800" i="1" dirty="0" err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box>
                        <m:box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+⋯</m:t>
                      </m:r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 σχ</a:t>
                </a:r>
                <a:r>
                  <a:rPr lang="el-GR" sz="1800" dirty="0"/>
                  <a:t>έ</a:t>
                </a:r>
                <a:r>
                  <a:rPr lang="el-GR" sz="1800" dirty="0" smtClean="0"/>
                  <a:t>ση δηλώνει ότι ο Μ</a:t>
                </a:r>
                <a:r>
                  <a:rPr lang="en-US" sz="1800" dirty="0" smtClean="0"/>
                  <a:t>F</a:t>
                </a:r>
                <a:r>
                  <a:rPr lang="el-GR" sz="1800" dirty="0" smtClean="0"/>
                  <a:t> ενός γραμμικού συνδυασμού συναρτήσεων ισούται με τον γραμμικό συνδυασμό των αντίστοιχων επιμέρους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για κάθε συνάρτηση.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2.	</a:t>
                </a:r>
                <a:r>
                  <a:rPr lang="el-GR" sz="1800" b="1" dirty="0" smtClean="0"/>
                  <a:t>Ολίσθηση </a:t>
                </a:r>
                <a:r>
                  <a:rPr lang="el-GR" sz="1800" b="1" dirty="0"/>
                  <a:t>στο Χρόνο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box>
                        <m:box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 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σχέση δείχνει πως αν το σήμα μετατοπιστεί στο χρόνο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τότε το φάσμα του πολλαπλασιάζεται με τον παράγοντα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 Έτσι το φάσμα ενός σήματος </a:t>
                </a:r>
                <a:r>
                  <a:rPr lang="el-GR" sz="1800" dirty="0" err="1"/>
                  <a:t>ολισθημένου</a:t>
                </a:r>
                <a:r>
                  <a:rPr lang="el-GR" sz="1800" dirty="0"/>
                  <a:t> στο χρόνο έχει το ίδιο μέτρο με το αρχικό σήμα, ενώ η φάση του αλλάζει γραμμικά.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48" b="-2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599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Ανάλυση </a:t>
            </a:r>
            <a:r>
              <a:rPr lang="el-GR" sz="3600" dirty="0"/>
              <a:t>Fourier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 smtClean="0"/>
              <a:t>Ορισμός του Μετασχηματισμού </a:t>
            </a:r>
            <a:r>
              <a:rPr lang="el-GR" sz="2000" dirty="0"/>
              <a:t>Fourier</a:t>
            </a:r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Φυσική Σημασία του Μετασχηματισμού </a:t>
            </a:r>
            <a:r>
              <a:rPr lang="el-GR" sz="2000" dirty="0" err="1"/>
              <a:t>Fourier</a:t>
            </a:r>
            <a:r>
              <a:rPr lang="el-GR" sz="2000" dirty="0"/>
              <a:t>	</a:t>
            </a:r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Συνθήκες Ύπαρξης του Μετασχηματισμού </a:t>
            </a:r>
            <a:r>
              <a:rPr lang="el-GR" sz="2000" dirty="0" err="1"/>
              <a:t>Fourier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Ιδιότητες του Μετασχηματισμού </a:t>
            </a:r>
            <a:r>
              <a:rPr lang="el-GR" sz="2000" dirty="0" err="1"/>
              <a:t>Fourier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Θεώρημα </a:t>
            </a:r>
            <a:r>
              <a:rPr lang="el-GR" sz="2000" dirty="0" err="1"/>
              <a:t>Parceval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 smtClean="0"/>
              <a:t>Απόκριση </a:t>
            </a:r>
            <a:r>
              <a:rPr lang="el-GR" sz="2000" dirty="0"/>
              <a:t>Συχνότητας ΓΧΑ Συστήματος</a:t>
            </a:r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 smtClean="0"/>
              <a:t>Περιγραφή </a:t>
            </a:r>
            <a:r>
              <a:rPr lang="el-GR" sz="2000" dirty="0"/>
              <a:t>Γραμμικής Διαφορικής Εξίσωσης με Μετασχηματισμό </a:t>
            </a:r>
            <a:r>
              <a:rPr lang="el-GR" sz="2000" dirty="0" err="1" smtClean="0"/>
              <a:t>Fourier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Να αποδειχθεί η ιδιότητα της χρονικής ολίσθησης του μετασχηματισμού </a:t>
                </a:r>
                <a:r>
                  <a:rPr lang="en-US" sz="1800" dirty="0"/>
                  <a:t>Fourier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Σύμφωνα με τον ορισμό,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𝜆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𝜆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𝜆</m:t>
                          </m:r>
                          <m:r>
                            <a:rPr lang="en-US" sz="1800" i="1">
                              <a:latin typeface="Cambria Math"/>
                            </a:rPr>
                            <m:t>=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𝛸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996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10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συνεχούς </a:t>
                </a:r>
                <a:r>
                  <a:rPr lang="el-GR" sz="1800" dirty="0" smtClean="0"/>
                  <a:t>χρόνου: </a:t>
                </a:r>
                <a:br>
                  <a:rPr lang="el-GR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Γνωρίζουμε ότι 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βάση την </a:t>
                </a:r>
                <a:r>
                  <a:rPr lang="el-GR" sz="1800" dirty="0" smtClean="0"/>
                  <a:t>παρατήρηση αυτή και τις ιδιότητες γραμμικότητας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ολίσθησης </a:t>
                </a:r>
                <a:r>
                  <a:rPr lang="el-GR" sz="1800" dirty="0"/>
                  <a:t>στο χρόνο,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𝛱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𝛱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77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(2/10)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3</a:t>
                </a:r>
                <a:r>
                  <a:rPr lang="en-US" sz="1800" b="1" dirty="0" smtClean="0"/>
                  <a:t>.	</a:t>
                </a:r>
                <a:r>
                  <a:rPr lang="el-GR" sz="1800" b="1" dirty="0" smtClean="0"/>
                  <a:t>Ολίσθηση στη Συχνότητα</a:t>
                </a: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ισχύει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πως ο πολλαπλασιασμός ενός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 μετατοπίζει το φάσμα του σήματος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ιδιότητα αυτή είναι πολύ σημαντική για τις τηλεπικοινωνίες, επειδή ορίζει </a:t>
                </a:r>
                <a:r>
                  <a:rPr lang="el-GR" sz="1800" dirty="0" smtClean="0"/>
                  <a:t>μαθηματικά τη </a:t>
                </a:r>
                <a:r>
                  <a:rPr lang="el-GR" sz="1800" dirty="0"/>
                  <a:t>διαδικασία της </a:t>
                </a:r>
                <a:r>
                  <a:rPr lang="el-GR" sz="1800" b="1" dirty="0"/>
                  <a:t>διαμόρφωσης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00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Χρησιμοποιώντας τη σχέση </a:t>
                </a:r>
                <a:r>
                  <a:rPr lang="en-US" sz="1800" dirty="0"/>
                  <a:t>Euler</a:t>
                </a:r>
                <a:r>
                  <a:rPr lang="el-GR" sz="1800" dirty="0"/>
                  <a:t>, το </a:t>
                </a:r>
                <a:r>
                  <a:rPr lang="el-GR" sz="1800" dirty="0" smtClean="0"/>
                  <a:t>σήμα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Με βάση τις ιδιότητες της γραμμικότητας και της ολίσθησης συχνότητας,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𝛸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66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11(συνέχεια)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πολλαπλασιασμός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με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δεν αλλοιώνει τη μορφή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απλά το φάσμα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σήματος </a:t>
                </a:r>
                <a:r>
                  <a:rPr lang="el-GR" sz="1800" b="1" dirty="0"/>
                  <a:t>μεταφέρεται</a:t>
                </a:r>
                <a:r>
                  <a:rPr lang="el-GR" sz="1800" dirty="0"/>
                  <a:t> στη περιοχή των συχνοτήτων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. Αυτή η διαδικασία ονομάζεται </a:t>
                </a:r>
                <a:r>
                  <a:rPr lang="el-GR" sz="1800" b="1" dirty="0" smtClean="0"/>
                  <a:t>διαμόρφωση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Φάσμα </a:t>
                </a:r>
                <a:r>
                  <a:rPr lang="el-GR" sz="1800" dirty="0"/>
                  <a:t>αρχικού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σήματος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Φ</a:t>
                </a:r>
                <a:r>
                  <a:rPr lang="el-GR" sz="1800" dirty="0" smtClean="0"/>
                  <a:t>άσμα </a:t>
                </a:r>
                <a:r>
                  <a:rPr lang="el-GR" sz="1800" dirty="0"/>
                  <a:t>διαμορφωμένου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σήματος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Κατά </a:t>
                </a:r>
                <a:r>
                  <a:rPr lang="el-GR" sz="1800" dirty="0"/>
                  <a:t>τη διαμόρφωση ένα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που μεταφέρει χρήσιμη πληροφορία πολλαπλασιάζεται με ένα σήμα απλής συχνότητας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που ονομάζεται </a:t>
                </a:r>
                <a:r>
                  <a:rPr lang="el-GR" sz="1800" b="1" dirty="0"/>
                  <a:t>φέρον σήμα</a:t>
                </a:r>
                <a:r>
                  <a:rPr lang="el-GR" sz="1800" dirty="0"/>
                  <a:t>, με σκοπό τη μετάδοσή του μέσα από ένα κανάλι </a:t>
                </a:r>
                <a:r>
                  <a:rPr lang="el-GR" sz="1800" dirty="0" smtClean="0"/>
                  <a:t>μετάδοσης.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253395"/>
              </p:ext>
            </p:extLst>
          </p:nvPr>
        </p:nvGraphicFramePr>
        <p:xfrm>
          <a:off x="2987613" y="2060848"/>
          <a:ext cx="5688843" cy="1557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Bitmap Image" r:id="rId4" imgW="5047619" imgH="1390844" progId="Paint.Picture">
                  <p:embed/>
                </p:oleObj>
              </mc:Choice>
              <mc:Fallback>
                <p:oleObj name="Bitmap Image" r:id="rId4" imgW="5047619" imgH="139084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13" y="2060848"/>
                        <a:ext cx="5688843" cy="15575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041342"/>
              </p:ext>
            </p:extLst>
          </p:nvPr>
        </p:nvGraphicFramePr>
        <p:xfrm>
          <a:off x="2918352" y="3588618"/>
          <a:ext cx="5733028" cy="1568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Bitmap Image" r:id="rId6" imgW="5229955" imgH="1428949" progId="Paint.Picture">
                  <p:embed/>
                </p:oleObj>
              </mc:Choice>
              <mc:Fallback>
                <p:oleObj name="Bitmap Image" r:id="rId6" imgW="5229955" imgH="142894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8352" y="3588618"/>
                        <a:ext cx="5733028" cy="15685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356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Με τη βοήθεια της σχέσης του </a:t>
                </a:r>
                <a:r>
                  <a:rPr lang="en-US" sz="1800" dirty="0"/>
                  <a:t>Euler</a:t>
                </a:r>
                <a:r>
                  <a:rPr lang="el-GR" sz="1800" dirty="0"/>
                  <a:t> το σήμα γράφεται: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ιδιότητα </a:t>
                </a:r>
                <a:r>
                  <a:rPr lang="el-GR" sz="1800" dirty="0"/>
                  <a:t>της ολίσθησης συχνότητας και επειδή γνωρίζουμε ότι ισχύει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</m:e>
                    </m:box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𝜋𝛿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800" dirty="0"/>
                  <a:t>βρίσκουμε τον 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F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𝜋𝛿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𝜋𝛿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num>
                        <m:den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610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 σχέση του </a:t>
                </a:r>
                <a:r>
                  <a:rPr lang="en-US" sz="1800" dirty="0"/>
                  <a:t>Euler </a:t>
                </a:r>
                <a:r>
                  <a:rPr lang="el-GR" sz="1800" dirty="0"/>
                  <a:t>γνωρίζουμε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Επομένως, το δοθέν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Γνωρίζουμε επίσης ότι 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</m:t>
                      </m:r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2 </m:t>
                          </m:r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την ιδιότητα της ολίσθησης στη συχνότητα,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46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13(συνέχεια)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αποτελείται από </a:t>
                </a:r>
                <a:r>
                  <a:rPr lang="el-GR" sz="1800" dirty="0"/>
                  <a:t>δύο </a:t>
                </a:r>
                <a:r>
                  <a:rPr lang="el-GR" sz="1800" b="1" dirty="0"/>
                  <a:t>συναρτήσεις </a:t>
                </a:r>
                <a:r>
                  <a:rPr lang="el-GR" sz="1800" b="1" dirty="0" smtClean="0"/>
                  <a:t>δειγματοληψίας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τοποθετημένες στις συχνότητες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b="0" i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Παρατηρείται </a:t>
                </a:r>
                <a:r>
                  <a:rPr lang="el-GR" sz="1800" dirty="0"/>
                  <a:t>διάχυση του φάσματος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του </a:t>
                </a:r>
                <a:r>
                  <a:rPr lang="el-GR" sz="1800" dirty="0"/>
                  <a:t>σήματος σε συχνότητες εκατέρωθεν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της </a:t>
                </a:r>
                <a:r>
                  <a:rPr lang="el-GR" sz="1800" dirty="0"/>
                  <a:t>συχνότητας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του συνημιτόνου. 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φαινόμενο αυτό είναι ανεπιθύμητο,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ειδικά </a:t>
                </a:r>
                <a:r>
                  <a:rPr lang="el-GR" sz="1800" dirty="0"/>
                  <a:t>στην περίπτωση που </a:t>
                </a:r>
                <a:r>
                  <a:rPr lang="el-GR" sz="1800" dirty="0" smtClean="0"/>
                  <a:t>θέλουμε να </a:t>
                </a:r>
                <a:br>
                  <a:rPr lang="el-GR" sz="1800" dirty="0" smtClean="0"/>
                </a:br>
                <a:r>
                  <a:rPr lang="el-GR" sz="1800" dirty="0" smtClean="0"/>
                  <a:t>εντοπίσουμε </a:t>
                </a:r>
                <a:r>
                  <a:rPr lang="el-GR" sz="1800" dirty="0"/>
                  <a:t>την ακριβή θέση της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συχνότητας </a:t>
                </a:r>
                <a:r>
                  <a:rPr lang="el-GR" sz="1800" dirty="0"/>
                  <a:t>περισσοτέρων του ενός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συνημιτόνων</a:t>
                </a:r>
                <a:r>
                  <a:rPr lang="el-GR" sz="1800" dirty="0"/>
                  <a:t>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διαπίστωση ότι η </a:t>
                </a:r>
                <a:r>
                  <a:rPr lang="el-GR" sz="1800" dirty="0" err="1"/>
                  <a:t>παραθύρωση</a:t>
                </a:r>
                <a:r>
                  <a:rPr lang="el-GR" sz="1800" dirty="0"/>
                  <a:t> προκαλεί παραμόρφωση στο φάσμα είναι πολύ σημαντική επειδή η </a:t>
                </a:r>
                <a:r>
                  <a:rPr lang="el-GR" sz="1800" dirty="0" err="1"/>
                  <a:t>παραθύρωση</a:t>
                </a:r>
                <a:r>
                  <a:rPr lang="el-GR" sz="1800" dirty="0"/>
                  <a:t> είναι μία συχνά χρησιμοποιούμενη διαδικασία στην επεξεργασία των σημάτων, προκειμένου να λάβουμε και να επεξεργαστούμε τμήματα των σημάτων.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ελαχιστοποίηση της επίδρασης του </a:t>
                </a:r>
                <a:r>
                  <a:rPr lang="el-GR" sz="1800" dirty="0" smtClean="0"/>
                  <a:t>παραθύρου </a:t>
                </a:r>
                <a:r>
                  <a:rPr lang="el-GR" sz="1800" dirty="0"/>
                  <a:t>επιτυγχάνεται με αύξηση της </a:t>
                </a:r>
                <a:r>
                  <a:rPr lang="el-GR" sz="1800" dirty="0" smtClean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 του </a:t>
                </a:r>
                <a:r>
                  <a:rPr lang="el-GR" sz="1800" dirty="0" smtClean="0"/>
                  <a:t>παραθύρου, </a:t>
                </a:r>
                <a:r>
                  <a:rPr lang="el-GR" sz="1800" dirty="0"/>
                  <a:t>επειδή αυτό οδηγεί στη μείωση της διάρκειας των λοβών της συνάρτησης </a:t>
                </a:r>
                <a:r>
                  <a:rPr lang="el-GR" sz="1800" dirty="0" smtClean="0"/>
                  <a:t>δειγματοληψίας.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444" t="-669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276570"/>
              </p:ext>
            </p:extLst>
          </p:nvPr>
        </p:nvGraphicFramePr>
        <p:xfrm>
          <a:off x="5159449" y="1431234"/>
          <a:ext cx="3661023" cy="286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Bitmap Image" r:id="rId4" imgW="6733333" imgH="5219048" progId="Paint.Picture">
                  <p:embed/>
                </p:oleObj>
              </mc:Choice>
              <mc:Fallback>
                <p:oleObj name="Bitmap Image" r:id="rId4" imgW="6733333" imgH="52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 contras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449" y="1431234"/>
                        <a:ext cx="3661023" cy="2861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822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</a:t>
            </a:r>
            <a:r>
              <a:rPr lang="en-US" dirty="0" smtClean="0"/>
              <a:t>3</a:t>
            </a:r>
            <a:r>
              <a:rPr lang="el-GR" dirty="0" smtClean="0"/>
              <a:t>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4.</a:t>
                </a:r>
                <a:r>
                  <a:rPr lang="en-US" dirty="0"/>
                  <a:t>	</a:t>
                </a:r>
                <a:r>
                  <a:rPr lang="el-GR" b="1" dirty="0" smtClean="0"/>
                  <a:t>Αλλαγή </a:t>
                </a:r>
                <a:r>
                  <a:rPr lang="el-GR" b="1" dirty="0"/>
                  <a:t>Κλίμακας στο Χρόνο </a:t>
                </a:r>
                <a:endParaRPr lang="el-GR" sz="11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για κάθε πραγματικό αριθμό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 (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 err="1">
                        <a:latin typeface="Cambria Math"/>
                      </a:rPr>
                      <m:t>≠0)</m:t>
                    </m:r>
                  </m:oMath>
                </a14:m>
                <a:r>
                  <a:rPr lang="el-GR" sz="1800" dirty="0"/>
                  <a:t>,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5</a:t>
                </a:r>
                <a:r>
                  <a:rPr lang="en-US" sz="1800" b="1" dirty="0" smtClean="0"/>
                  <a:t>.	</a:t>
                </a:r>
                <a:r>
                  <a:rPr lang="el-GR" sz="1800" b="1" dirty="0" smtClean="0"/>
                  <a:t>Αλλαγή </a:t>
                </a:r>
                <a:r>
                  <a:rPr lang="el-GR" sz="1800" b="1" dirty="0"/>
                  <a:t>Κλίμακας στη Συχνότητα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 (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 err="1">
                        <a:latin typeface="Cambria Math"/>
                      </a:rPr>
                      <m:t>≠0)</m:t>
                    </m:r>
                  </m:oMath>
                </a14:m>
                <a:r>
                  <a:rPr lang="el-GR" sz="1800" dirty="0"/>
                  <a:t>, ισχύει:	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𝑎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σπουδαίο συμπέρασμα των παραπάνω δύο ιδιοτήτων είναι ότι η αλλαγή της κλίμακας του χρόνου επηρεάζει αντιστρόφως ανάλογα την έκταση του μετασχηματισμού Fourier.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 </a:t>
                </a:r>
                <a:r>
                  <a:rPr lang="el-GR" sz="1800" dirty="0"/>
                  <a:t>μπορούμε να «στενεύουμε» ή να «πλατύνουμε» το φάσμα του σήματος με διεύρυνση ή </a:t>
                </a:r>
                <a:r>
                  <a:rPr lang="el-GR" sz="1800" dirty="0" err="1"/>
                  <a:t>στένευση</a:t>
                </a:r>
                <a:r>
                  <a:rPr lang="el-GR" sz="1800" dirty="0"/>
                  <a:t> του χρόνου αντίστοιχα, χρησιμοποιώντας την κατάλληλη κλίμακα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0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300" dirty="0"/>
              <a:t>Απεικόνιση της αλλαγής κλίμακας στο χρόνο και στη συχνότητα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2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𝛼</m:t>
                    </m:r>
                    <m:r>
                      <a:rPr lang="el-GR" sz="16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600" dirty="0" smtClean="0"/>
                  <a:t>,</a:t>
                </a:r>
                <a:r>
                  <a:rPr lang="el-GR" sz="1600" dirty="0"/>
                  <a:t> το σήμα </a:t>
                </a:r>
                <a:r>
                  <a:rPr lang="el-GR" sz="1600" dirty="0" smtClean="0"/>
                  <a:t>μεταβάλλεται </a:t>
                </a:r>
                <a:r>
                  <a:rPr lang="el-GR" sz="1600" dirty="0"/>
                  <a:t>πιο </a:t>
                </a:r>
                <a:r>
                  <a:rPr lang="el-GR" sz="1600" dirty="0" smtClean="0"/>
                  <a:t>γρήγορα στο χρόνο, γεγονός που αντιστοιχεί σε </a:t>
                </a:r>
                <a:r>
                  <a:rPr lang="el-GR" sz="1600" dirty="0"/>
                  <a:t>υψηλότερες συχνότητες στο πεδίο </a:t>
                </a:r>
                <a:r>
                  <a:rPr lang="el-GR" sz="1600" dirty="0" smtClean="0"/>
                  <a:t>συχνοτήτων, άρα, </a:t>
                </a:r>
                <a:r>
                  <a:rPr lang="el-GR" sz="1600" dirty="0"/>
                  <a:t>το φάσμα </a:t>
                </a:r>
                <a:r>
                  <a:rPr lang="el-GR" sz="1600" dirty="0" smtClean="0"/>
                  <a:t>του διαστέλλεται (σχήμα β</a:t>
                </a:r>
                <a:r>
                  <a:rPr lang="el-GR" sz="1600" dirty="0"/>
                  <a:t>). 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Αντίθετα</a:t>
                </a:r>
                <a:r>
                  <a:rPr lang="el-GR" sz="1600" dirty="0"/>
                  <a:t>, όταν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0&lt;</m:t>
                    </m:r>
                    <m:r>
                      <a:rPr lang="el-GR" sz="1600" i="1">
                        <a:latin typeface="Cambria Math"/>
                      </a:rPr>
                      <m:t>𝛼</m:t>
                    </m:r>
                    <m:r>
                      <a:rPr lang="el-GR" sz="16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600" dirty="0"/>
                  <a:t>, το σήμα </a:t>
                </a:r>
                <a:r>
                  <a:rPr lang="el-GR" sz="1600" dirty="0" smtClean="0"/>
                  <a:t>μεταβάλλεται </a:t>
                </a:r>
                <a:r>
                  <a:rPr lang="el-GR" sz="1600" dirty="0"/>
                  <a:t>πιο αργά </a:t>
                </a:r>
                <a:r>
                  <a:rPr lang="el-GR" sz="1600" dirty="0" smtClean="0"/>
                  <a:t>στο χρόνο, γεγονός που αντιστοιχεί σε σήμα </a:t>
                </a:r>
                <a:r>
                  <a:rPr lang="el-GR" sz="1600" dirty="0"/>
                  <a:t>χαμηλής </a:t>
                </a:r>
                <a:r>
                  <a:rPr lang="el-GR" sz="1600" dirty="0" smtClean="0"/>
                  <a:t>συχνότητας, άρα το </a:t>
                </a:r>
                <a:r>
                  <a:rPr lang="el-GR" sz="1600" dirty="0"/>
                  <a:t>φάσμα του συμπιέζεται </a:t>
                </a:r>
                <a:r>
                  <a:rPr lang="el-GR" sz="1600" dirty="0" smtClean="0"/>
                  <a:t>(σχήμα γ).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465772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03948"/>
            <a:ext cx="463867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99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1</a:t>
            </a:r>
            <a:r>
              <a:rPr lang="el-GR" b="1" dirty="0" smtClean="0"/>
              <a:t>. </a:t>
            </a:r>
            <a:r>
              <a:rPr lang="el-GR" b="1" dirty="0"/>
              <a:t>Ορισμός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06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</a:t>
            </a:r>
            <a:r>
              <a:rPr lang="en-US" dirty="0" smtClean="0"/>
              <a:t>4</a:t>
            </a:r>
            <a:r>
              <a:rPr lang="el-GR" dirty="0" smtClean="0"/>
              <a:t>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6.</a:t>
                </a:r>
                <a:r>
                  <a:rPr lang="en-US" b="1" dirty="0" smtClean="0"/>
                  <a:t>	</a:t>
                </a:r>
                <a:r>
                  <a:rPr lang="el-GR" b="1" dirty="0" smtClean="0"/>
                  <a:t>Ανάκλαση</a:t>
                </a:r>
                <a:endParaRPr lang="el-GR" sz="11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στην </a:t>
                </a:r>
                <a:r>
                  <a:rPr lang="el-GR" sz="1800" dirty="0" smtClean="0"/>
                  <a:t>ιδιότητα αλλαγής κλίμακας στο χρόνο θέσουμε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, προκύπτει η ιδιότητα της ανάκλασης: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>
                          <a:latin typeface="Cambria Math"/>
                        </a:rPr>
                        <m:t>(−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7.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Συζυγία </a:t>
                </a: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τότε </a:t>
                </a:r>
                <a:r>
                  <a:rPr lang="el-GR" sz="1800" dirty="0"/>
                  <a:t>ισχύει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και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98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(5/10)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8.</a:t>
                </a:r>
                <a:r>
                  <a:rPr lang="en-US" b="1" dirty="0" smtClean="0"/>
                  <a:t>	</a:t>
                </a:r>
                <a:r>
                  <a:rPr lang="el-GR" b="1" dirty="0" smtClean="0"/>
                  <a:t>Συμμετρία  (δυϊσμός)</a:t>
                </a:r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/>
                  <a:t>Αν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i="1" dirty="0">
                            <a:latin typeface="Cambria Math"/>
                          </a:rPr>
                          <m:t>   </m:t>
                        </m:r>
                        <m:r>
                          <a:rPr lang="en-US" i="1" dirty="0">
                            <a:latin typeface="Cambria Math"/>
                          </a:rPr>
                          <m:t>𝐹</m:t>
                        </m:r>
                        <m:r>
                          <a:rPr lang="en-US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dirty="0"/>
                  <a:t>τότε το σήμα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𝑦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 smtClean="0">
                        <a:latin typeface="Cambria Math"/>
                      </a:rPr>
                      <m:t>)=</m:t>
                    </m:r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έχει </a:t>
                </a:r>
                <a:r>
                  <a:rPr lang="en-US" dirty="0" smtClean="0"/>
                  <a:t>MF</a:t>
                </a:r>
                <a:r>
                  <a:rPr lang="el-GR" dirty="0" smtClean="0"/>
                  <a:t>:</a:t>
                </a:r>
                <a:r>
                  <a:rPr lang="el-GR" dirty="0"/>
                  <a:t>	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𝑌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)=2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i="1" dirty="0" smtClean="0">
                            <a:latin typeface="Cambria Math"/>
                          </a:rPr>
                          <m:t>−</m:t>
                        </m:r>
                        <m:r>
                          <a:rPr lang="el-GR" i="1" dirty="0" smtClean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dirty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u="sng" dirty="0" smtClean="0"/>
                  <a:t>Επεξήγηση</a:t>
                </a:r>
                <a:r>
                  <a:rPr lang="el-GR" dirty="0" smtClean="0"/>
                  <a:t>: Αν </a:t>
                </a:r>
                <a:r>
                  <a:rPr lang="el-GR" dirty="0"/>
                  <a:t>ο </a:t>
                </a:r>
                <a:r>
                  <a:rPr lang="en-US" dirty="0" smtClean="0"/>
                  <a:t>M</a:t>
                </a:r>
                <a:r>
                  <a:rPr lang="el-GR" dirty="0" smtClean="0"/>
                  <a:t>F </a:t>
                </a:r>
                <a:r>
                  <a:rPr lang="el-GR" dirty="0"/>
                  <a:t>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</a:t>
                </a:r>
                <a:r>
                  <a:rPr lang="el-GR" dirty="0" smtClean="0"/>
                  <a:t>είναι </a:t>
                </a:r>
                <a:br>
                  <a:rPr lang="el-GR" dirty="0" smtClean="0"/>
                </a:br>
                <a:r>
                  <a:rPr lang="el-GR" dirty="0" smtClean="0"/>
                  <a:t>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dirty="0" smtClean="0">
                        <a:latin typeface="Cambria Math"/>
                      </a:rPr>
                      <m:t>Χ</m:t>
                    </m:r>
                    <m:r>
                      <a:rPr lang="el-GR" i="1" dirty="0" err="1">
                        <a:latin typeface="Cambria Math"/>
                      </a:rPr>
                      <m:t>(</m:t>
                    </m:r>
                    <m:r>
                      <a:rPr lang="el-GR" i="1" dirty="0" err="1">
                        <a:latin typeface="Cambria Math"/>
                      </a:rPr>
                      <m:t>𝜔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, τότε ο </a:t>
                </a:r>
                <a:r>
                  <a:rPr lang="en-US" dirty="0" smtClean="0"/>
                  <a:t>M</a:t>
                </a:r>
                <a:r>
                  <a:rPr lang="el-GR" dirty="0" smtClean="0"/>
                  <a:t>F </a:t>
                </a:r>
                <a:r>
                  <a:rPr lang="el-GR" dirty="0"/>
                  <a:t>μίας </a:t>
                </a:r>
                <a:r>
                  <a:rPr lang="el-GR" dirty="0" smtClean="0"/>
                  <a:t>συνάρτησης </a:t>
                </a:r>
                <a:br>
                  <a:rPr lang="el-GR" dirty="0" smtClean="0"/>
                </a:b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είναι η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(−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 </a:t>
                </a:r>
                <a:endParaRPr lang="en-US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Ο </a:t>
                </a:r>
                <a:r>
                  <a:rPr lang="el-GR" dirty="0"/>
                  <a:t>συμβολισμός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σημαίνει </a:t>
                </a:r>
                <a:r>
                  <a:rPr lang="el-GR" dirty="0" smtClean="0"/>
                  <a:t>ότι </a:t>
                </a:r>
                <a:br>
                  <a:rPr lang="el-GR" dirty="0" smtClean="0"/>
                </a:br>
                <a:r>
                  <a:rPr lang="el-GR" dirty="0" smtClean="0"/>
                  <a:t>δημιουργούμε </a:t>
                </a:r>
                <a:r>
                  <a:rPr lang="el-GR" dirty="0"/>
                  <a:t>μία συνάρτηση </a:t>
                </a:r>
                <a:r>
                  <a:rPr lang="el-GR" dirty="0" smtClean="0"/>
                  <a:t>με </a:t>
                </a:r>
                <a:br>
                  <a:rPr lang="el-GR" dirty="0" smtClean="0"/>
                </a:br>
                <a:r>
                  <a:rPr lang="el-GR" dirty="0" smtClean="0"/>
                  <a:t>ανεξάρτητη </a:t>
                </a:r>
                <a:r>
                  <a:rPr lang="el-GR" dirty="0"/>
                  <a:t>μεταβλητή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dirty="0"/>
                  <a:t>, η </a:t>
                </a:r>
                <a:r>
                  <a:rPr lang="el-GR" dirty="0" smtClean="0"/>
                  <a:t>οποία </a:t>
                </a:r>
                <a:br>
                  <a:rPr lang="el-GR" dirty="0" smtClean="0"/>
                </a:br>
                <a:r>
                  <a:rPr lang="el-GR" dirty="0" smtClean="0"/>
                  <a:t>έχει </a:t>
                </a:r>
                <a:r>
                  <a:rPr lang="el-GR" dirty="0"/>
                  <a:t>όμως τη μορφή και </a:t>
                </a:r>
                <a:r>
                  <a:rPr lang="el-GR" dirty="0" smtClean="0"/>
                  <a:t>τη </a:t>
                </a:r>
                <a:r>
                  <a:rPr lang="el-GR" dirty="0" err="1" smtClean="0"/>
                  <a:t>μαθη</a:t>
                </a:r>
                <a:r>
                  <a:rPr lang="el-GR" dirty="0" smtClean="0"/>
                  <a:t>-</a:t>
                </a:r>
                <a:br>
                  <a:rPr lang="el-GR" dirty="0" smtClean="0"/>
                </a:br>
                <a:r>
                  <a:rPr lang="el-GR" dirty="0" err="1" smtClean="0"/>
                  <a:t>ματική</a:t>
                </a:r>
                <a:r>
                  <a:rPr lang="el-GR" dirty="0" smtClean="0"/>
                  <a:t> </a:t>
                </a:r>
                <a:r>
                  <a:rPr lang="el-GR" dirty="0"/>
                  <a:t>έκφραση 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 </a:t>
                </a:r>
                <a:r>
                  <a:rPr lang="el-GR" dirty="0" smtClean="0"/>
                  <a:t/>
                </a:r>
                <a:br>
                  <a:rPr lang="el-GR" dirty="0" smtClean="0"/>
                </a:br>
                <a:endParaRPr lang="el-GR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Επίσης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(−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σημαίνει ότι </a:t>
                </a:r>
                <a:r>
                  <a:rPr lang="el-GR" dirty="0" smtClean="0"/>
                  <a:t>έχουμε </a:t>
                </a:r>
                <a:r>
                  <a:rPr lang="el-GR" dirty="0"/>
                  <a:t>μία συνάρτηση με ανεξάρτητη μεταβλητή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dirty="0"/>
                  <a:t> (για την ακρίβεια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–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dirty="0"/>
                  <a:t>), η οποία έχει όμως τη μορφή 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584634"/>
              </p:ext>
            </p:extLst>
          </p:nvPr>
        </p:nvGraphicFramePr>
        <p:xfrm>
          <a:off x="4317057" y="2400275"/>
          <a:ext cx="4143375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Bitmap Image" r:id="rId4" imgW="4153480" imgH="2819794" progId="Paint.Picture">
                  <p:embed/>
                </p:oleObj>
              </mc:Choice>
              <mc:Fallback>
                <p:oleObj name="Bitmap Image" r:id="rId4" imgW="4153480" imgH="281979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 contras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7057" y="2400275"/>
                        <a:ext cx="4143375" cy="282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68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ο μετασχηματισμός Fourier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err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err="1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err="1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err="1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Α’ τρόπος - Από </a:t>
                </a:r>
                <a:r>
                  <a:rPr lang="el-GR" sz="1800" dirty="0"/>
                  <a:t>την εξίσωση ορισμού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βρίσκουμε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</m:t>
                              </m:r>
                            </m:e>
                          </m:nary>
                        </m:e>
                      </m:nary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Β’ τρόπος – Θα χρησιμοποιήσουμε την </a:t>
                </a:r>
                <a:r>
                  <a:rPr lang="el-GR" sz="1800" dirty="0"/>
                  <a:t>ιδιότητα της ολίσθησης στη συχνότητα, δηλ.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και το αποτέλεσμα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r>
                      <a:rPr lang="el-GR" sz="1800" i="1" dirty="0" smtClean="0">
                        <a:latin typeface="Cambria Math"/>
                      </a:rPr>
                      <m:t>{1}=2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της προηγούμενης άσκησης. 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Ορίζοντας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=1∙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∙1</m:t>
                    </m:r>
                  </m:oMath>
                </a14:m>
                <a:r>
                  <a:rPr lang="el-GR" sz="1800" dirty="0"/>
                  <a:t> θα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∙1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→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Καταλήγουμε έτσι </a:t>
                </a:r>
                <a:r>
                  <a:rPr lang="el-GR" sz="1800" dirty="0"/>
                  <a:t>στο </a:t>
                </a:r>
                <a:r>
                  <a:rPr lang="el-GR" sz="1800" dirty="0" smtClean="0"/>
                  <a:t>ίδιο αποτέλεσμα </a:t>
                </a:r>
                <a:r>
                  <a:rPr lang="el-GR" sz="1800" dirty="0"/>
                  <a:t>που προέκυψε από την τετριμμένη μέθοδο υπολογισμού.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την ίδια διαδικασία μπορούμε να αποδείξουμε ότι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𝑒</m:t>
                    </m:r>
                    <m:r>
                      <a:rPr lang="el-GR" sz="1800" i="1" dirty="0">
                        <a:latin typeface="Cambria Math"/>
                      </a:rPr>
                      <m:t>^(−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>
                      <a:rPr lang="el-GR" sz="1800" i="1" dirty="0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 }=2</m:t>
                    </m:r>
                    <m:r>
                      <a:rPr lang="el-GR" sz="1800" i="1" dirty="0">
                        <a:latin typeface="Cambria Math"/>
                      </a:rPr>
                      <m:t>𝜋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+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b="-10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70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(6/10)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9.	</a:t>
                </a:r>
                <a:r>
                  <a:rPr lang="el-GR" sz="1800" b="1" dirty="0" err="1" smtClean="0"/>
                  <a:t>Παραγώγιση</a:t>
                </a:r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ο </a:t>
                </a:r>
                <a:r>
                  <a:rPr lang="en-US" sz="1800" dirty="0" smtClean="0"/>
                  <a:t>MF </a:t>
                </a:r>
                <a:r>
                  <a:rPr lang="el-GR" sz="1800" dirty="0"/>
                  <a:t>της παραγώγου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)/</m:t>
                    </m:r>
                    <m:r>
                      <a:rPr lang="en-US" sz="1800" i="1" dirty="0" err="1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sz="1800" i="1" dirty="0" err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err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sz="1800" i="1" dirty="0" err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υπάρχει, τότε αυτός υπολογίζεται 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ή </a:t>
                </a:r>
                <a:r>
                  <a:rPr lang="el-GR" sz="1800" dirty="0"/>
                  <a:t>γενικότερα: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για το πεδίο συχνοτήτων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	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𝑗𝑡</m:t>
                              </m:r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35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Fourier της συνάρτησης μοναδιαίου τριγωνικού παλμού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Τ</m:t>
                    </m:r>
                  </m:oMath>
                </a14:m>
                <a:r>
                  <a:rPr lang="el-GR" sz="1800" dirty="0" smtClean="0"/>
                  <a:t>,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Λ</m:t>
                      </m:r>
                      <m:r>
                        <a:rPr lang="el-GR" sz="1800" i="1" dirty="0">
                          <a:latin typeface="Cambria Math"/>
                        </a:rPr>
                        <m:t>_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r>
                        <a:rPr lang="el-GR" sz="1800" i="1" dirty="0">
                          <a:latin typeface="Cambria Math"/>
                        </a:rPr>
                        <m:t> 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0,                     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Η συνάρτηση μοναδιαίου τριγωνικού παλμού μπορεί να γραφεί ως άθροισμα συναρτήσεων μοναδιαίας κλίσης (ράμπας), σύμφωνα με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[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)−2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)+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Υπολογίζουμε την πρώτη και τη δεύτερη παράγωγο της παραπάνω συνάρτησης: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78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ζητούμενος μετασχηματισμός Fourier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0" dirty="0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 smtClean="0">
                            <a:latin typeface="Cambria Math"/>
                          </a:rPr>
                          <m:t>Τ</m:t>
                        </m:r>
                      </m:sub>
                    </m:sSub>
                    <m:d>
                      <m:d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μπορεί να υπολογιστεί με χρήση της ιδιότητας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, δηλαδή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−2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(2−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Τ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)=⋯=</m:t>
                      </m:r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</m:fName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Θυμίζουμε </a:t>
                </a:r>
                <a:r>
                  <a:rPr lang="el-GR" sz="1800" dirty="0"/>
                  <a:t>ότι ο μετασχηματισμός Fourier του μοναδιαίου τετραγωνικού παλμού διάρκειας 2Τ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90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Στο παρακάτω σχήμα δίνονται οι μετασχηματισμοί </a:t>
            </a:r>
            <a:r>
              <a:rPr lang="en-US" sz="1800" dirty="0"/>
              <a:t>Fourier</a:t>
            </a:r>
            <a:r>
              <a:rPr lang="el-GR" sz="1800" dirty="0"/>
              <a:t> του τετραγωνικού και του τριγωνικού παλμού (παραθύρου).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Φασματική </a:t>
            </a:r>
            <a:r>
              <a:rPr lang="el-GR" sz="1800" dirty="0"/>
              <a:t>αναπαράσταση τετραγωνικού </a:t>
            </a:r>
            <a:r>
              <a:rPr lang="el-GR" sz="1800" dirty="0" smtClean="0"/>
              <a:t>και </a:t>
            </a:r>
            <a:r>
              <a:rPr lang="el-GR" sz="1800" dirty="0"/>
              <a:t>τριγωνικού παραθύρου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Στην </a:t>
            </a:r>
            <a:r>
              <a:rPr lang="el-GR" sz="1800" dirty="0"/>
              <a:t>περίπτωση του τριγωνικού παλμού, ο κεντρικός λοβός είναι μεγαλύτερου πλάτους ενώ οι δευτερεύοντες λοβοί είναι μικρότερου πλάτους</a:t>
            </a:r>
            <a:r>
              <a:rPr lang="el-GR" sz="1800" dirty="0" smtClean="0"/>
              <a:t>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82453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3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(7/10)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10.	</a:t>
                </a:r>
                <a:r>
                  <a:rPr lang="el-GR" sz="1800" b="1" dirty="0" smtClean="0"/>
                  <a:t>Ολοκλήρωση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τότε: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Χ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11</a:t>
                </a:r>
                <a:r>
                  <a:rPr lang="el-GR" sz="1800" b="1" dirty="0"/>
                  <a:t>. 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Συνέλιξη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Σύμφωνα με αυτή, ο </a:t>
                </a:r>
                <a:r>
                  <a:rPr lang="en-US" sz="1800" dirty="0"/>
                  <a:t>MF </a:t>
                </a:r>
                <a:r>
                  <a:rPr lang="el-GR" sz="1800" dirty="0"/>
                  <a:t>της συνέλιξης δύο ΓΧΑ σημάτων ισούται με το γινόμενο των επιμέρους </a:t>
                </a:r>
                <a:r>
                  <a:rPr lang="en-US" sz="1800" dirty="0"/>
                  <a:t>MF </a:t>
                </a:r>
                <a:r>
                  <a:rPr lang="el-GR" sz="1800" dirty="0"/>
                  <a:t>των σημάτων.</a:t>
                </a:r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Συγκεκριμένα</a:t>
                </a:r>
                <a:r>
                  <a:rPr lang="el-GR" sz="1800" dirty="0"/>
                  <a:t>, 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τότε: 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box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903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(8/10)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ΓΧΑ σύστημα με </a:t>
                </a:r>
                <a:r>
                  <a:rPr lang="el-GR" sz="1800" dirty="0"/>
                  <a:t>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το οποίο διεγείρεται από είσοδο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δίνεται από το ολοκλήρωμα της συνέλιξης:	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)∗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</a:t>
                </a: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∗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r>
                        <a:rPr lang="el-GR" sz="1800" i="1" dirty="0" err="1">
                          <a:latin typeface="Cambria Math"/>
                        </a:rPr>
                        <m:t>𝛨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  <m:r>
                        <a:rPr lang="el-GR" sz="1800" i="1" dirty="0" err="1">
                          <a:latin typeface="Cambria Math"/>
                        </a:rPr>
                        <m:t>𝛸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μπορούμε να </a:t>
                </a:r>
                <a:r>
                  <a:rPr lang="el-GR" sz="1800" dirty="0"/>
                  <a:t>υπολογίσουμε το φάσμα της απόκρισης ενός ΓΧΑ συστήματος όταν γνωρίζουμε το φάσμα του σήματος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 φάσμα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Επομένως, </a:t>
                </a:r>
                <a:r>
                  <a:rPr lang="el-GR" sz="1800" dirty="0"/>
                  <a:t>η υπολογιστικά δύσκολη σχέση της συνέλιξης μετασχηματιζόμενη κατά Fourier καταλήγει σε ένα απλό γινόμενο συναρτήσεων. 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Επιπλέον, η ιδιότητα αυτή είναι σημαντική επειδή αποτελεί τη βάση για το σχεδιασμό ΓΧΑ συστημάτων στο πεδίο συχνοτήτων (αναλογικά φίλτρα).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b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263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(9/10)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12. 	</a:t>
                </a:r>
                <a:r>
                  <a:rPr lang="el-GR" sz="1800" b="1" dirty="0" smtClean="0"/>
                  <a:t>Πολλαπλασιασμός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Ανάλογη ιδιότητα ισχύει και προς την αντίστροφη κατεύθυνση, δηλαδή για τη συνέλιξη των </a:t>
                </a:r>
                <a:r>
                  <a:rPr lang="en-US" sz="1800" dirty="0" smtClean="0"/>
                  <a:t>MF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 των σημάτων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Συγκεκριμένα, 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𝑍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ισχύει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   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406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αποτελεί επέκταση των σειρών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σε </a:t>
                </a:r>
                <a:r>
                  <a:rPr lang="el-GR" sz="1800" b="1" dirty="0"/>
                  <a:t>περιοδικά </a:t>
                </a:r>
                <a:r>
                  <a:rPr lang="el-GR" sz="1800" dirty="0"/>
                  <a:t>και </a:t>
                </a:r>
                <a:r>
                  <a:rPr lang="el-GR" sz="1800" b="1" dirty="0"/>
                  <a:t>μη-περιοδικά σήματα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</a:t>
                </a:r>
                <a:r>
                  <a:rPr lang="el-GR" sz="1800" dirty="0"/>
                  <a:t>ότι ένα οποιοδήποτε σήμα μπορεί να αναπτυχθεί στο 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(−∞, +∞)</m:t>
                    </m:r>
                  </m:oMath>
                </a14:m>
                <a:r>
                  <a:rPr lang="el-GR" sz="1800" dirty="0"/>
                  <a:t> μέσω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ως ένας </a:t>
                </a:r>
                <a:r>
                  <a:rPr lang="el-GR" sz="1800" b="1" dirty="0"/>
                  <a:t>γραμμικός συνδυασμός απείρων αρμονικών εκθετικών σημάτων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Όπως </a:t>
                </a:r>
                <a:r>
                  <a:rPr lang="el-GR" sz="1800" dirty="0"/>
                  <a:t>και στις σειρές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, τα σήματα εκφράζονται με τη βοήθεια μιγαδικών εκθετικών συναρτήσεων διαφόρων </a:t>
                </a:r>
                <a:r>
                  <a:rPr lang="el-GR" sz="1800" dirty="0" smtClean="0"/>
                  <a:t>συχνοτήτων, όμως στον μετασχηματισμό </a:t>
                </a:r>
                <a:r>
                  <a:rPr lang="en-US" sz="1800" dirty="0" smtClean="0"/>
                  <a:t>Fourier </a:t>
                </a:r>
                <a:r>
                  <a:rPr lang="el-GR" sz="1800" dirty="0"/>
                  <a:t>οι συχνότητες είναι </a:t>
                </a:r>
                <a:r>
                  <a:rPr lang="el-GR" sz="1800" b="1" dirty="0"/>
                  <a:t>συνεχείς</a:t>
                </a:r>
                <a:r>
                  <a:rPr lang="el-GR" sz="1800" dirty="0"/>
                  <a:t> και όχι διακριτές.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62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(10/10)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b="1" dirty="0" smtClean="0"/>
                  <a:t>13</a:t>
                </a:r>
                <a:r>
                  <a:rPr lang="en-US" b="1" smtClean="0"/>
                  <a:t>. </a:t>
                </a:r>
                <a:r>
                  <a:rPr lang="en-US" b="1"/>
                  <a:t> </a:t>
                </a:r>
                <a:r>
                  <a:rPr lang="el-GR" b="1" smtClean="0"/>
                  <a:t>Άρτιο/Περιττό </a:t>
                </a:r>
                <a:r>
                  <a:rPr lang="el-GR" b="1" dirty="0"/>
                  <a:t>Μέρος </a:t>
                </a:r>
                <a:r>
                  <a:rPr lang="el-GR" b="1" dirty="0" smtClean="0"/>
                  <a:t>Σήματος</a:t>
                </a:r>
                <a:r>
                  <a:rPr lang="en-US" b="1" dirty="0" smtClean="0"/>
                  <a:t> - </a:t>
                </a:r>
                <a:r>
                  <a:rPr lang="el-GR" b="1" dirty="0" smtClean="0"/>
                  <a:t>Πραγματικό/Φανταστικό </a:t>
                </a:r>
                <a:r>
                  <a:rPr lang="el-GR" b="1" dirty="0"/>
                  <a:t>Μέρος Φάσματος</a:t>
                </a:r>
                <a:endParaRPr lang="el-GR" sz="11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γνωστό ότι κάθε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εκφραστεί ως άθροισμα ενός άρτιου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ενός περιττού σήματος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𝑜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τότε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𝜊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επιστρέφει </a:t>
                </a:r>
                <a:r>
                  <a:rPr lang="el-GR" sz="1800" dirty="0"/>
                  <a:t>το πραγματικό μέρος της μιγαδικής συνάρτησης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d>
                      <m:d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𝐼𝑚</m:t>
                    </m:r>
                    <m:r>
                      <a:rPr lang="el-GR" sz="1800" i="1" dirty="0" smtClean="0">
                        <a:latin typeface="Cambria Math"/>
                      </a:rPr>
                      <m:t>{ }</m:t>
                    </m:r>
                  </m:oMath>
                </a14:m>
                <a:r>
                  <a:rPr lang="el-GR" sz="1800" dirty="0"/>
                  <a:t> το φανταστικό.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708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Σύνοψη Ιδιοτήτων Μετασχηματισμού Fourier (1/2)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7240482"/>
                  </p:ext>
                </p:extLst>
              </p:nvPr>
            </p:nvGraphicFramePr>
            <p:xfrm>
              <a:off x="611561" y="1268760"/>
              <a:ext cx="7848872" cy="462958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3395"/>
                    <a:gridCol w="2538369"/>
                    <a:gridCol w="2657108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271167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Γραμμικότητα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𝛸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735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735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𝛸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1653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Συμμετρία. </a:t>
                          </a:r>
                          <a:b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</a:b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b="0" i="1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box>
                                <m:box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boxPr>
                                <m:e>
                                  <m:groupChr>
                                    <m:groupChrPr>
                                      <m:chr m:val="↔"/>
                                      <m:vertJc m:val="bot"/>
                                      <m:ctrlPr>
                                        <a:rPr lang="el-GR" sz="1800" b="0" i="1">
                                          <a:effectLst/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l-GR" sz="1800" b="0" i="1">
                                          <a:effectLst/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𝐹</m:t>
                                      </m:r>
                                    </m:e>
                                  </m:groupChr>
                                </m:e>
                              </m:box>
                              <m:r>
                                <a:rPr lang="el-GR" sz="1800" b="0" i="1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b="0" i="1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</m:d>
                            </m:oMath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𝑌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19418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Πολλαπλασιασμός (Διαμόρφωση)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𝛸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  <a:cs typeface="Trebuchet MS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Συνέλιξη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3656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Αλλαγή κλίμακας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num>
                                      <m:den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Ανάκλαση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0883996"/>
                  </p:ext>
                </p:extLst>
              </p:nvPr>
            </p:nvGraphicFramePr>
            <p:xfrm>
              <a:off x="611561" y="1268760"/>
              <a:ext cx="7848872" cy="462958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3395"/>
                    <a:gridCol w="2538369"/>
                    <a:gridCol w="2657108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Γραμμικότητα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118750" r="-104556" b="-75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118750" b="-751250"/>
                          </a:stretch>
                        </a:blipFill>
                      </a:tcPr>
                    </a:tc>
                  </a:tr>
                  <a:tr h="5009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213415" r="-104556" b="-6329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213415" b="-632927"/>
                          </a:stretch>
                        </a:blipFill>
                      </a:tcPr>
                    </a:tc>
                  </a:tr>
                  <a:tr h="5009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313415" r="-104556" b="-5329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313415" b="-532927"/>
                          </a:stretch>
                        </a:blipFill>
                      </a:tcPr>
                    </a:tc>
                  </a:tr>
                  <a:tr h="64287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t="-319811" r="-196092" b="-3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319811" r="-104556" b="-3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319811" b="-312264"/>
                          </a:stretch>
                        </a:blipFill>
                      </a:tcPr>
                    </a:tc>
                  </a:tr>
                  <a:tr h="59163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Πολλαπλασιασμός (Διαμόρφωση)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458763" r="-104556" b="-2412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458763" b="-241237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Συνέλιξη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950877" r="-104556" b="-3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950877" b="-310526"/>
                          </a:stretch>
                        </a:blipFill>
                      </a:tcPr>
                    </a:tc>
                  </a:tr>
                  <a:tr h="628396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Αλλαγή κλίμακας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581553" r="-104556" b="-718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581553" b="-71845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Ανάκλαση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1210345" r="-104556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1210345" b="-2758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659063" y="1493838"/>
          <a:ext cx="952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Εξίσωση" r:id="rId4" imgW="114300" imgH="203200" progId="Equation.3">
                  <p:embed/>
                </p:oleObj>
              </mc:Choice>
              <mc:Fallback>
                <p:oleObj name="Εξίσωση" r:id="rId4" imgW="114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063" y="1493838"/>
                        <a:ext cx="9525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586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/>
              <a:t>Σύνοψη Ιδιοτήτων Μετασχηματισμού Fourier </a:t>
            </a:r>
            <a:r>
              <a:rPr lang="el-GR" sz="2800" dirty="0" smtClean="0"/>
              <a:t>(2/2</a:t>
            </a:r>
            <a:r>
              <a:rPr lang="el-GR" sz="28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52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3836661"/>
                  </p:ext>
                </p:extLst>
              </p:nvPr>
            </p:nvGraphicFramePr>
            <p:xfrm>
              <a:off x="683567" y="1052736"/>
              <a:ext cx="7776865" cy="5337295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6990"/>
                    <a:gridCol w="2687685"/>
                    <a:gridCol w="2432190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46098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Ολοκλήρωση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−∞</m:t>
                                    </m:r>
                                  </m:sub>
                                  <m:sup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𝜏</m:t>
                                        </m:r>
                                      </m:e>
                                    </m:d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𝜏</m:t>
                                    </m:r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 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𝛸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2739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 err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</a:t>
                          </a: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𝑑𝑥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2739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𝑑𝑋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51330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Άρτιο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Πραγματικό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{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51330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Περιττό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Φανταστικό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𝐼𝑚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{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(−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3735500"/>
                  </p:ext>
                </p:extLst>
              </p:nvPr>
            </p:nvGraphicFramePr>
            <p:xfrm>
              <a:off x="683567" y="1052736"/>
              <a:ext cx="7776865" cy="5337295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6990"/>
                    <a:gridCol w="2687685"/>
                    <a:gridCol w="2432190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89242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Ολοκλήρωση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64626" r="-90476" b="-442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64626" b="-442177"/>
                          </a:stretch>
                        </a:blipFill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 err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</a:t>
                          </a: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242000" r="-90476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242000" b="-550000"/>
                          </a:stretch>
                        </a:blipFill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345455" r="-90476" b="-4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345455" b="-455556"/>
                          </a:stretch>
                        </a:blipFill>
                      </a:tcPr>
                    </a:tc>
                  </a:tr>
                  <a:tr h="97536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Άρτιο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Πραγματικό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275625" r="-90476" b="-18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275625" b="-181875"/>
                          </a:stretch>
                        </a:blipFill>
                      </a:tcPr>
                    </a:tc>
                  </a:tr>
                  <a:tr h="97536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Περιττό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Φανταστικό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375625" r="-90476" b="-8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375625" b="-81875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1312069" r="-90476" b="-1258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1312069" b="-125862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1436842" r="-90476" b="-28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1436842" b="-2807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991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el-GR" b="1" dirty="0"/>
              <a:t>6</a:t>
            </a:r>
            <a:r>
              <a:rPr lang="el-GR" b="1" dirty="0" smtClean="0"/>
              <a:t>. Θεώρημα </a:t>
            </a:r>
            <a:r>
              <a:rPr lang="el-GR" b="1" dirty="0" err="1" smtClean="0"/>
              <a:t>Parceval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675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Θεώρημα </a:t>
            </a:r>
            <a:r>
              <a:rPr lang="el-GR" dirty="0" err="1" smtClean="0"/>
              <a:t>Parceval</a:t>
            </a:r>
            <a:r>
              <a:rPr lang="el-GR" dirty="0" smtClean="0"/>
              <a:t>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θεώρημα εκφράζει τη </a:t>
                </a:r>
                <a:r>
                  <a:rPr lang="el-GR" sz="1800" b="1" dirty="0"/>
                  <a:t>διατήρηση της ενέργειας στο πεδίο των </a:t>
                </a:r>
                <a:r>
                  <a:rPr lang="el-GR" sz="1800" b="1" dirty="0" smtClean="0"/>
                  <a:t>συχνοτήτων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eqArr>
                                <m:eqArr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eqArr>
                            </m:den>
                          </m:f>
                          <m:nary>
                            <m:naryPr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𝑋</m:t>
                                      </m:r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ολική ενέργεια ενός σήματος μπορεί να υπολογιστεί ισοδύναμα είτε στο πεδίο του χρόνου είτε στο πεδίο της συχνότητας.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πεδίο του χρόνου υπολογίζουμε την ενέργεια ανά μονάδα χρονικού διαστήματος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και στη συνέχεια ολοκληρώνουμε για όλο τη διάρκεια του σήματος.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πεδίο της συχνότητας υπολογίζουμε την ενέργεια ανά μονάδα κυκλικής συχνότητας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/>
                  <a:t> και κατόπιν ολοκληρώνουμε για όλες τις </a:t>
                </a:r>
                <a:r>
                  <a:rPr lang="el-GR" sz="1800" dirty="0" smtClean="0"/>
                  <a:t>συχνότητες.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Θεώρημα </a:t>
            </a:r>
            <a:r>
              <a:rPr lang="el-GR" dirty="0" err="1" smtClean="0"/>
              <a:t>Parceval</a:t>
            </a:r>
            <a:r>
              <a:rPr lang="el-GR" dirty="0" smtClean="0"/>
              <a:t>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baseline="30000" dirty="0"/>
                  <a:t> </a:t>
                </a:r>
                <a:r>
                  <a:rPr lang="el-GR" sz="1800" dirty="0"/>
                  <a:t>ονομάζεται </a:t>
                </a:r>
                <a:r>
                  <a:rPr lang="el-GR" sz="1800" b="1" dirty="0"/>
                  <a:t>φασματική πυκνότητα ενέργειας</a:t>
                </a:r>
                <a:r>
                  <a:rPr lang="el-GR" sz="1800" dirty="0"/>
                  <a:t> (</a:t>
                </a:r>
                <a:r>
                  <a:rPr lang="en-US" sz="1800" dirty="0"/>
                  <a:t>energy density spectrum</a:t>
                </a:r>
                <a:r>
                  <a:rPr lang="el-GR" sz="1800" dirty="0"/>
                  <a:t>)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εκφράζει την </a:t>
                </a:r>
                <a:r>
                  <a:rPr lang="el-GR" sz="1800" b="1" dirty="0"/>
                  <a:t>ενέργεια ανά εύρος ζώνης ενός </a:t>
                </a:r>
                <a:r>
                  <a:rPr lang="en-US" sz="1800" b="1" dirty="0"/>
                  <a:t>rad</a:t>
                </a:r>
                <a:r>
                  <a:rPr lang="el-GR" sz="1800" b="1" dirty="0"/>
                  <a:t> </a:t>
                </a:r>
                <a:r>
                  <a:rPr lang="el-GR" sz="1800" dirty="0"/>
                  <a:t>του σήματος για διάφορες συχνότητες.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θέλουμε να υπολογίσουμε την ενέργεια που συνεισφέρουν οι συχνότητες από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έως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αρκεί να ολοκληρώσουμε την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μεταξύ αυτών των δύο συχνοτήτων, δηλαδή: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𝛦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12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𝑋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65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el-GR" b="1" dirty="0"/>
              <a:t>7</a:t>
            </a:r>
            <a:r>
              <a:rPr lang="el-GR" b="1" dirty="0" smtClean="0"/>
              <a:t>. Μετασχηματισμοί </a:t>
            </a:r>
            <a:r>
              <a:rPr lang="en-US" b="1" dirty="0"/>
              <a:t>Fourier </a:t>
            </a:r>
            <a:r>
              <a:rPr lang="el-GR" b="1" dirty="0"/>
              <a:t>Βασικών Συναρτήσεων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56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</a:t>
            </a:r>
            <a:r>
              <a:rPr lang="en-US" dirty="0" smtClean="0"/>
              <a:t>Fourier </a:t>
            </a:r>
            <a:r>
              <a:rPr lang="el-GR" dirty="0" smtClean="0"/>
              <a:t>Βασικών Συναρτήσεων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726864104"/>
                  </p:ext>
                </p:extLst>
              </p:nvPr>
            </p:nvGraphicFramePr>
            <p:xfrm>
              <a:off x="1043609" y="1180907"/>
              <a:ext cx="6912767" cy="510622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661394"/>
                    <a:gridCol w="3251373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𝐴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928186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𝜋𝛿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𝑐𝑜𝑠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𝑠𝑖𝑛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42664351"/>
                  </p:ext>
                </p:extLst>
              </p:nvPr>
            </p:nvGraphicFramePr>
            <p:xfrm>
              <a:off x="1043609" y="1180907"/>
              <a:ext cx="6912767" cy="510622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661394"/>
                    <a:gridCol w="3251373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18072" r="-88852" b="-7927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215476" r="-188" b="-683333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319277" r="-88852" b="-5915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319277" r="-188" b="-591566"/>
                          </a:stretch>
                        </a:blipFill>
                      </a:tcPr>
                    </a:tc>
                  </a:tr>
                  <a:tr h="92818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228947" r="-88852" b="-2230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228947" r="-188" b="-223026"/>
                          </a:stretch>
                        </a:blipFill>
                      </a:tcPr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581395" r="-88852" b="-2941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581395" r="-188" b="-294186"/>
                          </a:stretch>
                        </a:blipFill>
                      </a:tcPr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689412" r="-88852" b="-1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689412" r="-188" b="-197647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798810" r="-8885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798810" r="-188" b="-100000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909639" r="-88852" b="-1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909639" r="-188" b="-12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250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</a:t>
            </a:r>
            <a:r>
              <a:rPr lang="en-US" dirty="0" smtClean="0"/>
              <a:t>Fourier </a:t>
            </a:r>
            <a:r>
              <a:rPr lang="el-GR" dirty="0" smtClean="0"/>
              <a:t>Βασικών Συναρτήσεων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55400275"/>
                  </p:ext>
                </p:extLst>
              </p:nvPr>
            </p:nvGraphicFramePr>
            <p:xfrm>
              <a:off x="1187625" y="1108899"/>
              <a:ext cx="6624736" cy="4954754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508836"/>
                    <a:gridCol w="3115900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𝛱</m:t>
                                    </m:r>
                                  </m:e>
                                  <m: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𝛵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1,     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&lt;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0,    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t</m:t>
                                            </m:r>
                                          </m:e>
                                        </m:d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&gt;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T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𝑠𝑖𝑛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𝑠𝑖𝑛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1,     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&lt;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0,    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</m:d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&gt;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𝛼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)&gt;0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sSup>
                                  <m:sSup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𝛼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)&gt;0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4468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800" i="1" baseline="-25000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l-GR" sz="1800" i="1" baseline="-25000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!</m:t>
                                    </m:r>
                                  </m:den>
                                </m:f>
                                <m:r>
                                  <a:rPr lang="en-US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𝛼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)&gt;0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𝑗𝑘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6910246"/>
                  </p:ext>
                </p:extLst>
              </p:nvPr>
            </p:nvGraphicFramePr>
            <p:xfrm>
              <a:off x="1187625" y="1108899"/>
              <a:ext cx="6624736" cy="4954754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508836"/>
                    <a:gridCol w="3115900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858901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69504" r="-88715" b="-4078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69504" b="-407801"/>
                          </a:stretch>
                        </a:blipFill>
                      </a:tcPr>
                    </a:tc>
                  </a:tr>
                  <a:tr h="617538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236634" r="-88715" b="-4693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236634" b="-469307"/>
                          </a:stretch>
                        </a:blipFill>
                      </a:tcPr>
                    </a:tc>
                  </a:tr>
                  <a:tr h="6396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323810" r="-88715" b="-35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323810" b="-351429"/>
                          </a:stretch>
                        </a:blipFill>
                      </a:tcPr>
                    </a:tc>
                  </a:tr>
                  <a:tr h="6396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423810" r="-88715" b="-25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423810" b="-251429"/>
                          </a:stretch>
                        </a:blipFill>
                      </a:tcPr>
                    </a:tc>
                  </a:tr>
                  <a:tr h="844689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395683" r="-88715" b="-89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395683" b="-89928"/>
                          </a:stretch>
                        </a:blipFill>
                      </a:tcPr>
                    </a:tc>
                  </a:tr>
                  <a:tr h="7624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551200" r="-887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5512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72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/>
              <a:t>8</a:t>
            </a:r>
            <a:r>
              <a:rPr lang="el-GR" sz="4000" b="1" dirty="0" smtClean="0"/>
              <a:t>. Απόκριση Συχνότητας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89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Ορισμός του Μετασχηματισμού </a:t>
            </a:r>
            <a:r>
              <a:rPr lang="el-GR" dirty="0" smtClean="0"/>
              <a:t>Fourier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Ευθύς Μετασχηματισμός </a:t>
                </a:r>
                <a:r>
                  <a:rPr lang="en-US" sz="1800" b="1" dirty="0" smtClean="0"/>
                  <a:t>Fourier (MF)</a:t>
                </a:r>
                <a:endParaRPr lang="el-GR" sz="1800" b="1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Ορίζουμε </a:t>
                </a:r>
                <a:r>
                  <a:rPr lang="el-GR" sz="1800" dirty="0"/>
                  <a:t>ως </a:t>
                </a:r>
                <a:r>
                  <a:rPr lang="el-GR" sz="1800" b="1" dirty="0"/>
                  <a:t>μετασχηματισμό </a:t>
                </a:r>
                <a:r>
                  <a:rPr lang="en-US" sz="1800" b="1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μίας </a:t>
                </a:r>
                <a:r>
                  <a:rPr lang="el-GR" sz="1800" dirty="0"/>
                  <a:t>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 μιγαδική συνάρτηση πραγματικής μεταβλητής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που δίνεται από τη σχέση: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𝜔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355600" indent="-35560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	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την προϋπόθεση </a:t>
                </a:r>
                <a:r>
                  <a:rPr lang="el-GR" sz="1800" dirty="0" smtClean="0"/>
                  <a:t>ότι </a:t>
                </a:r>
                <a:r>
                  <a:rPr lang="el-GR" sz="1800" dirty="0"/>
                  <a:t>το ολοκλήρωμα υπάρχει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Αντίστροφος Μετασχηματισμός </a:t>
                </a:r>
                <a:r>
                  <a:rPr lang="en-US" sz="1800" b="1" dirty="0" smtClean="0"/>
                  <a:t>Fourier</a:t>
                </a:r>
                <a:endParaRPr lang="el-GR" sz="1800" b="1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Επιτρέπει </a:t>
                </a:r>
                <a:r>
                  <a:rPr lang="el-GR" sz="1800" dirty="0"/>
                  <a:t>τον </a:t>
                </a:r>
                <a:r>
                  <a:rPr lang="el-GR" sz="1800" dirty="0" smtClean="0"/>
                  <a:t>υπολογισμό της </a:t>
                </a:r>
                <a:r>
                  <a:rPr lang="el-GR" sz="1800" dirty="0"/>
                  <a:t>χρονικής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όταν είναι γνωστός ο μετασχηματισμός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b="1" dirty="0" smtClean="0"/>
                  <a:t>: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01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1. Απόκριση </a:t>
            </a:r>
            <a:r>
              <a:rPr lang="el-GR" dirty="0"/>
              <a:t>Συχνότητας ΓΧΑ Συστήματος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γραμμικό και χρονικά αμετάβλητο (ΓΧΑ) σύστημα </a:t>
                </a:r>
                <a:r>
                  <a:rPr lang="el-GR" sz="1800" dirty="0" smtClean="0"/>
                  <a:t>σε αρχική ηρεμία, περιγράφεται πλήρως </a:t>
                </a:r>
                <a:r>
                  <a:rPr lang="el-GR" sz="1800" dirty="0"/>
                  <a:t>από την κρουστική του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και </a:t>
                </a:r>
                <a:r>
                  <a:rPr lang="el-GR" sz="1800" dirty="0" smtClean="0"/>
                  <a:t>μπορούμε </a:t>
                </a:r>
                <a:r>
                  <a:rPr lang="el-GR" sz="1800" dirty="0"/>
                  <a:t>να υπολογίσουμε 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 για οποιαδήποτε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μέσω της </a:t>
                </a:r>
                <a:r>
                  <a:rPr lang="el-GR" sz="1800" dirty="0" smtClean="0"/>
                  <a:t>συνέλιξης: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του μετασχηματισμού Fourier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Λύνοντας ως προς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ονομάζεται </a:t>
                </a:r>
                <a:r>
                  <a:rPr lang="el-GR" sz="1800" b="1" dirty="0" smtClean="0"/>
                  <a:t>συνάρτηση μεταφοράς </a:t>
                </a:r>
                <a:r>
                  <a:rPr lang="el-GR" sz="1800" dirty="0" smtClean="0"/>
                  <a:t>ή </a:t>
                </a:r>
                <a:r>
                  <a:rPr lang="el-GR" sz="1800" b="1" dirty="0" smtClean="0"/>
                  <a:t>απόκριση συχνότητας </a:t>
                </a:r>
                <a:r>
                  <a:rPr lang="el-GR" sz="1800" dirty="0" smtClean="0"/>
                  <a:t>του συστήματος και είναι </a:t>
                </a:r>
                <a:r>
                  <a:rPr lang="el-GR" sz="1800" dirty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 b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173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Εναλλακτικός Υπολογισμός Εξόδου ΓΧΑ Συστήματος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</a:t>
                </a:r>
                <a:r>
                  <a:rPr lang="el-GR" sz="1800" dirty="0"/>
                  <a:t>γνωρίζουμε την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την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και ζητείται η εύρεση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</a:t>
                </a:r>
                <a:r>
                  <a:rPr lang="el-GR" sz="1800" dirty="0" smtClean="0"/>
                  <a:t> είναι υπολογιστικά απλούστερο (</a:t>
                </a:r>
                <a:r>
                  <a:rPr lang="el-GR" sz="1800" dirty="0"/>
                  <a:t>αντί </a:t>
                </a:r>
                <a:r>
                  <a:rPr lang="el-GR" sz="1800" dirty="0" smtClean="0"/>
                  <a:t>της συνέλιξης) να υπολογιστούν: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𝑌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𝑋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)∗</m:t>
                    </m:r>
                    <m:r>
                      <a:rPr lang="el-GR" sz="1800" i="1" dirty="0">
                        <a:latin typeface="Cambria Math"/>
                      </a:rPr>
                      <m:t>𝐻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αντίστροφο μετασχηματισμό Fourier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Ανάλογα πράττουμε αν γνωρίζουμε </a:t>
                </a:r>
                <a:r>
                  <a:rPr lang="el-GR" sz="1800" dirty="0"/>
                  <a:t>την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ζητείται 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 </a:t>
                </a:r>
                <a:r>
                  <a:rPr lang="el-GR" sz="1800" dirty="0" smtClean="0"/>
                  <a:t>Στην </a:t>
                </a:r>
                <a:r>
                  <a:rPr lang="el-GR" sz="1800" dirty="0"/>
                  <a:t>περίπτωση αυτή είναι </a:t>
                </a:r>
                <a:r>
                  <a:rPr lang="el-GR" sz="1800" dirty="0" smtClean="0"/>
                  <a:t>υπολογιστικά απλούστερο να υπολογιστούν: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</a:t>
                </a:r>
                <a:r>
                  <a:rPr lang="el-GR" sz="1800" dirty="0" smtClean="0"/>
                  <a:t>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από τη σχέση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κρουστική </a:t>
                </a:r>
                <a:r>
                  <a:rPr lang="el-GR" sz="1800" dirty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αντίστροφο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𝐻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669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2. Αναπαράσταση </a:t>
            </a:r>
            <a:r>
              <a:rPr lang="el-GR" dirty="0"/>
              <a:t>πλάτους – φάσης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 η απόκριση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είναι </a:t>
                </a:r>
                <a:r>
                  <a:rPr lang="el-GR" sz="1800" dirty="0" smtClean="0"/>
                  <a:t>μία μιγαδική </a:t>
                </a:r>
                <a:r>
                  <a:rPr lang="el-GR" sz="1800" dirty="0"/>
                  <a:t>συνάρτηση, μπορεί να γραφεί σε </a:t>
                </a:r>
                <a:r>
                  <a:rPr lang="el-GR" sz="1800" b="1" dirty="0"/>
                  <a:t>πολική μορφή</a:t>
                </a:r>
                <a:r>
                  <a:rPr lang="el-GR" sz="1800" dirty="0"/>
                  <a:t>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)=|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</m:t>
                      </m:r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Η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είναι το </a:t>
                </a:r>
                <a:r>
                  <a:rPr lang="el-GR" sz="1800" b="1" dirty="0"/>
                  <a:t>μέτρο ή κέρδος </a:t>
                </a:r>
                <a:r>
                  <a:rPr lang="el-GR" sz="1800" dirty="0"/>
                  <a:t>του συστήματος και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>
                            <a:latin typeface="Cambria Math"/>
                          </a:rPr>
                          <m:t>Η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</a:t>
                </a:r>
                <a:r>
                  <a:rPr lang="el-GR" sz="1800" b="1" dirty="0"/>
                  <a:t>φάση </a:t>
                </a:r>
                <a:r>
                  <a:rPr lang="el-GR" sz="1800" dirty="0"/>
                  <a:t>του. </a:t>
                </a:r>
                <a:r>
                  <a:rPr lang="el-GR" sz="1800" dirty="0" smtClean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γραφικές παραστάσεις 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>
                            <a:latin typeface="Cambria Math"/>
                          </a:rPr>
                          <m:t>Η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ονομάζονται </a:t>
                </a:r>
                <a:r>
                  <a:rPr lang="el-GR" sz="1800" b="1" dirty="0"/>
                  <a:t>απόκριση πλάτους </a:t>
                </a:r>
                <a:r>
                  <a:rPr lang="el-GR" sz="1800" dirty="0"/>
                  <a:t>και </a:t>
                </a:r>
                <a:r>
                  <a:rPr lang="el-GR" sz="1800" b="1" dirty="0"/>
                  <a:t>απόκριση φάσης </a:t>
                </a:r>
                <a:r>
                  <a:rPr lang="el-GR" sz="1800" dirty="0"/>
                  <a:t>του συστήματος, αντίστοιχα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Εύκολα αποδεικνύεται ότι ισχύει: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	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επίδραση ενός ΓΧΑ συστήματος σε ένα σήμα εισόδου, </a:t>
                </a:r>
                <a:r>
                  <a:rPr lang="el-GR" sz="1800" dirty="0" smtClean="0"/>
                  <a:t>είναι: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πολλαπλασιασμός του μέτρου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σήματος εισόδου επί το μέτρο της απόκρισης συχνότητας (συνάρτηση μεταφοράς</a:t>
                </a:r>
                <a:r>
                  <a:rPr lang="el-GR" sz="1800" dirty="0" smtClean="0"/>
                  <a:t>)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μετατόπιση της φάσης 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σήματος εισόδου κατά τη φάση της απόκρισης συχνότητας του συστήματος.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 r="-1111" b="-144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992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/>
              <a:t>9</a:t>
            </a:r>
            <a:r>
              <a:rPr lang="el-GR" sz="4000" b="1" dirty="0" smtClean="0"/>
              <a:t>. Περιγραφή </a:t>
            </a:r>
            <a:r>
              <a:rPr lang="el-GR" sz="4000" b="1" dirty="0"/>
              <a:t>Γραμμικής </a:t>
            </a:r>
            <a:r>
              <a:rPr lang="el-GR" sz="4000" b="1" dirty="0" smtClean="0"/>
              <a:t/>
            </a:r>
            <a:br>
              <a:rPr lang="el-GR" sz="4000" b="1" dirty="0" smtClean="0"/>
            </a:br>
            <a:r>
              <a:rPr lang="el-GR" sz="4000" b="1" dirty="0" smtClean="0"/>
              <a:t>Διαφορικής </a:t>
            </a:r>
            <a:r>
              <a:rPr lang="el-GR" sz="4000" b="1" dirty="0"/>
              <a:t>Εξίσωσης </a:t>
            </a:r>
            <a:br>
              <a:rPr lang="el-GR" sz="4000" b="1" dirty="0"/>
            </a:br>
            <a:r>
              <a:rPr lang="el-GR" sz="4000" b="1" dirty="0"/>
              <a:t>με Μετασχηματισμό Fourier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731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Περιγραφή Γ.Δ.Ε . με </a:t>
            </a:r>
            <a:r>
              <a:rPr lang="en-US" dirty="0" smtClean="0"/>
              <a:t>MF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H </a:t>
                </a:r>
                <a:r>
                  <a:rPr lang="el-GR" sz="1800" dirty="0" smtClean="0"/>
                  <a:t>περιγραφή </a:t>
                </a:r>
                <a:r>
                  <a:rPr lang="el-GR" sz="1800" dirty="0"/>
                  <a:t>της συμπεριφοράς ενός ΓΧΑ συστήματος μέσω της συνέλιξης </a:t>
                </a:r>
                <a:r>
                  <a:rPr lang="el-GR" sz="1800" dirty="0" smtClean="0"/>
                  <a:t>αποτελεί έναν </a:t>
                </a:r>
                <a:r>
                  <a:rPr lang="el-GR" sz="1800" b="1" dirty="0"/>
                  <a:t>έμμεσο τρόπο </a:t>
                </a:r>
                <a:r>
                  <a:rPr lang="el-GR" sz="1800" dirty="0"/>
                  <a:t>περιγραφής, ο οποίος </a:t>
                </a:r>
                <a:r>
                  <a:rPr lang="el-GR" sz="1800" b="1" dirty="0"/>
                  <a:t>αδυνατεί </a:t>
                </a:r>
                <a:r>
                  <a:rPr lang="el-GR" sz="1800" dirty="0"/>
                  <a:t>να περιγράψει την εσωτερική δομή του </a:t>
                </a:r>
                <a:r>
                  <a:rPr lang="el-GR" sz="1800" dirty="0" smtClean="0"/>
                  <a:t>συστήματος</a:t>
                </a:r>
                <a:r>
                  <a:rPr lang="en-US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Συχνά χρησιμοποιούμε μία </a:t>
                </a:r>
                <a:r>
                  <a:rPr lang="el-GR" sz="1800" b="1" dirty="0" smtClean="0"/>
                  <a:t>γραμμική διαφορική εξίσωση με </a:t>
                </a:r>
                <a:r>
                  <a:rPr lang="el-GR" sz="1800" b="1" dirty="0"/>
                  <a:t>σταθερούς συντελεστές </a:t>
                </a:r>
                <a:r>
                  <a:rPr lang="el-GR" sz="1800" dirty="0"/>
                  <a:t>που </a:t>
                </a:r>
                <a:r>
                  <a:rPr lang="el-GR" sz="1800" b="1" dirty="0" smtClean="0"/>
                  <a:t>συσχετίζει </a:t>
                </a:r>
                <a:r>
                  <a:rPr lang="el-GR" sz="1800" dirty="0"/>
                  <a:t>τα σήματα εισόδου – </a:t>
                </a:r>
                <a:r>
                  <a:rPr lang="el-GR" sz="1800" dirty="0" smtClean="0"/>
                  <a:t>εξόδου: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𝑚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800" dirty="0"/>
                  <a:t> είναι πραγματικές σταθερές.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111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Περιγραφή Γ.Δ.Ε . με </a:t>
            </a:r>
            <a:r>
              <a:rPr lang="en-US" dirty="0" smtClean="0"/>
              <a:t>MF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Εφαρμόζοντας </a:t>
                </a:r>
                <a:r>
                  <a:rPr lang="el-GR" sz="1800" dirty="0"/>
                  <a:t>την ιδιότητα της παραγώγου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box>
                      <m:boxPr>
                        <m:ctrlPr>
                          <a:rPr lang="en-US" sz="1800" i="1" dirty="0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𝐹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</m:e>
                        </m:groupChr>
                      </m:e>
                    </m:box>
                    <m:r>
                      <a:rPr lang="en-US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σε κάθε </a:t>
                </a:r>
                <a:r>
                  <a:rPr lang="el-GR" sz="1800" dirty="0"/>
                  <a:t>μέλος της </a:t>
                </a:r>
                <a:r>
                  <a:rPr lang="el-GR" sz="1800" dirty="0" smtClean="0"/>
                  <a:t>Δ.Ε. έχουμε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box>
                            <m:box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↔"/>
                                  <m:vertJc m:val="bot"/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𝐹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 </m:t>
                                  </m:r>
                                </m:e>
                              </m:groupChr>
                            </m:e>
                          </m:box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</m:t>
                              </m:r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𝑚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box>
                        <m:box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b="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Διαιρώντας κατά μέλη τα β’ μέλη, βρίσκουμε τη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box>
                                    <m:box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box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box>
                                    <m:box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box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εξίσωση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μοναδικά ορισμένη ακόμα και για διαφορετικές αρχικές συνθήκες της διαφορικής εξίσωσης. </a:t>
                </a:r>
                <a:r>
                  <a:rPr lang="el-GR" sz="1800" dirty="0" smtClean="0"/>
                  <a:t> Αυτό </a:t>
                </a:r>
                <a:r>
                  <a:rPr lang="el-GR" sz="1800" dirty="0"/>
                  <a:t>συμβαίνει επειδή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υπολογίζεται </a:t>
                </a:r>
                <a:r>
                  <a:rPr lang="el-GR" sz="1800" dirty="0"/>
                  <a:t>από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−∞</m:t>
                    </m:r>
                  </m:oMath>
                </a14:m>
                <a:r>
                  <a:rPr lang="el-GR" sz="1800" dirty="0"/>
                  <a:t>, στο οποίο </a:t>
                </a:r>
                <a:r>
                  <a:rPr lang="el-GR" sz="1800" dirty="0" smtClean="0"/>
                  <a:t>θεωρούμε ότι </a:t>
                </a:r>
                <a:r>
                  <a:rPr lang="el-GR" sz="1800" dirty="0"/>
                  <a:t>το σύστημα βρίσκεται σε ηρεμία, δηλαδή ότι οι αρχικές συνθήκες που συνοδεύουν τη διατύπωση της διαφορικής εξίσωσης </a:t>
                </a:r>
                <a:r>
                  <a:rPr lang="el-GR" sz="1800" dirty="0" smtClean="0"/>
                  <a:t>είναι μηδενικές.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52736"/>
                <a:ext cx="8229600" cy="5472608"/>
              </a:xfrm>
              <a:blipFill rotWithShape="1">
                <a:blip r:embed="rId2"/>
                <a:stretch>
                  <a:fillRect l="-667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955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το μέτρο και η φάση για ένα γραμμικό και χρονικό αμετάβλητο (ΓΧΑ) σύστημα, του οποίου η απόκριση συχνότητας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εξίσωση ορισμού της απόκρισης </a:t>
                </a:r>
                <a:r>
                  <a:rPr lang="el-GR" sz="1800" dirty="0" smtClean="0"/>
                  <a:t>συχνότητας </a:t>
                </a:r>
                <a:r>
                  <a:rPr lang="el-GR" sz="1800" dirty="0"/>
                  <a:t>βρίσκουμε το μέτρο και την φάση της.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</m:e>
                      </m:func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1" dirty="0" smtClean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73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ΓΧΑ σύστημα έχει συνάρτηση μεταφοράς (απόκριση συχνότητα)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διαφορική εξίσωση που περιγράφει το σύστημα.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κρουστική απόκριση </a:t>
                </a:r>
                <a:r>
                  <a:rPr lang="el-GR" sz="1800" dirty="0" err="1"/>
                  <a:t>h(t</a:t>
                </a:r>
                <a:r>
                  <a:rPr lang="el-GR" sz="1800" dirty="0"/>
                  <a:t>) του συστήματος.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έξοδος του συστήματος όταν στην είσοδο εφαρμοστεί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−5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Απάντηση: </a:t>
                </a:r>
                <a:r>
                  <a:rPr lang="el-GR" sz="1800" dirty="0" smtClean="0"/>
                  <a:t>1) Γνωρίζουμε </a:t>
                </a:r>
                <a:r>
                  <a:rPr lang="el-GR" sz="1800" dirty="0"/>
                  <a:t>ότι η συνάρτηση μεταφοράς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232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τον ορισμό της συνάρτησης μεταφοράς έχουμε:</a:t>
                </a:r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groupChr>
                        <m:groupChrPr>
                          <m:chr m:val="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/>
                      </m:groupCh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/>
                      </m:groupChr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+5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+6 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Μετατρέπουμε </a:t>
                </a:r>
                <a:r>
                  <a:rPr lang="el-GR" sz="1800" dirty="0"/>
                  <a:t>την παραπάνω σχέση σε διαφορική εξίσωση λαμβάνοντας υπόψη ότι από την ιδιότητα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 του μετασχηματισμού Fourier, </a:t>
                </a:r>
                <a:r>
                  <a:rPr lang="el-GR" sz="1800" dirty="0" smtClean="0"/>
                  <a:t>ισχύει:</a:t>
                </a:r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,  </m:t>
                      </m:r>
                      <m:r>
                        <a:rPr lang="el-GR" sz="1800" i="1" dirty="0" err="1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=(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),   </m:t>
                      </m:r>
                      <m:r>
                        <a:rPr lang="el-GR" sz="1800" i="1" dirty="0" err="1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οπότε </a:t>
                </a:r>
                <a:r>
                  <a:rPr lang="el-GR" sz="1800" dirty="0"/>
                  <a:t>λαμβάνουμε τη σχέση:</a:t>
                </a:r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+5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+6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882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η διαφορική εξίσωση που περιγράφει το σύστημα είναι: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+5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+6</m:t>
                      </m:r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2) </a:t>
                </a:r>
                <a:r>
                  <a:rPr lang="el-GR" sz="1800" dirty="0"/>
                  <a:t>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 θα υπολογιστεί με αντίστροφο μετασχηματισμού Fourier στη δοθείσα 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Χρησιμοποιούμε την μέθοδο του αθροίσματος σε απλά κλάσματα, και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3+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Ανατρέχοντας </a:t>
                </a:r>
                <a:r>
                  <a:rPr lang="el-GR" sz="1800" dirty="0"/>
                  <a:t>σε πίνακες στοιχειωδών μετασχηματισμών, βρίσκουμε: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 smtClean="0">
                          <a:latin typeface="Cambria Math"/>
                        </a:rPr>
                        <m:t>=3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−2 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682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Ορισμός του Μετασχηματισμού </a:t>
            </a:r>
            <a:r>
              <a:rPr lang="el-GR" dirty="0" smtClean="0"/>
              <a:t>Fourier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αντί της κυκλικής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 smtClean="0"/>
                  <a:t>, χρησιμοποιήσουμε την </a:t>
                </a:r>
                <a:r>
                  <a:rPr lang="el-GR" sz="1800" b="1" dirty="0" smtClean="0"/>
                  <a:t>γραμμική συχνότητα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𝒇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όπου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𝑓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/2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οι ορισμοί του ευθύ και του αντίστροφου Μετασχηματισμού </a:t>
                </a:r>
                <a:r>
                  <a:rPr lang="en-US" sz="1800" dirty="0" smtClean="0"/>
                  <a:t>Fourier </a:t>
                </a:r>
                <a:r>
                  <a:rPr lang="el-GR" sz="1800" dirty="0" smtClean="0"/>
                  <a:t>είναι: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Ευθύς μετασχηματισμός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𝑓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Αντίστροφος</a:t>
                </a:r>
                <a:r>
                  <a:rPr lang="el-GR" sz="1800" b="1" dirty="0" smtClean="0"/>
                  <a:t> </a:t>
                </a:r>
                <a:r>
                  <a:rPr lang="el-GR" sz="1800" dirty="0"/>
                  <a:t>Μετασχηματισμός</a:t>
                </a:r>
                <a:r>
                  <a:rPr lang="el-GR" sz="1800" b="1" dirty="0" smtClean="0"/>
                  <a:t> </a:t>
                </a:r>
                <a:r>
                  <a:rPr lang="en-US" sz="1800" dirty="0"/>
                  <a:t>Fourier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𝑑𝑓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02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3) </a:t>
                </a:r>
                <a:r>
                  <a:rPr lang="el-GR" sz="1800" dirty="0"/>
                  <a:t>Για τον υπολογισμό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εργαζόμαστε στο </a:t>
                </a:r>
                <a:r>
                  <a:rPr lang="el-GR" sz="1800" dirty="0"/>
                  <a:t>πεδίο της συχνότητας λόγω υπολογιστικής απλότητας. </a:t>
                </a:r>
                <a:r>
                  <a:rPr lang="el-GR" sz="1800" dirty="0" smtClean="0"/>
                  <a:t> Αρχικά υπολογίζουμε </a:t>
                </a:r>
                <a:r>
                  <a:rPr lang="el-GR" sz="1800" dirty="0"/>
                  <a:t>τον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της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−5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Κατόπιν </a:t>
                </a:r>
                <a:r>
                  <a:rPr lang="el-GR" sz="1800" dirty="0"/>
                  <a:t>υπολογίζουμε τον μετασχηματισμό Fourier της </a:t>
                </a:r>
                <a:r>
                  <a:rPr lang="el-GR" sz="1800" dirty="0" smtClean="0"/>
                  <a:t>εξόδου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𝑌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5+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Τέλος, με </a:t>
                </a:r>
                <a:r>
                  <a:rPr lang="el-GR" sz="1800" dirty="0"/>
                  <a:t>αντίστροφο μετασχηματισμό Fourier </a:t>
                </a:r>
                <a:r>
                  <a:rPr lang="el-GR" sz="1800" dirty="0" smtClean="0"/>
                  <a:t>ανακτούμε </a:t>
                </a:r>
                <a:r>
                  <a:rPr lang="el-GR" sz="1800" dirty="0"/>
                  <a:t>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{</m:t>
                      </m:r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)}=⋯=(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−3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)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15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Μέρος 2: Γραμμικά Φίλτρα</a:t>
            </a:r>
            <a:endParaRPr lang="el-GR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346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Γραμμικά Φίλτρα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Ιδανικά Γραμμικά Φίλτρα</a:t>
            </a:r>
            <a:endParaRPr lang="el-GR" sz="20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Κατωδιαβατό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Ανωδιαβατό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Ζωνοδιαβατό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Ζωνοφρακτικό</a:t>
            </a:r>
            <a:r>
              <a:rPr lang="el-GR" dirty="0"/>
              <a:t> Φίλτρο</a:t>
            </a:r>
            <a:endParaRPr lang="el-GR" sz="18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Χαρακτηριστικές ιδιότητες ιδανικών φίλτρων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 smtClean="0"/>
              <a:t>Εύρος </a:t>
            </a:r>
            <a:r>
              <a:rPr lang="el-GR" dirty="0"/>
              <a:t>Ζώνης Φίλτρων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Πρακτικά </a:t>
            </a:r>
            <a:r>
              <a:rPr lang="el-GR" dirty="0" smtClean="0"/>
              <a:t>Φίλτρα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76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l-GR" b="1" dirty="0" smtClean="0"/>
              <a:t>1. Ιδανικά Γραμμικά Φίλτρα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01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/>
              <a:t>1. Ιδανικά </a:t>
            </a:r>
            <a:r>
              <a:rPr lang="el-GR" dirty="0"/>
              <a:t>Γραμμικά Φίλτρα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Ιδανικό </a:t>
            </a:r>
            <a:r>
              <a:rPr lang="el-GR" dirty="0" err="1"/>
              <a:t>Κατωδιαβατό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Ανωδιαβατό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Ζωνοδιαβατό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Ζωνοφρακτικό</a:t>
            </a:r>
            <a:r>
              <a:rPr lang="el-GR" dirty="0"/>
              <a:t> </a:t>
            </a:r>
            <a:r>
              <a:rPr lang="el-GR" dirty="0" smtClean="0"/>
              <a:t>Φίλτρο</a:t>
            </a:r>
            <a:endParaRPr lang="el-G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791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smtClean="0"/>
              <a:t>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Ο όρος </a:t>
                </a:r>
                <a:r>
                  <a:rPr lang="el-GR" sz="1800" b="1" dirty="0"/>
                  <a:t>φίλτρο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γραμμικά συστήματα που έχουν χαρακτηριστική πλάτους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𝐻</m:t>
                        </m:r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b="1" dirty="0"/>
                  <a:t>αμελητέα </a:t>
                </a:r>
                <a:r>
                  <a:rPr lang="el-GR" sz="1800" dirty="0"/>
                  <a:t>σε ορισμένες περιοχές συχνοτήτων.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Αυτό </a:t>
                </a:r>
                <a:r>
                  <a:rPr lang="el-GR" sz="1800" dirty="0"/>
                  <a:t>έχει ως αποτέλεσμα να </a:t>
                </a:r>
                <a:r>
                  <a:rPr lang="el-GR" sz="1800" b="1" dirty="0"/>
                  <a:t>απομακρύνουν </a:t>
                </a:r>
                <a:r>
                  <a:rPr lang="el-GR" sz="1800" dirty="0"/>
                  <a:t>ανεπιθύμητες συνιστώσες συχνοτήτων από ένα σήμα ή απλώς να «σταθμίζουν» τις διάφορες συνιστώσες της κυματομορφής.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</a:t>
                </a:r>
                <a:r>
                  <a:rPr lang="el-GR" sz="1800" b="1" dirty="0"/>
                  <a:t>ιδανικό φίλτρο</a:t>
                </a:r>
                <a:r>
                  <a:rPr lang="el-GR" sz="1800" dirty="0"/>
                  <a:t> έχει κρουστική 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και συνάρτηση μεταφοράς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ιδανικά φίλτρα δεν είναι πρακτικά υλοποιήσιμα επειδή η κρουστική τους απόκριση είναι μη αιτιατή συνάρτηση και επιπλέον έχει άπειρο μήκος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44" y="3573016"/>
            <a:ext cx="5602808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44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Κατωδιαβατό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ιδανικό </a:t>
                </a:r>
                <a:r>
                  <a:rPr lang="el-GR" sz="1800" b="1" dirty="0" err="1"/>
                  <a:t>κατωδιαβατό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χαμηλοποερατό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Low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LPF) είναι ένα γραμμικό σύστημα που λειτουργεί σαν ένα ιδανικό (χωρίς παραμόρφωση) φίλτρο, με την προϋπόθεση ότι το σήμα εισόδου δεν περιέχει συχνότητες άνω της </a:t>
                </a:r>
                <a:r>
                  <a:rPr lang="el-GR" sz="1800" b="1" dirty="0"/>
                  <a:t>συχνότητας αποκοπής</a:t>
                </a:r>
                <a:r>
                  <a:rPr lang="el-GR" sz="18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)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και τα φάσματα του </a:t>
                </a:r>
                <a:r>
                  <a:rPr lang="el-GR" sz="1800" dirty="0" err="1"/>
                  <a:t>κατωδιαβατού</a:t>
                </a:r>
                <a:r>
                  <a:rPr lang="el-GR" sz="1800" dirty="0"/>
                  <a:t> φίλτρου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48" y="4077072"/>
            <a:ext cx="5878512" cy="2013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764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Ανωδιαβατό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/>
                  <a:t>ιδανικό </a:t>
                </a:r>
                <a:r>
                  <a:rPr lang="el-GR" sz="1800" b="1" dirty="0" err="1"/>
                  <a:t>ανωδιαβατό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υψηλοπερατό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High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HPF) είναι ένα γραμμικό σύστημα που λειτουργεί σαν ένα ιδανικό φίλτρο, με την προϋπόθεση ότι το σήμα εισόδου δεν περιέχει συχνότητες κάτω από την </a:t>
                </a:r>
                <a:r>
                  <a:rPr lang="el-GR" sz="1800" b="1" dirty="0"/>
                  <a:t>συχνότητα αποκοπής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l-GR" sz="1800" dirty="0"/>
                  <a:t>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και τα φάσματα του </a:t>
                </a:r>
                <a:r>
                  <a:rPr lang="el-GR" sz="1800" dirty="0" err="1"/>
                  <a:t>ανωδιαβατού</a:t>
                </a:r>
                <a:r>
                  <a:rPr lang="el-GR" sz="1800" dirty="0"/>
                  <a:t> φίλτρου είναι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77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6264696" cy="2204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388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Ζωνοδιαβατό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ιδανικό </a:t>
                </a:r>
                <a:r>
                  <a:rPr lang="el-GR" sz="1800" b="1" dirty="0" err="1"/>
                  <a:t>ζωνοδιαβατό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ζωνοπερατό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Band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BPF) είναι ένα γραμμικό σύστημα που λειτουργεί σαν ένα ιδανικό φίλτρο, με την προϋπόθεση ότι το σήμα εισόδου δεν περιέχει συχνότητες έξω από τη «ζώνη διέλευσης»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ζώνη αυτή είναι το διάστημα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, η συνάρτηση μεταφοράς και τα φάσματα του </a:t>
                </a:r>
                <a:r>
                  <a:rPr lang="el-GR" sz="1800" dirty="0" err="1"/>
                  <a:t>ζωνοδιαβατού</a:t>
                </a:r>
                <a:r>
                  <a:rPr lang="el-GR" sz="1800" dirty="0"/>
                  <a:t> φίλτρου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78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9606"/>
            <a:ext cx="6408712" cy="2223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48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Ζωνοφρακτικό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Το </a:t>
                </a:r>
                <a:r>
                  <a:rPr lang="el-GR" sz="1800" b="1" dirty="0"/>
                  <a:t>ιδανικό </a:t>
                </a:r>
                <a:r>
                  <a:rPr lang="el-GR" sz="1800" b="1" dirty="0" err="1"/>
                  <a:t>ζωνοφρακτικό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Band</a:t>
                </a:r>
                <a:r>
                  <a:rPr lang="el-GR" sz="1800" dirty="0"/>
                  <a:t> </a:t>
                </a:r>
                <a:r>
                  <a:rPr lang="en-US" sz="1800" dirty="0"/>
                  <a:t>Stop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B</a:t>
                </a:r>
                <a:r>
                  <a:rPr lang="en-US" sz="1800" dirty="0"/>
                  <a:t>S</a:t>
                </a:r>
                <a:r>
                  <a:rPr lang="el-GR" sz="1800" dirty="0"/>
                  <a:t>F) είναι ένα γραμμικό σύστημα που λειτουργεί σαν ένα ιδανικό (χωρίς παραμόρφωση) φίλτρο, με την προϋπόθεση ότι το σήμα εισόδου δεν περιέχει συχνότητες μέσα στη «ζώνη αποκοπής»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ζώνη αυτή είναι το διάστημα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, η συνάρτηση μεταφοράς του </a:t>
                </a:r>
                <a:r>
                  <a:rPr lang="el-GR" sz="1800" dirty="0" err="1"/>
                  <a:t>ζωνοφρακτικού</a:t>
                </a:r>
                <a:r>
                  <a:rPr lang="el-GR" sz="1800" dirty="0"/>
                  <a:t> φίλτρου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&amp;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79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49080"/>
            <a:ext cx="6408712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325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Συμβολισμοί Μετασχηματισμού </a:t>
            </a:r>
            <a:r>
              <a:rPr lang="el-GR" dirty="0"/>
              <a:t>Fourier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να δηλώσουμε ότι 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χρησιμοποιούμε </a:t>
                </a:r>
                <a:r>
                  <a:rPr lang="el-GR" sz="1800" dirty="0"/>
                  <a:t>τον ακόλουθο </a:t>
                </a:r>
                <a:r>
                  <a:rPr lang="el-GR" sz="1800" dirty="0" smtClean="0"/>
                  <a:t>συμβολισμό: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r>
                        <a:rPr lang="en-US" sz="1800" i="1">
                          <a:latin typeface="Cambria Math"/>
                        </a:rPr>
                        <m:t>{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να δηλώσουμε ότι 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αντίστροφος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χρησιμοποιούμε τον ακόλουθο συμβολισμό: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ℱ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{</m:t>
                      </m:r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Μερικές φορές χρησιμοποιείται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ακόλουθος συμβολισμός ως συντομογραφία των δύο συμβολισμών: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Ευθύς μετασχηματισμός </a:t>
                </a:r>
                <a:r>
                  <a:rPr lang="en-US" sz="1800" dirty="0" smtClean="0"/>
                  <a:t>Fourier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  </m:t>
                            </m:r>
                          </m:e>
                        </m:groupChr>
                        <m:r>
                          <a:rPr lang="en-US" sz="1800" i="1">
                            <a:latin typeface="Cambria Math"/>
                          </a:rPr>
                          <m:t>𝛸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box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Αντίστροφος </a:t>
                </a:r>
                <a:r>
                  <a:rPr lang="el-GR" sz="1800" dirty="0"/>
                  <a:t>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𝛸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l-GR" sz="1800" i="1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  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  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ή απλά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box>
                          <m:box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boxPr>
                          <m:e>
                            <m:groupChr>
                              <m:groupChrPr>
                                <m:chr m:val="↔"/>
                                <m:vertJc m:val="bot"/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groupChr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  </m:t>
                                </m:r>
                              </m:e>
                            </m:groupChr>
                          </m:e>
                        </m:box>
                        <m:r>
                          <a:rPr lang="en-US" sz="1800" i="1">
                            <a:latin typeface="Cambria Math"/>
                          </a:rPr>
                          <m:t>𝛸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box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42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2. </a:t>
            </a:r>
            <a:r>
              <a:rPr lang="el-GR" b="1" dirty="0"/>
              <a:t>Χαρακτηριστικές ιδιότητες ιδανικών </a:t>
            </a:r>
            <a:r>
              <a:rPr lang="el-GR" b="1" dirty="0" smtClean="0"/>
              <a:t>φίλτρων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28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</a:pPr>
            <a:r>
              <a:rPr lang="el-GR" dirty="0"/>
              <a:t>Χαρακτηριστικές ιδιότητες ιδανικών φίλτρων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dirty="0"/>
              <a:t>Από την παραπάνω ανάλυση προκύπτει ότι ένα ιδανικό φίλτρο έχει τις ακόλουθες χαρακτηριστικές ιδιότητες: 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Έχει </a:t>
            </a:r>
            <a:r>
              <a:rPr lang="el-GR" sz="1800" dirty="0"/>
              <a:t>κέρδος </a:t>
            </a:r>
            <a:r>
              <a:rPr lang="el-GR" sz="1800" b="1" dirty="0"/>
              <a:t>ίσο με την μονάδα στη ζώνη διέλευσης </a:t>
            </a:r>
            <a:r>
              <a:rPr lang="el-GR" sz="1800" dirty="0"/>
              <a:t>και </a:t>
            </a:r>
            <a:r>
              <a:rPr lang="el-GR" sz="1800" b="1" dirty="0"/>
              <a:t>ίσο με το μηδέν στη ζώνη αποκοπής</a:t>
            </a:r>
            <a:r>
              <a:rPr lang="el-GR" sz="1800" dirty="0"/>
              <a:t>. 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Η </a:t>
            </a:r>
            <a:r>
              <a:rPr lang="el-GR" sz="1800" b="1" dirty="0"/>
              <a:t>μετάβαση </a:t>
            </a:r>
            <a:r>
              <a:rPr lang="el-GR" sz="1800" dirty="0"/>
              <a:t>από τη ζώνη διέλευσης στη ζώνη αποκοπής (και αντίστροφα) γίνεται </a:t>
            </a:r>
            <a:r>
              <a:rPr lang="el-GR" sz="1800" b="1" dirty="0"/>
              <a:t>ακαριαία</a:t>
            </a:r>
            <a:r>
              <a:rPr lang="el-GR" sz="1800" dirty="0"/>
              <a:t>. </a:t>
            </a:r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88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l-GR" b="1" dirty="0"/>
              <a:t>3</a:t>
            </a:r>
            <a:r>
              <a:rPr lang="el-GR" b="1" dirty="0" smtClean="0"/>
              <a:t>. </a:t>
            </a:r>
            <a:r>
              <a:rPr lang="el-GR" b="1" dirty="0"/>
              <a:t>Εύρος Ζώνης </a:t>
            </a:r>
            <a:r>
              <a:rPr lang="el-GR" b="1" dirty="0" smtClean="0"/>
              <a:t>Φίλτρων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46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Εύρος Ζώνης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εύρος ζώνης  </a:t>
                </a:r>
                <a:r>
                  <a:rPr lang="el-GR" sz="1800" dirty="0" smtClean="0"/>
                  <a:t>συχνοτήτων (</a:t>
                </a:r>
                <a:r>
                  <a:rPr lang="el-GR" sz="1800" dirty="0" err="1" smtClean="0"/>
                  <a:t>bandwidth</a:t>
                </a:r>
                <a:r>
                  <a:rPr lang="el-GR" sz="1800" dirty="0"/>
                  <a:t>)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τη σημαντική ζώνη συχνοτήτων σε μία απόκριση συχνότητας ενός φίλτρου ή ενός </a:t>
                </a:r>
                <a:r>
                  <a:rPr lang="el-GR" sz="1800" dirty="0" smtClean="0"/>
                  <a:t>συστήματος.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Ορισμός εύρους ζώνης : </a:t>
                </a:r>
                <a:r>
                  <a:rPr lang="el-GR" sz="1800" dirty="0"/>
                  <a:t>Έστω ένα φίλτρο με 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l-GR" sz="1800" i="1" dirty="0" err="1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l-GR" sz="1800" i="1" dirty="0" err="1">
                        <a:latin typeface="Cambria Math"/>
                      </a:rPr>
                      <m:t>=</m:t>
                    </m:r>
                    <m:r>
                      <a:rPr lang="el-GR" sz="1800" i="1" dirty="0" err="1">
                        <a:latin typeface="Cambria Math"/>
                      </a:rPr>
                      <m:t>𝐴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Ως εύρος </a:t>
                </a:r>
                <a:r>
                  <a:rPr lang="el-GR" sz="1800" dirty="0"/>
                  <a:t>ζώνης (BW) του φίλτρου ορίζεται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διάστημα μεταξύ των </a:t>
                </a:r>
                <a:r>
                  <a:rPr lang="el-GR" sz="1800" dirty="0" smtClean="0"/>
                  <a:t>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&gt;0</m:t>
                        </m:r>
                      </m:e>
                    </m:d>
                  </m:oMath>
                </a14:m>
                <a:r>
                  <a:rPr lang="el-GR" sz="1800" dirty="0"/>
                  <a:t>, δηλαδή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𝐵𝑊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, έτσι ώστε: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)|=|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)|=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 </a:t>
                </a:r>
                <a:r>
                  <a:rPr lang="el-GR" sz="1800" dirty="0"/>
                  <a:t>εύρος ζώνης ορίζεται για εκείνη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διαφορά συχνοτήτων στο φάσμα του φίλτρου κατά την οποία το μέτρο της συνάρτησης μεταφοράς έχει μειωθεί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√2=0,707</m:t>
                    </m:r>
                  </m:oMath>
                </a14:m>
                <a:r>
                  <a:rPr lang="el-GR" sz="1800" dirty="0"/>
                  <a:t> από την μέγιστη τιμή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2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83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90576"/>
            <a:ext cx="3168352" cy="2142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99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l-GR" b="1" dirty="0"/>
              <a:t>4</a:t>
            </a:r>
            <a:r>
              <a:rPr lang="el-GR" b="1" dirty="0" smtClean="0"/>
              <a:t>. </a:t>
            </a:r>
            <a:r>
              <a:rPr lang="el-GR" b="1" dirty="0"/>
              <a:t>Πρακτικά </a:t>
            </a:r>
            <a:r>
              <a:rPr lang="el-GR" b="1" dirty="0" smtClean="0"/>
              <a:t>Φίλτρα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65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Πρακτικά </a:t>
            </a:r>
            <a:r>
              <a:rPr lang="el-GR" dirty="0" smtClean="0"/>
              <a:t>Φίλτρα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Οι χαρακτηριστικές </a:t>
            </a:r>
            <a:r>
              <a:rPr lang="el-GR" sz="1800" dirty="0"/>
              <a:t>ιδιότητες των ιδανικών </a:t>
            </a:r>
            <a:r>
              <a:rPr lang="el-GR" sz="1800" dirty="0" smtClean="0"/>
              <a:t>φίλτρων </a:t>
            </a:r>
            <a:r>
              <a:rPr lang="el-GR" sz="1800" dirty="0"/>
              <a:t>δεν αντιστοιχούν σε φυσικά πραγματοποιήσιμες </a:t>
            </a:r>
            <a:r>
              <a:rPr lang="el-GR" sz="1800" dirty="0" smtClean="0"/>
              <a:t>δομές: </a:t>
            </a:r>
          </a:p>
          <a:p>
            <a:pPr lvl="1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Μοναδιαίο κέρδος στη </a:t>
            </a:r>
            <a:r>
              <a:rPr lang="el-GR" sz="1800" dirty="0"/>
              <a:t>ζώνη διέλευσης και </a:t>
            </a:r>
            <a:r>
              <a:rPr lang="el-GR" sz="1800" dirty="0" smtClean="0"/>
              <a:t>μηδέν </a:t>
            </a:r>
            <a:r>
              <a:rPr lang="el-GR" sz="1800" dirty="0"/>
              <a:t>στη ζώνη </a:t>
            </a:r>
            <a:r>
              <a:rPr lang="el-GR" sz="1800" dirty="0" smtClean="0"/>
              <a:t>αποκοπής</a:t>
            </a:r>
          </a:p>
          <a:p>
            <a:pPr lvl="1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Ακαριαία μετάβαση </a:t>
            </a:r>
            <a:r>
              <a:rPr lang="el-GR" sz="1800" dirty="0"/>
              <a:t>από τη ζώνη διέλευσης στη ζώνη </a:t>
            </a:r>
            <a:r>
              <a:rPr lang="el-GR" sz="1800" dirty="0" smtClean="0"/>
              <a:t>αποκοπής.</a:t>
            </a:r>
            <a:endParaRPr lang="el-GR" sz="1800" dirty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Προσεγγίζουμε την ιδανική απόκριση </a:t>
            </a:r>
            <a:r>
              <a:rPr lang="el-GR" sz="1800" dirty="0"/>
              <a:t>με ένα μη-ιδανικό, αλλά </a:t>
            </a:r>
            <a:r>
              <a:rPr lang="el-GR" sz="1800" b="1" dirty="0"/>
              <a:t>πρακτικό </a:t>
            </a:r>
            <a:r>
              <a:rPr lang="el-GR" sz="1800" dirty="0"/>
              <a:t>(δηλαδή, φυσικά πραγματοποιήσιμο) φίλτρο. 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Στα πρακτικά φίλτρα </a:t>
            </a:r>
            <a:r>
              <a:rPr lang="el-GR" sz="1800" dirty="0" smtClean="0"/>
              <a:t>τα δύο παραπάνω χαρακτηριστικά </a:t>
            </a:r>
            <a:r>
              <a:rPr lang="el-GR" sz="1800" dirty="0"/>
              <a:t>δεν ισχύουν. 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Για το σχεδιασμό πρακτικών φίλτρων έχουν </a:t>
            </a:r>
            <a:r>
              <a:rPr lang="el-GR" sz="1800" dirty="0"/>
              <a:t>αναπτυχθεί πολλές μέθοδοι, όπως </a:t>
            </a:r>
            <a:r>
              <a:rPr lang="el-GR" sz="1800" dirty="0" err="1"/>
              <a:t>Butterworth</a:t>
            </a:r>
            <a:r>
              <a:rPr lang="el-GR" sz="1800" dirty="0"/>
              <a:t>, </a:t>
            </a:r>
            <a:r>
              <a:rPr lang="el-GR" sz="1800" dirty="0" err="1"/>
              <a:t>Chebyshef</a:t>
            </a:r>
            <a:r>
              <a:rPr lang="el-GR" sz="1800" dirty="0"/>
              <a:t>, </a:t>
            </a:r>
            <a:r>
              <a:rPr lang="el-GR" sz="1800" dirty="0" err="1"/>
              <a:t>Bessel</a:t>
            </a:r>
            <a:r>
              <a:rPr lang="el-GR" sz="1800" dirty="0"/>
              <a:t>, κλπ</a:t>
            </a:r>
            <a:r>
              <a:rPr lang="el-GR" sz="1800" dirty="0" smtClean="0"/>
              <a:t>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42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Απόκριση συχνότητας πρακτικού </a:t>
            </a:r>
            <a:r>
              <a:rPr lang="el-GR" sz="2400" dirty="0" err="1"/>
              <a:t>κατωδιαβατού</a:t>
            </a:r>
            <a:r>
              <a:rPr lang="el-GR" sz="2400" dirty="0"/>
              <a:t> φίλτρου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</a:t>
                </a:r>
                <a:r>
                  <a:rPr lang="el-GR" sz="1800" dirty="0"/>
                  <a:t>πρακτικό φίλτρο συμβαίνουν τα εξής:</a:t>
                </a:r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Μεταξύ της ζώνης </a:t>
                </a:r>
                <a:r>
                  <a:rPr lang="el-GR" sz="1800" dirty="0" smtClean="0"/>
                  <a:t>διέλευσης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και της </a:t>
                </a:r>
                <a:br>
                  <a:rPr lang="el-GR" sz="1800" dirty="0" smtClean="0"/>
                </a:br>
                <a:r>
                  <a:rPr lang="el-GR" sz="1800" dirty="0" smtClean="0"/>
                  <a:t>ζώνης </a:t>
                </a:r>
                <a:r>
                  <a:rPr lang="el-GR" sz="1800" dirty="0"/>
                  <a:t>αποκοπής μεσολαβεί </a:t>
                </a:r>
                <a:r>
                  <a:rPr lang="el-GR" sz="1800" dirty="0" smtClean="0"/>
                  <a:t>μια </a:t>
                </a:r>
                <a:br>
                  <a:rPr lang="el-GR" sz="1800" dirty="0" smtClean="0"/>
                </a:br>
                <a:r>
                  <a:rPr lang="el-GR" sz="1800" dirty="0" smtClean="0"/>
                  <a:t>πεπερασμένη </a:t>
                </a:r>
                <a:r>
                  <a:rPr lang="el-GR" sz="1800" dirty="0"/>
                  <a:t>περιοχή </a:t>
                </a:r>
                <a:r>
                  <a:rPr lang="el-GR" sz="1800" dirty="0" smtClean="0"/>
                  <a:t>συχνοτήτων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η </a:t>
                </a:r>
                <a:r>
                  <a:rPr lang="el-GR" sz="1800" dirty="0"/>
                  <a:t>οποία ονομάζεται </a:t>
                </a:r>
                <a:r>
                  <a:rPr lang="el-GR" sz="1800" b="1" dirty="0" smtClean="0"/>
                  <a:t>ζώνη </a:t>
                </a:r>
                <a:r>
                  <a:rPr lang="el-GR" sz="1800" b="1" dirty="0"/>
                  <a:t>μετάβασης</a:t>
                </a:r>
                <a:r>
                  <a:rPr lang="el-GR" sz="1800" dirty="0"/>
                  <a:t>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Στη </a:t>
                </a:r>
                <a:r>
                  <a:rPr lang="el-GR" sz="1800" dirty="0"/>
                  <a:t>ζώνη </a:t>
                </a:r>
                <a:r>
                  <a:rPr lang="el-GR" sz="1800" dirty="0" smtClean="0"/>
                  <a:t>μετάβασης</a:t>
                </a:r>
                <a:r>
                  <a:rPr lang="el-GR" sz="1800" dirty="0"/>
                  <a:t>, το κέρδος του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φίλτρου </a:t>
                </a:r>
                <a:r>
                  <a:rPr lang="el-GR" sz="1800" dirty="0"/>
                  <a:t>αλλάζει σταδιακά από ένα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εντός της ζώνης διέλευσης) σε μηδέν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στη ζώνη αποκοπής). Η ζώνη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μετάβασης έχει </a:t>
                </a:r>
                <a:r>
                  <a:rPr lang="el-GR" sz="1800" dirty="0"/>
                  <a:t>εύρος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–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/>
                  <a:t>.</a:t>
                </a:r>
                <a:endParaRPr lang="el-GR" sz="1800" dirty="0"/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απόκριση συχνότητας στην περιοχή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διέλευσης </a:t>
                </a:r>
                <a:r>
                  <a:rPr lang="el-GR" sz="1800" dirty="0"/>
                  <a:t>δεν είναι επίπεδη και ίση με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ένα</a:t>
                </a:r>
                <a:r>
                  <a:rPr lang="el-GR" sz="1800" dirty="0"/>
                  <a:t>, αλλά εμφανίζει έναν </a:t>
                </a:r>
                <a:r>
                  <a:rPr lang="el-GR" sz="1800" b="1" dirty="0"/>
                  <a:t>κυματισμό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εύρους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εκατέρωθεν της τιμής 1.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Αντίστοιχα</a:t>
                </a:r>
                <a:r>
                  <a:rPr lang="el-GR" sz="1800" dirty="0"/>
                  <a:t>, και στην περιοχή αποκοπής η απόκριση δεν είναι επίπεδη και ίση με μηδέν, αλλά εμφανίζει έναν κυματισμό εύρους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άνω της τιμής 0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647555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53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φίλτρο έχει κρουστική απόκριση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𝑎𝑡</m:t>
                        </m:r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,</m:t>
                    </m:r>
                    <m:r>
                      <a:rPr lang="en-US" sz="1800" i="1" dirty="0" err="1">
                        <a:latin typeface="Cambria Math"/>
                      </a:rPr>
                      <m:t>𝑎</m:t>
                    </m:r>
                    <m:r>
                      <a:rPr lang="en-US" sz="1800" i="1" dirty="0" err="1">
                        <a:latin typeface="Cambria Math"/>
                      </a:rPr>
                      <m:t>∈</m:t>
                    </m:r>
                    <m:r>
                      <a:rPr lang="en-US" sz="1800" i="1" dirty="0" err="1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/>
                  <a:t>Να ευρεθεί τι είδους φίλτρο είναι.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Υπολογίζουμε την συνάρτηση μεταφοράς του φίλτρου.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d>
                            <m:dPr>
                              <m:begChr m:val=""/>
                              <m:endChr m:val="|"/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+∞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func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𝑎𝑡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 dirty="0" err="1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𝑗𝑠𝑖𝑛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func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0−1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dirty="0" smtClean="0">
                          <a:latin typeface="Cambria Math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ρα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21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ακόλουθο σχήμα δίνονται οι γραφικές παραστάσεις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του μέτρου και της φάσης της απόκρισης συχνότητας.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το μέτρο αποσβένει στις υψηλές συχνότητες, δηλαδή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l-GR" sz="1800" i="1" dirty="0" err="1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l-GR" sz="1800" i="1" dirty="0" err="1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800" i="0" dirty="0" err="1">
                                <a:latin typeface="Cambria Math"/>
                              </a:rPr>
                              <m:t>Η</m:t>
                            </m:r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l-GR" sz="1800" i="1" dirty="0" err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, επομένως είναι ένα </a:t>
                </a:r>
                <a:r>
                  <a:rPr lang="el-GR" sz="1800" b="1" dirty="0"/>
                  <a:t>πρακτικό </a:t>
                </a:r>
                <a:r>
                  <a:rPr lang="el-GR" sz="1800" b="1" dirty="0" err="1"/>
                  <a:t>κατωδιαβατό</a:t>
                </a:r>
                <a:r>
                  <a:rPr lang="el-GR" sz="1800" b="1" dirty="0"/>
                  <a:t> </a:t>
                </a:r>
                <a:r>
                  <a:rPr lang="el-GR" sz="1800" dirty="0"/>
                  <a:t>φίλτρο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88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85051"/>
              </p:ext>
            </p:extLst>
          </p:nvPr>
        </p:nvGraphicFramePr>
        <p:xfrm>
          <a:off x="683568" y="2183164"/>
          <a:ext cx="2272655" cy="1965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Bitmap Image" r:id="rId4" imgW="1552792" imgH="1333333" progId="Paint.Picture">
                  <p:embed/>
                </p:oleObj>
              </mc:Choice>
              <mc:Fallback>
                <p:oleObj name="Bitmap Image" r:id="rId4" imgW="1552792" imgH="133333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183164"/>
                        <a:ext cx="2272655" cy="1965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498688"/>
              </p:ext>
            </p:extLst>
          </p:nvPr>
        </p:nvGraphicFramePr>
        <p:xfrm>
          <a:off x="3105201" y="2308648"/>
          <a:ext cx="2690935" cy="184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Bitmap Image" r:id="rId6" imgW="1848108" imgH="1257476" progId="Paint.Picture">
                  <p:embed/>
                </p:oleObj>
              </mc:Choice>
              <mc:Fallback>
                <p:oleObj name="Bitmap Image" r:id="rId6" imgW="1848108" imgH="1257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201" y="2308648"/>
                        <a:ext cx="2690935" cy="1840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627169"/>
              </p:ext>
            </p:extLst>
          </p:nvPr>
        </p:nvGraphicFramePr>
        <p:xfrm>
          <a:off x="5985521" y="2178574"/>
          <a:ext cx="2690935" cy="1826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Bitmap Image" r:id="rId8" imgW="1838095" imgH="1238423" progId="Paint.Picture">
                  <p:embed/>
                </p:oleObj>
              </mc:Choice>
              <mc:Fallback>
                <p:oleObj name="Bitmap Image" r:id="rId8" imgW="1838095" imgH="123842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5521" y="2178574"/>
                        <a:ext cx="2690935" cy="18264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7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περνάει από ένα ιδανικό </a:t>
                </a:r>
                <a:r>
                  <a:rPr lang="el-GR" sz="1800" dirty="0" err="1"/>
                  <a:t>κατωδιαβατό</a:t>
                </a:r>
                <a:r>
                  <a:rPr lang="el-GR" sz="1800" dirty="0"/>
                  <a:t> φίλτρο, που έχει συχνότητα αποκοπής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𝐻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=1 </m:t>
                    </m:r>
                    <m:r>
                      <a:rPr lang="el-GR" sz="1800" i="1" dirty="0" err="1">
                        <a:latin typeface="Cambria Math"/>
                      </a:rPr>
                      <m:t>𝑟𝑎𝑑</m:t>
                    </m:r>
                    <m:r>
                      <a:rPr lang="el-GR" sz="1800" i="1" dirty="0" err="1">
                        <a:latin typeface="Cambria Math"/>
                      </a:rPr>
                      <m:t>⁄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sec</m:t>
                    </m:r>
                  </m:oMath>
                </a14:m>
                <a:r>
                  <a:rPr lang="el-GR" sz="1800" dirty="0"/>
                  <a:t>. Να βρεθεί ο λόγος της ενέργειας εξόδου προς την ενέργεια εισόδου (Για το φίλτρο να ληφθεί A=1).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)=1/(2+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n-US" sz="18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dirty="0" smtClean="0"/>
                  <a:t>Επομένως</a:t>
                </a:r>
                <a:r>
                  <a:rPr lang="el-GR" sz="1800" dirty="0"/>
                  <a:t>, το φάσμα πυκνότητας ενέργειας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 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Επειδή το μέτρο της συνάρτησης μεταφοράς του δοθέντος </a:t>
                </a:r>
                <a:r>
                  <a:rPr lang="el-GR" sz="1800" dirty="0" err="1"/>
                  <a:t>κατωδιαβατού</a:t>
                </a:r>
                <a:r>
                  <a:rPr lang="el-GR" sz="1800" dirty="0"/>
                  <a:t> φίλτρου δίνεται από τη σχέση: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,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=1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0 ,                   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βρίσκουμε το φάσμα πυκνότητας ενέργειας του σήματος εξόδου,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+4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 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&lt;1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0 ,            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955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Μετασχηματισμού </a:t>
            </a:r>
            <a:r>
              <a:rPr lang="el-GR" dirty="0"/>
              <a:t>Fourier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αναλύει </a:t>
                </a:r>
                <a:r>
                  <a:rPr lang="el-GR" sz="1800" dirty="0"/>
                  <a:t>ένα </a:t>
                </a:r>
                <a:r>
                  <a:rPr lang="el-GR" sz="1800" dirty="0" smtClean="0"/>
                  <a:t>(περιοδικό </a:t>
                </a:r>
                <a:r>
                  <a:rPr lang="el-GR" sz="1800" dirty="0"/>
                  <a:t>ή </a:t>
                </a:r>
                <a:r>
                  <a:rPr lang="el-GR" sz="1800" dirty="0" smtClean="0"/>
                  <a:t>μη περιοδικό)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στο </a:t>
                </a:r>
                <a:r>
                  <a:rPr lang="el-GR" sz="1800" dirty="0" smtClean="0"/>
                  <a:t>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(−∞, +∞)</m:t>
                    </m:r>
                  </m:oMath>
                </a14:m>
                <a:r>
                  <a:rPr lang="el-GR" sz="1800" dirty="0"/>
                  <a:t> σε ένα </a:t>
                </a:r>
                <a:r>
                  <a:rPr lang="el-GR" sz="1800" b="1" dirty="0"/>
                  <a:t>συνεχές φάσμα περιοδικών εκθετικών σημάτων</a:t>
                </a:r>
                <a:r>
                  <a:rPr lang="el-GR" sz="1800" dirty="0" smtClean="0"/>
                  <a:t>.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φασματικό περιεχόμενο στο απειροστό διάστημα συχνοτήτων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συνεισφορά των συχνοτήτων στο απειροστό 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έχει «πλάτος»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άλλα λόγια,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δεν είναι ένα φάσμα πλάτους αλλά η </a:t>
                </a:r>
                <a:r>
                  <a:rPr lang="el-GR" sz="1800" b="1" dirty="0"/>
                  <a:t>φασματική πυκνότητα πλάτους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439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βρούμε την ολική ενέργεια του σήματος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ολοκληρώνουμε την παραπάνω σχέση (θεώρημα </a:t>
                </a:r>
                <a:r>
                  <a:rPr lang="el-GR" sz="1800" dirty="0" err="1"/>
                  <a:t>Parceval</a:t>
                </a:r>
                <a:r>
                  <a:rPr lang="el-GR" sz="1800" dirty="0"/>
                  <a:t>):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p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+4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Ομοίως, η ενέργεια του σήματος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Διαιρώντας τις δύο τελευταίες σχέσεις, βρίσκουμε τον ζητούμενο λόγο, ως: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func>
                            <m:func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 dirty="0">
                          <a:latin typeface="Cambria Math"/>
                        </a:rPr>
                        <m:t>=0,29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ποσοστό 71% της ενέργειας εισόδου απορροφάται από το ιδανικό φίλτρο και μόνο το 29% φθάνει στην έξοδο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259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Σε ένα ιδανικό </a:t>
                </a:r>
                <a:r>
                  <a:rPr lang="el-GR" sz="1800" dirty="0" err="1"/>
                  <a:t>κατωδιαβατό</a:t>
                </a:r>
                <a:r>
                  <a:rPr lang="el-GR" sz="1800" dirty="0"/>
                  <a:t> φίλτρο (LPF) εισέρχεται ένα γνωστό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φάσμα 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. Στην έξοδο κόβονται οι υψηλές συχνότητες, δηλαδή αυτές για τις οποίες ισχύει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|&gt;</m:t>
                    </m:r>
                    <m:r>
                      <a:rPr lang="el-GR" sz="1800" i="1" dirty="0" err="1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. Τα φάσματα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LPF φίλτρου δείχνονται στο παρακάτω σχήμα. Να υπολογιστεί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θα υπολογιστεί με αντίστροφο μετασχηματισμό Fourier επί του φάσματος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Το φάσμα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φίλτρου LPF υπολογίζεται από τη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ενώ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834248"/>
              </p:ext>
            </p:extLst>
          </p:nvPr>
        </p:nvGraphicFramePr>
        <p:xfrm>
          <a:off x="904001" y="2708920"/>
          <a:ext cx="7340407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Bitmap Image" r:id="rId4" imgW="5439534" imgH="1438095" progId="Paint.Picture">
                  <p:embed/>
                </p:oleObj>
              </mc:Choice>
              <mc:Fallback>
                <p:oleObj name="Bitmap Image" r:id="rId4" imgW="5439534" imgH="1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001" y="2708920"/>
                        <a:ext cx="7340407" cy="1944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29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θεωρείται γνωστό, άρα και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φίλτρου είναι τετραγωνικής </a:t>
                </a:r>
                <a:r>
                  <a:rPr lang="el-GR" sz="1800" dirty="0" smtClean="0"/>
                  <a:t>μορφής και η </a:t>
                </a:r>
                <a:r>
                  <a:rPr lang="el-GR" sz="1800" dirty="0"/>
                  <a:t>κρουστική </a:t>
                </a:r>
                <a:r>
                  <a:rPr lang="el-GR" sz="1800" dirty="0" smtClean="0"/>
                  <a:t>απόκρισή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φίλτρου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από τη συνέλιξη της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την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δηλ.: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87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φίλτρο Σ εισέρχεται ένα γνωστό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Στην έξοδο κόβεται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 err="1">
                        <a:latin typeface="Cambria Math"/>
                      </a:rPr>
                      <m:t>|&gt;</m:t>
                    </m:r>
                    <m:r>
                      <a:rPr lang="el-GR" sz="1800" i="1" dirty="0" err="1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, όπως δείχνεται στο παρακάτω σχήμα. Να βρεθεί ο μετασχηματισμός 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εξόδου.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από τη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ο τετραγωνικός παλμός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〖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</m:t>
                      </m:r>
                      <m:r>
                        <a:rPr lang="el-GR" sz="1800" i="1" dirty="0">
                          <a:latin typeface="Cambria Math"/>
                        </a:rPr>
                        <m:t>〗_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 (</m:t>
                      </m:r>
                      <m:r>
                        <a:rPr lang="el-GR" sz="1800" i="1" dirty="0" err="1">
                          <a:latin typeface="Cambria Math"/>
                        </a:rPr>
                        <m:t>𝑡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&amp;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93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464898"/>
              </p:ext>
            </p:extLst>
          </p:nvPr>
        </p:nvGraphicFramePr>
        <p:xfrm>
          <a:off x="1547664" y="2276872"/>
          <a:ext cx="5904656" cy="215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Bitmap Image" r:id="rId4" imgW="4420217" imgH="1619476" progId="Paint.Picture">
                  <p:embed/>
                </p:oleObj>
              </mc:Choice>
              <mc:Fallback>
                <p:oleObj name="Bitmap Image" r:id="rId4" imgW="4420217" imgH="1619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276872"/>
                        <a:ext cx="5904656" cy="2150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62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γνωστό ότι ο </a:t>
                </a:r>
                <a:r>
                  <a:rPr lang="el-GR" sz="1800" dirty="0"/>
                  <a:t>μετασχηματισμός Fourier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Π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την ιδιότητα της συνέλιξης του μετασχηματισμού Fourier στο πεδίο της συχνότητας, έχουμε: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54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4571525A-A5FD-441B-9D2C-5AD26961ED9F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13345</TotalTime>
  <Words>8345</Words>
  <Application>Microsoft Office PowerPoint</Application>
  <PresentationFormat>On-screen Show (4:3)</PresentationFormat>
  <Paragraphs>777</Paragraphs>
  <Slides>94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94</vt:i4>
      </vt:variant>
    </vt:vector>
  </HeadingPairs>
  <TitlesOfParts>
    <vt:vector size="97" baseType="lpstr">
      <vt:lpstr>Office Theme</vt:lpstr>
      <vt:lpstr>Bitmap Image</vt:lpstr>
      <vt:lpstr>Εξίσωση</vt:lpstr>
      <vt:lpstr>Τηλεπικοινωνιακά Συστήματα Ι</vt:lpstr>
      <vt:lpstr>PowerPoint Presentation</vt:lpstr>
      <vt:lpstr>Ανάλυση Fourier</vt:lpstr>
      <vt:lpstr>1. Ορισμός του  Μετασχηματισμού Fourier</vt:lpstr>
      <vt:lpstr>Εισαγωγή</vt:lpstr>
      <vt:lpstr>Ορισμός του Μετασχηματισμού Fourier (1/2)</vt:lpstr>
      <vt:lpstr>Ορισμός του Μετασχηματισμού Fourier (2/2)</vt:lpstr>
      <vt:lpstr>Συμβολισμοί Μετασχηματισμού Fourier</vt:lpstr>
      <vt:lpstr>Φάσμα Μετασχηματισμού Fourier</vt:lpstr>
      <vt:lpstr>2. Φυσική Σημασία του Μετασχηματισμού Fourier</vt:lpstr>
      <vt:lpstr>Φυσική Σημασία Μετασχηματισμού Fourier (1/2)</vt:lpstr>
      <vt:lpstr>Φυσική Σημασία Μετασχηματισμού Fourier (2/2)</vt:lpstr>
      <vt:lpstr>3. Συνθήκες Ύπαρξης του Μετασχηματισμού Fourier</vt:lpstr>
      <vt:lpstr>Συνθήκες Ύπαρξης του Μετασχηματισμού Fourier</vt:lpstr>
      <vt:lpstr>Άσκηση 1</vt:lpstr>
      <vt:lpstr>Άσκηση 2</vt:lpstr>
      <vt:lpstr>Άσκηση 3</vt:lpstr>
      <vt:lpstr>Άσκηση 4</vt:lpstr>
      <vt:lpstr>Άσκηση 5</vt:lpstr>
      <vt:lpstr>Άσκηση 5 (συνέχεια)</vt:lpstr>
      <vt:lpstr>Άσκηση 5 (συνέχεια)</vt:lpstr>
      <vt:lpstr>Άσκηση 6</vt:lpstr>
      <vt:lpstr>Άσκηση 6 (συνέχεια)</vt:lpstr>
      <vt:lpstr>Άσκηση 7</vt:lpstr>
      <vt:lpstr>Άσκηση 7(συνέχεια)</vt:lpstr>
      <vt:lpstr>Άσκηση 8</vt:lpstr>
      <vt:lpstr>4. Ιδιότητες του  Μετασχηματισμού Fourier</vt:lpstr>
      <vt:lpstr>Ιδιότητες του Μετασχηματισμού Fourier</vt:lpstr>
      <vt:lpstr>Ιδιότητες του Μετασχηματισμού Fourier (1/10)</vt:lpstr>
      <vt:lpstr>Άσκηση 9</vt:lpstr>
      <vt:lpstr>Άσκηση 10</vt:lpstr>
      <vt:lpstr>Ιδιότητες του Μετασχηματισμού Fourier (2/10)</vt:lpstr>
      <vt:lpstr>Άσκηση 11</vt:lpstr>
      <vt:lpstr>Άσκηση 11(συνέχεια)</vt:lpstr>
      <vt:lpstr>Άσκηση 12</vt:lpstr>
      <vt:lpstr>Άσκηση 13</vt:lpstr>
      <vt:lpstr>Άσκηση 13(συνέχεια)</vt:lpstr>
      <vt:lpstr>Ιδιότητες του Μετασχηματισμού Fourier (3/10)</vt:lpstr>
      <vt:lpstr>Απεικόνιση της αλλαγής κλίμακας στο χρόνο και στη συχνότητα</vt:lpstr>
      <vt:lpstr>Ιδιότητες του Μετασχηματισμού Fourier (4/10)</vt:lpstr>
      <vt:lpstr>Ιδιότητες του Μετασχηματισμού Fourier (5/10)</vt:lpstr>
      <vt:lpstr>Άσκηση 14</vt:lpstr>
      <vt:lpstr>Ιδιότητες του Μετασχηματισμού Fourier (6/10)</vt:lpstr>
      <vt:lpstr>Άσκηση 15</vt:lpstr>
      <vt:lpstr>Άσκηση 15(συνέχεια)</vt:lpstr>
      <vt:lpstr>Άσκηση 15(συνέχεια)</vt:lpstr>
      <vt:lpstr>Ιδιότητες του Μετασχηματισμού Fourier (7/10)</vt:lpstr>
      <vt:lpstr>Ιδιότητες του Μετασχηματισμού Fourier (8/10)</vt:lpstr>
      <vt:lpstr>Ιδιότητες του Μετασχηματισμού Fourier (9/10)</vt:lpstr>
      <vt:lpstr>Ιδιότητες του Μετασχηματισμού Fourier (10/10)</vt:lpstr>
      <vt:lpstr>Σύνοψη Ιδιοτήτων Μετασχηματισμού Fourier (1/2)</vt:lpstr>
      <vt:lpstr>Σύνοψη Ιδιοτήτων Μετασχηματισμού Fourier (2/2)</vt:lpstr>
      <vt:lpstr>6. Θεώρημα Parceval</vt:lpstr>
      <vt:lpstr>Θεώρημα Parceval (1/2)</vt:lpstr>
      <vt:lpstr>Θεώρημα Parceval (2/2)</vt:lpstr>
      <vt:lpstr>7. Μετασχηματισμοί Fourier Βασικών Συναρτήσεων</vt:lpstr>
      <vt:lpstr>Μετασχηματισμοί Fourier Βασικών Συναρτήσεων</vt:lpstr>
      <vt:lpstr>Μετασχηματισμοί Fourier Βασικών Συναρτήσεων</vt:lpstr>
      <vt:lpstr>8. Απόκριση Συχνότητας</vt:lpstr>
      <vt:lpstr>1. Απόκριση Συχνότητας ΓΧΑ Συστήματος</vt:lpstr>
      <vt:lpstr>Εναλλακτικός Υπολογισμός Εξόδου ΓΧΑ Συστήματος</vt:lpstr>
      <vt:lpstr>2. Αναπαράσταση πλάτους – φάσης </vt:lpstr>
      <vt:lpstr>9. Περιγραφή Γραμμικής  Διαφορικής Εξίσωσης  με Μετασχηματισμό Fourier</vt:lpstr>
      <vt:lpstr>Περιγραφή Γ.Δ.Ε . με MF (1/2)</vt:lpstr>
      <vt:lpstr>Περιγραφή Γ.Δ.Ε . με MF (2/2)</vt:lpstr>
      <vt:lpstr>Άσκηση 16</vt:lpstr>
      <vt:lpstr>Άσκηση 17</vt:lpstr>
      <vt:lpstr>Άσκηση 17(συνέχεια)</vt:lpstr>
      <vt:lpstr>Άσκηση 17(συνέχεια)</vt:lpstr>
      <vt:lpstr>Άσκηση 17(συνέχεια)</vt:lpstr>
      <vt:lpstr>PowerPoint Presentation</vt:lpstr>
      <vt:lpstr>Γραμμικά Φίλτρα</vt:lpstr>
      <vt:lpstr>1. Ιδανικά Γραμμικά Φίλτρα</vt:lpstr>
      <vt:lpstr>1. Ιδανικά Γραμμικά Φίλτρα</vt:lpstr>
      <vt:lpstr>Ιδανικό Φίλτρο</vt:lpstr>
      <vt:lpstr>Ιδανικό Κατωδιαβατό Φίλτρο</vt:lpstr>
      <vt:lpstr>Ιδανικό Ανωδιαβατό Φίλτρο</vt:lpstr>
      <vt:lpstr>Ιδανικό Ζωνοδιαβατό Φίλτρο</vt:lpstr>
      <vt:lpstr>Ιδανικό Ζωνοφρακτικό Φίλτρο</vt:lpstr>
      <vt:lpstr>2. Χαρακτηριστικές ιδιότητες ιδανικών φίλτρων</vt:lpstr>
      <vt:lpstr>Χαρακτηριστικές ιδιότητες ιδανικών φίλτρων</vt:lpstr>
      <vt:lpstr>3. Εύρος Ζώνης Φίλτρων</vt:lpstr>
      <vt:lpstr>Εύρος Ζώνης Φίλτρων</vt:lpstr>
      <vt:lpstr>4. Πρακτικά Φίλτρα</vt:lpstr>
      <vt:lpstr>Πρακτικά Φίλτρα</vt:lpstr>
      <vt:lpstr>Απόκριση συχνότητας πρακτικού κατωδιαβατού φίλτρου</vt:lpstr>
      <vt:lpstr>Άσκηση 1</vt:lpstr>
      <vt:lpstr>Άσκηση 1 (συνέχεια)</vt:lpstr>
      <vt:lpstr>Άσκηση 2</vt:lpstr>
      <vt:lpstr>Άσκηση 2 (συνέχεια)</vt:lpstr>
      <vt:lpstr>Άσκηση 3</vt:lpstr>
      <vt:lpstr>Άσκηση 3 (συνέχεια)</vt:lpstr>
      <vt:lpstr>Άσκηση 4</vt:lpstr>
      <vt:lpstr>Άσκηση 4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431</cp:revision>
  <dcterms:created xsi:type="dcterms:W3CDTF">2012-03-18T08:27:36Z</dcterms:created>
  <dcterms:modified xsi:type="dcterms:W3CDTF">2016-09-26T08:58:08Z</dcterms:modified>
</cp:coreProperties>
</file>