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1"/>
  </p:notesMasterIdLst>
  <p:sldIdLst>
    <p:sldId id="513" r:id="rId3"/>
    <p:sldId id="610" r:id="rId4"/>
    <p:sldId id="593" r:id="rId5"/>
    <p:sldId id="594" r:id="rId6"/>
    <p:sldId id="595" r:id="rId7"/>
    <p:sldId id="596" r:id="rId8"/>
    <p:sldId id="597" r:id="rId9"/>
    <p:sldId id="598" r:id="rId10"/>
    <p:sldId id="599" r:id="rId11"/>
    <p:sldId id="600" r:id="rId12"/>
    <p:sldId id="601" r:id="rId13"/>
    <p:sldId id="602" r:id="rId14"/>
    <p:sldId id="603" r:id="rId15"/>
    <p:sldId id="604" r:id="rId16"/>
    <p:sldId id="605" r:id="rId17"/>
    <p:sldId id="606" r:id="rId18"/>
    <p:sldId id="607" r:id="rId19"/>
    <p:sldId id="608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91" d="100"/>
          <a:sy n="91" d="100"/>
        </p:scale>
        <p:origin x="-26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</a:t>
            </a:r>
            <a:r>
              <a:rPr lang="en-US" sz="2800" b="1" dirty="0" smtClean="0"/>
              <a:t> 1</a:t>
            </a:r>
            <a:r>
              <a:rPr lang="el-GR" sz="2800" b="1" dirty="0"/>
              <a:t>0</a:t>
            </a:r>
            <a:r>
              <a:rPr lang="el-GR" sz="2800" b="1" smtClean="0"/>
              <a:t>: </a:t>
            </a:r>
            <a:r>
              <a:rPr lang="el-GR" sz="2800" b="1" dirty="0"/>
              <a:t>Παλμοκωδική </a:t>
            </a:r>
            <a:r>
              <a:rPr lang="el-GR" sz="2800" b="1" dirty="0" smtClean="0"/>
              <a:t>Διαμόρφωση, </a:t>
            </a:r>
            <a:br>
              <a:rPr lang="el-GR" sz="2800" b="1" dirty="0" smtClean="0"/>
            </a:br>
            <a:r>
              <a:rPr lang="el-GR" sz="2800" b="1" dirty="0" smtClean="0"/>
              <a:t>Διαμόρφωση Δέλτα και Πολύπλεξη Διαίρεσης Χρόνου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8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4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5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</a:t>
                </a:r>
                <a:r>
                  <a:rPr lang="el-GR" sz="1800" dirty="0"/>
                  <a:t>δυαδικό σύστημα </a:t>
                </a:r>
                <a:r>
                  <a:rPr lang="en-US" sz="1800" dirty="0"/>
                  <a:t>PCM</a:t>
                </a:r>
                <a:r>
                  <a:rPr lang="el-GR" sz="1800" dirty="0"/>
                  <a:t>, ο λόγος σήματος προς θόρυβο </a:t>
                </a:r>
                <a:r>
                  <a:rPr lang="el-GR" sz="1800" dirty="0" err="1" smtClean="0"/>
                  <a:t>κβαντοποίησης</a:t>
                </a:r>
                <a:r>
                  <a:rPr lang="el-GR" sz="1800" dirty="0" smtClean="0"/>
                  <a:t> στην </a:t>
                </a:r>
                <a:r>
                  <a:rPr lang="el-GR" sz="1800" dirty="0"/>
                  <a:t>έξοδο πρέπει να διατηρηθεί στο ελάχιστο 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40 </m:t>
                    </m:r>
                    <m:r>
                      <a:rPr lang="en-US" sz="1800" i="1" dirty="0">
                        <a:latin typeface="Cambria Math"/>
                      </a:rPr>
                      <m:t>𝑑𝐵</m:t>
                    </m:r>
                  </m:oMath>
                </a14:m>
                <a:r>
                  <a:rPr lang="el-GR" sz="1800" dirty="0"/>
                  <a:t>. Να προσδιοριστεί ο αριθμός των απαιτούμενων σταθμών, και να βρεθεί ο αντίστοιχος λόγος σήματος προς θόρυβο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εξόδου.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Σε </a:t>
                </a:r>
                <a:r>
                  <a:rPr lang="el-GR" sz="1800" dirty="0"/>
                  <a:t>δυαδικό σύστημα </a:t>
                </a:r>
                <a:r>
                  <a:rPr lang="en-US" sz="1800" dirty="0"/>
                  <a:t>PCM</a:t>
                </a:r>
                <a:r>
                  <a:rPr lang="el-GR" sz="1800" dirty="0"/>
                  <a:t>,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𝐿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είναι το πλήθος των δυαδικών ψηφίων.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Με βάση την προηγούμενη άσκηση έχουμε:</a:t>
                </a:r>
                <a:r>
                  <a:rPr lang="el-GR" sz="1800" dirty="0"/>
                  <a:t> 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76+20 </m:t>
                      </m:r>
                      <m:r>
                        <a:rPr lang="el-GR" sz="1800" i="1">
                          <a:latin typeface="Cambria Math"/>
                        </a:rPr>
                        <m:t>𝑙𝑜𝑔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=1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76+6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02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     (</m:t>
                      </m:r>
                      <m:r>
                        <a:rPr lang="el-GR" sz="1800" i="1">
                          <a:latin typeface="Cambria Math"/>
                        </a:rPr>
                        <m:t>𝑑𝐵</m:t>
                      </m:r>
                      <m:r>
                        <a:rPr lang="en-US" sz="1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Έχουμε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τώρα: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=40 </m:t>
                      </m:r>
                      <m:r>
                        <a:rPr lang="el-GR" sz="1800" i="1">
                          <a:latin typeface="Cambria Math"/>
                        </a:rPr>
                        <m:t>𝑑𝐵</m:t>
                      </m:r>
                      <m:r>
                        <a:rPr lang="el-GR" sz="1800" i="1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=10</m:t>
                      </m:r>
                      <m:r>
                        <a:rPr lang="en-US" sz="1800" b="0" i="1" smtClean="0">
                          <a:latin typeface="Cambria Math"/>
                        </a:rPr>
                        <m:t>.</m:t>
                      </m:r>
                      <m:r>
                        <a:rPr lang="el-GR" sz="1800" i="1"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 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602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5</a:t>
            </a:r>
            <a:r>
              <a:rPr lang="el-GR" dirty="0" smtClean="0"/>
              <a:t>(συνέχεια)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𝐿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e>
                      </m:rad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10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l-GR" sz="1800" i="1">
                              <a:latin typeface="Cambria Math"/>
                            </a:rPr>
                            <m:t>000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81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6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=82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και </a:t>
                </a:r>
                <a:r>
                  <a:rPr lang="el-GR" sz="1800" dirty="0"/>
                  <a:t>το πλήθος δυαδικών ψηφίων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είναι</a:t>
                </a:r>
                <a:r>
                  <a:rPr lang="en-US" sz="1800" dirty="0"/>
                  <a:t>: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𝑙𝑜𝑔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82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6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36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Τότε </a:t>
                </a:r>
                <a:r>
                  <a:rPr lang="el-GR" sz="1800" dirty="0"/>
                  <a:t>ο αριθμός των σταθμών που χρειάζεται είναι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</a:rPr>
                      <m:t>𝐿</m:t>
                    </m:r>
                    <m:r>
                      <a:rPr lang="el-GR" sz="180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el-GR" sz="1800" i="1" smtClean="0">
                        <a:latin typeface="Cambria Math"/>
                      </a:rPr>
                      <m:t>=128</m:t>
                    </m:r>
                  </m:oMath>
                </a14:m>
                <a:r>
                  <a:rPr lang="el-GR" sz="1800" dirty="0"/>
                  <a:t>, και ο αντίστοιχος λόγος σήματος προς θόρυβο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εξόδου είναι 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76+6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02 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7=43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9 </m:t>
                      </m:r>
                      <m:r>
                        <a:rPr lang="el-GR" sz="1800" i="1">
                          <a:latin typeface="Cambria Math"/>
                        </a:rPr>
                        <m:t>𝑑𝐵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644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 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Σύστημα </a:t>
            </a:r>
            <a:r>
              <a:rPr lang="el-GR" sz="1800" dirty="0"/>
              <a:t>εγγραφής σε ψηφιακό δίσκο (</a:t>
            </a:r>
            <a:r>
              <a:rPr lang="en-US" sz="1800" dirty="0"/>
              <a:t>CD</a:t>
            </a:r>
            <a:r>
              <a:rPr lang="el-GR" sz="1800" dirty="0"/>
              <a:t>) πραγματοποιεί δειγματοληψία σε δύο στερεοφωνικά σήματα με μετατροπέα αναλογικού σε ψηφιακό (</a:t>
            </a:r>
            <a:r>
              <a:rPr lang="en-US" sz="1800" dirty="0"/>
              <a:t>ADC</a:t>
            </a:r>
            <a:r>
              <a:rPr lang="el-GR" sz="1800" dirty="0"/>
              <a:t>) των 16 </a:t>
            </a:r>
            <a:r>
              <a:rPr lang="en-US" sz="1800" dirty="0"/>
              <a:t>bit </a:t>
            </a:r>
            <a:r>
              <a:rPr lang="el-GR" sz="1800" dirty="0"/>
              <a:t>στα </a:t>
            </a:r>
            <a:r>
              <a:rPr lang="el-GR" sz="1800" dirty="0" smtClean="0"/>
              <a:t>44,1 </a:t>
            </a:r>
            <a:r>
              <a:rPr lang="en-US" sz="1800" dirty="0"/>
              <a:t>kb</a:t>
            </a:r>
            <a:r>
              <a:rPr lang="el-GR" sz="1800" dirty="0"/>
              <a:t>/</a:t>
            </a:r>
            <a:r>
              <a:rPr lang="en-US" sz="1800" dirty="0"/>
              <a:t>sec</a:t>
            </a:r>
            <a:r>
              <a:rPr lang="el-GR" sz="1800" dirty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l-GR" sz="1800" dirty="0" smtClean="0"/>
              <a:t>Να </a:t>
            </a:r>
            <a:r>
              <a:rPr lang="el-GR" sz="1800" dirty="0"/>
              <a:t>προσδιοριστεί ο λόγος σήματος προς θόρυβο </a:t>
            </a:r>
            <a:r>
              <a:rPr lang="el-GR" sz="1800" dirty="0" err="1"/>
              <a:t>κβαντοποίησης</a:t>
            </a:r>
            <a:r>
              <a:rPr lang="el-GR" sz="1800" dirty="0"/>
              <a:t> στην έξοδο για ημιτονοειδές σήμα πλήρους κλίμακας.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l-GR" sz="1800" dirty="0"/>
              <a:t>Ο συρμός των </a:t>
            </a:r>
            <a:r>
              <a:rPr lang="en-US" sz="1800" dirty="0"/>
              <a:t>bit </a:t>
            </a:r>
            <a:r>
              <a:rPr lang="el-GR" sz="1800" dirty="0"/>
              <a:t>των ψηφιοποιημένων δεδομένων ενισχύεται με την προσθήκη </a:t>
            </a:r>
            <a:r>
              <a:rPr lang="en-US" sz="1800" dirty="0"/>
              <a:t>bit </a:t>
            </a:r>
            <a:r>
              <a:rPr lang="el-GR" sz="1800" dirty="0"/>
              <a:t>διόρθωσης σφαλμάτων, </a:t>
            </a:r>
            <a:r>
              <a:rPr lang="en-US" sz="1800" dirty="0"/>
              <a:t>bit </a:t>
            </a:r>
            <a:r>
              <a:rPr lang="el-GR" sz="1800" dirty="0"/>
              <a:t>απόσπασης παλμών χρονισμού, και </a:t>
            </a:r>
            <a:r>
              <a:rPr lang="en-US" sz="1800" dirty="0"/>
              <a:t>bit </a:t>
            </a:r>
            <a:r>
              <a:rPr lang="el-GR" sz="1800" dirty="0"/>
              <a:t>πεδίων απεικόνισης και ελέγχου. Αυτά τα επιπλέον </a:t>
            </a:r>
            <a:r>
              <a:rPr lang="en-US" sz="1800" dirty="0"/>
              <a:t>bit </a:t>
            </a:r>
            <a:r>
              <a:rPr lang="el-GR" sz="1800" dirty="0"/>
              <a:t>αντιπροσωπεύουν επιβάρυνση 100%. Να προσδιοριστεί ο ρυθμός των </a:t>
            </a:r>
            <a:r>
              <a:rPr lang="en-US" sz="1800" dirty="0"/>
              <a:t>bit</a:t>
            </a:r>
            <a:r>
              <a:rPr lang="el-GR" sz="1800" dirty="0"/>
              <a:t> στην έξοδο του συστήματος εγγραφής </a:t>
            </a:r>
            <a:r>
              <a:rPr lang="en-US" sz="1800" dirty="0"/>
              <a:t>CD</a:t>
            </a:r>
            <a:r>
              <a:rPr lang="el-GR" sz="1800" dirty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l-GR" sz="1800" dirty="0"/>
              <a:t>Το </a:t>
            </a:r>
            <a:r>
              <a:rPr lang="en-US" sz="1800" dirty="0"/>
              <a:t>CD </a:t>
            </a:r>
            <a:r>
              <a:rPr lang="el-GR" sz="1800" dirty="0"/>
              <a:t>μπορεί να εγγράψει μουσική διάρκειας </a:t>
            </a:r>
            <a:r>
              <a:rPr lang="el-GR" sz="1800" dirty="0" err="1"/>
              <a:t>μιάς</a:t>
            </a:r>
            <a:r>
              <a:rPr lang="el-GR" sz="1800" dirty="0"/>
              <a:t> ώρας. Να προσδιοριστεί ο αριθμός των </a:t>
            </a:r>
            <a:r>
              <a:rPr lang="en-US" sz="1800" dirty="0"/>
              <a:t>bit </a:t>
            </a:r>
            <a:r>
              <a:rPr lang="el-GR" sz="1800" dirty="0"/>
              <a:t>που εγγράφονται σε ένα </a:t>
            </a:r>
            <a:r>
              <a:rPr lang="en-US" sz="1800" dirty="0"/>
              <a:t>CD</a:t>
            </a:r>
            <a:r>
              <a:rPr lang="el-GR" sz="1800" dirty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l-GR" sz="1800" dirty="0"/>
              <a:t>Για σύγκριση, ένα καλό λεξικό μπορεί να περιέχει κατά μέσο όρο 1500 σελίδες, με 2 στήλες ανά σελίδα, 100 γραμμές ανά στήλη, 8 λέξεις ανά γραμμή, 6 γράμματα ανά λέξη, και 7 </a:t>
            </a:r>
            <a:r>
              <a:rPr lang="en-US" sz="1800" dirty="0"/>
              <a:t>bit </a:t>
            </a:r>
            <a:r>
              <a:rPr lang="el-GR" sz="1800" dirty="0"/>
              <a:t>ανά γράμμα. Να προσδιοριστεί ο αριθμός των </a:t>
            </a:r>
            <a:r>
              <a:rPr lang="en-US" sz="1800" dirty="0"/>
              <a:t>bit </a:t>
            </a:r>
            <a:r>
              <a:rPr lang="el-GR" sz="1800" dirty="0"/>
              <a:t>που χρειάζονται για να περιγραφεί το λεξικό, και να υπολογιστεί ο αριθμός ανάλογων βιβλίων που μπορούν να αποθηκευθούν σε </a:t>
            </a:r>
            <a:r>
              <a:rPr lang="en-US" sz="1800" dirty="0"/>
              <a:t>CD</a:t>
            </a:r>
            <a:r>
              <a:rPr lang="el-GR" sz="18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007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r>
              <a:rPr lang="el-GR" dirty="0" smtClean="0"/>
              <a:t>(συνέχεια)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:r>
                  <a:rPr lang="el-GR" sz="1800" dirty="0" smtClean="0"/>
                  <a:t>Έχουμε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76+6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02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r>
                        <a:rPr lang="en-US" sz="1800" b="0" i="1" smtClean="0">
                          <a:latin typeface="Cambria Math"/>
                        </a:rPr>
                        <m:t> 16=98,08 </m:t>
                      </m:r>
                      <m:r>
                        <a:rPr lang="el-GR" sz="1800" i="1">
                          <a:latin typeface="Cambria Math"/>
                        </a:rPr>
                        <m:t>𝑑𝐵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πολύ μεγάλος </a:t>
                </a:r>
                <a:r>
                  <a:rPr lang="en-US" sz="1800" dirty="0"/>
                  <a:t>SNR </a:t>
                </a:r>
                <a:r>
                  <a:rPr lang="el-GR" sz="1800" dirty="0"/>
                  <a:t>του </a:t>
                </a:r>
                <a:r>
                  <a:rPr lang="en-US" sz="1800" dirty="0" smtClean="0"/>
                  <a:t>CD </a:t>
                </a:r>
                <a:r>
                  <a:rPr lang="el-GR" sz="1800" dirty="0" smtClean="0"/>
                  <a:t>έχει </a:t>
                </a:r>
                <a:r>
                  <a:rPr lang="el-GR" sz="1800" dirty="0"/>
                  <a:t>αποτέλεσμα την αύξηση της δυναμικής περιοχής της εγγραφής, με αποτέλεσμα την εξαιρετική διαύγεια ήχου από </a:t>
                </a:r>
                <a:r>
                  <a:rPr lang="en-US" sz="1800" dirty="0"/>
                  <a:t>CD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</a:t>
                </a:r>
                <a:r>
                  <a:rPr lang="en-US" sz="1800" dirty="0"/>
                  <a:t>b</a:t>
                </a:r>
                <a:r>
                  <a:rPr lang="el-GR" sz="1800" dirty="0"/>
                  <a:t>) Ο ρυθμός των </a:t>
                </a:r>
                <a:r>
                  <a:rPr lang="en-US" sz="1800" dirty="0"/>
                  <a:t>bit </a:t>
                </a:r>
                <a:r>
                  <a:rPr lang="el-GR" sz="1800" dirty="0"/>
                  <a:t>εισόδου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:</a:t>
                </a:r>
                <a:r>
                  <a:rPr lang="el-GR" sz="1800" dirty="0"/>
                  <a:t> 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44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e>
                      </m:d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16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=1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411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f>
                        <m:fPr>
                          <m:type m:val="lin"/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=1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n-US" sz="1800" i="1">
                          <a:latin typeface="Cambria Math"/>
                        </a:rPr>
                        <m:t>411</m:t>
                      </m:r>
                      <m:f>
                        <m:fPr>
                          <m:type m:val="lin"/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𝑀𝑏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την </a:t>
                </a:r>
                <a:r>
                  <a:rPr lang="el-GR" sz="1800" dirty="0"/>
                  <a:t>επιπλέον επιβάρυνση κατά 100%, ο ρυθμός των </a:t>
                </a:r>
                <a:r>
                  <a:rPr lang="en-US" sz="1800" dirty="0"/>
                  <a:t>bit </a:t>
                </a:r>
                <a:r>
                  <a:rPr lang="el-GR" sz="1800" dirty="0"/>
                  <a:t>εξόδου θα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2</m:t>
                      </m: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411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f>
                        <m:fPr>
                          <m:type m:val="lin"/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=2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822</m:t>
                      </m:r>
                      <m:f>
                        <m:fPr>
                          <m:type m:val="lin"/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𝑀𝑏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370" b="-96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855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r>
              <a:rPr lang="el-GR" dirty="0" smtClean="0"/>
              <a:t> (συνέχεια)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n-US" sz="1800" dirty="0"/>
                  <a:t>c</a:t>
                </a:r>
                <a:r>
                  <a:rPr lang="el-GR" sz="1800" dirty="0" smtClean="0"/>
                  <a:t>)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αριθμός των </a:t>
                </a:r>
                <a:r>
                  <a:rPr lang="en-US" sz="1800" dirty="0"/>
                  <a:t>bit</a:t>
                </a:r>
                <a:r>
                  <a:rPr lang="el-GR" sz="1800" dirty="0"/>
                  <a:t> που εγγράφονται σε </a:t>
                </a:r>
                <a:r>
                  <a:rPr lang="en-US" sz="1800" dirty="0"/>
                  <a:t>CD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2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822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l-GR" sz="1800" i="1">
                              <a:latin typeface="Cambria Math"/>
                            </a:rPr>
                            <m:t>600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=10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16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9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𝑏</m:t>
                      </m:r>
                      <m:r>
                        <a:rPr lang="en-US" sz="1800" i="1">
                          <a:latin typeface="Cambria Math"/>
                        </a:rPr>
                        <m:t>=10,16 </m:t>
                      </m:r>
                      <m:r>
                        <a:rPr lang="en-US" sz="1800" i="1">
                          <a:latin typeface="Cambria Math"/>
                        </a:rPr>
                        <m:t>𝑔𝑖𝑔𝑎𝑏𝑖𝑡𝑠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𝐺𝐵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αριθμός των </a:t>
                </a:r>
                <a:r>
                  <a:rPr lang="en-US" sz="1800" dirty="0"/>
                  <a:t>bit </a:t>
                </a:r>
                <a:r>
                  <a:rPr lang="el-GR" sz="1800" dirty="0"/>
                  <a:t>που χρειάζονται για την περιγραφή του λεξικού </a:t>
                </a:r>
                <a:r>
                  <a:rPr lang="el-GR" sz="1800" dirty="0" smtClean="0"/>
                  <a:t>είναι</a:t>
                </a:r>
                <a:r>
                  <a:rPr lang="en-US" sz="1800" dirty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1</m:t>
                      </m:r>
                      <m:r>
                        <a:rPr lang="el-GR" sz="1800" b="0" i="1" smtClean="0">
                          <a:latin typeface="Cambria Math"/>
                        </a:rPr>
                        <m:t>.</m:t>
                      </m:r>
                      <m:r>
                        <a:rPr lang="el-GR" sz="1800" i="1">
                          <a:latin typeface="Cambria Math"/>
                        </a:rPr>
                        <m:t>500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100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8</m:t>
                          </m:r>
                        </m:e>
                      </m:d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6</m:t>
                          </m:r>
                        </m:e>
                      </m:d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7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=100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8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𝑏</m:t>
                      </m:r>
                      <m:r>
                        <a:rPr lang="en-US" sz="1800" i="1">
                          <a:latin typeface="Cambria Math"/>
                        </a:rPr>
                        <m:t>=100,8 </m:t>
                      </m:r>
                      <m:r>
                        <a:rPr lang="en-US" sz="1800" i="1">
                          <a:latin typeface="Cambria Math"/>
                        </a:rPr>
                        <m:t>𝑀𝑏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συμπεριλάβουμε την επιπλέον επιβάρυνση κατά 100</a:t>
                </a:r>
                <a:r>
                  <a:rPr lang="el-GR" sz="1800" dirty="0" smtClean="0"/>
                  <a:t>%, </a:t>
                </a:r>
                <a:r>
                  <a:rPr lang="el-GR" sz="1800" dirty="0"/>
                  <a:t>θα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10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16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9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100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8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=50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 </a:t>
                </a:r>
                <a:r>
                  <a:rPr lang="el-GR" sz="1800" dirty="0"/>
                  <a:t>ένα </a:t>
                </a:r>
                <a:r>
                  <a:rPr lang="en-US" sz="1800" dirty="0"/>
                  <a:t>CD </a:t>
                </a:r>
                <a:r>
                  <a:rPr lang="el-GR" sz="1800" dirty="0"/>
                  <a:t>περιέχει το ισοδύναμο χωρητικότητας περίπου 50 ανάλογων        </a:t>
                </a:r>
                <a:r>
                  <a:rPr lang="el-GR" sz="1800" dirty="0" smtClean="0"/>
                  <a:t>βιβλίων</a:t>
                </a:r>
                <a:r>
                  <a:rPr lang="en-US" sz="1800" dirty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494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err="1" smtClean="0"/>
              <a:t>Πολύπλεξη</a:t>
            </a:r>
            <a:r>
              <a:rPr lang="el-GR" dirty="0" smtClean="0"/>
              <a:t> Διαίρεσης Χρόνου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12" y="1052736"/>
            <a:ext cx="812124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42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οριοθετημένο σε ζώνη </a:t>
                </a:r>
                <a:r>
                  <a:rPr lang="el-GR" sz="1800" dirty="0" smtClean="0"/>
                  <a:t>3,6 </a:t>
                </a:r>
                <a:r>
                  <a:rPr lang="en-US" sz="1800" dirty="0"/>
                  <a:t>kHz</a:t>
                </a:r>
                <a:r>
                  <a:rPr lang="el-GR" sz="1800" dirty="0"/>
                  <a:t>, και τρία άλλα σήματα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το καθένα οριοθετημένο σε ζώνη </a:t>
                </a:r>
                <a:r>
                  <a:rPr lang="el-GR" sz="1800" dirty="0" smtClean="0"/>
                  <a:t>1,2 </a:t>
                </a:r>
                <a:r>
                  <a:rPr lang="en-US" sz="1800" dirty="0"/>
                  <a:t>kHz</a:t>
                </a:r>
                <a:r>
                  <a:rPr lang="el-GR" sz="1800" dirty="0"/>
                  <a:t>. Αυτά τα σήματα πρόκειται να μεταδοθούν με </a:t>
                </a:r>
                <a:r>
                  <a:rPr lang="el-GR" sz="1800" dirty="0" err="1"/>
                  <a:t>πολύπλεξη</a:t>
                </a:r>
                <a:r>
                  <a:rPr lang="el-GR" sz="1800" dirty="0"/>
                  <a:t> διαίρεσης χρόνου.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l-GR" sz="1800" dirty="0"/>
                  <a:t>Να δημιουργηθεί ένας τρόπος για να πετύχουμε αυτή την απαίτηση </a:t>
                </a:r>
                <a:r>
                  <a:rPr lang="el-GR" sz="1800" dirty="0" err="1"/>
                  <a:t>πολύπλεξης</a:t>
                </a:r>
                <a:r>
                  <a:rPr lang="el-GR" sz="1800" dirty="0"/>
                  <a:t>, όπου η δειγματοληψία κάθε σήματος πραγματοποιείται με το ρυθμό του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.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l-GR" sz="1800" dirty="0"/>
                  <a:t>Ποια θα πρέπει </a:t>
                </a:r>
                <a:r>
                  <a:rPr lang="el-GR" sz="1800" dirty="0" smtClean="0"/>
                  <a:t>να είναι </a:t>
                </a:r>
                <a:r>
                  <a:rPr lang="el-GR" sz="1800" dirty="0"/>
                  <a:t>η ταχύτητα του μεταγωγού </a:t>
                </a:r>
                <a:r>
                  <a:rPr lang="el-GR" sz="1800" dirty="0" smtClean="0"/>
                  <a:t>(σε </a:t>
                </a:r>
                <a:r>
                  <a:rPr lang="el-GR" sz="1800" dirty="0"/>
                  <a:t>δείγματα ανά </a:t>
                </a:r>
                <a:r>
                  <a:rPr lang="en-US" sz="1800" dirty="0"/>
                  <a:t>sec</a:t>
                </a:r>
                <a:r>
                  <a:rPr lang="el-GR" sz="1800" dirty="0"/>
                  <a:t>);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l-GR" sz="1800" dirty="0"/>
                  <a:t>Αν η έξοδος του μεταγωγού </a:t>
                </a:r>
                <a:r>
                  <a:rPr lang="el-GR" sz="1800" dirty="0" err="1"/>
                  <a:t>κβαντοποιείται</a:t>
                </a:r>
                <a:r>
                  <a:rPr lang="el-GR" sz="1800" dirty="0"/>
                  <a:t> με </a:t>
                </a:r>
                <a:r>
                  <a:rPr lang="en-US" sz="1800" dirty="0"/>
                  <a:t>L</a:t>
                </a:r>
                <a:r>
                  <a:rPr lang="el-GR" sz="1800" dirty="0"/>
                  <a:t>= </a:t>
                </a:r>
                <a:r>
                  <a:rPr lang="el-GR" sz="1800" dirty="0" smtClean="0"/>
                  <a:t>1.024 </a:t>
                </a:r>
                <a:r>
                  <a:rPr lang="el-GR" sz="1800" dirty="0"/>
                  <a:t>και το αποτέλεσμα </a:t>
                </a:r>
                <a:r>
                  <a:rPr lang="el-GR" sz="1800" dirty="0" smtClean="0"/>
                  <a:t>έχει δυαδική </a:t>
                </a:r>
                <a:r>
                  <a:rPr lang="el-GR" sz="1800" dirty="0"/>
                  <a:t>κωδικοποίηση, ποιος θα είναι ο ρυθμός εξόδου των </a:t>
                </a:r>
                <a:r>
                  <a:rPr lang="en-US" sz="1800" dirty="0"/>
                  <a:t>bit</a:t>
                </a:r>
                <a:r>
                  <a:rPr lang="el-GR" sz="1800" dirty="0"/>
                  <a:t>;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l-GR" sz="1800" dirty="0"/>
                  <a:t>Να προσδιοριστεί το ελάχιστο εύρος ζώνης συχνοτήτων μετάδοσης του καναλιού</a:t>
                </a:r>
                <a:r>
                  <a:rPr lang="el-GR" sz="1800" dirty="0" smtClean="0"/>
                  <a:t>;</a:t>
                </a: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683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/>
              <a:t>7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363272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l">
                  <a:buNone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α)</a:t>
                </a: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Αν </a:t>
                </a:r>
                <a:r>
                  <a:rPr lang="el-GR" sz="1800" dirty="0">
                    <a:solidFill>
                      <a:schemeClr val="tx1"/>
                    </a:solidFill>
                  </a:rPr>
                  <a:t>ο </a:t>
                </a:r>
                <a:r>
                  <a:rPr lang="el-GR" sz="1800" dirty="0" err="1">
                    <a:solidFill>
                      <a:schemeClr val="tx1"/>
                    </a:solidFill>
                  </a:rPr>
                  <a:t>μεταγωγέας</a:t>
                </a:r>
                <a:r>
                  <a:rPr lang="el-GR" sz="1800" dirty="0">
                    <a:solidFill>
                      <a:schemeClr val="tx1"/>
                    </a:solidFill>
                  </a:rPr>
                  <a:t> δειγματοληψίας περιστρέφεται με ταχύτητα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2.400περιστροφών </a:t>
                </a:r>
                <a:r>
                  <a:rPr lang="el-GR" sz="1800" dirty="0">
                    <a:solidFill>
                      <a:schemeClr val="tx1"/>
                    </a:solidFill>
                  </a:rPr>
                  <a:t>ανά </a:t>
                </a:r>
                <a:r>
                  <a:rPr lang="en-US" sz="1800" dirty="0">
                    <a:solidFill>
                      <a:schemeClr val="tx1"/>
                    </a:solidFill>
                  </a:rPr>
                  <a:t>sec</a:t>
                </a:r>
                <a:r>
                  <a:rPr lang="el-GR" sz="1800" dirty="0">
                    <a:solidFill>
                      <a:schemeClr val="tx1"/>
                    </a:solidFill>
                  </a:rPr>
                  <a:t>, τότε σε μια περιστροφή λαμβάνουμε ένα δείγμα από το καθένα από τα </a:t>
                </a:r>
                <a14:m>
                  <m:oMath xmlns:m="http://schemas.openxmlformats.org/officeDocument/2006/math"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και τρία δείγματα από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</a:t>
                </a: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Αυτό </a:t>
                </a:r>
                <a:r>
                  <a:rPr lang="el-GR" sz="1800" dirty="0">
                    <a:solidFill>
                      <a:schemeClr val="tx1"/>
                    </a:solidFill>
                  </a:rPr>
                  <a:t>σημαίνει ότι ο </a:t>
                </a:r>
                <a:r>
                  <a:rPr lang="el-GR" sz="1800" dirty="0" err="1">
                    <a:solidFill>
                      <a:schemeClr val="tx1"/>
                    </a:solidFill>
                  </a:rPr>
                  <a:t>μεταγωγέας</a:t>
                </a:r>
                <a:r>
                  <a:rPr lang="el-GR" sz="1800" dirty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l-GR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πρέπει να έχει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τουλάχιστο έξι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l-GR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πόλους </a:t>
                </a:r>
                <a:r>
                  <a:rPr lang="el-GR" sz="1800" dirty="0">
                    <a:solidFill>
                      <a:schemeClr val="tx1"/>
                    </a:solidFill>
                  </a:rPr>
                  <a:t>συνδεδεμένους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με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τα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l-GR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σήματα</a:t>
                </a:r>
                <a:r>
                  <a:rPr lang="el-GR" sz="1800" dirty="0">
                    <a:solidFill>
                      <a:schemeClr val="tx1"/>
                    </a:solidFill>
                  </a:rPr>
                  <a:t>, όπως φαίνεται στο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σχήμα.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363272" cy="5616624"/>
              </a:xfrm>
              <a:blipFill rotWithShape="1">
                <a:blip r:embed="rId2"/>
                <a:stretch>
                  <a:fillRect l="-58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1393533"/>
                  </p:ext>
                </p:extLst>
              </p:nvPr>
            </p:nvGraphicFramePr>
            <p:xfrm>
              <a:off x="2483767" y="1340768"/>
              <a:ext cx="4392489" cy="165618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96145"/>
                    <a:gridCol w="1584176"/>
                    <a:gridCol w="1512168"/>
                  </a:tblGrid>
                  <a:tr h="456051"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</a:rPr>
                            <a:t>Μήνυμα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</a:rPr>
                            <a:t>Εύρος ζώνης συχνοτήτων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</a:rPr>
                            <a:t>Ταχύτητα </a:t>
                          </a:r>
                          <a:r>
                            <a:rPr lang="en-US" sz="1600" dirty="0">
                              <a:effectLst/>
                            </a:rPr>
                            <a:t>Nyquist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04408"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6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7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4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4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4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897117"/>
                  </p:ext>
                </p:extLst>
              </p:nvPr>
            </p:nvGraphicFramePr>
            <p:xfrm>
              <a:off x="2483767" y="1340768"/>
              <a:ext cx="4392489" cy="165618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96145"/>
                    <a:gridCol w="1584176"/>
                    <a:gridCol w="1512168"/>
                  </a:tblGrid>
                  <a:tr h="487680"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</a:rPr>
                            <a:t>Μήνυμα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</a:rPr>
                            <a:t>Εύρος ζώνης συχνοτήτων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</a:rPr>
                            <a:t>Ταχύτητα </a:t>
                          </a:r>
                          <a:r>
                            <a:rPr lang="en-US" sz="1600" dirty="0">
                              <a:effectLst/>
                            </a:rPr>
                            <a:t>Nyquist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04408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182000" r="-238498" b="-3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6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7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300000" r="-238498" b="-2319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4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391667" r="-238498" b="-127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4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502128" r="-238498" b="-29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2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r>
                            <a:rPr lang="el-GR" sz="1600" dirty="0" smtClean="0">
                              <a:effectLst/>
                            </a:rPr>
                            <a:t>,</a:t>
                          </a:r>
                          <a:r>
                            <a:rPr lang="en-US" sz="1600" dirty="0" smtClean="0">
                              <a:effectLst/>
                            </a:rPr>
                            <a:t>4 </a:t>
                          </a:r>
                          <a:r>
                            <a:rPr lang="en-US" sz="1600" dirty="0">
                              <a:effectLst/>
                            </a:rPr>
                            <a:t>kHz</a:t>
                          </a:r>
                          <a:endParaRPr lang="el-GR" sz="1600" dirty="0">
                            <a:effectLst/>
                            <a:latin typeface="Verdana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21088"/>
            <a:ext cx="4536504" cy="249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18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7 </a:t>
            </a:r>
            <a:r>
              <a:rPr lang="el-GR" dirty="0" smtClean="0"/>
              <a:t>(συνέχεια)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n-US" sz="1800" dirty="0"/>
                  <a:t>b</a:t>
                </a:r>
                <a:r>
                  <a:rPr lang="el-GR" sz="1800" dirty="0"/>
                  <a:t>)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έχει </a:t>
                </a:r>
                <a:r>
                  <a:rPr lang="el-GR" sz="1800" dirty="0" smtClean="0"/>
                  <a:t>7.200 </a:t>
                </a:r>
                <a:r>
                  <a:rPr lang="el-GR" sz="1800" dirty="0"/>
                  <a:t>δείγματα/</a:t>
                </a:r>
                <a:r>
                  <a:rPr lang="en-US" sz="1800" dirty="0"/>
                  <a:t>sec</a:t>
                </a:r>
                <a:r>
                  <a:rPr lang="el-GR" sz="1800" dirty="0"/>
                  <a:t>. Και τα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έχουν το καθένα </a:t>
                </a:r>
                <a:r>
                  <a:rPr lang="el-GR" sz="1800" dirty="0" smtClean="0"/>
                  <a:t>2.400 </a:t>
                </a:r>
                <a:r>
                  <a:rPr lang="el-GR" sz="1800" dirty="0"/>
                  <a:t>δείγματα/</a:t>
                </a:r>
                <a:r>
                  <a:rPr lang="en-US" sz="1800" dirty="0"/>
                  <a:t>sec</a:t>
                </a:r>
                <a:r>
                  <a:rPr lang="el-GR" sz="1800" dirty="0"/>
                  <a:t>. Κατά συνέπεια, υπάρχουν συνολικά </a:t>
                </a:r>
                <a:r>
                  <a:rPr lang="el-GR" sz="1800" dirty="0" smtClean="0"/>
                  <a:t>14.400 </a:t>
                </a:r>
                <a:r>
                  <a:rPr lang="el-GR" sz="1800" dirty="0"/>
                  <a:t>δείγματα/</a:t>
                </a:r>
                <a:r>
                  <a:rPr lang="en-US" sz="1800" dirty="0"/>
                  <a:t>sec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 </a:t>
                </a:r>
                <a:r>
                  <a:rPr lang="en-US" sz="1800" dirty="0"/>
                  <a:t>c</a:t>
                </a:r>
                <a:r>
                  <a:rPr lang="el-GR" sz="1800" dirty="0"/>
                  <a:t>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𝐿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  <m:r>
                      <a:rPr lang="el-GR" sz="1800" b="0" i="1" smtClean="0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024=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η ταχύτητα των </a:t>
                </a:r>
                <a:r>
                  <a:rPr lang="en-US" sz="1800" dirty="0"/>
                  <a:t>bit </a:t>
                </a:r>
                <a:r>
                  <a:rPr lang="el-GR" sz="1800" dirty="0"/>
                  <a:t>εξόδου είναι 10 (</a:t>
                </a:r>
                <a:r>
                  <a:rPr lang="el-GR" sz="1800" dirty="0" smtClean="0"/>
                  <a:t>14.400</a:t>
                </a:r>
                <a:r>
                  <a:rPr lang="el-GR" sz="1800" dirty="0"/>
                  <a:t>)=144 </a:t>
                </a:r>
                <a:r>
                  <a:rPr lang="en-US" sz="1800" dirty="0" err="1"/>
                  <a:t>kbit</a:t>
                </a:r>
                <a:r>
                  <a:rPr lang="el-GR" sz="1800" dirty="0"/>
                  <a:t>/</a:t>
                </a:r>
                <a:r>
                  <a:rPr lang="en-US" sz="1800" dirty="0"/>
                  <a:t>sec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</a:t>
                </a:r>
                <a:r>
                  <a:rPr lang="en-US" sz="1800" dirty="0"/>
                  <a:t>d</a:t>
                </a:r>
                <a:r>
                  <a:rPr lang="el-GR" sz="1800" dirty="0" smtClean="0"/>
                  <a:t>)  Το </a:t>
                </a:r>
                <a:r>
                  <a:rPr lang="el-GR" sz="1800" dirty="0"/>
                  <a:t>ελάχιστο εύρος ζώνης συχνοτήτων του καναλιού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7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2+2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4+2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4+2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=7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2 </m:t>
                      </m:r>
                      <m:r>
                        <a:rPr lang="el-GR" sz="18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544616"/>
              </a:xfrm>
              <a:blipFill rotWithShape="1">
                <a:blip r:embed="rId2"/>
                <a:stretch>
                  <a:fillRect l="-593" t="-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700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Παλμοκωδική Διαμόρφωση </a:t>
            </a:r>
            <a:r>
              <a:rPr lang="en-US" dirty="0" smtClean="0"/>
              <a:t>(PCM)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l-GR" dirty="0"/>
              <a:t>Παλμοκωδική Διαμόρφωση </a:t>
            </a:r>
            <a:r>
              <a:rPr lang="en-US" dirty="0"/>
              <a:t>(PCM)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l-GR" dirty="0"/>
              <a:t>Διαμόρφωση Δέλτα (</a:t>
            </a:r>
            <a:r>
              <a:rPr lang="en-US" dirty="0"/>
              <a:t>DM)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l-GR" dirty="0"/>
              <a:t>Πολύπλεξη διαίρεσης χρόνου </a:t>
            </a:r>
            <a:r>
              <a:rPr lang="en-US" dirty="0"/>
              <a:t>(TDM)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8952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err="1" smtClean="0"/>
              <a:t>Παλμοκωδική</a:t>
            </a:r>
            <a:r>
              <a:rPr lang="el-GR" dirty="0" smtClean="0"/>
              <a:t> Κωδικοποίηση (</a:t>
            </a:r>
            <a:r>
              <a:rPr lang="en-US" dirty="0" smtClean="0"/>
              <a:t>PCM</a:t>
            </a:r>
            <a:r>
              <a:rPr lang="el-GR" dirty="0" smtClean="0"/>
              <a:t>)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66374"/>
            <a:ext cx="534862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514544" y="979417"/>
                <a:ext cx="3364339" cy="5582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b="1" dirty="0" smtClean="0">
                    <a:latin typeface="Cambria Math" pitchFamily="18" charset="0"/>
                    <a:ea typeface="Cambria Math" pitchFamily="18" charset="0"/>
                  </a:rPr>
                  <a:t>Ρυθμός μετάδοσης πληροφορίας</a:t>
                </a:r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: </a:t>
                </a:r>
                <a:endParaRPr lang="en-US" sz="16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itchFamily="18" charset="0"/>
                        <a:ea typeface="Cambria Math" pitchFamily="18" charset="0"/>
                      </a:rPr>
                      <m:t>𝑅</m:t>
                    </m:r>
                    <m:r>
                      <a:rPr lang="en-US" sz="1600" i="1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itchFamily="18" charset="0"/>
                            <a:ea typeface="Cambria Math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itchFamily="18" charset="0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US" sz="1600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6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l-GR" sz="1600" i="1">
                                <a:latin typeface="Cambria Math" pitchFamily="18" charset="0"/>
                                <a:ea typeface="Cambria Math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1600" i="1">
                            <a:latin typeface="Cambria Math" pitchFamily="18" charset="0"/>
                            <a:ea typeface="Cambria Math" pitchFamily="18" charset="0"/>
                          </a:rPr>
                          <m:t>𝐿</m:t>
                        </m:r>
                      </m:e>
                    </m:func>
                    <m:r>
                      <a:rPr lang="en-US" sz="1600" i="1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itchFamily="18" charset="0"/>
                            <a:ea typeface="Cambria Math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itchFamily="18" charset="0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l-GR" sz="1600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r>
                      <a:rPr lang="en-US" sz="1600" i="1">
                        <a:latin typeface="Cambria Math" pitchFamily="18" charset="0"/>
                        <a:ea typeface="Cambria Math" pitchFamily="18" charset="0"/>
                      </a:rPr>
                      <m:t>𝐵</m:t>
                    </m:r>
                  </m:oMath>
                </a14:m>
                <a:r>
                  <a:rPr lang="en-US" sz="16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 (</a:t>
                </a:r>
                <a:r>
                  <a:rPr lang="en-US" sz="1600" dirty="0">
                    <a:latin typeface="Cambria Math" pitchFamily="18" charset="0"/>
                    <a:ea typeface="Cambria Math" pitchFamily="18" charset="0"/>
                  </a:rPr>
                  <a:t>bits/s)</a:t>
                </a:r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, </a:t>
                </a:r>
                <a:endParaRPr lang="en-US" sz="16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Όπου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  <a:ea typeface="Cambria Math" pitchFamily="18" charset="0"/>
                      </a:rPr>
                      <m:t>𝑳</m:t>
                    </m:r>
                  </m:oMath>
                </a14:m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πλήθος σταθμών </a:t>
                </a:r>
                <a:r>
                  <a:rPr lang="el-GR" sz="1600" dirty="0" err="1" smtClean="0">
                    <a:latin typeface="Cambria Math" pitchFamily="18" charset="0"/>
                    <a:ea typeface="Cambria Math" pitchFamily="18" charset="0"/>
                  </a:rPr>
                  <a:t>κβάντισης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en-US" sz="16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l-GR" sz="1600" b="1" i="1" dirty="0" smtClean="0">
                        <a:latin typeface="Cambria Math"/>
                        <a:ea typeface="Cambria Math" pitchFamily="18" charset="0"/>
                      </a:rPr>
                      <m:t>𝜝</m:t>
                    </m:r>
                  </m:oMath>
                </a14:m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πλήθος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bits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ανά σύμβολο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συχνότητα δειγματοληψίας</a:t>
                </a:r>
              </a:p>
              <a:p>
                <a:endParaRPr lang="el-GR" sz="16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Θεωρώντας το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PCM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ως </a:t>
                </a:r>
                <a:r>
                  <a:rPr lang="el-GR" sz="1600" dirty="0" err="1" smtClean="0">
                    <a:latin typeface="Cambria Math" pitchFamily="18" charset="0"/>
                    <a:ea typeface="Cambria Math" pitchFamily="18" charset="0"/>
                  </a:rPr>
                  <a:t>βαθυπερατό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σήμα με εύρος ζώνης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𝑃𝐶𝑀</m:t>
                        </m:r>
                      </m:sub>
                    </m:sSub>
                  </m:oMath>
                </a14:m>
                <a:r>
                  <a:rPr lang="el-GR" sz="16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τότε ο ελάχιστος ρυθμός δειγματοληψίας είναι 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  <a:ea typeface="Cambria Math" pitchFamily="18" charset="0"/>
                      </a:rPr>
                      <m:t>2</m:t>
                    </m:r>
                    <m:sSub>
                      <m:sSubPr>
                        <m:ctrlPr>
                          <a:rPr lang="en-US" sz="1600" i="1" dirty="0" err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latin typeface="Cambria Math"/>
                            <a:ea typeface="Cambria Math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 dirty="0" err="1" smtClean="0">
                            <a:latin typeface="Cambria Math"/>
                            <a:ea typeface="Cambria Math" pitchFamily="18" charset="0"/>
                          </a:rPr>
                          <m:t>𝑃𝐶𝑀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Άρα ισχύει:</a:t>
                </a:r>
              </a:p>
              <a:p>
                <a:endParaRPr lang="el-GR" sz="16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 pitchFamily="18" charset="0"/>
                            </a:rPr>
                            <m:t>2 </m:t>
                          </m:r>
                          <m:r>
                            <a:rPr lang="en-US" sz="1600" i="1">
                              <a:latin typeface="Cambria Math" pitchFamily="18" charset="0"/>
                              <a:ea typeface="Cambria Math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  <a:ea typeface="Cambria Math" pitchFamily="18" charset="0"/>
                            </a:rPr>
                            <m:t>PCM</m:t>
                          </m:r>
                        </m:sub>
                      </m:sSub>
                      <m:r>
                        <a:rPr lang="en-US" sz="1600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itchFamily="18" charset="0"/>
                              <a:ea typeface="Cambria Math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itchFamily="18" charset="0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r>
                        <a:rPr lang="el-GR" sz="1600" i="1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itchFamily="18" charset="0"/>
                          <a:ea typeface="Cambria Math" pitchFamily="18" charset="0"/>
                        </a:rPr>
                        <m:t>𝐵</m:t>
                      </m:r>
                      <m:r>
                        <a:rPr lang="en-US" sz="1600" b="0" i="1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groupChr>
                        <m:groupChrPr>
                          <m:chr m:val="⇒"/>
                          <m:vertJc m:val="bot"/>
                          <m:ctrlPr>
                            <a:rPr lang="en-US" sz="1600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groupChrPr>
                        <m:e/>
                      </m:groupChr>
                    </m:oMath>
                  </m:oMathPara>
                </a14:m>
                <a:endParaRPr lang="el-GR" sz="1600" b="0" i="1" dirty="0" smtClean="0">
                  <a:latin typeface="Cambria Math"/>
                  <a:ea typeface="Cambria Math" pitchFamily="18" charset="0"/>
                </a:endParaRPr>
              </a:p>
              <a:p>
                <a:endParaRPr lang="en-US" sz="1600" b="0" i="1" dirty="0" smtClean="0">
                  <a:latin typeface="Cambria Math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latin typeface="Cambria Math"/>
                              <a:ea typeface="Cambria Math" pitchFamily="18" charset="0"/>
                            </a:rPr>
                            <m:t>𝑷𝑪𝑴</m:t>
                          </m:r>
                        </m:sub>
                      </m:sSub>
                      <m:r>
                        <a:rPr lang="en-US" sz="16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itchFamily="18" charset="0"/>
                              <a:ea typeface="Cambria Math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latin typeface="Cambria Math" pitchFamily="18" charset="0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f>
                        <m:fPr>
                          <m:ctrlP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1600" b="1" i="1" smtClean="0">
                          <a:latin typeface="Cambria Math"/>
                          <a:ea typeface="Cambria Math" pitchFamily="18" charset="0"/>
                        </a:rPr>
                        <m:t>≥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  <m:t>𝑩</m:t>
                          </m:r>
                          <m: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/>
                              <a:ea typeface="Cambria Math" pitchFamily="18" charset="0"/>
                            </a:rPr>
                            <m:t>𝒎𝒂𝒙</m:t>
                          </m:r>
                        </m:sub>
                      </m:sSub>
                    </m:oMath>
                  </m:oMathPara>
                </a14:m>
                <a:endParaRPr lang="el-GR" sz="1600" b="1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sz="16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Άρα το ελάχιστο απαιτούμενο εύρος ζώνης για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PCM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είναι ανάλογο του εύρους ζώνης συχνοτήτων του σήματος και του πλήθους των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bits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 ανά σύμβολο.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544" y="979417"/>
                <a:ext cx="3364339" cy="5582426"/>
              </a:xfrm>
              <a:prstGeom prst="rect">
                <a:avLst/>
              </a:prstGeom>
              <a:blipFill rotWithShape="1">
                <a:blip r:embed="rId3"/>
                <a:stretch>
                  <a:fillRect l="-1087" t="-437" r="-1630" b="-4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530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Διαμόρφωση Δέλτα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72" y="1124744"/>
            <a:ext cx="4553252" cy="539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788024" y="1268760"/>
                <a:ext cx="4176464" cy="5228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Είσοδος στη μονάδα σύγκρισης: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𝑒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𝑡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)=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𝑡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)−</m:t>
                      </m:r>
                      <m:acc>
                        <m:accPr>
                          <m:chr m:val="̃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accPr>
                        <m:e>
                          <m:r>
                            <a:rPr lang="en-US" b="0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𝑡</m:t>
                      </m:r>
                      <m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itchFamily="18" charset="0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 pitchFamily="18" charset="0"/>
                        <a:ea typeface="Cambria Math" pitchFamily="18" charset="0"/>
                      </a:rPr>
                      <m:t>(</m:t>
                    </m:r>
                    <m:r>
                      <a:rPr lang="en-US" i="1" dirty="0">
                        <a:latin typeface="Cambria Math" pitchFamily="18" charset="0"/>
                        <a:ea typeface="Cambria Math" pitchFamily="18" charset="0"/>
                      </a:rPr>
                      <m:t>𝑡</m:t>
                    </m:r>
                    <m:r>
                      <a:rPr lang="en-US" i="1" dirty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πληροφοριακό σήμα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ea typeface="Cambria Math" pitchFamily="18" charset="0"/>
                  </a:rPr>
                  <a:t>    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</m:acc>
                    <m:r>
                      <a:rPr lang="en-US" b="0" i="1" dirty="0">
                        <a:latin typeface="Cambria Math" pitchFamily="18" charset="0"/>
                        <a:ea typeface="Cambria Math" pitchFamily="18" charset="0"/>
                      </a:rPr>
                      <m:t>(</m:t>
                    </m:r>
                    <m:r>
                      <a:rPr lang="en-US" b="0" i="1" dirty="0">
                        <a:latin typeface="Cambria Math" pitchFamily="18" charset="0"/>
                        <a:ea typeface="Cambria Math" pitchFamily="18" charset="0"/>
                      </a:rPr>
                      <m:t>𝑡</m:t>
                    </m:r>
                    <m:r>
                      <a:rPr lang="en-US" b="0" i="1" dirty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 αναφοράς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i="1" dirty="0">
                              <a:latin typeface="Cambria Math" pitchFamily="18" charset="0"/>
                              <a:ea typeface="Cambria Math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l-GR" i="1" dirty="0">
                              <a:latin typeface="Cambria Math" pitchFamily="18" charset="0"/>
                              <a:ea typeface="Cambria Math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l-GR" dirty="0">
                              <a:latin typeface="Cambria Math" pitchFamily="18" charset="0"/>
                              <a:ea typeface="Cambria Math" pitchFamily="18" charset="0"/>
                            </a:rPr>
                            <m:t>Δ</m:t>
                          </m:r>
                          <m:r>
                            <a:rPr lang="el-GR" dirty="0">
                              <a:latin typeface="Cambria Math" pitchFamily="18" charset="0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i="1" dirty="0">
                              <a:latin typeface="Cambria Math" pitchFamily="18" charset="0"/>
                              <a:ea typeface="Cambria Math" pitchFamily="18" charset="0"/>
                            </a:rPr>
                            <m:t>𝑠𝑔𝑛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𝑒</m:t>
                              </m:r>
                              <m:d>
                                <m:d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dirty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Έξοδος μονάδας σύγκρισης: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itchFamily="18" charset="0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dirty="0">
                          <a:latin typeface="Cambria Math" pitchFamily="18" charset="0"/>
                          <a:ea typeface="Cambria Math" pitchFamily="18" charset="0"/>
                        </a:rPr>
                        <m:t>Δ</m:t>
                      </m:r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en-US" i="1" dirty="0">
                          <a:latin typeface="Cambria Math" pitchFamily="18" charset="0"/>
                          <a:ea typeface="Cambria Math" pitchFamily="18" charset="0"/>
                        </a:rPr>
                        <m:t>𝑠𝑔𝑛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itchFamily="18" charset="0"/>
                              <a:ea typeface="Cambria Math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el-GR" b="0" i="0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Δ</m:t>
                              </m:r>
                              <m:r>
                                <a:rPr lang="el-GR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</m:t>
                              </m:r>
                              <m:r>
                                <a:rPr lang="el-GR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  </m:t>
                              </m:r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𝑒</m:t>
                              </m:r>
                              <m:d>
                                <m:d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&gt;0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b="0" i="0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Δ</m:t>
                              </m:r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    </m:t>
                              </m:r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𝑒</m:t>
                              </m:r>
                              <m:d>
                                <m:d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Έξοδος διαμορφωτή Δέλτα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m:t>(</m:t>
                      </m:r>
                      <m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m:t>𝑡</m:t>
                      </m:r>
                      <m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l-GR" i="0" dirty="0" smtClean="0">
                          <a:latin typeface="Cambria Math" pitchFamily="18" charset="0"/>
                          <a:ea typeface="Cambria Math" pitchFamily="18" charset="0"/>
                        </a:rPr>
                        <m:t>Δ</m:t>
                      </m:r>
                      <m:r>
                        <a:rPr lang="el-GR" i="1" dirty="0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nary>
                        <m:naryPr>
                          <m:chr m:val="∑"/>
                          <m:ctrlPr>
                            <a:rPr lang="el-GR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l-GR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𝑠𝑔𝑛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𝑒</m:t>
                              </m:r>
                              <m:d>
                                <m:d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l-GR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𝛿</m:t>
                          </m:r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itchFamily="18" charset="0"/>
                              <a:ea typeface="Cambria Math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1268760"/>
                <a:ext cx="4176464" cy="5228163"/>
              </a:xfrm>
              <a:prstGeom prst="rect">
                <a:avLst/>
              </a:prstGeom>
              <a:blipFill rotWithShape="1">
                <a:blip r:embed="rId3"/>
                <a:stretch>
                  <a:fillRect l="-875" t="-69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119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/>
              <a:t>1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Δυαδικό </a:t>
                </a:r>
                <a:r>
                  <a:rPr lang="el-GR" sz="1800" dirty="0"/>
                  <a:t>κανάλι με ρυθμό δεδομένων </a:t>
                </a:r>
                <a:r>
                  <a:rPr lang="en-US" sz="1800" dirty="0"/>
                  <a:t>bit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=36</m:t>
                    </m:r>
                    <m:r>
                      <a:rPr lang="el-GR" sz="1800" b="0" i="1" smtClean="0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000 </m:t>
                    </m:r>
                    <m:r>
                      <a:rPr lang="el-GR" sz="1800" i="1">
                        <a:latin typeface="Cambria Math"/>
                      </a:rPr>
                      <m:t>𝑏𝑖𝑡</m:t>
                    </m:r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r>
                      <a:rPr lang="en-US" sz="1800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διατίθεται </a:t>
                </a:r>
                <a:r>
                  <a:rPr lang="el-GR" sz="1800" dirty="0"/>
                  <a:t>για μετάδοση </a:t>
                </a:r>
                <a:r>
                  <a:rPr lang="en-US" sz="1800" dirty="0"/>
                  <a:t>PCM </a:t>
                </a:r>
                <a:r>
                  <a:rPr lang="el-GR" sz="1800" dirty="0"/>
                  <a:t>φωνής. Να βρεθούν κατάλληλες τιμές του ρυθμού δειγματοληψίας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, η στάθμη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/>
                  <a:t>, και τα δυαδικά ψηφία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αν θεωρήσουμε ότι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𝑎𝑥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</m:t>
                    </m:r>
                    <m:r>
                      <a:rPr lang="el-GR" sz="1800" b="0" i="1" smtClean="0">
                        <a:latin typeface="Cambria Math"/>
                      </a:rPr>
                      <m:t>,</m:t>
                    </m:r>
                    <m:r>
                      <a:rPr lang="el-GR" sz="1800" i="1">
                        <a:latin typeface="Cambria Math"/>
                      </a:rPr>
                      <m:t>2 </m:t>
                    </m:r>
                    <m:r>
                      <a:rPr lang="el-GR" sz="1800" i="1">
                        <a:latin typeface="Cambria Math"/>
                      </a:rPr>
                      <m:t>𝑘𝐻𝑧</m:t>
                    </m:r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Επειδή θέλουμε: 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≥2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=6</m:t>
                    </m:r>
                    <m:r>
                      <a:rPr lang="el-GR" sz="1800" b="0" i="1" smtClean="0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400</m:t>
                    </m:r>
                  </m:oMath>
                </a14:m>
                <a:r>
                  <a:rPr lang="el-GR" sz="1800" dirty="0"/>
                  <a:t>   και  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=36</m:t>
                    </m:r>
                    <m:r>
                      <a:rPr lang="el-GR" sz="1800" b="0" i="1" smtClean="0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000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Τότε θα </a:t>
                </a:r>
                <a:r>
                  <a:rPr lang="el-GR" sz="1800" dirty="0" smtClean="0"/>
                  <a:t>είναι</a:t>
                </a:r>
                <a:r>
                  <a:rPr lang="el-GR" sz="1800" dirty="0"/>
                  <a:t> </a:t>
                </a:r>
                <a:r>
                  <a:rPr lang="el-GR" sz="1800" dirty="0" smtClean="0"/>
                  <a:t>      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l-GR" sz="1800" i="1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36</m:t>
                        </m:r>
                        <m:r>
                          <a:rPr lang="el-GR" sz="1800" b="0" i="1" smtClean="0">
                            <a:latin typeface="Cambria Math"/>
                          </a:rPr>
                          <m:t>.</m:t>
                        </m:r>
                        <m:r>
                          <a:rPr lang="el-GR" sz="1800" i="1">
                            <a:latin typeface="Cambria Math"/>
                          </a:rPr>
                          <m:t>000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6</m:t>
                        </m:r>
                        <m:r>
                          <a:rPr lang="el-GR" sz="1800" b="0" i="1" smtClean="0">
                            <a:latin typeface="Cambria Math"/>
                          </a:rPr>
                          <m:t>.</m:t>
                        </m:r>
                        <m:r>
                          <a:rPr lang="el-GR" sz="1800" i="1">
                            <a:latin typeface="Cambria Math"/>
                          </a:rPr>
                          <m:t>400</m:t>
                        </m:r>
                      </m:den>
                    </m:f>
                    <m:r>
                      <m:rPr>
                        <m:nor/>
                      </m:rPr>
                      <a:rPr lang="el-GR" sz="1800" dirty="0"/>
                      <m:t>=5</m:t>
                    </m:r>
                    <m:r>
                      <m:rPr>
                        <m:nor/>
                      </m:rPr>
                      <a:rPr lang="el-GR" sz="1800" b="0" i="0" dirty="0" smtClean="0"/>
                      <m:t>,</m:t>
                    </m:r>
                    <m:r>
                      <m:rPr>
                        <m:nor/>
                      </m:rPr>
                      <a:rPr lang="el-GR" sz="1800" dirty="0"/>
                      <m:t>6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Έτσι έχουμε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=5, </m:t>
                    </m:r>
                    <m:r>
                      <a:rPr lang="el-GR" sz="1800" i="1">
                        <a:latin typeface="Cambria Math"/>
                      </a:rPr>
                      <m:t>𝐿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=32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και 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36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l-GR" sz="1800" i="1">
                              <a:latin typeface="Cambria Math"/>
                            </a:rPr>
                            <m:t>000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=7</m:t>
                      </m:r>
                      <m:r>
                        <a:rPr lang="en-US" sz="1800" b="0" i="1" smtClean="0">
                          <a:latin typeface="Cambria Math"/>
                        </a:rPr>
                        <m:t>.</m:t>
                      </m:r>
                      <m:r>
                        <a:rPr lang="el-GR" sz="1800" i="1">
                          <a:latin typeface="Cambria Math"/>
                        </a:rPr>
                        <m:t>200 </m:t>
                      </m:r>
                      <m:r>
                        <a:rPr lang="el-GR" sz="1800" i="1">
                          <a:latin typeface="Cambria Math"/>
                        </a:rPr>
                        <m:t>𝐻𝑧</m:t>
                      </m:r>
                      <m:r>
                        <a:rPr lang="el-GR" sz="1800" i="1">
                          <a:latin typeface="Cambria Math"/>
                        </a:rPr>
                        <m:t>=7,2 </m:t>
                      </m:r>
                      <m:r>
                        <a:rPr lang="el-GR" sz="1800" i="1">
                          <a:latin typeface="Cambria Math"/>
                        </a:rPr>
                        <m:t>𝐾𝐻𝑧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991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Αναλογικό </a:t>
                </a:r>
                <a:r>
                  <a:rPr lang="el-GR" sz="1800" dirty="0"/>
                  <a:t>σήμα κβαντίζεται και μεταδίδεται με χρήση συστήματος </a:t>
                </a:r>
                <a:r>
                  <a:rPr lang="en-US" sz="1800" dirty="0"/>
                  <a:t>PCM</a:t>
                </a:r>
                <a:r>
                  <a:rPr lang="el-GR" sz="1800" dirty="0"/>
                  <a:t>. Αν κάθε δείγμα στο δέκτη του συστήματος πρέπει να είναι γνωστό με ακρίβεια ±0.5% της τιμής κορυφής προς κορυφή με πόσα δυαδικά ψηφία θα πρέπει να παρίσταται κάθε δείγμα;</a:t>
                </a:r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 smtClean="0"/>
                  <a:t>Έστω </a:t>
                </a:r>
                <a:r>
                  <a:rPr lang="el-GR" sz="1800" dirty="0"/>
                  <a:t>ότι η τιμή κορυφής προς κορυφή του σήματος είναι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. Τότε το μέγιστο σφάλμα είναι </a:t>
                </a:r>
                <a:r>
                  <a:rPr lang="el-GR" sz="1800" dirty="0" smtClean="0"/>
                  <a:t>0,005 </a:t>
                </a:r>
                <a:r>
                  <a:rPr lang="el-GR" sz="1800" dirty="0"/>
                  <a:t>(2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)</a:t>
                </a:r>
                <a:r>
                  <a:rPr lang="el-GR" sz="1800" dirty="0" smtClean="0"/>
                  <a:t> = 0,01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, και το σφάλμα κορυφής είναι </a:t>
                </a:r>
                <a:r>
                  <a:rPr lang="el-GR" sz="1800" dirty="0" smtClean="0"/>
                  <a:t>2(0,01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)</a:t>
                </a:r>
                <a:r>
                  <a:rPr lang="el-GR" sz="1800" dirty="0" smtClean="0"/>
                  <a:t> = 0,02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(το μέγιστο μέγεθος βήματος Δ). </a:t>
                </a:r>
                <a:endParaRPr lang="el-GR" sz="1800" dirty="0" smtClean="0"/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απαιτούμενος </a:t>
                </a:r>
                <a:r>
                  <a:rPr lang="el-GR" sz="1800" dirty="0"/>
                  <a:t>αριθμός σταθμών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𝐿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𝛥</m:t>
                          </m:r>
                        </m:den>
                      </m:f>
                      <m:r>
                        <m:rPr>
                          <m:nor/>
                        </m:rPr>
                        <a:rPr lang="el-GR" sz="1800" dirty="0"/>
                        <m:t> =</m:t>
                      </m: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02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l-GR" sz="1800" i="1" smtClean="0">
                          <a:latin typeface="Cambria Math"/>
                        </a:rPr>
                        <m:t>=100≤</m:t>
                      </m:r>
                      <m:sSup>
                        <m:sSup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/>
                  <a:t>Κατά συνέπεια, ο αριθμός των δυαδικών ψηφίων που χρειάζονται για κάθε δείγμα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=7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815" b="-13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248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3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Λαμβάνονται </a:t>
                </a:r>
                <a:r>
                  <a:rPr lang="el-GR" sz="1800" dirty="0"/>
                  <a:t>δείγματα αναλογικού σήματος με ρυθμό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:r>
                  <a:rPr lang="el-GR" sz="1800" dirty="0" smtClean="0"/>
                  <a:t>κβαντίζονται σε </a:t>
                </a:r>
                <a:r>
                  <a:rPr lang="en-US" sz="1800" i="1" dirty="0"/>
                  <a:t>L</a:t>
                </a:r>
                <a:r>
                  <a:rPr lang="en-US" sz="1800" dirty="0"/>
                  <a:t> </a:t>
                </a:r>
                <a:r>
                  <a:rPr lang="el-GR" sz="1800" dirty="0"/>
                  <a:t>στάθμες. Να βρεθεί η χρονική διάρκεια </a:t>
                </a:r>
                <a:r>
                  <a:rPr lang="el-GR" sz="1800" i="1" dirty="0"/>
                  <a:t>τ</a:t>
                </a:r>
                <a:r>
                  <a:rPr lang="el-GR" sz="1800" dirty="0"/>
                  <a:t> του 1 </a:t>
                </a:r>
                <a:r>
                  <a:rPr lang="en-US" sz="1800" dirty="0"/>
                  <a:t>bit </a:t>
                </a:r>
                <a:r>
                  <a:rPr lang="el-GR" sz="1800" dirty="0"/>
                  <a:t>του σήματος που είναι κωδικοποιημένο σε δυαδικό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Έστω </a:t>
                </a:r>
                <a:r>
                  <a:rPr lang="el-GR" sz="1800" dirty="0"/>
                  <a:t>ότι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είναι ο αριθμός των </a:t>
                </a:r>
                <a:r>
                  <a:rPr lang="en-US" sz="1800" dirty="0"/>
                  <a:t>bit </a:t>
                </a:r>
                <a:r>
                  <a:rPr lang="el-GR" sz="1800" dirty="0"/>
                  <a:t>ανά δείγμα. Τότε, </a:t>
                </a:r>
                <a:r>
                  <a:rPr lang="el-GR" sz="1800" dirty="0" smtClean="0"/>
                  <a:t>ισχύει: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𝑙𝑜𝑔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𝐿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𝐿</m:t>
                        </m:r>
                      </m:e>
                    </m:d>
                  </m:oMath>
                </a14:m>
                <a:r>
                  <a:rPr lang="el-GR" sz="1800" dirty="0"/>
                  <a:t> δείχνει τον αμέσως μεγαλύτερο ακέραιο που θα ληφθεί αν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𝑙𝑜𝑔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/>
                  <a:t> δεν έχει ακέραια τιμή. </a:t>
                </a: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Πρέπει </a:t>
                </a:r>
                <a:r>
                  <a:rPr lang="el-GR" sz="1800" dirty="0"/>
                  <a:t>να μεταδίδονται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δυαδικοί παλμοί </a:t>
                </a:r>
                <a:r>
                  <a:rPr lang="el-GR" sz="1800" dirty="0" smtClean="0"/>
                  <a:t>ανά </a:t>
                </a:r>
                <a:r>
                  <a:rPr lang="en-US" sz="1800" dirty="0"/>
                  <a:t>sec</a:t>
                </a:r>
                <a:r>
                  <a:rPr lang="el-GR" sz="1800" dirty="0"/>
                  <a:t>. Έτσι θα έχουμε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𝜏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𝑛𝑓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𝐿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είναι το διάστημα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4936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λόγος </a:t>
                </a:r>
                <a:r>
                  <a:rPr lang="el-GR" sz="1800" dirty="0"/>
                  <a:t>σήματος προς θόρυβο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 i="0">
                                <a:latin typeface="Cambria Math"/>
                              </a:rPr>
                              <m:t>SNR</m:t>
                            </m:r>
                          </m:e>
                        </m:d>
                      </m:e>
                      <m:sub>
                        <m:r>
                          <a:rPr lang="el-GR" sz="1800" i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εξόδου σε σύστημα </a:t>
                </a:r>
                <a:r>
                  <a:rPr lang="en-US" sz="1800" dirty="0"/>
                  <a:t>PCM </a:t>
                </a:r>
                <a:r>
                  <a:rPr lang="el-GR" sz="1800" dirty="0"/>
                  <a:t>ορίζεται σαν ο λόγος της μέσης ισχύος του σήματος προς </a:t>
                </a:r>
                <a:r>
                  <a:rPr lang="el-GR" sz="1800" dirty="0" smtClean="0"/>
                  <a:t>τη μέση </a:t>
                </a:r>
                <a:r>
                  <a:rPr lang="el-GR" sz="1800" dirty="0"/>
                  <a:t>ισχύ του θορύβου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στην έξοδο. 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ημιτονοειδές </a:t>
                </a:r>
                <a:r>
                  <a:rPr lang="el-GR" sz="1800" dirty="0" smtClean="0"/>
                  <a:t>διαμορφώνον </a:t>
                </a:r>
                <a:r>
                  <a:rPr lang="el-GR" sz="1800" dirty="0"/>
                  <a:t>σήμα πλήρους κλίμακας με πλάτος Α, να δειχτεί </a:t>
                </a:r>
                <a:r>
                  <a:rPr lang="el-GR" sz="1800" dirty="0" smtClean="0"/>
                  <a:t>ότι ισχύει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𝑆𝑁𝑅</m:t>
                            </m:r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𝑆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𝑞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 </a:t>
                </a:r>
                <a:r>
                  <a:rPr lang="el-GR" sz="1800" dirty="0" smtClean="0"/>
                  <a:t>ή ότι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𝑆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𝑞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0 </m:t>
                        </m:r>
                        <m:r>
                          <a:rPr lang="el-GR" sz="1800" i="1">
                            <a:latin typeface="Cambria Math"/>
                          </a:rPr>
                          <m:t>𝑑𝐵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=10 </m:t>
                    </m:r>
                    <m:r>
                      <a:rPr lang="el-GR" sz="1800" i="1">
                        <a:latin typeface="Cambria Math"/>
                      </a:rPr>
                      <m:t>𝑙𝑜𝑔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𝑆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𝑞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</m:t>
                    </m:r>
                    <m:r>
                      <a:rPr lang="en-US" sz="1800" b="0" i="1" smtClean="0">
                        <a:latin typeface="Cambria Math"/>
                      </a:rPr>
                      <m:t>,</m:t>
                    </m:r>
                    <m:r>
                      <a:rPr lang="el-GR" sz="1800" i="1">
                        <a:latin typeface="Cambria Math"/>
                      </a:rPr>
                      <m:t>76+20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𝑙𝑜𝑔</m:t>
                        </m:r>
                      </m:fName>
                      <m:e>
                        <m:r>
                          <a:rPr lang="el-GR" sz="1800" i="1">
                            <a:latin typeface="Cambria Math"/>
                          </a:rPr>
                          <m:t>𝐿</m:t>
                        </m:r>
                      </m:e>
                    </m:func>
                  </m:oMath>
                </a14:m>
                <a:r>
                  <a:rPr lang="el-GR" sz="1800" dirty="0" smtClean="0"/>
                  <a:t> όπου </a:t>
                </a:r>
                <a:r>
                  <a:rPr lang="en-US" sz="1800" i="1" dirty="0"/>
                  <a:t>L</a:t>
                </a:r>
                <a:r>
                  <a:rPr lang="en-US" sz="1800" dirty="0"/>
                  <a:t> </a:t>
                </a:r>
                <a:r>
                  <a:rPr lang="el-GR" sz="1800" dirty="0"/>
                  <a:t>είναι ο αριθμός των σταθμών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Η </a:t>
                </a:r>
                <a:r>
                  <a:rPr lang="el-GR" sz="1800" dirty="0"/>
                  <a:t>τιμή κορυφής </a:t>
                </a:r>
                <a:r>
                  <a:rPr lang="el-GR" sz="1800" dirty="0" smtClean="0"/>
                  <a:t>με κορυφή </a:t>
                </a:r>
                <a:r>
                  <a:rPr lang="el-GR" sz="1800" dirty="0"/>
                  <a:t>της εισόδου του </a:t>
                </a:r>
                <a:r>
                  <a:rPr lang="el-GR" sz="1800" dirty="0" err="1"/>
                  <a:t>κβαντιστή</a:t>
                </a:r>
                <a:r>
                  <a:rPr lang="el-GR" sz="1800" dirty="0"/>
                  <a:t> είναι </a:t>
                </a:r>
                <a:r>
                  <a:rPr lang="el-GR" sz="1800" dirty="0" smtClean="0"/>
                  <a:t>2</a:t>
                </a:r>
                <a:r>
                  <a:rPr lang="el-GR" sz="1800" baseline="30000" dirty="0" smtClean="0"/>
                  <a:t>Α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, οπότε το </a:t>
                </a:r>
                <a:r>
                  <a:rPr lang="el-GR" sz="1800" dirty="0"/>
                  <a:t>βήμα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𝛥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 </a:t>
                </a:r>
                <a:r>
                  <a:rPr lang="el-GR" sz="1800" dirty="0"/>
                  <a:t>μέση ισχύς θορύβου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𝑞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𝛢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544616"/>
              </a:xfrm>
              <a:blipFill rotWithShape="1">
                <a:blip r:embed="rId2"/>
                <a:stretch>
                  <a:fillRect l="-593" t="-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569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/>
              <a:t>4</a:t>
            </a:r>
            <a:r>
              <a:rPr lang="el-GR" dirty="0" smtClean="0"/>
              <a:t> (συνέχεια)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Κατά συνέπεια, ο λόγος σήματος εξόδου προς θόρυβο </a:t>
                </a:r>
                <a:r>
                  <a:rPr lang="el-GR" sz="1800" dirty="0" err="1"/>
                  <a:t>κβαντοποίησης</a:t>
                </a:r>
                <a:r>
                  <a:rPr lang="el-GR" sz="1800" dirty="0"/>
                  <a:t> συστήματος </a:t>
                </a:r>
                <a:r>
                  <a:rPr lang="en-US" sz="1800" dirty="0"/>
                  <a:t>PCM </a:t>
                </a:r>
                <a:r>
                  <a:rPr lang="el-GR" sz="1800" dirty="0"/>
                  <a:t>για δοκιμαστικό τόνο πλήρους κλίμακας θα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𝑆𝑁𝑅</m:t>
                              </m:r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lin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3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𝐿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αυτό εκφραστεί σε </a:t>
                </a:r>
                <a:r>
                  <a:rPr lang="en-US" sz="1800" dirty="0" smtClean="0"/>
                  <a:t>decibel (dB)</a:t>
                </a:r>
                <a:r>
                  <a:rPr lang="el-GR" sz="1800" dirty="0" smtClean="0"/>
                  <a:t>,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𝑜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=10 </m:t>
                      </m:r>
                      <m:r>
                        <a:rPr lang="el-GR" sz="1800" i="1">
                          <a:latin typeface="Cambria Math"/>
                        </a:rPr>
                        <m:t>𝑙𝑜𝑔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</m:t>
                      </m:r>
                      <m:r>
                        <a:rPr lang="en-US" sz="1800" b="0" i="1" smtClean="0">
                          <a:latin typeface="Cambria Math"/>
                        </a:rPr>
                        <m:t>,</m:t>
                      </m:r>
                      <m:r>
                        <a:rPr lang="el-GR" sz="1800" i="1">
                          <a:latin typeface="Cambria Math"/>
                        </a:rPr>
                        <m:t>76+20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>
                              <a:latin typeface="Cambria Math"/>
                            </a:rPr>
                            <m:t>𝑙𝑜𝑔</m:t>
                          </m:r>
                        </m:fName>
                        <m:e>
                          <m:r>
                            <a:rPr lang="el-GR" sz="1800" i="1">
                              <a:latin typeface="Cambria Math"/>
                            </a:rPr>
                            <m:t>𝐿</m:t>
                          </m:r>
                        </m:e>
                      </m:func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415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544F4711-C84F-4D81-A354-0A6A448FC60A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23582</TotalTime>
  <Words>1439</Words>
  <Application>Microsoft Office PowerPoint</Application>
  <PresentationFormat>On-screen Show (4:3)</PresentationFormat>
  <Paragraphs>200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Τηλεπικοινωνιακά Συστήματα Ι</vt:lpstr>
      <vt:lpstr>Παλμοκωδική Διαμόρφωση (PCM)</vt:lpstr>
      <vt:lpstr>Παλμοκωδική Κωδικοποίηση (PCM)</vt:lpstr>
      <vt:lpstr>Διαμόρφωση Δέλτα</vt:lpstr>
      <vt:lpstr>Άσκηση 1  </vt:lpstr>
      <vt:lpstr>Άσκηση 2  </vt:lpstr>
      <vt:lpstr>Άσκηση 3  </vt:lpstr>
      <vt:lpstr>Άσκηση 4  </vt:lpstr>
      <vt:lpstr>Άσκηση 4 (συνέχεια)  </vt:lpstr>
      <vt:lpstr>Άσκηση 5  </vt:lpstr>
      <vt:lpstr>Άσκηση 5(συνέχεια)  </vt:lpstr>
      <vt:lpstr>Άσκηση 6  </vt:lpstr>
      <vt:lpstr>Άσκηση 6(συνέχεια)  </vt:lpstr>
      <vt:lpstr>Άσκηση 6 (συνέχεια)  </vt:lpstr>
      <vt:lpstr>Πολύπλεξη Διαίρεσης Χρόνου</vt:lpstr>
      <vt:lpstr>Άσκηση 7</vt:lpstr>
      <vt:lpstr>Άσκηση 7  </vt:lpstr>
      <vt:lpstr>Άσκηση 7 (συνέχεια)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825</cp:revision>
  <dcterms:created xsi:type="dcterms:W3CDTF">2012-03-18T08:27:36Z</dcterms:created>
  <dcterms:modified xsi:type="dcterms:W3CDTF">2016-09-26T08:56:50Z</dcterms:modified>
</cp:coreProperties>
</file>