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357" r:id="rId2"/>
    <p:sldId id="358" r:id="rId3"/>
    <p:sldId id="402" r:id="rId4"/>
    <p:sldId id="360" r:id="rId5"/>
    <p:sldId id="368" r:id="rId6"/>
    <p:sldId id="362" r:id="rId7"/>
    <p:sldId id="404" r:id="rId8"/>
    <p:sldId id="361" r:id="rId9"/>
    <p:sldId id="369" r:id="rId10"/>
    <p:sldId id="359" r:id="rId11"/>
    <p:sldId id="403" r:id="rId12"/>
    <p:sldId id="363" r:id="rId13"/>
    <p:sldId id="364" r:id="rId14"/>
    <p:sldId id="365" r:id="rId15"/>
    <p:sldId id="366" r:id="rId16"/>
    <p:sldId id="367" r:id="rId17"/>
    <p:sldId id="381" r:id="rId18"/>
    <p:sldId id="380" r:id="rId19"/>
    <p:sldId id="382" r:id="rId20"/>
    <p:sldId id="383" r:id="rId21"/>
    <p:sldId id="379" r:id="rId22"/>
    <p:sldId id="384" r:id="rId23"/>
    <p:sldId id="385" r:id="rId24"/>
    <p:sldId id="378" r:id="rId25"/>
    <p:sldId id="386" r:id="rId26"/>
    <p:sldId id="370" r:id="rId27"/>
    <p:sldId id="371" r:id="rId28"/>
    <p:sldId id="372" r:id="rId29"/>
    <p:sldId id="373" r:id="rId30"/>
    <p:sldId id="388" r:id="rId31"/>
    <p:sldId id="374" r:id="rId32"/>
    <p:sldId id="389" r:id="rId33"/>
    <p:sldId id="390" r:id="rId34"/>
    <p:sldId id="387" r:id="rId35"/>
    <p:sldId id="375" r:id="rId36"/>
    <p:sldId id="376" r:id="rId37"/>
    <p:sldId id="377" r:id="rId38"/>
    <p:sldId id="391" r:id="rId39"/>
    <p:sldId id="392" r:id="rId40"/>
    <p:sldId id="393" r:id="rId41"/>
    <p:sldId id="396" r:id="rId42"/>
    <p:sldId id="397" r:id="rId43"/>
    <p:sldId id="398" r:id="rId44"/>
    <p:sldId id="395" r:id="rId45"/>
    <p:sldId id="394" r:id="rId46"/>
    <p:sldId id="400" r:id="rId47"/>
    <p:sldId id="399" r:id="rId48"/>
    <p:sldId id="401" r:id="rId4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875" autoAdjust="0"/>
    <p:restoredTop sz="94660"/>
  </p:normalViewPr>
  <p:slideViewPr>
    <p:cSldViewPr>
      <p:cViewPr varScale="1">
        <p:scale>
          <a:sx n="113" d="100"/>
          <a:sy n="113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28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B566B-08BE-4A6A-B604-CE10970E253A}" type="datetimeFigureOut">
              <a:rPr lang="el-GR" smtClean="0"/>
              <a:t>17/05/2018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6D270-A4F5-467A-907A-C2F9BB8080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14894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Ενότητα 1</a:t>
            </a:r>
            <a:r>
              <a:rPr lang="en-US" sz="2800" b="1" smtClean="0"/>
              <a:t>3</a:t>
            </a:r>
            <a:r>
              <a:rPr lang="el-GR" sz="2800" b="1" smtClean="0"/>
              <a:t>: </a:t>
            </a:r>
            <a:r>
              <a:rPr lang="el-GR" sz="2800" b="1" dirty="0" smtClean="0"/>
              <a:t>Ψηφιακά Φίλτρα </a:t>
            </a:r>
            <a:r>
              <a:rPr lang="en-US" sz="2800" b="1" dirty="0" smtClean="0"/>
              <a:t>IIR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25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Μέθοδοι σχεδίασης </a:t>
            </a:r>
            <a:r>
              <a:rPr lang="en-US" dirty="0" smtClean="0"/>
              <a:t>IIR</a:t>
            </a:r>
            <a:r>
              <a:rPr lang="el-GR" dirty="0" smtClean="0"/>
              <a:t> φίλτρων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Προσεγγίσεις για τη </a:t>
                </a:r>
                <a:r>
                  <a:rPr lang="el-GR" sz="1800" dirty="0"/>
                  <a:t>μετατροπή του πρότυπου αναλογικού φίλτρου σε  </a:t>
                </a:r>
                <a:r>
                  <a:rPr lang="el-GR" sz="1800" dirty="0" smtClean="0"/>
                  <a:t>ψηφιακό: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Μέθοδος </a:t>
                </a:r>
                <a:r>
                  <a:rPr lang="el-GR" sz="1800" b="1" dirty="0" smtClean="0"/>
                  <a:t>αμετάβλητης κρουστικής απόκρισης </a:t>
                </a:r>
                <a:br>
                  <a:rPr lang="el-GR" sz="1800" b="1" dirty="0" smtClean="0"/>
                </a:br>
                <a:r>
                  <a:rPr lang="el-GR" sz="1800" dirty="0" smtClean="0"/>
                  <a:t>(</a:t>
                </a:r>
                <a:r>
                  <a:rPr lang="en-US" sz="1800" dirty="0"/>
                  <a:t>impulse invariance </a:t>
                </a:r>
                <a:r>
                  <a:rPr lang="en-US" sz="1800" dirty="0" err="1" smtClean="0"/>
                  <a:t>tranformation</a:t>
                </a:r>
                <a:r>
                  <a:rPr lang="el-GR" sz="1800" dirty="0" smtClean="0"/>
                  <a:t>)</a:t>
                </a:r>
                <a:endParaRPr lang="el-GR" sz="18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Μέθοδος </a:t>
                </a:r>
                <a:r>
                  <a:rPr lang="el-GR" sz="1800" b="1" dirty="0" smtClean="0"/>
                  <a:t>διγραμμικού μετασχηματισμού</a:t>
                </a:r>
                <a:r>
                  <a:rPr lang="el-GR" sz="1800" dirty="0" smtClean="0"/>
                  <a:t> </a:t>
                </a:r>
                <a:br>
                  <a:rPr lang="el-GR" sz="1800" dirty="0" smtClean="0"/>
                </a:br>
                <a:r>
                  <a:rPr lang="el-GR" sz="1800" dirty="0" smtClean="0"/>
                  <a:t>(</a:t>
                </a:r>
                <a:r>
                  <a:rPr lang="en-US" sz="1800" dirty="0"/>
                  <a:t>Bilinear transformation</a:t>
                </a:r>
                <a:r>
                  <a:rPr lang="el-GR" sz="1800" dirty="0" smtClean="0"/>
                  <a:t>)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Άλλες </a:t>
                </a:r>
                <a:r>
                  <a:rPr lang="el-GR" sz="1800" dirty="0"/>
                  <a:t>τεχνικές </a:t>
                </a:r>
                <a:r>
                  <a:rPr lang="el-GR" sz="1800" dirty="0" smtClean="0"/>
                  <a:t>στις </a:t>
                </a:r>
                <a:r>
                  <a:rPr lang="el-GR" sz="1800" dirty="0"/>
                  <a:t>οποίες η σχεδίαση γίνεται απευθείας στο επίπεδο της μιγαδικής συχνότητας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, όπως η </a:t>
                </a:r>
                <a:r>
                  <a:rPr lang="el-GR" sz="1800" dirty="0" smtClean="0"/>
                  <a:t>μέθοδος </a:t>
                </a:r>
                <a:r>
                  <a:rPr lang="el-GR" sz="1800" dirty="0"/>
                  <a:t>προσεγγίσεων </a:t>
                </a:r>
                <a:r>
                  <a:rPr lang="el-GR" sz="1800" dirty="0" err="1" smtClean="0"/>
                  <a:t>Pade</a:t>
                </a:r>
                <a:r>
                  <a:rPr lang="el-GR" sz="1800" dirty="0" smtClean="0"/>
                  <a:t>, η μέθοδος </a:t>
                </a:r>
                <a:r>
                  <a:rPr lang="en-US" sz="1800" dirty="0" err="1" smtClean="0"/>
                  <a:t>Prony</a:t>
                </a:r>
                <a:r>
                  <a:rPr lang="en-US" sz="1800" dirty="0" smtClean="0"/>
                  <a:t> </a:t>
                </a:r>
                <a:br>
                  <a:rPr lang="en-US" sz="1800" dirty="0" smtClean="0"/>
                </a:br>
                <a:r>
                  <a:rPr lang="el-GR" sz="1800" dirty="0" smtClean="0"/>
                  <a:t>ή </a:t>
                </a:r>
                <a:r>
                  <a:rPr lang="el-GR" sz="1800" dirty="0"/>
                  <a:t>η μέθοδος των ελαχίστων τετραγώνων για την </a:t>
                </a:r>
                <a:r>
                  <a:rPr lang="el-GR" sz="1800" dirty="0" smtClean="0"/>
                  <a:t>επίλυση </a:t>
                </a:r>
                <a:r>
                  <a:rPr lang="el-GR" sz="1800" dirty="0"/>
                  <a:t>ενός συνόλου γραμμικών ή μη-γραμμικών εξισώσεων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93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670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Πρότυπα Βαθυπερατά Αναλογικά Φίλτρα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764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Πρότυπο αναλογικό βαθυπερατό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τετραγωνισμένο πλάτος της απόκρισης συχνότητας  ικανοποιεί τις σχέσεις: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≤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𝛺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≤1,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𝛺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𝛺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0≤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𝛺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≤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,       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𝛺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≥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𝛺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 : κυμάτωση στη ζώνη</a:t>
                </a:r>
                <a:br>
                  <a:rPr lang="el-GR" sz="1800" dirty="0" smtClean="0"/>
                </a:br>
                <a:r>
                  <a:rPr lang="el-GR" sz="1800" dirty="0" smtClean="0"/>
                  <a:t>διέλευσης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συχνότητα αποκοπής </a:t>
                </a:r>
                <a:br>
                  <a:rPr lang="el-GR" sz="1800" dirty="0" smtClean="0"/>
                </a:br>
                <a:r>
                  <a:rPr lang="el-GR" sz="1800" dirty="0" smtClean="0"/>
                  <a:t>της </a:t>
                </a:r>
                <a:r>
                  <a:rPr lang="el-GR" sz="1800" dirty="0"/>
                  <a:t>ζώνης διέλευσης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𝛢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εξασθένιση στη ζώνη</a:t>
                </a:r>
                <a:br>
                  <a:rPr lang="el-GR" sz="1800" dirty="0" smtClean="0"/>
                </a:br>
                <a:r>
                  <a:rPr lang="el-GR" sz="1800" dirty="0" smtClean="0"/>
                  <a:t>αποκοπής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συχνότητα αποκοπής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της </a:t>
                </a:r>
                <a:r>
                  <a:rPr lang="el-GR" sz="1800" dirty="0"/>
                  <a:t>ζώνης </a:t>
                </a:r>
                <a:r>
                  <a:rPr lang="el-GR" sz="1800" dirty="0" smtClean="0"/>
                  <a:t>αποκοπής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93" t="-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 dirty="0"/>
          </a:p>
        </p:txBody>
      </p:sp>
      <p:pic>
        <p:nvPicPr>
          <p:cNvPr id="5" name="Picture 4" descr="C:\Users\mparask\Dropbox\4_Personal\2_my_Publications\3_BOOKS\DSP\FIGURES\PROCESSED\K11\Figure_11.24.jpg"/>
          <p:cNvPicPr/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140968"/>
            <a:ext cx="5184576" cy="2937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4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Πρότυπο αναλογικό βαθυπερατό φίλτρο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παράμετροι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𝜀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𝛢</m:t>
                    </m:r>
                  </m:oMath>
                </a14:m>
                <a:r>
                  <a:rPr lang="el-GR" sz="1800" dirty="0"/>
                  <a:t> συνδέονται με τις αντίστοιχες παραμέτρους κυμάτωσης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και εξασθένισης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που </a:t>
                </a:r>
                <a:r>
                  <a:rPr lang="el-GR" sz="1800" dirty="0"/>
                  <a:t>έχουμε </a:t>
                </a:r>
                <a:r>
                  <a:rPr lang="el-GR" sz="1800" dirty="0" smtClean="0"/>
                  <a:t>δει στα </a:t>
                </a:r>
                <a:r>
                  <a:rPr lang="en-US" sz="1800" dirty="0" smtClean="0"/>
                  <a:t>FIR </a:t>
                </a:r>
                <a:r>
                  <a:rPr lang="el-GR" sz="1800" dirty="0" smtClean="0"/>
                  <a:t>φίλτρα, μέσω </a:t>
                </a:r>
                <a:r>
                  <a:rPr lang="el-GR" sz="1800" dirty="0"/>
                  <a:t>των σχέσεων</a:t>
                </a:r>
                <a:r>
                  <a:rPr lang="el-GR" sz="1800" dirty="0" smtClean="0"/>
                  <a:t>:</a:t>
                </a:r>
                <a:endParaRPr lang="el-GR" sz="1800" i="1" dirty="0" smtClean="0"/>
              </a:p>
              <a:p>
                <a:pPr marL="0" indent="0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=−10</m:t>
                      </m:r>
                      <m:r>
                        <a:rPr lang="en-US" sz="1800" i="1">
                          <a:latin typeface="Cambria Math"/>
                        </a:rPr>
                        <m:t>𝑙𝑜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10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</m:e>
                          </m:groupChr>
                        </m:e>
                      </m:box>
                      <m:r>
                        <a:rPr lang="el-GR" sz="1800" i="1">
                          <a:latin typeface="Cambria Math"/>
                        </a:rPr>
                        <m:t>𝜀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l-GR" sz="18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/10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e>
                      </m:rad>
                    </m:oMath>
                  </m:oMathPara>
                </a14:m>
                <a:endParaRPr lang="el-GR" sz="1800" dirty="0" smtClean="0"/>
              </a:p>
              <a:p>
                <a:pPr marL="0" indent="0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=−10</m:t>
                      </m:r>
                      <m:r>
                        <a:rPr lang="en-US" sz="1800" i="1">
                          <a:latin typeface="Cambria Math"/>
                        </a:rPr>
                        <m:t>𝑙𝑜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10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</m:e>
                          </m:groupChr>
                        </m:e>
                      </m:box>
                      <m:r>
                        <a:rPr lang="el-GR" sz="1800" i="1">
                          <a:latin typeface="Cambria Math"/>
                        </a:rPr>
                        <m:t>𝐴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10</m:t>
                          </m:r>
                        </m:e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/10</m:t>
                          </m:r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marL="0" indent="0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 με τις παραμέτρους απόκλισης πλάτους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μέσω των </a:t>
                </a:r>
                <a:r>
                  <a:rPr lang="el-GR" sz="1800" dirty="0" smtClean="0"/>
                  <a:t>σχέσεων:</a:t>
                </a:r>
                <a:endParaRPr lang="el-GR" sz="1800" dirty="0"/>
              </a:p>
              <a:p>
                <a:pPr marL="0" indent="0" algn="ctr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1+</m:t>
                        </m:r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l-GR" sz="2000" i="1">
                                <a:latin typeface="Cambria Math"/>
                              </a:rPr>
                              <m:t>𝜋</m:t>
                            </m:r>
                          </m:sub>
                        </m:sSub>
                      </m:den>
                    </m:f>
                    <m:r>
                      <a:rPr lang="en-US" sz="2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l-GR" sz="20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20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2000" i="1">
                                <a:latin typeface="Cambria Math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l-GR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l-GR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  <m:box>
                      <m:boxPr>
                        <m:ctrlPr>
                          <a:rPr lang="el-GR" sz="20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vertJc m:val="bot"/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2000" i="1">
                                <a:latin typeface="Cambria Math"/>
                              </a:rPr>
                              <m:t> </m:t>
                            </m:r>
                          </m:e>
                        </m:groupChr>
                      </m:e>
                    </m:box>
                    <m:r>
                      <a:rPr lang="el-GR" sz="2000" i="1">
                        <a:latin typeface="Cambria Math"/>
                      </a:rPr>
                      <m:t>𝜀</m:t>
                    </m:r>
                    <m:r>
                      <a:rPr lang="el-GR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2000" i="1">
                            <a:latin typeface="Cambria Math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l-GR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2000" i="1">
                                    <a:latin typeface="Cambria Math"/>
                                  </a:rPr>
                                  <m:t>𝛿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𝑝</m:t>
                                </m:r>
                              </m:sub>
                            </m:sSub>
                          </m:e>
                        </m:rad>
                      </m:num>
                      <m:den>
                        <m:r>
                          <a:rPr lang="el-GR" sz="2000" i="1">
                            <a:latin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2000" dirty="0" smtClean="0"/>
                  <a:t> 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r>
                      <a:rPr lang="el-GR" sz="2000" b="0" i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1+</m:t>
                        </m:r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den>
                    </m:f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𝐴</m:t>
                        </m:r>
                      </m:den>
                    </m:f>
                    <m:box>
                      <m:boxPr>
                        <m:ctrlPr>
                          <a:rPr lang="el-GR" sz="20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vertJc m:val="bot"/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2000" i="1">
                                <a:latin typeface="Cambria Math"/>
                              </a:rPr>
                              <m:t> </m:t>
                            </m:r>
                          </m:e>
                        </m:groupChr>
                      </m:e>
                    </m:box>
                    <m:r>
                      <a:rPr lang="el-GR" sz="2000" i="1">
                        <a:latin typeface="Cambria Math"/>
                      </a:rPr>
                      <m:t>𝐴</m:t>
                    </m:r>
                    <m:r>
                      <a:rPr lang="el-GR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1+</m:t>
                        </m:r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endParaRPr lang="el-GR" sz="20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Για </a:t>
                </a:r>
                <a:r>
                  <a:rPr lang="el-GR" sz="1800" dirty="0" smtClean="0"/>
                  <a:t>συχνότητα ίση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και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800" dirty="0"/>
                  <a:t> το τετραγωνισμένο πλάτος της απόκρισης συχνότητας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ctr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2000" i="1">
                                    <a:latin typeface="Cambria Math"/>
                                  </a:rPr>
                                  <m:t>𝑗</m:t>
                                </m:r>
                                <m:sSub>
                                  <m:sSubPr>
                                    <m:ctrlPr>
                                      <a:rPr lang="el-GR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000" i="1">
                                        <a:latin typeface="Cambria Math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l-GR" sz="2000" i="1">
                                        <a:latin typeface="Cambria Math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l-GR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2000" i="1">
                            <a:latin typeface="Cambria Math"/>
                          </a:rPr>
                          <m:t>1+</m:t>
                        </m:r>
                        <m:sSup>
                          <m:sSup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𝜀</m:t>
                            </m:r>
                          </m:e>
                          <m:sup>
                            <m:r>
                              <a:rPr lang="el-GR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l-GR" sz="2000" dirty="0" smtClean="0"/>
                  <a:t>  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2000" i="1">
                                    <a:latin typeface="Cambria Math"/>
                                  </a:rPr>
                                  <m:t>𝑗</m:t>
                                </m:r>
                                <m:sSub>
                                  <m:sSubPr>
                                    <m:ctrlPr>
                                      <a:rPr lang="el-GR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000" i="1">
                                        <a:latin typeface="Cambria Math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l-GR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2000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𝐴</m:t>
                            </m:r>
                          </m:e>
                          <m:sup>
                            <m:r>
                              <a:rPr lang="el-GR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4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Διάγραμμα πόλων – μηδενικών </a:t>
            </a:r>
            <a:r>
              <a:rPr lang="en-US" dirty="0" smtClean="0"/>
              <a:t>IIR </a:t>
            </a:r>
            <a:r>
              <a:rPr lang="el-GR" dirty="0" smtClean="0"/>
              <a:t>φίλτρου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</p:spPr>
            <p:txBody>
              <a:bodyPr>
                <a:normAutofit lnSpcReduction="10000"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το τετραγωνισμένο πλάτος </a:t>
                </a:r>
                <a:r>
                  <a:rPr lang="el-GR" sz="1800" dirty="0" smtClean="0"/>
                  <a:t>της απόκρισης συχνότητας ισχύει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buNone/>
                </a:pPr>
                <a:endParaRPr lang="el-GR" sz="1800" i="1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𝛺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𝛺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𝛺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𝛺</m:t>
                          </m:r>
                        </m:sub>
                      </m:sSub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m:rPr>
                                  <m:brk m:alnAt="2"/>
                                </m:rP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</m:e>
                          </m:groupChr>
                        </m:e>
                      </m:box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sz="180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s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en-US" sz="1800">
                              <a:latin typeface="Cambria Math"/>
                            </a:rPr>
                            <m:t>=</m:t>
                          </m:r>
                        </m:e>
                      </m:box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/>
                                        </a:rPr>
                                        <m:t>H</m:t>
                                      </m:r>
                                      <m:d>
                                        <m:d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𝑗</m:t>
                                          </m:r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𝛺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180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Ω</m:t>
                          </m:r>
                          <m:r>
                            <a:rPr lang="en-US" sz="1800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s</m:t>
                          </m:r>
                          <m:r>
                            <a:rPr lang="en-US" sz="1800">
                              <a:latin typeface="Cambria Math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j</m:t>
                          </m:r>
                        </m:sub>
                      </m:sSub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Άρα, οι </a:t>
                </a:r>
                <a:r>
                  <a:rPr lang="el-GR" sz="1800" dirty="0"/>
                  <a:t>πόλοι και τα μηδενικά της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𝛺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/>
                  <a:t> είναι τοποθετημένοι συμμετρικά ως προς τον άξονα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𝑗</m:t>
                    </m:r>
                    <m:r>
                      <a:rPr lang="el-GR" sz="1800" i="1">
                        <a:latin typeface="Cambria Math"/>
                      </a:rPr>
                      <m:t>𝛺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ctr">
                  <a:buNone/>
                </a:pPr>
                <a:r>
                  <a:rPr lang="el-GR" sz="1800" dirty="0"/>
                  <a:t>Διαγράμματα πόλων – μηδενικών των συναρτήσεων: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(</a:t>
                </a:r>
                <a:r>
                  <a:rPr lang="el-GR" sz="1800" dirty="0"/>
                  <a:t>α)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𝛺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180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/>
                  <a:t>, (β)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/>
                  <a:t> και (γ)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  <a:blipFill rotWithShape="1">
                <a:blip r:embed="rId2"/>
                <a:stretch>
                  <a:fillRect l="-593" t="-4628" b="-1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2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003" y="3284984"/>
            <a:ext cx="6788373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val 5"/>
          <p:cNvSpPr/>
          <p:nvPr/>
        </p:nvSpPr>
        <p:spPr>
          <a:xfrm>
            <a:off x="3635896" y="3212976"/>
            <a:ext cx="2088232" cy="20882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4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Πρότυπα βαθυπερατά αναλογικά φίλτρα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l-GR" sz="1800" b="1" dirty="0" smtClean="0"/>
              <a:t>Βαθυπερατό φίλτρο </a:t>
            </a:r>
            <a:r>
              <a:rPr lang="en-US" sz="1800" b="1" dirty="0" smtClean="0"/>
              <a:t>Butterworth</a:t>
            </a:r>
          </a:p>
          <a:p>
            <a:pPr>
              <a:spcBef>
                <a:spcPts val="600"/>
              </a:spcBef>
            </a:pPr>
            <a:r>
              <a:rPr lang="el-GR" sz="1800" b="1" dirty="0"/>
              <a:t>Βαθυπερατό </a:t>
            </a:r>
            <a:r>
              <a:rPr lang="el-GR" sz="1800" b="1" dirty="0" smtClean="0"/>
              <a:t>φίλτρο </a:t>
            </a:r>
            <a:r>
              <a:rPr lang="en-US" sz="1800" b="1" dirty="0" smtClean="0"/>
              <a:t>Chebyshev </a:t>
            </a:r>
            <a:r>
              <a:rPr lang="el-GR" sz="1800" b="1" dirty="0" smtClean="0"/>
              <a:t>τύπου Ι και ΙΙ</a:t>
            </a:r>
          </a:p>
          <a:p>
            <a:pPr>
              <a:spcBef>
                <a:spcPts val="600"/>
              </a:spcBef>
            </a:pPr>
            <a:r>
              <a:rPr lang="el-GR" sz="1800" b="1" dirty="0"/>
              <a:t>Βαθυπερατό </a:t>
            </a:r>
            <a:r>
              <a:rPr lang="el-GR" sz="1800" b="1" dirty="0" smtClean="0"/>
              <a:t>ελλειπτικό φίλτρο</a:t>
            </a:r>
            <a:endParaRPr lang="en-US" sz="1800" b="1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Αποκρίσεις συχνότητας πρότυπων αναλογικών </a:t>
            </a:r>
            <a:r>
              <a:rPr lang="el-GR" sz="1800" dirty="0" err="1"/>
              <a:t>βαθυπερατών</a:t>
            </a:r>
            <a:r>
              <a:rPr lang="el-GR" sz="1800" dirty="0"/>
              <a:t> </a:t>
            </a:r>
            <a:br>
              <a:rPr lang="el-GR" sz="1800" dirty="0"/>
            </a:br>
            <a:r>
              <a:rPr lang="el-GR" sz="1800" dirty="0"/>
              <a:t>φίλτρων </a:t>
            </a:r>
            <a:r>
              <a:rPr lang="el-GR" sz="1800" dirty="0" err="1"/>
              <a:t>Butterworth</a:t>
            </a:r>
            <a:r>
              <a:rPr lang="el-GR" sz="1800" dirty="0"/>
              <a:t>, </a:t>
            </a:r>
            <a:r>
              <a:rPr lang="el-GR" sz="1800" dirty="0" err="1"/>
              <a:t>Chebyshev</a:t>
            </a:r>
            <a:r>
              <a:rPr lang="el-GR" sz="1800" dirty="0"/>
              <a:t> I, </a:t>
            </a:r>
            <a:r>
              <a:rPr lang="el-GR" sz="1800" dirty="0" err="1"/>
              <a:t>Chebyshev</a:t>
            </a:r>
            <a:r>
              <a:rPr lang="el-GR" sz="1800" dirty="0"/>
              <a:t> II και </a:t>
            </a:r>
            <a:r>
              <a:rPr lang="el-GR" sz="1800" dirty="0" smtClean="0"/>
              <a:t>Ελλειπτικό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29.jpg"/>
          <p:cNvPicPr/>
          <p:nvPr/>
        </p:nvPicPr>
        <p:blipFill>
          <a:blip r:embed="rId2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2849" y="2204864"/>
            <a:ext cx="4723407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4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Βαθυπερατό φίλτρο </a:t>
            </a:r>
            <a:r>
              <a:rPr lang="en-US" dirty="0" smtClean="0"/>
              <a:t>Butterworth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</a:t>
                </a:r>
                <a:r>
                  <a:rPr lang="el-GR" sz="1800" dirty="0" smtClean="0"/>
                  <a:t>ετραγωνισμένο </a:t>
                </a:r>
                <a:r>
                  <a:rPr lang="el-GR" sz="1800" dirty="0"/>
                  <a:t>μέτρο της απόκρισης </a:t>
                </a:r>
                <a:r>
                  <a:rPr lang="el-GR" sz="1800" dirty="0" smtClean="0"/>
                  <a:t>συχνότητας: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𝛺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𝛺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/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𝛺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𝛮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800" dirty="0" smtClean="0"/>
                  <a:t>: συχνότητα </a:t>
                </a:r>
                <a:r>
                  <a:rPr lang="el-GR" sz="1800" dirty="0"/>
                  <a:t>αποκοπής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τάξη συνάρτησης </a:t>
                </a:r>
                <a:r>
                  <a:rPr lang="en-US" sz="1800" dirty="0" smtClean="0"/>
                  <a:t>Butterworth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Μέτρο </a:t>
                </a:r>
                <a:r>
                  <a:rPr lang="el-GR" sz="1800" dirty="0"/>
                  <a:t>απόκρισης </a:t>
                </a:r>
                <a:r>
                  <a:rPr lang="el-GR" sz="1800" dirty="0" smtClean="0"/>
                  <a:t>συχνότητας </a:t>
                </a:r>
                <a:br>
                  <a:rPr lang="el-GR" sz="1800" dirty="0" smtClean="0"/>
                </a:br>
                <a:r>
                  <a:rPr lang="en-US" sz="1800" dirty="0" smtClean="0"/>
                  <a:t>Butterworth</a:t>
                </a:r>
                <a:r>
                  <a:rPr lang="el-GR" sz="1800" dirty="0" smtClean="0"/>
                  <a:t> για </a:t>
                </a:r>
                <a:r>
                  <a:rPr lang="el-GR" sz="1800" dirty="0"/>
                  <a:t>διάφορες τιμές </a:t>
                </a:r>
                <a:r>
                  <a:rPr lang="el-GR" sz="1800" dirty="0" smtClean="0"/>
                  <a:t>τάξης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Ισχύουν</a:t>
                </a:r>
                <a:r>
                  <a:rPr lang="el-GR" sz="1800" dirty="0" smtClean="0"/>
                  <a:t>:</a:t>
                </a:r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=1</m:t>
                    </m:r>
                    <m:r>
                      <a:rPr lang="el-GR" sz="1800">
                        <a:latin typeface="Cambria Math"/>
                      </a:rPr>
                      <m:t>=0</m:t>
                    </m:r>
                    <m:r>
                      <m:rPr>
                        <m:sty m:val="p"/>
                      </m:rPr>
                      <a:rPr lang="en-US" sz="1800">
                        <a:latin typeface="Cambria Math"/>
                      </a:rPr>
                      <m:t>dB</m:t>
                    </m:r>
                  </m:oMath>
                </a14:m>
                <a:r>
                  <a:rPr lang="el-GR" sz="1800" dirty="0"/>
                  <a:t>  για όλες τις τιμές της τάξης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=1/2=3</m:t>
                    </m:r>
                    <m:r>
                      <a:rPr lang="en-US" sz="1800" i="1">
                        <a:latin typeface="Cambria Math"/>
                      </a:rPr>
                      <m:t>𝑑𝐵</m:t>
                    </m:r>
                  </m:oMath>
                </a14:m>
                <a:r>
                  <a:rPr lang="el-GR" sz="1800" dirty="0"/>
                  <a:t>, ανεξάρτητα από την τιμή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lvl="0"/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=1 </m:t>
                    </m:r>
                    <m:r>
                      <a:rPr lang="en-US" sz="1800" i="1">
                        <a:latin typeface="Cambria Math"/>
                      </a:rPr>
                      <m:t>𝑟𝑎𝑑</m:t>
                    </m:r>
                    <m:r>
                      <a:rPr lang="el-GR" sz="1800" i="1">
                        <a:latin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</a:rPr>
                      <m:t>𝑠𝑒𝑐</m:t>
                    </m:r>
                  </m:oMath>
                </a14:m>
                <a:r>
                  <a:rPr lang="el-GR" sz="1800" dirty="0"/>
                  <a:t> λαμβάνουμε το πρότυπο βαθυπερατό φίλτρο.</a:t>
                </a:r>
              </a:p>
              <a:p>
                <a:pPr lvl="0"/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𝛮</m:t>
                    </m:r>
                    <m:r>
                      <a:rPr lang="el-GR" sz="1800" i="1">
                        <a:latin typeface="Cambria Math"/>
                      </a:rPr>
                      <m:t>→∞</m:t>
                    </m:r>
                  </m:oMath>
                </a14:m>
                <a:r>
                  <a:rPr lang="el-GR" sz="1800" dirty="0"/>
                  <a:t> το φίλτρο προσεγγίζει το ιδανικό βαθυπερατό </a:t>
                </a:r>
                <a:r>
                  <a:rPr lang="el-GR" sz="1800" dirty="0" smtClean="0"/>
                  <a:t>φίλτρο</a:t>
                </a:r>
                <a:r>
                  <a:rPr lang="el-GR" sz="1800" dirty="0"/>
                  <a:t>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  <a:blipFill rotWithShape="1">
                <a:blip r:embed="rId2"/>
                <a:stretch>
                  <a:fillRect l="-593" t="-67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26.jpg"/>
          <p:cNvPicPr/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4104456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4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Σχεδιασμός φίλτρου </a:t>
            </a:r>
            <a:r>
              <a:rPr lang="en-US" sz="2800" dirty="0" smtClean="0"/>
              <a:t>Butterworth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βάση τις προδιαγραφές: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: συχνότητα αποκοπής στο </a:t>
                </a:r>
                <a:r>
                  <a:rPr lang="el-GR" sz="1800" dirty="0"/>
                  <a:t>όριο της ζώνης </a:t>
                </a:r>
                <a:r>
                  <a:rPr lang="el-GR" sz="1800" dirty="0" smtClean="0"/>
                  <a:t>διέλευσης</a:t>
                </a:r>
                <a:endParaRPr lang="el-GR" sz="18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Ελάχιστη </a:t>
                </a:r>
                <a:r>
                  <a:rPr lang="el-GR" sz="1800" dirty="0"/>
                  <a:t>τιμή του μέτρου της </a:t>
                </a:r>
                <a:r>
                  <a:rPr lang="el-GR" sz="1800" dirty="0" err="1" smtClean="0"/>
                  <a:t>απόκρ</a:t>
                </a:r>
                <a:r>
                  <a:rPr lang="el-GR" sz="1800" dirty="0" smtClean="0"/>
                  <a:t>. συχν. 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/>
                      </a:rPr>
                      <m:t>1/</m:t>
                    </m:r>
                    <m:rad>
                      <m:radPr>
                        <m:degHide m:val="on"/>
                        <m:ctrlPr>
                          <a:rPr lang="el-GR" sz="1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l-GR" sz="1800" i="1">
                            <a:latin typeface="Cambria Math"/>
                          </a:rPr>
                          <m:t>1+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𝜀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στη ζώνη </a:t>
                </a:r>
                <a:r>
                  <a:rPr lang="el-GR" sz="1800" dirty="0" smtClean="0"/>
                  <a:t>διέλευσης</a:t>
                </a:r>
                <a:endParaRPr lang="el-GR" sz="18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συχνότητα στο </a:t>
                </a:r>
                <a:r>
                  <a:rPr lang="el-GR" sz="1800" dirty="0"/>
                  <a:t>όριο της ζώνης </a:t>
                </a:r>
                <a:r>
                  <a:rPr lang="el-GR" sz="1800" dirty="0" smtClean="0"/>
                  <a:t>αποκοπής</a:t>
                </a:r>
                <a:endParaRPr lang="el-GR" sz="18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Μέγιστη </a:t>
                </a:r>
                <a:r>
                  <a:rPr lang="el-GR" sz="1800" dirty="0"/>
                  <a:t>τιμή του μέτρου της απόκρισης συχνότητας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1/</m:t>
                    </m:r>
                    <m:r>
                      <a:rPr lang="el-GR" sz="1800" i="1">
                        <a:latin typeface="Cambria Math"/>
                      </a:rPr>
                      <m:t>𝛢</m:t>
                    </m:r>
                  </m:oMath>
                </a14:m>
                <a:r>
                  <a:rPr lang="el-GR" sz="1800" dirty="0"/>
                  <a:t> στη ζώνη </a:t>
                </a:r>
                <a:r>
                  <a:rPr lang="el-GR" sz="1800" dirty="0" smtClean="0"/>
                  <a:t>αποκοπής</a:t>
                </a:r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Υπολογίζουμε: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Την </a:t>
                </a:r>
                <a:r>
                  <a:rPr lang="el-GR" sz="1800" b="1" dirty="0" smtClean="0"/>
                  <a:t>τάξη</a:t>
                </a:r>
                <a:r>
                  <a:rPr lang="el-GR" sz="1800" dirty="0" smtClean="0"/>
                  <a:t> του φίλτρου:</a:t>
                </a:r>
              </a:p>
              <a:p>
                <a:pPr marL="0" lv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𝑁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⌈"/>
                          <m:endChr m:val="⌉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10</m:t>
                                      </m:r>
                                    </m:sub>
                                  </m:sSub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(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p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−1)/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𝜀</m:t>
                                          </m:r>
                                        </m:e>
                                        <m:sup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func>
                                <m:func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/>
                                        </a:rPr>
                                        <m:t>log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10</m:t>
                                      </m:r>
                                    </m:sub>
                                  </m:sSub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𝛺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/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𝛺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Τη </a:t>
                </a:r>
                <a:r>
                  <a:rPr lang="el-GR" sz="1800" b="1" dirty="0" smtClean="0"/>
                  <a:t>συχνότητα αποκοπής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lv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𝛺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ad>
                          <m:rad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a:rPr lang="el-GR" sz="20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2000" i="1">
                                <a:latin typeface="Cambria Math"/>
                              </a:rPr>
                              <m:t>𝛮</m:t>
                            </m:r>
                          </m:deg>
                          <m:e>
                            <m:sSup>
                              <m:sSupPr>
                                <m:ctrlPr>
                                  <a:rPr lang="el-GR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20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l-GR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/10</m:t>
                                </m:r>
                              </m:sup>
                            </m:sSup>
                            <m:r>
                              <a:rPr lang="el-GR" sz="2000" i="1">
                                <a:latin typeface="Cambria Math"/>
                              </a:rPr>
                              <m:t>−1</m:t>
                            </m:r>
                          </m:e>
                        </m:rad>
                      </m:den>
                    </m:f>
                  </m:oMath>
                </a14:m>
                <a:r>
                  <a:rPr lang="el-GR" sz="2000" dirty="0" smtClean="0"/>
                  <a:t>  </a:t>
                </a:r>
                <a:r>
                  <a:rPr lang="el-GR" sz="1800" dirty="0" smtClean="0"/>
                  <a:t>ή</a:t>
                </a:r>
                <a:r>
                  <a:rPr lang="el-GR" sz="2000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𝛺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ad>
                          <m:rad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radPr>
                          <m:deg>
                            <m:r>
                              <a:rPr lang="el-GR" sz="20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2000" i="1">
                                <a:latin typeface="Cambria Math"/>
                              </a:rPr>
                              <m:t>𝛮</m:t>
                            </m:r>
                          </m:deg>
                          <m:e>
                            <m:sSup>
                              <m:sSupPr>
                                <m:ctrlPr>
                                  <a:rPr lang="el-GR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2000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l-GR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</a:rPr>
                                  <m:t>/10</m:t>
                                </m:r>
                              </m:sup>
                            </m:sSup>
                            <m:r>
                              <a:rPr lang="el-GR" sz="2000" i="1">
                                <a:latin typeface="Cambria Math"/>
                              </a:rPr>
                              <m:t>−1</m:t>
                            </m:r>
                          </m:e>
                        </m:rad>
                      </m:den>
                    </m:f>
                  </m:oMath>
                </a14:m>
                <a:endParaRPr lang="el-GR" sz="2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3342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Πόλοι και μηδενικά βαθυπερατού φίλτρου </a:t>
            </a:r>
            <a:r>
              <a:rPr lang="en-US" sz="2400" dirty="0" smtClean="0"/>
              <a:t>Butterworth</a:t>
            </a:r>
            <a:endParaRPr 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τάξη φίλτρου Ν, οι </a:t>
                </a:r>
                <a:r>
                  <a:rPr lang="el-GR" sz="1800" dirty="0"/>
                  <a:t>πόλοι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2</m:t>
                    </m:r>
                    <m:r>
                      <a:rPr lang="el-GR" sz="18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/>
                  <a:t> στο </a:t>
                </a:r>
                <a:r>
                  <a:rPr lang="el-GR" sz="1800" dirty="0" smtClean="0"/>
                  <a:t>πλήθος.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Οι πόλοι είναι τοποθετημένοι </a:t>
                </a:r>
                <a:r>
                  <a:rPr lang="el-GR" sz="1800" dirty="0"/>
                  <a:t>επάνω σε </a:t>
                </a:r>
                <a:r>
                  <a:rPr lang="el-GR" sz="1800" dirty="0" smtClean="0"/>
                  <a:t>κύκλο </a:t>
                </a:r>
                <a:r>
                  <a:rPr lang="el-GR" sz="1800" dirty="0"/>
                  <a:t>ακτίνας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:r>
                  <a:rPr lang="el-GR" sz="1800" dirty="0" err="1"/>
                  <a:t>ισαπέχουν</a:t>
                </a:r>
                <a:r>
                  <a:rPr lang="el-GR" sz="1800" dirty="0"/>
                  <a:t> μεταξύ τους κατά γωνία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/2</m:t>
                    </m:r>
                    <m:r>
                      <a:rPr lang="el-GR" sz="1800" i="1">
                        <a:latin typeface="Cambria Math"/>
                      </a:rPr>
                      <m:t>𝛮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/</m:t>
                    </m:r>
                    <m:r>
                      <a:rPr lang="el-GR" sz="18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φίλτρο είναι αιτιατό </a:t>
                </a:r>
                <a:r>
                  <a:rPr lang="el-GR" sz="1800" dirty="0"/>
                  <a:t>και ευσταθές </a:t>
                </a:r>
                <a:r>
                  <a:rPr lang="el-GR" sz="1800" dirty="0" smtClean="0"/>
                  <a:t>όταν όλοι οι </a:t>
                </a:r>
                <a:r>
                  <a:rPr lang="el-GR" sz="1800" dirty="0"/>
                  <a:t>πόλοι του </a:t>
                </a:r>
                <a:r>
                  <a:rPr lang="el-GR" sz="1800" dirty="0" smtClean="0"/>
                  <a:t>βρίσκονται </a:t>
                </a:r>
                <a:r>
                  <a:rPr lang="el-GR" sz="1800" dirty="0"/>
                  <a:t>στο αριστερό ημιεπίπεδο της συχνότητας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πόλοι </a:t>
                </a:r>
                <a:r>
                  <a:rPr lang="el-GR" sz="1800" dirty="0" smtClean="0"/>
                  <a:t>στο </a:t>
                </a:r>
                <a:r>
                  <a:rPr lang="el-GR" sz="1800" dirty="0"/>
                  <a:t>αριστερό </a:t>
                </a:r>
                <a:r>
                  <a:rPr lang="el-GR" sz="1800" dirty="0" err="1"/>
                  <a:t>ηµιεπίπεδο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αντιστοιχούν </a:t>
                </a:r>
                <a:r>
                  <a:rPr lang="el-GR" sz="1800" dirty="0"/>
                  <a:t>στην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 smtClean="0"/>
                  <a:t> ενώ στο </a:t>
                </a:r>
                <a:br>
                  <a:rPr lang="el-GR" sz="1800" dirty="0" smtClean="0"/>
                </a:br>
                <a:r>
                  <a:rPr lang="el-GR" sz="1800" dirty="0" smtClean="0"/>
                  <a:t>δεξί αντιστοιχούν </a:t>
                </a:r>
                <a:r>
                  <a:rPr lang="el-GR" sz="1800" dirty="0"/>
                  <a:t>στην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r>
                      <a:rPr lang="el-GR" sz="1800" i="1">
                        <a:latin typeface="Cambria Math"/>
                      </a:rPr>
                      <m:t>(–</m:t>
                    </m:r>
                    <m:r>
                      <a:rPr lang="el-GR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Πόλοι </a:t>
                </a:r>
                <a:r>
                  <a:rPr lang="el-GR" sz="1800" dirty="0"/>
                  <a:t>του γινομένου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 smtClean="0"/>
                  <a:t> για Ν=3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11\Figure_11.27.jpg"/>
          <p:cNvPicPr/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924944"/>
            <a:ext cx="3236198" cy="3085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212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200" dirty="0" smtClean="0"/>
              <a:t>Σ.Μ. πρότυπου βαθυπερατού αναλογικού φίλτρου </a:t>
            </a:r>
            <a:r>
              <a:rPr lang="en-US" sz="2200" dirty="0" smtClean="0"/>
              <a:t>Butterworth</a:t>
            </a:r>
            <a:endParaRPr lang="el-GR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81615769"/>
                  </p:ext>
                </p:extLst>
              </p:nvPr>
            </p:nvGraphicFramePr>
            <p:xfrm>
              <a:off x="1619672" y="1700808"/>
              <a:ext cx="6203032" cy="42484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7449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4295583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92217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 b="1" dirty="0">
                              <a:solidFill>
                                <a:srgbClr val="FFFFFF"/>
                              </a:solidFill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Τάξη </a:t>
                          </a:r>
                          <a14:m>
                            <m:oMath xmlns:m="http://schemas.openxmlformats.org/officeDocument/2006/math">
                              <m:r>
                                <a:rPr lang="el-GR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Simsun (Founder Extended)"/>
                                  <a:cs typeface="Verdana"/>
                                </a:rPr>
                                <m:t>(</m:t>
                              </m:r>
                              <m:r>
                                <a:rPr lang="el-GR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Simsun (Founder Extended)"/>
                                  <a:cs typeface="Verdana"/>
                                </a:rPr>
                                <m:t>𝜨</m:t>
                              </m:r>
                              <m:r>
                                <a:rPr lang="el-GR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Simsun (Founder Extended)"/>
                                  <a:cs typeface="Verdana"/>
                                </a:rPr>
                                <m:t>)</m:t>
                              </m:r>
                            </m:oMath>
                          </a14:m>
                          <a:endParaRPr lang="el-GR" sz="1800" dirty="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 b="1" dirty="0">
                              <a:solidFill>
                                <a:srgbClr val="FFFFFF"/>
                              </a:solidFill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Συνάρτηση Μεταφοράς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Simsun (Founder Extended)"/>
                                  <a:cs typeface="Verdana"/>
                                </a:rPr>
                                <m:t>𝑯</m:t>
                              </m:r>
                              <m:r>
                                <a:rPr lang="el-GR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Simsun (Founder Extended)"/>
                                  <a:cs typeface="Verdana"/>
                                </a:rPr>
                                <m:t>(</m:t>
                              </m:r>
                              <m:r>
                                <a:rPr lang="en-US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Simsun (Founder Extended)"/>
                                  <a:cs typeface="Verdana"/>
                                </a:rPr>
                                <m:t>𝒔</m:t>
                              </m:r>
                              <m:r>
                                <a:rPr lang="el-GR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Simsun (Founder Extended)"/>
                                  <a:cs typeface="Verdana"/>
                                </a:rPr>
                                <m:t>)</m:t>
                              </m:r>
                            </m:oMath>
                          </a14:m>
                          <a:r>
                            <a:rPr lang="el-GR" sz="1800" b="1" dirty="0">
                              <a:solidFill>
                                <a:srgbClr val="FFFFFF"/>
                              </a:solidFill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 </a:t>
                          </a:r>
                          <a:br>
                            <a:rPr lang="el-GR" sz="1800" b="1" dirty="0">
                              <a:solidFill>
                                <a:srgbClr val="FFFFFF"/>
                              </a:solidFill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</a:br>
                          <a:r>
                            <a:rPr lang="el-GR" sz="1800" b="1" dirty="0">
                              <a:solidFill>
                                <a:srgbClr val="FFFFFF"/>
                              </a:solidFill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(</a:t>
                          </a:r>
                          <a:r>
                            <a:rPr lang="el-GR" sz="1800" b="1" dirty="0" smtClean="0">
                              <a:solidFill>
                                <a:srgbClr val="FFFFFF"/>
                              </a:solidFill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για</a:t>
                          </a:r>
                          <a:r>
                            <a:rPr lang="en-US" sz="1800" b="1" dirty="0" smtClean="0">
                              <a:solidFill>
                                <a:srgbClr val="FFFFFF"/>
                              </a:solidFill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 </a:t>
                          </a:r>
                          <a:r>
                            <a:rPr lang="el-GR" sz="1800" b="1" dirty="0" smtClean="0">
                              <a:solidFill>
                                <a:srgbClr val="FFFFFF"/>
                              </a:solidFill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800" i="1">
                                      <a:effectLst/>
                                      <a:latin typeface="Cambria Math"/>
                                      <a:ea typeface="Times New Roman"/>
                                      <a:cs typeface="Verdana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b="1" i="1">
                                      <a:solidFill>
                                        <a:srgbClr val="FFFFFF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Verdana"/>
                                    </a:rPr>
                                    <m:t>𝜴</m:t>
                                  </m:r>
                                </m:e>
                                <m:sub>
                                  <m:r>
                                    <a:rPr lang="en-US" sz="1800" b="1" i="1">
                                      <a:solidFill>
                                        <a:srgbClr val="FFFFFF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Verdana"/>
                                    </a:rPr>
                                    <m:t>𝒄</m:t>
                                  </m:r>
                                </m:sub>
                              </m:sSub>
                              <m:r>
                                <a:rPr lang="el-GR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Verdana"/>
                                </a:rPr>
                                <m:t>=</m:t>
                              </m:r>
                              <m:r>
                                <a:rPr lang="el-GR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Verdana"/>
                                </a:rPr>
                                <m:t>𝟏</m:t>
                              </m:r>
                              <m:r>
                                <a:rPr lang="en-US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Verdana"/>
                                </a:rPr>
                                <m:t>𝒓𝒂𝒅</m:t>
                              </m:r>
                              <m:r>
                                <a:rPr lang="el-GR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Verdana"/>
                                </a:rPr>
                                <m:t>/</m:t>
                              </m:r>
                              <m:r>
                                <a:rPr lang="en-US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Verdana"/>
                                </a:rPr>
                                <m:t>𝒔𝒆𝒄</m:t>
                              </m:r>
                              <m:r>
                                <a:rPr lang="el-GR" sz="1800" b="1" i="1">
                                  <a:solidFill>
                                    <a:srgbClr val="FFFFFF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Verdana"/>
                                </a:rPr>
                                <m:t>)</m:t>
                              </m:r>
                            </m:oMath>
                          </a14:m>
                          <a:r>
                            <a:rPr lang="el-GR" sz="1800" b="1" dirty="0">
                              <a:solidFill>
                                <a:srgbClr val="FFFFFF"/>
                              </a:solidFill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 </a:t>
                          </a:r>
                          <a:endParaRPr lang="el-GR" sz="1800" dirty="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80141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1</a:t>
                          </a:r>
                          <a:endParaRPr lang="el-GR" sz="180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𝑠</m:t>
                                    </m:r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92204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2</a:t>
                          </a:r>
                          <a:endParaRPr lang="el-GR" sz="180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  <m:r>
                                      <a:rPr lang="en-US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𝑠</m:t>
                                    </m:r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80141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3</a:t>
                          </a:r>
                          <a:endParaRPr lang="el-GR" sz="180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+2</m:t>
                                    </m:r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+2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𝑠</m:t>
                                    </m:r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80141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4</a:t>
                          </a:r>
                          <a:endParaRPr lang="el-GR" sz="180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+2.6131</m:t>
                                    </m:r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+3.4142</m:t>
                                    </m:r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Simsun (Founder Extended)"/>
                                            <a:cs typeface="Verdana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++2.6131</m:t>
                                    </m:r>
                                    <m:r>
                                      <a:rPr lang="en-US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𝑠</m:t>
                                    </m:r>
                                    <m:r>
                                      <a:rPr lang="el-GR" sz="1800" i="1">
                                        <a:effectLst/>
                                        <a:latin typeface="Cambria Math"/>
                                        <a:ea typeface="Simsun (Founder Extended)"/>
                                        <a:cs typeface="Verdana"/>
                                      </a:rPr>
                                      <m:t>+1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81615769"/>
                  </p:ext>
                </p:extLst>
              </p:nvPr>
            </p:nvGraphicFramePr>
            <p:xfrm>
              <a:off x="1619672" y="1700808"/>
              <a:ext cx="6203032" cy="42484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7449"/>
                    <a:gridCol w="4295583"/>
                  </a:tblGrid>
                  <a:tr h="922178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19" r="-225240" b="-3615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44602" r="-142" b="-361589"/>
                          </a:stretch>
                        </a:blipFill>
                      </a:tcPr>
                    </a:tc>
                  </a:tr>
                  <a:tr h="80141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1</a:t>
                          </a:r>
                          <a:endParaRPr lang="el-GR" sz="180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44602" t="-114394" r="-142" b="-313636"/>
                          </a:stretch>
                        </a:blipFill>
                      </a:tcPr>
                    </a:tc>
                  </a:tr>
                  <a:tr h="92204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2</a:t>
                          </a:r>
                          <a:endParaRPr lang="el-GR" sz="180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44602" t="-187417" r="-142" b="-174172"/>
                          </a:stretch>
                        </a:blipFill>
                      </a:tcPr>
                    </a:tc>
                  </a:tr>
                  <a:tr h="80141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3</a:t>
                          </a:r>
                          <a:endParaRPr lang="el-GR" sz="180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44602" t="-328788" r="-142" b="-99242"/>
                          </a:stretch>
                        </a:blipFill>
                      </a:tcPr>
                    </a:tc>
                  </a:tr>
                  <a:tr h="801417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800">
                              <a:effectLst/>
                              <a:latin typeface="Cambria Math"/>
                              <a:ea typeface="Simsun (Founder Extended)"/>
                              <a:cs typeface="Verdana"/>
                            </a:rPr>
                            <a:t>4</a:t>
                          </a:r>
                          <a:endParaRPr lang="el-GR" sz="1800">
                            <a:effectLst/>
                            <a:latin typeface="Verdana"/>
                            <a:ea typeface="Simsun (Founder Extended)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44602" t="-432061" r="-14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559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Ψηφιακά Φίλτρα </a:t>
            </a:r>
            <a:r>
              <a:rPr lang="en-US" dirty="0" smtClean="0"/>
              <a:t>IIR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b="1" dirty="0" smtClean="0"/>
              <a:t>Εισαγωγή στα Φίλτρα Άπειρης Κρουστικής Απόκρισης (</a:t>
            </a:r>
            <a:r>
              <a:rPr lang="en-US" sz="1600" b="1" dirty="0" smtClean="0"/>
              <a:t>IIR)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b="1" dirty="0" smtClean="0"/>
              <a:t>Σχεδίαση </a:t>
            </a:r>
            <a:r>
              <a:rPr lang="en-US" sz="1600" b="1" dirty="0" smtClean="0"/>
              <a:t>IIR </a:t>
            </a:r>
            <a:r>
              <a:rPr lang="el-GR" sz="1600" b="1" dirty="0" smtClean="0"/>
              <a:t>Φίλτρων</a:t>
            </a:r>
            <a:endParaRPr lang="en-US" sz="1600" b="1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Γενική μέθοδος σχεδίασης </a:t>
            </a:r>
            <a:r>
              <a:rPr lang="en-US" sz="1600" dirty="0" smtClean="0"/>
              <a:t>IIR</a:t>
            </a:r>
            <a:r>
              <a:rPr lang="el-GR" sz="1600" dirty="0" smtClean="0"/>
              <a:t> φίλτρων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Επιμέρους μέθοδοι σχεδίασης </a:t>
            </a:r>
            <a:r>
              <a:rPr lang="en-US" sz="1600" dirty="0"/>
              <a:t>IIR</a:t>
            </a:r>
            <a:r>
              <a:rPr lang="el-GR" sz="1600" dirty="0"/>
              <a:t> </a:t>
            </a:r>
            <a:r>
              <a:rPr lang="el-GR" sz="1600" dirty="0" smtClean="0"/>
              <a:t>φίλτρων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b="1" dirty="0" smtClean="0"/>
              <a:t>Πρότυπο βαθυπερατό αναλογικό φίλτρο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sz="1600" dirty="0"/>
              <a:t>Πρότυπο βαθυπερατό </a:t>
            </a:r>
            <a:r>
              <a:rPr lang="el-GR" sz="1600" dirty="0" smtClean="0"/>
              <a:t>φίλτρο</a:t>
            </a:r>
            <a:r>
              <a:rPr lang="en-US" sz="1600" dirty="0" smtClean="0"/>
              <a:t> Butterworth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Πρότυπο </a:t>
            </a:r>
            <a:r>
              <a:rPr lang="el-GR" sz="1600" dirty="0"/>
              <a:t>βαθυπερατό </a:t>
            </a:r>
            <a:r>
              <a:rPr lang="el-GR" sz="1600" dirty="0" smtClean="0"/>
              <a:t>φίλτρο</a:t>
            </a:r>
            <a:r>
              <a:rPr lang="en-US" sz="1600" dirty="0" smtClean="0"/>
              <a:t> Ch</a:t>
            </a:r>
            <a:r>
              <a:rPr lang="en-US" sz="1600" dirty="0"/>
              <a:t>e</a:t>
            </a:r>
            <a:r>
              <a:rPr lang="en-US" sz="1600" dirty="0" smtClean="0"/>
              <a:t>byshev I</a:t>
            </a:r>
            <a:r>
              <a:rPr lang="el-GR" sz="1600" dirty="0" smtClean="0"/>
              <a:t> και </a:t>
            </a:r>
            <a:r>
              <a:rPr lang="en-US" sz="1600" dirty="0" smtClean="0"/>
              <a:t>II</a:t>
            </a:r>
            <a:endParaRPr lang="el-GR" sz="16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sz="1600" dirty="0"/>
              <a:t>Πρότυπο βαθυπερατό </a:t>
            </a:r>
            <a:r>
              <a:rPr lang="el-GR" sz="1600" dirty="0" smtClean="0"/>
              <a:t>ελλειπτικό φίλτρο</a:t>
            </a:r>
            <a:endParaRPr lang="el-GR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b="1" dirty="0"/>
              <a:t>Μέθοδοι Σχεδίασης </a:t>
            </a:r>
            <a:r>
              <a:rPr lang="en-US" sz="1600" b="1" dirty="0"/>
              <a:t>IIR </a:t>
            </a:r>
            <a:r>
              <a:rPr lang="el-GR" sz="1600" b="1" dirty="0"/>
              <a:t>Φίλτρων</a:t>
            </a:r>
            <a:endParaRPr lang="en-US" sz="1600" b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Μέθοδος Αμετάβλητης Κρουστικής Απόκρισης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Μέθοδος Διγραμμικού Μετασχηματισμού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600" b="1" dirty="0"/>
              <a:t>Επίδραση Πεπερασμένου </a:t>
            </a:r>
            <a:r>
              <a:rPr lang="el-GR" sz="1600" b="1" dirty="0" smtClean="0"/>
              <a:t>Μήκους </a:t>
            </a:r>
            <a:r>
              <a:rPr lang="el-GR" sz="1600" b="1" dirty="0"/>
              <a:t>Λέξης </a:t>
            </a:r>
            <a:r>
              <a:rPr lang="el-GR" sz="1600" b="1" dirty="0" smtClean="0"/>
              <a:t>στην </a:t>
            </a:r>
            <a:r>
              <a:rPr lang="el-GR" sz="1600" b="1" dirty="0"/>
              <a:t>Ακρίβεια των Φίλτρων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535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Σχεδιασμός φίλτρου </a:t>
            </a:r>
            <a:r>
              <a:rPr lang="en-US" sz="2800" dirty="0" smtClean="0"/>
              <a:t>Butterworth </a:t>
            </a:r>
            <a:r>
              <a:rPr lang="el-GR" sz="2800" dirty="0" smtClean="0"/>
              <a:t>στο </a:t>
            </a:r>
            <a:r>
              <a:rPr lang="en-US" sz="2800" dirty="0" smtClean="0"/>
              <a:t>Matlab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u="sng" dirty="0" smtClean="0"/>
                  <a:t>Σχεδίαση </a:t>
                </a:r>
                <a:r>
                  <a:rPr lang="el-GR" sz="1800" u="sng" dirty="0"/>
                  <a:t>βαθυπερατού αναλογικού φίλτρου </a:t>
                </a:r>
                <a:r>
                  <a:rPr lang="el-GR" sz="1800" u="sng" dirty="0" err="1" smtClean="0"/>
                  <a:t>Butterworth</a:t>
                </a:r>
                <a:r>
                  <a:rPr lang="el-GR" sz="1800" u="sng" dirty="0" smtClean="0"/>
                  <a:t>:</a:t>
                </a:r>
                <a:r>
                  <a:rPr lang="el-GR" sz="1800" dirty="0" smtClean="0"/>
                  <a:t> </a:t>
                </a:r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lvl="0" algn="l"/>
                <a:r>
                  <a:rPr lang="el-GR" sz="1800" b="1" dirty="0"/>
                  <a:t>[</a:t>
                </a:r>
                <a:r>
                  <a:rPr lang="en-US" sz="1800" b="1" dirty="0"/>
                  <a:t>N</a:t>
                </a:r>
                <a:r>
                  <a:rPr lang="el-GR" sz="1800" b="1" dirty="0" smtClean="0"/>
                  <a:t>,  </a:t>
                </a:r>
                <a:r>
                  <a:rPr lang="en-US" sz="1800" b="1" dirty="0" err="1"/>
                  <a:t>Wn</a:t>
                </a:r>
                <a:r>
                  <a:rPr lang="el-GR" sz="1800" b="1" dirty="0"/>
                  <a:t>] = </a:t>
                </a:r>
                <a:r>
                  <a:rPr lang="en-US" sz="1800" b="1" dirty="0" err="1"/>
                  <a:t>buttord</a:t>
                </a:r>
                <a:r>
                  <a:rPr lang="el-GR" sz="1800" b="1" dirty="0"/>
                  <a:t>(</a:t>
                </a:r>
                <a:r>
                  <a:rPr lang="en-US" sz="1800" b="1" dirty="0" err="1"/>
                  <a:t>Wp</a:t>
                </a:r>
                <a:r>
                  <a:rPr lang="el-GR" sz="1800" b="1" dirty="0"/>
                  <a:t>, </a:t>
                </a:r>
                <a:r>
                  <a:rPr lang="el-GR" sz="1800" b="1" dirty="0" smtClean="0"/>
                  <a:t> </a:t>
                </a:r>
                <a:r>
                  <a:rPr lang="en-US" sz="1800" b="1" dirty="0" err="1" smtClean="0"/>
                  <a:t>Ws</a:t>
                </a:r>
                <a:r>
                  <a:rPr lang="el-GR" sz="1800" b="1" dirty="0"/>
                  <a:t>, </a:t>
                </a:r>
                <a:r>
                  <a:rPr lang="el-GR" sz="1800" b="1" dirty="0" smtClean="0"/>
                  <a:t> </a:t>
                </a:r>
                <a:r>
                  <a:rPr lang="en-US" sz="1800" b="1" dirty="0" err="1" smtClean="0"/>
                  <a:t>Rp</a:t>
                </a:r>
                <a:r>
                  <a:rPr lang="el-GR" sz="1800" b="1" dirty="0"/>
                  <a:t>, </a:t>
                </a:r>
                <a:r>
                  <a:rPr lang="el-GR" sz="1800" b="1" dirty="0" smtClean="0"/>
                  <a:t> </a:t>
                </a:r>
                <a:r>
                  <a:rPr lang="en-US" sz="1800" b="1" dirty="0" smtClean="0"/>
                  <a:t>As</a:t>
                </a:r>
                <a:r>
                  <a:rPr lang="el-GR" sz="1800" b="1" dirty="0"/>
                  <a:t>)</a:t>
                </a:r>
                <a:r>
                  <a:rPr lang="el-GR" sz="1800" dirty="0"/>
                  <a:t>: Επιστρέφει τη μικρότερη τάξη Ν ενός αναλογικού φίλτρου </a:t>
                </a:r>
                <a:r>
                  <a:rPr lang="en-US" sz="1800" dirty="0"/>
                  <a:t>Butterworth</a:t>
                </a:r>
                <a:r>
                  <a:rPr lang="el-GR" sz="1800" dirty="0"/>
                  <a:t> που ικανοποιεί τις </a:t>
                </a:r>
                <a:r>
                  <a:rPr lang="el-GR" sz="1800" dirty="0" smtClean="0"/>
                  <a:t>προδιαγραφές</a:t>
                </a:r>
                <a:r>
                  <a:rPr lang="el-GR" sz="1800" dirty="0"/>
                  <a:t>. </a:t>
                </a:r>
                <a:r>
                  <a:rPr lang="en-US" sz="1800" dirty="0" err="1"/>
                  <a:t>Wn</a:t>
                </a:r>
                <a:r>
                  <a:rPr lang="el-GR" sz="1800" dirty="0"/>
                  <a:t> είναι η συχνότητα αποκοπής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800" dirty="0"/>
                  <a:t> σε κανονικοποιημένη κλίμακα, δηλαδή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0&lt;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&lt;1</m:t>
                    </m:r>
                  </m:oMath>
                </a14:m>
                <a:r>
                  <a:rPr lang="el-GR" sz="1800" dirty="0"/>
                  <a:t>, όπου το 1 αντιστοιχεί στο ήμισυ της συχνότητας δειγματοληψίας.</a:t>
                </a:r>
              </a:p>
              <a:p>
                <a:pPr lvl="0" algn="l"/>
                <a:r>
                  <a:rPr lang="el-GR" sz="1800" b="1" dirty="0"/>
                  <a:t>[</a:t>
                </a:r>
                <a:r>
                  <a:rPr lang="en-US" sz="1800" b="1" dirty="0"/>
                  <a:t>b</a:t>
                </a:r>
                <a:r>
                  <a:rPr lang="el-GR" sz="1800" b="1" dirty="0"/>
                  <a:t>, </a:t>
                </a:r>
                <a:r>
                  <a:rPr lang="el-GR" sz="1800" b="1" dirty="0" smtClean="0"/>
                  <a:t> </a:t>
                </a:r>
                <a:r>
                  <a:rPr lang="en-US" sz="1800" b="1" dirty="0" smtClean="0"/>
                  <a:t>a</a:t>
                </a:r>
                <a:r>
                  <a:rPr lang="el-GR" sz="1800" b="1" dirty="0"/>
                  <a:t>] = </a:t>
                </a:r>
                <a:r>
                  <a:rPr lang="en-US" sz="1800" b="1" dirty="0"/>
                  <a:t>butter</a:t>
                </a:r>
                <a:r>
                  <a:rPr lang="el-GR" sz="1800" b="1" dirty="0"/>
                  <a:t>(</a:t>
                </a:r>
                <a:r>
                  <a:rPr lang="en-US" sz="1800" b="1" dirty="0"/>
                  <a:t>N</a:t>
                </a:r>
                <a:r>
                  <a:rPr lang="el-GR" sz="1800" b="1" dirty="0"/>
                  <a:t>, </a:t>
                </a:r>
                <a:r>
                  <a:rPr lang="el-GR" sz="1800" b="1" dirty="0" smtClean="0"/>
                  <a:t> </a:t>
                </a:r>
                <a:r>
                  <a:rPr lang="en-US" sz="1800" b="1" dirty="0" err="1" smtClean="0"/>
                  <a:t>Wn</a:t>
                </a:r>
                <a:r>
                  <a:rPr lang="el-GR" sz="1800" b="1" dirty="0"/>
                  <a:t>)</a:t>
                </a:r>
                <a:r>
                  <a:rPr lang="el-GR" sz="1800" dirty="0"/>
                  <a:t>: Επιστρέφει τους συντελεστές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a:rPr lang="en-US" sz="1800" i="1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l-GR" sz="1800" dirty="0"/>
                  <a:t> της συνάρτησης μεταφοράς, τάξης </a:t>
                </a:r>
                <a:r>
                  <a:rPr lang="en-US" sz="1800" dirty="0"/>
                  <a:t>N</a:t>
                </a:r>
                <a:r>
                  <a:rPr lang="el-GR" sz="1800" dirty="0"/>
                  <a:t> και συχνότητας αποκοπής </a:t>
                </a:r>
                <a:r>
                  <a:rPr lang="en-US" sz="1800" dirty="0" err="1"/>
                  <a:t>Wn</a:t>
                </a:r>
                <a:r>
                  <a:rPr lang="el-GR" sz="1800" dirty="0"/>
                  <a:t>. </a:t>
                </a:r>
                <a:r>
                  <a:rPr lang="el-GR" sz="1800" dirty="0" smtClean="0"/>
                  <a:t>Εναλλακτικά </a:t>
                </a:r>
                <a:r>
                  <a:rPr lang="el-GR" sz="1800" dirty="0"/>
                  <a:t>συντάσσεται </a:t>
                </a:r>
                <a:r>
                  <a:rPr lang="el-GR" sz="1800" b="1" dirty="0"/>
                  <a:t>[</a:t>
                </a:r>
                <a:r>
                  <a:rPr lang="en-US" sz="1800" b="1" dirty="0"/>
                  <a:t>z</a:t>
                </a:r>
                <a:r>
                  <a:rPr lang="el-GR" sz="1800" b="1" dirty="0" smtClean="0"/>
                  <a:t>, </a:t>
                </a:r>
                <a:r>
                  <a:rPr lang="en-US" sz="1800" b="1" dirty="0" smtClean="0"/>
                  <a:t>p</a:t>
                </a:r>
                <a:r>
                  <a:rPr lang="el-GR" sz="1800" b="1" dirty="0" smtClean="0"/>
                  <a:t>, </a:t>
                </a:r>
                <a:r>
                  <a:rPr lang="en-US" sz="1800" b="1" dirty="0" smtClean="0"/>
                  <a:t>k</a:t>
                </a:r>
                <a:r>
                  <a:rPr lang="el-GR" sz="1800" b="1" dirty="0"/>
                  <a:t>] = </a:t>
                </a:r>
                <a:r>
                  <a:rPr lang="en-US" sz="1800" b="1" dirty="0"/>
                  <a:t>butter</a:t>
                </a:r>
                <a:r>
                  <a:rPr lang="el-GR" sz="1800" b="1" dirty="0"/>
                  <a:t>(</a:t>
                </a:r>
                <a:r>
                  <a:rPr lang="en-US" sz="1800" b="1" dirty="0"/>
                  <a:t>N</a:t>
                </a:r>
                <a:r>
                  <a:rPr lang="el-GR" sz="1800" b="1" dirty="0"/>
                  <a:t>, </a:t>
                </a:r>
                <a:r>
                  <a:rPr lang="el-GR" sz="1800" b="1" dirty="0" smtClean="0"/>
                  <a:t> </a:t>
                </a:r>
                <a:r>
                  <a:rPr lang="en-US" sz="1800" b="1" dirty="0" err="1" smtClean="0"/>
                  <a:t>Wn</a:t>
                </a:r>
                <a:r>
                  <a:rPr lang="el-GR" sz="1800" b="1" dirty="0"/>
                  <a:t>)</a:t>
                </a:r>
                <a:r>
                  <a:rPr lang="el-GR" sz="1800" dirty="0"/>
                  <a:t> οπότε επιστρέφει τους πόλους, τα μηδενικά και τον συντελεστή κέρδους της συνάρτησης </a:t>
                </a:r>
                <a:r>
                  <a:rPr lang="el-GR" sz="1800" dirty="0" smtClean="0"/>
                  <a:t>μεταφοράς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u="sng" dirty="0" smtClean="0"/>
                  <a:t>Σχεδίαση </a:t>
                </a:r>
                <a:r>
                  <a:rPr lang="el-GR" sz="1800" u="sng" dirty="0"/>
                  <a:t>πρότυπου βαθυπερατού αναλογικού φίλτρου </a:t>
                </a:r>
                <a:r>
                  <a:rPr lang="el-GR" sz="1800" u="sng" dirty="0" err="1" smtClean="0"/>
                  <a:t>Butterworth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algn="l"/>
                <a:endParaRPr lang="el-GR" sz="1800" dirty="0"/>
              </a:p>
              <a:p>
                <a:pPr lvl="0" algn="l"/>
                <a:r>
                  <a:rPr lang="el-GR" sz="1800" b="1" dirty="0"/>
                  <a:t>[</a:t>
                </a:r>
                <a:r>
                  <a:rPr lang="en-US" sz="1800" b="1" dirty="0"/>
                  <a:t>z</a:t>
                </a:r>
                <a:r>
                  <a:rPr lang="el-GR" sz="1800" b="1" dirty="0" smtClean="0"/>
                  <a:t>, </a:t>
                </a:r>
                <a:r>
                  <a:rPr lang="en-US" sz="1800" b="1" dirty="0" smtClean="0"/>
                  <a:t>p</a:t>
                </a:r>
                <a:r>
                  <a:rPr lang="el-GR" sz="1800" b="1" dirty="0" smtClean="0"/>
                  <a:t>, </a:t>
                </a:r>
                <a:r>
                  <a:rPr lang="en-US" sz="1800" b="1" dirty="0" smtClean="0"/>
                  <a:t>k</a:t>
                </a:r>
                <a:r>
                  <a:rPr lang="el-GR" sz="1800" b="1" dirty="0"/>
                  <a:t>] = </a:t>
                </a:r>
                <a:r>
                  <a:rPr lang="en-US" sz="1800" b="1" dirty="0" err="1"/>
                  <a:t>buttap</a:t>
                </a:r>
                <a:r>
                  <a:rPr lang="el-GR" sz="1800" b="1" dirty="0"/>
                  <a:t>(</a:t>
                </a:r>
                <a:r>
                  <a:rPr lang="en-US" sz="1800" b="1" dirty="0"/>
                  <a:t>N</a:t>
                </a:r>
                <a:r>
                  <a:rPr lang="el-GR" sz="1800" b="1" dirty="0"/>
                  <a:t>)</a:t>
                </a:r>
                <a:r>
                  <a:rPr lang="el-GR" sz="1800" dirty="0"/>
                  <a:t>: Επιστρέφει τους πόλους, τα μηδενικά και το </a:t>
                </a:r>
                <a:r>
                  <a:rPr lang="el-GR" sz="1800" dirty="0" smtClean="0"/>
                  <a:t>κέρδος </a:t>
                </a:r>
                <a:r>
                  <a:rPr lang="el-GR" sz="1800" dirty="0"/>
                  <a:t>ενός κανονικοποιημένου πρότυπου αναλογικού φίλτρου </a:t>
                </a:r>
                <a:r>
                  <a:rPr lang="en-US" sz="1800" dirty="0"/>
                  <a:t>Butterworth</a:t>
                </a:r>
                <a:r>
                  <a:rPr lang="el-GR" sz="1800" dirty="0"/>
                  <a:t> τάξης Ν. Το προκύπτον φίλτρο έχει </a:t>
                </a:r>
                <a:r>
                  <a:rPr lang="en-US" sz="1800" dirty="0"/>
                  <a:t>N</a:t>
                </a:r>
                <a:r>
                  <a:rPr lang="el-GR" sz="1800" dirty="0"/>
                  <a:t> πόλους περί του μοναδιαίου κύκλου στο αριστερό μιγαδικό ημιεπίπεδο και δεν έχει μηδενικά.</a:t>
                </a:r>
              </a:p>
              <a:p>
                <a:pPr lvl="0" algn="l"/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889" b="-9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673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Βαθυπερατό φίλτρο </a:t>
            </a:r>
            <a:r>
              <a:rPr lang="en-US" dirty="0" smtClean="0"/>
              <a:t>Chebyshev </a:t>
            </a:r>
            <a:r>
              <a:rPr lang="el-GR" dirty="0" smtClean="0"/>
              <a:t>τύπου </a:t>
            </a:r>
            <a:r>
              <a:rPr lang="en-US" dirty="0" smtClean="0"/>
              <a:t>I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Τα φίλτρο </a:t>
                </a:r>
                <a:r>
                  <a:rPr lang="el-GR" sz="1600" b="1" dirty="0" err="1"/>
                  <a:t>Chebyshev</a:t>
                </a:r>
                <a:r>
                  <a:rPr lang="el-GR" sz="1600" b="1" dirty="0"/>
                  <a:t> </a:t>
                </a:r>
                <a:r>
                  <a:rPr lang="el-GR" sz="1600" b="1" dirty="0" smtClean="0"/>
                  <a:t>Ι </a:t>
                </a:r>
                <a:r>
                  <a:rPr lang="el-GR" sz="1600" dirty="0"/>
                  <a:t>έχει μόνο πόλους, παρουσιάζει ομοιόμορφη </a:t>
                </a:r>
                <a:r>
                  <a:rPr lang="el-GR" sz="1600" dirty="0" smtClean="0"/>
                  <a:t>κυμάτωση </a:t>
                </a:r>
                <a:r>
                  <a:rPr lang="el-GR" sz="1600" dirty="0"/>
                  <a:t>στη ζώνη διέλευσης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 panose="02040503050406030204" pitchFamily="18" charset="0"/>
                      </a:rPr>
                      <m:t>(0≤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&lt;1)</m:t>
                    </m:r>
                  </m:oMath>
                </a14:m>
                <a:r>
                  <a:rPr lang="el-GR" sz="1600" dirty="0"/>
                  <a:t> και φθίνει μονότονα στη ζώνη αποκοπής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&gt;1)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Το </a:t>
                </a:r>
                <a:r>
                  <a:rPr lang="el-GR" sz="1600" dirty="0"/>
                  <a:t>τετραγωνισμένο μέτρο της απόκρισης </a:t>
                </a:r>
                <a:r>
                  <a:rPr lang="el-GR" sz="1600" dirty="0" smtClean="0"/>
                  <a:t>συχνότητάς </a:t>
                </a:r>
                <a:r>
                  <a:rPr lang="el-GR" sz="1600" dirty="0"/>
                  <a:t>του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𝛵</m:t>
                        </m:r>
                      </m:e>
                      <m:sub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𝛮</m:t>
                        </m:r>
                      </m:sub>
                    </m:sSub>
                    <m:r>
                      <a:rPr lang="el-GR" sz="16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600" dirty="0" smtClean="0"/>
                  <a:t>:</a:t>
                </a:r>
                <a:r>
                  <a:rPr lang="el-GR" sz="1600" dirty="0"/>
                  <a:t> </a:t>
                </a:r>
                <a:r>
                  <a:rPr lang="el-GR" sz="1600" dirty="0" smtClean="0"/>
                  <a:t>πολυώνυμο </a:t>
                </a:r>
                <a:r>
                  <a:rPr lang="el-GR" sz="1600" dirty="0" err="1"/>
                  <a:t>Chebyshev</a:t>
                </a:r>
                <a:r>
                  <a:rPr lang="el-GR" sz="1600" dirty="0"/>
                  <a:t> τάξης </a:t>
                </a:r>
                <a:r>
                  <a:rPr lang="el-GR" sz="1600" dirty="0" smtClean="0"/>
                  <a:t>Ν: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</m:rPr>
                                <a:rPr lang="el-GR" sz="16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lang="el-GR" sz="1600">
                                  <a:latin typeface="Cambria Math" panose="02040503050406030204" pitchFamily="18" charset="0"/>
                                </a:rPr>
                                <m:t>⁡</m:t>
                              </m:r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,         0≤</m:t>
                              </m:r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≤1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l-GR" sz="1600">
                                  <a:latin typeface="Cambria Math" panose="02040503050406030204" pitchFamily="18" charset="0"/>
                                </a:rPr>
                                <m:t>cosh</m:t>
                              </m:r>
                              <m:r>
                                <a:rPr lang="el-GR" sz="1600">
                                  <a:latin typeface="Cambria Math" panose="02040503050406030204" pitchFamily="18" charset="0"/>
                                </a:rPr>
                                <m:t>⁡</m:t>
                              </m:r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unc>
                                <m:func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600">
                                          <a:latin typeface="Cambria Math" panose="02040503050406030204" pitchFamily="18" charset="0"/>
                                        </a:rPr>
                                        <m:t>cosh</m:t>
                                      </m:r>
                                    </m:e>
                                    <m:sup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,    1&lt;</m:t>
                              </m:r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&lt;∞</m:t>
                              </m:r>
                            </m:e>
                          </m:eqArr>
                        </m:e>
                      </m:d>
                      <m:r>
                        <a:rPr lang="el-GR" sz="1600" i="1">
                          <a:latin typeface="Cambria Math" panose="02040503050406030204" pitchFamily="18" charset="0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el-GR" sz="1600">
                          <a:latin typeface="Cambria Math" panose="02040503050406030204" pitchFamily="18" charset="0"/>
                        </a:rPr>
                        <m:t>όπου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𝛺</m:t>
                      </m:r>
                      <m:r>
                        <a:rPr lang="el-GR" sz="1600" i="1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𝛺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 smtClean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𝛮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άρτιο: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l-GR" sz="16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sz="16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l-GR" sz="16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𝛮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περιττό: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l-GR" sz="16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sz="1600" i="1">
                        <a:latin typeface="Cambria Math" panose="02040503050406030204" pitchFamily="18" charset="0"/>
                      </a:rPr>
                      <m:t>=1/(1+</m:t>
                    </m:r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p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l-GR" sz="16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𝛺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: 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sSub>
                                  <m:sSubPr>
                                    <m:ctrlPr>
                                      <a:rPr lang="el-GR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sz="1600" i="1">
                        <a:latin typeface="Cambria Math" panose="02040503050406030204" pitchFamily="18" charset="0"/>
                      </a:rPr>
                      <m:t>=1/(1+</m:t>
                    </m:r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p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600" dirty="0"/>
                  <a:t> ανεξάρτητα από </a:t>
                </a:r>
                <a:r>
                  <a:rPr lang="el-GR" sz="1600" dirty="0" smtClean="0"/>
                  <a:t>το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𝛮</m:t>
                    </m:r>
                  </m:oMath>
                </a14:m>
                <a:endParaRPr lang="el-GR" sz="16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600" i="1">
                        <a:latin typeface="Cambria Math" panose="02040503050406030204" pitchFamily="18" charset="0"/>
                      </a:rPr>
                      <m:t>0≤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𝛺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l-GR" sz="1600" b="0" i="0" smtClean="0">
                        <a:latin typeface="Cambria Math"/>
                      </a:rPr>
                      <m:t>: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600" dirty="0"/>
                  <a:t> ταλαντώνεται μεταξύ 0 και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 panose="02040503050406030204" pitchFamily="18" charset="0"/>
                      </a:rPr>
                      <m:t>1/(1+</m:t>
                    </m:r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p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l-GR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l-GR" sz="16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𝛺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l-GR" sz="1600" b="0" i="0" smtClean="0">
                        <a:latin typeface="Cambria Math"/>
                      </a:rPr>
                      <m:t>: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𝛺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600" dirty="0"/>
                  <a:t> φθίνει μονότονα</a:t>
                </a:r>
                <a:r>
                  <a:rPr lang="el-GR" sz="1600" dirty="0" smtClean="0"/>
                  <a:t>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70" t="-471" b="-105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0995625"/>
                  </p:ext>
                </p:extLst>
              </p:nvPr>
            </p:nvGraphicFramePr>
            <p:xfrm>
              <a:off x="755576" y="2060848"/>
              <a:ext cx="7632848" cy="8519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816424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3816424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60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l-GR" sz="16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60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  <m:d>
                                          <m:dPr>
                                            <m:ctrlPr>
                                              <a:rPr lang="el-GR" sz="1600" i="1">
                                                <a:latin typeface="Cambria Math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6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  <m:r>
                                              <a:rPr lang="el-GR" sz="16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𝛺</m:t>
                                            </m:r>
                                          </m:e>
                                        </m:d>
                                      </m:e>
                                    </m:d>
                                  </m:e>
                                  <m:sup>
                                    <m:r>
                                      <a:rPr lang="el-GR" sz="16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l-GR" sz="16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6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6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l-GR" sz="16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60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  <m:sup>
                                        <m:r>
                                          <a:rPr lang="el-GR" sz="160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6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  <m:sSubSup>
                                      <m:sSubSupPr>
                                        <m:ctrlPr>
                                          <a:rPr lang="el-GR" sz="16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60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l-GR" sz="160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sub>
                                      <m:sup>
                                        <m:r>
                                          <a:rPr lang="el-GR" sz="160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d>
                                      <m:dPr>
                                        <m:ctrlPr>
                                          <a:rPr lang="el-GR" sz="16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60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  <m:r>
                                          <a:rPr lang="el-GR" sz="160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/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600" i="1">
                                                <a:latin typeface="Cambria Math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𝛺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</m:oMath>
                            </m:oMathPara>
                          </a14:m>
                          <a:endParaRPr lang="el-GR" sz="16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endParaRPr lang="el-GR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l-GR" sz="16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oMath>
                          </a14:m>
                          <a:r>
                            <a:rPr lang="el-GR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:</a:t>
                          </a:r>
                          <a:r>
                            <a:rPr lang="el-GR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l-GR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κυμάτωση </a:t>
                          </a:r>
                          <a:r>
                            <a:rPr lang="el-GR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στη ζώνη διέλευσης, </a:t>
                          </a:r>
                          <a:r>
                            <a:rPr lang="el-GR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/>
                          </a:r>
                          <a:br>
                            <a:rPr lang="el-GR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𝛺</m:t>
                                  </m:r>
                                </m:e>
                                <m:sub>
                                  <m: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l-GR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:</a:t>
                          </a:r>
                          <a:r>
                            <a:rPr lang="el-GR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el-GR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συχνότητα αποκοπής</a:t>
                          </a:r>
                        </a:p>
                        <a:p>
                          <a:endParaRPr lang="el-GR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0995625"/>
                  </p:ext>
                </p:extLst>
              </p:nvPr>
            </p:nvGraphicFramePr>
            <p:xfrm>
              <a:off x="755576" y="2060848"/>
              <a:ext cx="7632848" cy="8519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816424"/>
                    <a:gridCol w="3816424"/>
                  </a:tblGrid>
                  <a:tr h="851980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60" t="-2857" r="-1001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160" t="-2857" r="-16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09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Βαθυπερατό φίλτρο </a:t>
            </a:r>
            <a:r>
              <a:rPr lang="en-US" dirty="0" smtClean="0"/>
              <a:t>Chebyshev </a:t>
            </a:r>
            <a:r>
              <a:rPr lang="el-GR" dirty="0" smtClean="0"/>
              <a:t> τύπου </a:t>
            </a:r>
            <a:r>
              <a:rPr lang="en-US" dirty="0" smtClean="0"/>
              <a:t>I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u="sng" dirty="0"/>
                  <a:t>Σχεδίαση βαθυπερατού αναλογικού φίλτρου </a:t>
                </a:r>
                <a:r>
                  <a:rPr lang="en-US" sz="1600" u="sng" dirty="0" smtClean="0"/>
                  <a:t>Chebyshev </a:t>
                </a:r>
                <a:r>
                  <a:rPr lang="el-GR" sz="1600" u="sng" dirty="0" smtClean="0"/>
                  <a:t>τύπου Ι:</a:t>
                </a:r>
                <a:r>
                  <a:rPr lang="el-GR" sz="1600" dirty="0" smtClean="0"/>
                  <a:t> </a:t>
                </a:r>
                <a:endParaRPr lang="el-GR" sz="1600" dirty="0"/>
              </a:p>
              <a:p>
                <a:pPr lvl="0" algn="l"/>
                <a:r>
                  <a:rPr lang="el-GR" sz="1600" b="1" dirty="0" smtClean="0"/>
                  <a:t>[</a:t>
                </a:r>
                <a:r>
                  <a:rPr lang="en-US" sz="1600" b="1" dirty="0"/>
                  <a:t>N</a:t>
                </a:r>
                <a:r>
                  <a:rPr lang="el-GR" sz="1600" b="1" dirty="0"/>
                  <a:t>,  </a:t>
                </a:r>
                <a:r>
                  <a:rPr lang="en-US" sz="1600" b="1" dirty="0" err="1"/>
                  <a:t>Wn</a:t>
                </a:r>
                <a:r>
                  <a:rPr lang="el-GR" sz="1600" b="1" dirty="0"/>
                  <a:t>] = </a:t>
                </a:r>
                <a:r>
                  <a:rPr lang="en-US" sz="1600" b="1" dirty="0" smtClean="0"/>
                  <a:t>cheb1ord </a:t>
                </a:r>
                <a:r>
                  <a:rPr lang="el-GR" sz="1600" b="1" dirty="0" smtClean="0"/>
                  <a:t>(</a:t>
                </a:r>
                <a:r>
                  <a:rPr lang="en-US" sz="1600" b="1" dirty="0" err="1"/>
                  <a:t>Wp</a:t>
                </a:r>
                <a:r>
                  <a:rPr lang="el-GR" sz="1600" b="1" dirty="0"/>
                  <a:t>,  </a:t>
                </a:r>
                <a:r>
                  <a:rPr lang="en-US" sz="1600" b="1" dirty="0" err="1"/>
                  <a:t>Ws</a:t>
                </a:r>
                <a:r>
                  <a:rPr lang="el-GR" sz="1600" b="1" dirty="0"/>
                  <a:t>,  </a:t>
                </a:r>
                <a:r>
                  <a:rPr lang="en-US" sz="1600" b="1" dirty="0" err="1"/>
                  <a:t>Rp</a:t>
                </a:r>
                <a:r>
                  <a:rPr lang="el-GR" sz="1600" b="1" dirty="0"/>
                  <a:t>,  </a:t>
                </a:r>
                <a:r>
                  <a:rPr lang="en-US" sz="1600" b="1" dirty="0" err="1" smtClean="0"/>
                  <a:t>Rs</a:t>
                </a:r>
                <a:r>
                  <a:rPr lang="el-GR" sz="1600" b="1" dirty="0"/>
                  <a:t>)</a:t>
                </a:r>
                <a:r>
                  <a:rPr lang="el-GR" sz="1600" dirty="0"/>
                  <a:t>: Επιστρέφει τη μικρότερη τάξη Ν ενός </a:t>
                </a:r>
                <a:r>
                  <a:rPr lang="el-GR" sz="1600" dirty="0" err="1" smtClean="0"/>
                  <a:t>αναλο</a:t>
                </a:r>
                <a:r>
                  <a:rPr lang="en-US" sz="1600" dirty="0" smtClean="0"/>
                  <a:t>-</a:t>
                </a:r>
                <a:r>
                  <a:rPr lang="el-GR" sz="1600" dirty="0" err="1" smtClean="0"/>
                  <a:t>γικού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φίλτρου </a:t>
                </a:r>
                <a:r>
                  <a:rPr lang="en-US" sz="1600" dirty="0" smtClean="0"/>
                  <a:t>Ch</a:t>
                </a:r>
                <a:r>
                  <a:rPr lang="en-US" sz="1600" dirty="0"/>
                  <a:t>e</a:t>
                </a:r>
                <a:r>
                  <a:rPr lang="en-US" sz="1600" dirty="0" smtClean="0"/>
                  <a:t>byshev-I </a:t>
                </a:r>
                <a:r>
                  <a:rPr lang="el-GR" sz="1600" dirty="0" smtClean="0"/>
                  <a:t>που </a:t>
                </a:r>
                <a:r>
                  <a:rPr lang="el-GR" sz="1600" dirty="0"/>
                  <a:t>ικανοποιεί τις προδιαγραφές. </a:t>
                </a:r>
                <a:r>
                  <a:rPr lang="en-US" sz="1600" dirty="0" err="1"/>
                  <a:t>Wn</a:t>
                </a:r>
                <a:r>
                  <a:rPr lang="el-GR" sz="1600" dirty="0"/>
                  <a:t> είναι η συχνότητα αποκοπής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/>
                  <a:t> σε κανονικοποιημένη </a:t>
                </a:r>
                <a:r>
                  <a:rPr lang="el-GR" sz="1600" dirty="0" smtClean="0"/>
                  <a:t>κλίμακα.</a:t>
                </a:r>
                <a:endParaRPr lang="el-GR" sz="1600" dirty="0"/>
              </a:p>
              <a:p>
                <a:pPr lvl="0" algn="l"/>
                <a:r>
                  <a:rPr lang="el-GR" sz="1600" b="1" dirty="0"/>
                  <a:t>[</a:t>
                </a:r>
                <a:r>
                  <a:rPr lang="en-US" sz="1600" b="1" dirty="0"/>
                  <a:t>b</a:t>
                </a:r>
                <a:r>
                  <a:rPr lang="el-GR" sz="1600" b="1" dirty="0"/>
                  <a:t>,  </a:t>
                </a:r>
                <a:r>
                  <a:rPr lang="en-US" sz="1600" b="1" dirty="0"/>
                  <a:t>a</a:t>
                </a:r>
                <a:r>
                  <a:rPr lang="el-GR" sz="1600" b="1" dirty="0"/>
                  <a:t>] = </a:t>
                </a:r>
                <a:r>
                  <a:rPr lang="en-US" sz="1600" b="1" dirty="0" smtClean="0"/>
                  <a:t>cheby1 </a:t>
                </a:r>
                <a:r>
                  <a:rPr lang="el-GR" sz="1600" b="1" dirty="0" smtClean="0"/>
                  <a:t>(</a:t>
                </a:r>
                <a:r>
                  <a:rPr lang="en-US" sz="1600" b="1" dirty="0"/>
                  <a:t>N</a:t>
                </a:r>
                <a:r>
                  <a:rPr lang="el-GR" sz="1600" b="1" dirty="0"/>
                  <a:t>,  </a:t>
                </a:r>
                <a:r>
                  <a:rPr lang="en-US" sz="1600" b="1" dirty="0" smtClean="0"/>
                  <a:t>R, </a:t>
                </a:r>
                <a:r>
                  <a:rPr lang="en-US" sz="1600" b="1" dirty="0" err="1" smtClean="0"/>
                  <a:t>Wn</a:t>
                </a:r>
                <a:r>
                  <a:rPr lang="el-GR" sz="1600" b="1" dirty="0"/>
                  <a:t>)</a:t>
                </a:r>
                <a:r>
                  <a:rPr lang="el-GR" sz="1600" dirty="0"/>
                  <a:t>: Επιστρέφει τους συντελεστές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, </m:t>
                    </m:r>
                    <m:r>
                      <a:rPr lang="en-US" sz="1600" i="1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l-GR" sz="1600" dirty="0"/>
                  <a:t> της συνάρτησης μεταφοράς, τάξης </a:t>
                </a:r>
                <a:r>
                  <a:rPr lang="en-US" sz="1600" dirty="0" smtClean="0"/>
                  <a:t>N</a:t>
                </a:r>
                <a:r>
                  <a:rPr lang="el-GR" sz="1600" dirty="0" smtClean="0"/>
                  <a:t>, συχνότητας </a:t>
                </a:r>
                <a:r>
                  <a:rPr lang="el-GR" sz="1600" dirty="0"/>
                  <a:t>αποκοπής </a:t>
                </a:r>
                <a:r>
                  <a:rPr lang="en-US" sz="1600" dirty="0" err="1" smtClean="0"/>
                  <a:t>Wn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και κυμάτωσης </a:t>
                </a:r>
                <a:r>
                  <a:rPr lang="en-US" sz="1600" dirty="0" smtClean="0"/>
                  <a:t>R</a:t>
                </a:r>
                <a:r>
                  <a:rPr lang="el-GR" sz="1600" dirty="0" smtClean="0"/>
                  <a:t>. </a:t>
                </a:r>
                <a:r>
                  <a:rPr lang="el-GR" sz="1600" dirty="0"/>
                  <a:t>Εναλλακτικά συντάσσεται </a:t>
                </a:r>
                <a:r>
                  <a:rPr lang="el-GR" sz="1600" b="1" dirty="0"/>
                  <a:t>[</a:t>
                </a:r>
                <a:r>
                  <a:rPr lang="en-US" sz="1600" b="1" dirty="0"/>
                  <a:t>z</a:t>
                </a:r>
                <a:r>
                  <a:rPr lang="el-GR" sz="1600" b="1" dirty="0"/>
                  <a:t>, </a:t>
                </a:r>
                <a:r>
                  <a:rPr lang="en-US" sz="1600" b="1" dirty="0"/>
                  <a:t>p</a:t>
                </a:r>
                <a:r>
                  <a:rPr lang="el-GR" sz="1600" b="1" dirty="0"/>
                  <a:t>, </a:t>
                </a:r>
                <a:r>
                  <a:rPr lang="en-US" sz="1600" b="1" dirty="0"/>
                  <a:t>k</a:t>
                </a:r>
                <a:r>
                  <a:rPr lang="el-GR" sz="1600" b="1" dirty="0"/>
                  <a:t>] = </a:t>
                </a:r>
                <a:r>
                  <a:rPr lang="en-US" sz="1600" b="1" dirty="0"/>
                  <a:t>butter</a:t>
                </a:r>
                <a:r>
                  <a:rPr lang="el-GR" sz="1600" b="1" dirty="0"/>
                  <a:t>(</a:t>
                </a:r>
                <a:r>
                  <a:rPr lang="en-US" sz="1600" b="1" dirty="0"/>
                  <a:t>N</a:t>
                </a:r>
                <a:r>
                  <a:rPr lang="el-GR" sz="1600" b="1" dirty="0"/>
                  <a:t>,  </a:t>
                </a:r>
                <a:r>
                  <a:rPr lang="en-US" sz="1600" b="1" dirty="0" err="1"/>
                  <a:t>Wn</a:t>
                </a:r>
                <a:r>
                  <a:rPr lang="el-GR" sz="1600" b="1" dirty="0"/>
                  <a:t>)</a:t>
                </a:r>
                <a:r>
                  <a:rPr lang="el-GR" sz="1600" dirty="0"/>
                  <a:t> οπότε επιστρέφει τους πόλους, τα μηδενικά και τον συντελεστή κέρδους της συνάρτησης μεταφοράς</a:t>
                </a:r>
                <a:r>
                  <a:rPr lang="el-GR" sz="1600" dirty="0" smtClean="0"/>
                  <a:t>.</a:t>
                </a:r>
              </a:p>
              <a:p>
                <a:pPr marL="0" lv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  <a:r>
                  <a:rPr lang="el-GR" sz="1600" u="sng" dirty="0" smtClean="0"/>
                  <a:t>Σχεδίαση </a:t>
                </a:r>
                <a:r>
                  <a:rPr lang="el-GR" sz="1600" u="sng" dirty="0"/>
                  <a:t>πρότυπου βαθυπερατού αναλογικού φίλτρου </a:t>
                </a:r>
                <a:r>
                  <a:rPr lang="en-US" sz="1600" u="sng" dirty="0"/>
                  <a:t>Chebyshev </a:t>
                </a:r>
                <a:r>
                  <a:rPr lang="el-GR" sz="1600" u="sng" dirty="0"/>
                  <a:t>τύπου Ι:</a:t>
                </a:r>
                <a:r>
                  <a:rPr lang="el-GR" sz="1600" dirty="0"/>
                  <a:t> </a:t>
                </a:r>
              </a:p>
              <a:p>
                <a:pPr algn="l"/>
                <a:r>
                  <a:rPr lang="el-GR" sz="1600" b="1" dirty="0" smtClean="0"/>
                  <a:t>[</a:t>
                </a:r>
                <a:r>
                  <a:rPr lang="en-US" sz="1600" b="1" dirty="0"/>
                  <a:t>z</a:t>
                </a:r>
                <a:r>
                  <a:rPr lang="el-GR" sz="1600" b="1" dirty="0"/>
                  <a:t>, </a:t>
                </a:r>
                <a:r>
                  <a:rPr lang="en-US" sz="1600" b="1" dirty="0"/>
                  <a:t>p</a:t>
                </a:r>
                <a:r>
                  <a:rPr lang="el-GR" sz="1600" b="1" dirty="0"/>
                  <a:t>, </a:t>
                </a:r>
                <a:r>
                  <a:rPr lang="en-US" sz="1600" b="1" dirty="0"/>
                  <a:t>k</a:t>
                </a:r>
                <a:r>
                  <a:rPr lang="el-GR" sz="1600" b="1" dirty="0"/>
                  <a:t>] = </a:t>
                </a:r>
                <a:r>
                  <a:rPr lang="en-US" sz="1600" b="1" dirty="0" smtClean="0"/>
                  <a:t>cheb1app</a:t>
                </a:r>
                <a:r>
                  <a:rPr lang="el-GR" sz="1600" b="1" dirty="0"/>
                  <a:t>(</a:t>
                </a:r>
                <a:r>
                  <a:rPr lang="en-US" sz="1600" b="1" dirty="0" smtClean="0"/>
                  <a:t>N, </a:t>
                </a:r>
                <a:r>
                  <a:rPr lang="en-US" sz="1600" b="1" dirty="0" err="1" smtClean="0"/>
                  <a:t>Rp</a:t>
                </a:r>
                <a:r>
                  <a:rPr lang="el-GR" sz="1600" b="1" dirty="0" smtClean="0"/>
                  <a:t>)</a:t>
                </a:r>
                <a:r>
                  <a:rPr lang="el-GR" sz="1600" dirty="0" smtClean="0"/>
                  <a:t>: </a:t>
                </a:r>
                <a:r>
                  <a:rPr lang="el-GR" sz="1600" dirty="0"/>
                  <a:t>Επιστρέφει </a:t>
                </a:r>
                <a:r>
                  <a:rPr lang="el-GR" sz="1600" dirty="0" smtClean="0"/>
                  <a:t>τους πόλους</a:t>
                </a:r>
                <a:r>
                  <a:rPr lang="el-GR" sz="1600" dirty="0"/>
                  <a:t>, τα μηδενικά και το κέρδος ενός κανονικοποιημένου πρότυπου αναλογικού φίλτρου </a:t>
                </a:r>
                <a:r>
                  <a:rPr lang="en-US" sz="1600" dirty="0"/>
                  <a:t>Chebyshev </a:t>
                </a:r>
                <a:r>
                  <a:rPr lang="el-GR" sz="1600" dirty="0"/>
                  <a:t>τύπου </a:t>
                </a:r>
                <a:r>
                  <a:rPr lang="el-GR" sz="1600" dirty="0" smtClean="0"/>
                  <a:t>Ι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τάξης Ν, με κυμάτωση </a:t>
                </a:r>
                <a:r>
                  <a:rPr lang="en-US" sz="1600" dirty="0" err="1" smtClean="0"/>
                  <a:t>Rp</a:t>
                </a:r>
                <a:r>
                  <a:rPr lang="el-GR" sz="1600" dirty="0" smtClean="0"/>
                  <a:t> στη ζώνη διέλευσης.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920821"/>
                  </p:ext>
                </p:extLst>
              </p:nvPr>
            </p:nvGraphicFramePr>
            <p:xfrm>
              <a:off x="611560" y="1196752"/>
              <a:ext cx="7848872" cy="13119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924436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3924436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1311920">
                    <a:tc>
                      <a:txBody>
                        <a:bodyPr/>
                        <a:lstStyle/>
                        <a:p>
                          <a:pPr marL="0" indent="0" algn="l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l-GR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Συχνότητα </a:t>
                          </a:r>
                          <a:r>
                            <a:rPr lang="el-GR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αποκοπής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𝛺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l-GR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:</m:t>
                              </m:r>
                            </m:oMath>
                          </a14:m>
                          <a:endParaRPr lang="el-GR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marL="0" indent="0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l-G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l-GR" sz="16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l-G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6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και</m:t>
                                </m:r>
                                <m:r>
                                  <a:rPr lang="el-G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</m:t>
                                </m:r>
                                <m:sSub>
                                  <m:sSubPr>
                                    <m:ctrlPr>
                                      <a:rPr lang="el-GR" sz="16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l-G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l-GR" sz="16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l-GR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indent="0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l-GR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Τάξη </a:t>
                          </a:r>
                          <a14:m>
                            <m:oMath xmlns:m="http://schemas.openxmlformats.org/officeDocument/2006/math">
                              <m: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𝛮</m:t>
                              </m:r>
                            </m:oMath>
                          </a14:m>
                          <a:r>
                            <a:rPr lang="el-GR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:</a:t>
                          </a:r>
                          <a:endParaRPr lang="el-GR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marL="0" indent="0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l-G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begChr m:val="⌈"/>
                                    <m:endChr m:val="⌉"/>
                                    <m:ctrlPr>
                                      <a:rPr lang="el-GR" sz="16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l-GR" sz="16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func>
                                          <m:funcPr>
                                            <m:ctrlPr>
                                              <a:rPr lang="el-GR" sz="1600" i="1">
                                                <a:latin typeface="Cambria Math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sSub>
                                              <m:sSubPr>
                                                <m:ctrlPr>
                                                  <a:rPr lang="el-GR" sz="1600" i="1">
                                                    <a:latin typeface="Cambria Math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log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sub>
                                            </m:sSub>
                                          </m:fName>
                                          <m:e>
                                            <m:d>
                                              <m:dPr>
                                                <m:begChr m:val="["/>
                                                <m:endChr m:val="]"/>
                                                <m:ctrlPr>
                                                  <a:rPr lang="el-GR" sz="1600" i="1">
                                                    <a:latin typeface="Cambria Math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l-GR" sz="16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𝑔</m:t>
                                                </m:r>
                                                <m:r>
                                                  <a:rPr lang="el-GR" sz="16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+</m:t>
                                                </m:r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l-GR" sz="1600" i="1">
                                                        <a:latin typeface="Cambria Math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sSup>
                                                      <m:sSupPr>
                                                        <m:ctrlPr>
                                                          <a:rPr lang="el-GR" sz="1600" i="1">
                                                            <a:latin typeface="Cambria Math"/>
                                                            <a:ea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pPr>
                                                      <m:e>
                                                        <m:r>
                                                          <a:rPr lang="el-GR" sz="16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𝑔</m:t>
                                                        </m:r>
                                                      </m:e>
                                                      <m:sup>
                                                        <m:r>
                                                          <a:rPr lang="el-GR" sz="16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2</m:t>
                                                        </m:r>
                                                      </m:sup>
                                                    </m:sSup>
                                                    <m:r>
                                                      <a:rPr lang="el-GR" sz="16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−1</m:t>
                                                    </m:r>
                                                  </m:e>
                                                </m:rad>
                                                <m:r>
                                                  <a:rPr lang="el-GR" sz="16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 </m:t>
                                                </m:r>
                                              </m:e>
                                            </m:d>
                                          </m:e>
                                        </m:func>
                                      </m:num>
                                      <m:den>
                                        <m:func>
                                          <m:funcPr>
                                            <m:ctrlPr>
                                              <a:rPr lang="el-GR" sz="1600" i="1">
                                                <a:latin typeface="Cambria Math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sSub>
                                              <m:sSubPr>
                                                <m:ctrlPr>
                                                  <a:rPr lang="el-GR" sz="1600" i="1">
                                                    <a:latin typeface="Cambria Math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log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10</m:t>
                                                </m:r>
                                              </m:sub>
                                            </m:sSub>
                                          </m:fName>
                                          <m:e>
                                            <m:d>
                                              <m:dPr>
                                                <m:begChr m:val="["/>
                                                <m:endChr m:val="]"/>
                                                <m:ctrlPr>
                                                  <a:rPr lang="el-GR" sz="1600" i="1">
                                                    <a:latin typeface="Cambria Math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el-GR" sz="1600" i="1">
                                                        <a:latin typeface="Cambria Math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l-GR" sz="16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𝛺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6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𝑟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l-GR" sz="16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+</m:t>
                                                </m:r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el-GR" sz="1600" i="1">
                                                        <a:latin typeface="Cambria Math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sSubSup>
                                                      <m:sSubSupPr>
                                                        <m:ctrlPr>
                                                          <a:rPr lang="el-GR" sz="1600" i="1">
                                                            <a:latin typeface="Cambria Math"/>
                                                            <a:ea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SupPr>
                                                      <m:e>
                                                        <m:r>
                                                          <a:rPr lang="el-GR" sz="16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𝛺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sz="16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𝑟</m:t>
                                                        </m:r>
                                                      </m:sub>
                                                      <m:sup>
                                                        <m:r>
                                                          <a:rPr lang="el-GR" sz="1600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</a:rPr>
                                                          <m:t>2</m:t>
                                                        </m:r>
                                                      </m:sup>
                                                    </m:sSubSup>
                                                    <m:r>
                                                      <a:rPr lang="el-GR" sz="16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−1</m:t>
                                                    </m:r>
                                                  </m:e>
                                                </m:rad>
                                                <m:r>
                                                  <a:rPr lang="el-GR" sz="16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 </m:t>
                                                </m:r>
                                              </m:e>
                                            </m:d>
                                          </m:e>
                                        </m:func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l-GR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920821"/>
                  </p:ext>
                </p:extLst>
              </p:nvPr>
            </p:nvGraphicFramePr>
            <p:xfrm>
              <a:off x="611560" y="1196752"/>
              <a:ext cx="7848872" cy="13119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924436"/>
                    <a:gridCol w="3924436"/>
                  </a:tblGrid>
                  <a:tr h="1311920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852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000" t="-185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970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Βαθυπερατό φίλτρο </a:t>
            </a:r>
            <a:r>
              <a:rPr lang="en-US" dirty="0" smtClean="0"/>
              <a:t>Chebyshev </a:t>
            </a:r>
            <a:r>
              <a:rPr lang="el-GR" dirty="0" smtClean="0"/>
              <a:t>τύπου </a:t>
            </a:r>
            <a:r>
              <a:rPr lang="en-US" dirty="0" smtClean="0"/>
              <a:t>II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Το φίλτρο </a:t>
                </a:r>
                <a:r>
                  <a:rPr lang="el-GR" sz="1600" dirty="0" err="1"/>
                  <a:t>Chebyshev</a:t>
                </a:r>
                <a:r>
                  <a:rPr lang="el-GR" sz="1600" dirty="0"/>
                  <a:t> τύπου ΙΙ έχει πόλους και μηδενικά, παρουσιάζει </a:t>
                </a:r>
                <a:r>
                  <a:rPr lang="el-GR" sz="1600" dirty="0" smtClean="0"/>
                  <a:t>ομοιόμορφη </a:t>
                </a:r>
                <a:r>
                  <a:rPr lang="el-GR" sz="1600" dirty="0"/>
                  <a:t>κυμάτωση στη ζώνη αποκοπής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&gt;1)</m:t>
                    </m:r>
                  </m:oMath>
                </a14:m>
                <a:r>
                  <a:rPr lang="el-GR" sz="1600" dirty="0"/>
                  <a:t> και φθίνει μονότονα στη ζώνη </a:t>
                </a:r>
                <a:r>
                  <a:rPr lang="el-GR" sz="1600" dirty="0" smtClean="0"/>
                  <a:t>διέλευσης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14:m>
                  <m:oMath xmlns:m="http://schemas.openxmlformats.org/officeDocument/2006/math">
                    <m:r>
                      <a:rPr lang="el-GR" sz="1600" i="1">
                        <a:latin typeface="Cambria Math" panose="02040503050406030204" pitchFamily="18" charset="0"/>
                      </a:rPr>
                      <m:t>(0≤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𝛺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&lt;1)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Τα </a:t>
                </a:r>
                <a:r>
                  <a:rPr lang="el-GR" sz="1600" dirty="0"/>
                  <a:t>μηδενικά του βρίσκονται επάνω στο φανταστικό άξονα του επιπέδου s. </a:t>
                </a:r>
                <a:endParaRPr lang="el-GR" sz="16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Το </a:t>
                </a:r>
                <a:r>
                  <a:rPr lang="el-GR" sz="1600" dirty="0"/>
                  <a:t>τετραγωνισμένο μέτρο της απόκρισης </a:t>
                </a:r>
                <a:r>
                  <a:rPr lang="el-GR" sz="1600" dirty="0" smtClean="0"/>
                  <a:t>συχνότητάς </a:t>
                </a:r>
                <a:r>
                  <a:rPr lang="el-GR" sz="1600" dirty="0"/>
                  <a:t>του </a:t>
                </a:r>
                <a:r>
                  <a:rPr lang="el-GR" sz="16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𝛺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l-GR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600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600" i="1">
                                          <a:latin typeface="Cambria Math" panose="02040503050406030204" pitchFamily="18" charset="0"/>
                                        </a:rPr>
                                        <m:t>𝛺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l-GR" sz="1600" i="1">
                                      <a:latin typeface="Cambria Math" panose="02040503050406030204" pitchFamily="18" charset="0"/>
                                    </a:rPr>
                                    <m:t>𝛺</m:t>
                                  </m:r>
                                </m:e>
                              </m:d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6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Το </a:t>
                </a:r>
                <a:r>
                  <a:rPr lang="el-GR" sz="1600" dirty="0"/>
                  <a:t>φίλτρο αυτό παρουσιάζει περισσότερο γραμμική φάση και βελτιωμένη </a:t>
                </a:r>
                <a:r>
                  <a:rPr lang="el-GR" sz="1600" dirty="0" smtClean="0"/>
                  <a:t>καθυστέρηση </a:t>
                </a:r>
                <a:r>
                  <a:rPr lang="el-GR" sz="1600" dirty="0"/>
                  <a:t>ομάδας σε σχέση με το φίλτρο </a:t>
                </a:r>
                <a:r>
                  <a:rPr lang="el-GR" sz="1600" dirty="0" err="1"/>
                  <a:t>Chebyshev</a:t>
                </a:r>
                <a:r>
                  <a:rPr lang="el-GR" sz="1600" dirty="0"/>
                  <a:t> τύπου Ι.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Υλοποίηση με τις συναρτήσεις </a:t>
                </a:r>
                <a:r>
                  <a:rPr lang="en-US" sz="1600" b="1" dirty="0" err="1"/>
                  <a:t>cheb</a:t>
                </a:r>
                <a:r>
                  <a:rPr lang="el-GR" sz="1600" b="1" dirty="0"/>
                  <a:t>2</a:t>
                </a:r>
                <a:r>
                  <a:rPr lang="en-US" sz="1600" b="1" dirty="0" err="1"/>
                  <a:t>ord</a:t>
                </a:r>
                <a:r>
                  <a:rPr lang="el-GR" sz="1600" b="1" dirty="0"/>
                  <a:t>()</a:t>
                </a:r>
                <a:r>
                  <a:rPr lang="el-GR" sz="1600" dirty="0"/>
                  <a:t>, </a:t>
                </a:r>
                <a:r>
                  <a:rPr lang="en-US" sz="1600" b="1" dirty="0" err="1"/>
                  <a:t>cheby</a:t>
                </a:r>
                <a:r>
                  <a:rPr lang="el-GR" sz="1600" b="1" dirty="0"/>
                  <a:t>2()</a:t>
                </a:r>
                <a:r>
                  <a:rPr lang="el-GR" sz="1600" dirty="0"/>
                  <a:t> και </a:t>
                </a:r>
                <a:r>
                  <a:rPr lang="en-US" sz="1600" b="1" dirty="0" err="1"/>
                  <a:t>cheb</a:t>
                </a:r>
                <a:r>
                  <a:rPr lang="el-GR" sz="1600" b="1" dirty="0"/>
                  <a:t>2</a:t>
                </a:r>
                <a:r>
                  <a:rPr lang="en-US" sz="1600" b="1" dirty="0" err="1"/>
                  <a:t>ap</a:t>
                </a:r>
                <a:r>
                  <a:rPr lang="el-GR" sz="1600" b="1" dirty="0" smtClean="0"/>
                  <a:t>().</a:t>
                </a:r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6" t="-471" r="-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29.jpg"/>
          <p:cNvPicPr/>
          <p:nvPr/>
        </p:nvPicPr>
        <p:blipFill rotWithShape="1"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 b="51790"/>
          <a:stretch/>
        </p:blipFill>
        <p:spPr bwMode="auto">
          <a:xfrm>
            <a:off x="1202185" y="4441203"/>
            <a:ext cx="3009775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mparask\Dropbox\4_Personal\2_my_Publications\3_BOOKS\DSP\FIGURES\PROCESSED\K11\Figure_11.29.jpg"/>
          <p:cNvPicPr/>
          <p:nvPr/>
        </p:nvPicPr>
        <p:blipFill rotWithShape="1"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000" r="50000"/>
          <a:stretch/>
        </p:blipFill>
        <p:spPr bwMode="auto">
          <a:xfrm>
            <a:off x="4586562" y="4206641"/>
            <a:ext cx="3009774" cy="2389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70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Βαθυπερατό ελλειπτικό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1600" dirty="0"/>
                  <a:t>Το βαθυπερατό ελλειπτικό φίλτρο παρουσιάζει ομοιόμορφη κυμάτωση τόσο στη ζώνη διέλευσης όσο και στη ζώνη αποκοπής, όπως το </a:t>
                </a:r>
                <a:r>
                  <a:rPr lang="el-GR" sz="1600" dirty="0" err="1"/>
                  <a:t>ισοκυματικό</a:t>
                </a:r>
                <a:r>
                  <a:rPr lang="el-GR" sz="1600" dirty="0"/>
                  <a:t> </a:t>
                </a:r>
                <a:r>
                  <a:rPr lang="en-US" sz="1600" dirty="0"/>
                  <a:t>FIR </a:t>
                </a:r>
                <a:r>
                  <a:rPr lang="el-GR" sz="1600" dirty="0"/>
                  <a:t>φίλτρο. </a:t>
                </a:r>
                <a:endParaRPr lang="en-US" sz="16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600" dirty="0" smtClean="0"/>
                  <a:t>Το </a:t>
                </a:r>
                <a:r>
                  <a:rPr lang="el-GR" sz="1600" dirty="0"/>
                  <a:t>ελλειπτικό φίλτρο είναι καλύτερο των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l-GR" sz="1600" dirty="0" smtClean="0"/>
                  <a:t>φίλτρων </a:t>
                </a:r>
                <a:r>
                  <a:rPr lang="el-GR" sz="1600" dirty="0" err="1" smtClean="0"/>
                  <a:t>Butterworth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και </a:t>
                </a:r>
                <a:r>
                  <a:rPr lang="el-GR" sz="1600" dirty="0" err="1"/>
                  <a:t>Chebychev</a:t>
                </a:r>
                <a:r>
                  <a:rPr lang="el-GR" sz="1600" dirty="0"/>
                  <a:t> επειδή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l-GR" sz="1600" dirty="0" smtClean="0"/>
                  <a:t>απαιτεί </a:t>
                </a:r>
                <a:r>
                  <a:rPr lang="el-GR" sz="1600" dirty="0"/>
                  <a:t>μικρότερη </a:t>
                </a:r>
                <a:r>
                  <a:rPr lang="el-GR" sz="1600" dirty="0" smtClean="0"/>
                  <a:t>τάξη </a:t>
                </a:r>
                <a:r>
                  <a:rPr lang="el-GR" sz="1600" dirty="0"/>
                  <a:t>για να ικανοποιήσει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l-GR" sz="1600" dirty="0" smtClean="0"/>
                  <a:t>τις </a:t>
                </a:r>
                <a:r>
                  <a:rPr lang="el-GR" sz="1600" dirty="0"/>
                  <a:t>ίδιες προδιαγραφές. </a:t>
                </a:r>
                <a:endParaRPr lang="en-US" sz="16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600" dirty="0" smtClean="0"/>
                  <a:t>Ωστόσο</a:t>
                </a:r>
                <a:r>
                  <a:rPr lang="el-GR" sz="1600" dirty="0"/>
                  <a:t>, η απόκριση του ελλειπτικού φίλτρου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l-GR" sz="1600" dirty="0" smtClean="0"/>
                  <a:t>παρουσιάζει περισσότερες μη-γραμμικότητες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l-GR" sz="1600" dirty="0" smtClean="0"/>
                  <a:t>στη </a:t>
                </a:r>
                <a:r>
                  <a:rPr lang="el-GR" sz="1600" dirty="0"/>
                  <a:t>ζώνη διέλευσης, σε </a:t>
                </a:r>
                <a:r>
                  <a:rPr lang="el-GR" sz="1600" dirty="0" smtClean="0"/>
                  <a:t>σχέση με </a:t>
                </a:r>
                <a:r>
                  <a:rPr lang="el-GR" sz="1600" dirty="0"/>
                  <a:t>τα φίλτρα 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l-GR" sz="1600" dirty="0" err="1" smtClean="0"/>
                  <a:t>Butterworth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ή </a:t>
                </a:r>
                <a:r>
                  <a:rPr lang="el-GR" sz="1600" dirty="0" err="1"/>
                  <a:t>Chebychev</a:t>
                </a:r>
                <a:r>
                  <a:rPr lang="el-GR" sz="1600" dirty="0"/>
                  <a:t>. </a:t>
                </a:r>
                <a:endParaRPr lang="en-US" sz="16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600" dirty="0" smtClean="0"/>
                  <a:t>Το </a:t>
                </a:r>
                <a:r>
                  <a:rPr lang="el-GR" sz="1600" dirty="0"/>
                  <a:t>τετραγωνισμένο μέτρο της απόκρισης συχνότητας του βαθυπερατού </a:t>
                </a:r>
                <a:r>
                  <a:rPr lang="el-GR" sz="1600" dirty="0" smtClean="0"/>
                  <a:t>ελλειπτικού </a:t>
                </a:r>
                <a:r>
                  <a:rPr lang="el-GR" sz="1600" dirty="0"/>
                  <a:t>φίλτρου </a:t>
                </a:r>
                <a:r>
                  <a:rPr lang="el-GR" sz="1600" dirty="0" smtClean="0"/>
                  <a:t>είναι: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𝛺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600"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𝛺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600" i="1">
                                      <a:latin typeface="Cambria Math"/>
                                    </a:rPr>
                                    <m:t>𝛺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𝜀</m:t>
                    </m:r>
                  </m:oMath>
                </a14:m>
                <a:r>
                  <a:rPr lang="el-GR" sz="1600" dirty="0" smtClean="0"/>
                  <a:t>:</a:t>
                </a:r>
                <a:r>
                  <a:rPr lang="el-GR" sz="1600" dirty="0"/>
                  <a:t> </a:t>
                </a:r>
                <a:r>
                  <a:rPr lang="el-GR" sz="1600" dirty="0" smtClean="0"/>
                  <a:t>κυμάτωση </a:t>
                </a:r>
                <a:r>
                  <a:rPr lang="el-GR" sz="1600" dirty="0"/>
                  <a:t>στη ζώνη διέλευσης,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600" dirty="0" smtClean="0"/>
                  <a:t>: συχνότητα αποκοπής,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𝛮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l-GR" sz="1600" i="1">
                        <a:latin typeface="Cambria Math"/>
                      </a:rPr>
                      <m:t>𝛺</m:t>
                    </m:r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: ελλειπτική </a:t>
                </a:r>
                <a:r>
                  <a:rPr lang="el-GR" sz="1600" dirty="0"/>
                  <a:t>συνάρτηση </a:t>
                </a:r>
                <a:r>
                  <a:rPr lang="en-US" sz="1600" dirty="0"/>
                  <a:t>Jacobi </a:t>
                </a:r>
                <a:r>
                  <a:rPr lang="el-GR" sz="1600" dirty="0"/>
                  <a:t>τάξης </a:t>
                </a:r>
                <a:r>
                  <a:rPr lang="el-GR" sz="1600" dirty="0" smtClean="0"/>
                  <a:t>Ν.</a:t>
                </a:r>
                <a:endParaRPr lang="el-GR" sz="16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600" dirty="0" smtClean="0"/>
                  <a:t>Για τη σχεδίαση </a:t>
                </a:r>
                <a:r>
                  <a:rPr lang="el-GR" sz="1600" dirty="0"/>
                  <a:t>βαθυπερατού αναλογικού ελλειπτικού φίλτρου </a:t>
                </a:r>
                <a:r>
                  <a:rPr lang="el-GR" sz="1600" dirty="0" smtClean="0"/>
                  <a:t>το </a:t>
                </a:r>
                <a:r>
                  <a:rPr lang="en-US" sz="1600" dirty="0" smtClean="0"/>
                  <a:t>Matlab </a:t>
                </a:r>
                <a:r>
                  <a:rPr lang="el-GR" sz="1600" dirty="0" smtClean="0"/>
                  <a:t>προσφέρει τη συνάρτηση</a:t>
                </a:r>
                <a:r>
                  <a:rPr lang="el-GR" sz="1600" b="1" dirty="0" smtClean="0"/>
                  <a:t> </a:t>
                </a:r>
                <a:r>
                  <a:rPr lang="en-US" sz="1600" b="1" dirty="0" err="1" smtClean="0"/>
                  <a:t>ellip</a:t>
                </a:r>
                <a:r>
                  <a:rPr lang="el-GR" sz="1600" b="1" dirty="0"/>
                  <a:t>() </a:t>
                </a:r>
                <a:r>
                  <a:rPr lang="el-GR" sz="1600" dirty="0"/>
                  <a:t>και τη συνάρτηση</a:t>
                </a:r>
                <a:r>
                  <a:rPr lang="el-GR" sz="1600" b="1" dirty="0"/>
                  <a:t> </a:t>
                </a:r>
                <a:r>
                  <a:rPr lang="en-US" sz="1600" b="1" dirty="0" err="1"/>
                  <a:t>ellipord</a:t>
                </a:r>
                <a:r>
                  <a:rPr lang="el-GR" sz="1600" b="1" dirty="0" smtClean="0"/>
                  <a:t>()</a:t>
                </a:r>
                <a:r>
                  <a:rPr lang="en-US" sz="1600" dirty="0"/>
                  <a:t> </a:t>
                </a:r>
                <a:r>
                  <a:rPr lang="el-GR" sz="1600" dirty="0" smtClean="0"/>
                  <a:t>για </a:t>
                </a:r>
                <a:r>
                  <a:rPr lang="el-GR" sz="1600" dirty="0"/>
                  <a:t>τον </a:t>
                </a:r>
                <a:r>
                  <a:rPr lang="el-GR" sz="1600" dirty="0" smtClean="0"/>
                  <a:t>υπολογισμό </a:t>
                </a:r>
                <a:r>
                  <a:rPr lang="el-GR" sz="1600" dirty="0"/>
                  <a:t>της </a:t>
                </a:r>
                <a:r>
                  <a:rPr lang="el-GR" sz="1600" dirty="0" smtClean="0"/>
                  <a:t>βέ</a:t>
                </a:r>
                <a:r>
                  <a:rPr lang="el-GR" sz="1600" dirty="0"/>
                  <a:t>λ</a:t>
                </a:r>
                <a:r>
                  <a:rPr lang="el-GR" sz="1600" dirty="0" smtClean="0"/>
                  <a:t>τιστης </a:t>
                </a:r>
                <a:r>
                  <a:rPr lang="el-GR" sz="1600" dirty="0"/>
                  <a:t>τάξης, ενώ για τη σχεδίαση πρότυπου βαθυπερατού </a:t>
                </a:r>
                <a:r>
                  <a:rPr lang="el-GR" sz="1600" dirty="0" smtClean="0"/>
                  <a:t>αναλογικού </a:t>
                </a:r>
                <a:r>
                  <a:rPr lang="el-GR" sz="1600" dirty="0"/>
                  <a:t>ελλειπτικού φίλτρου προσφέρει τη συνάρτηση</a:t>
                </a:r>
                <a:r>
                  <a:rPr lang="el-GR" sz="1600" b="1" dirty="0"/>
                  <a:t> </a:t>
                </a:r>
                <a:r>
                  <a:rPr lang="en-US" sz="1600" b="1" dirty="0" err="1"/>
                  <a:t>ellipap</a:t>
                </a:r>
                <a:r>
                  <a:rPr lang="el-GR" sz="1600" b="1" dirty="0" smtClean="0"/>
                  <a:t>()</a:t>
                </a:r>
                <a:r>
                  <a:rPr lang="el-GR" sz="1600" dirty="0" smtClean="0"/>
                  <a:t>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" t="-471" b="-529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29.jpg"/>
          <p:cNvPicPr/>
          <p:nvPr/>
        </p:nvPicPr>
        <p:blipFill rotWithShape="1"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741" t="51923"/>
          <a:stretch/>
        </p:blipFill>
        <p:spPr bwMode="auto">
          <a:xfrm>
            <a:off x="5580112" y="1556792"/>
            <a:ext cx="2664296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9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Μέθοδος Αμετάβλητης Κρουστικής Απόκρισης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Impulse Invariant </a:t>
            </a:r>
            <a:r>
              <a:rPr lang="en-US" dirty="0" err="1" smtClean="0"/>
              <a:t>Tranformation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79474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l-GR" sz="2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Μέθοδος Αμετάβλητης Κρουστικής </a:t>
            </a:r>
            <a:r>
              <a:rPr lang="el-GR" sz="28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Απόκρισης</a:t>
            </a:r>
            <a:endParaRPr lang="el-GR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Μετατροπή </a:t>
                </a:r>
                <a:r>
                  <a:rPr lang="el-GR" sz="1800" dirty="0"/>
                  <a:t>ενός αναλογικού φίλτρου με </a:t>
                </a:r>
                <a:r>
                  <a:rPr lang="el-GR" sz="1800" dirty="0" smtClean="0"/>
                  <a:t>επιθυμητές </a:t>
                </a:r>
                <a:r>
                  <a:rPr lang="el-GR" sz="1800" dirty="0"/>
                  <a:t>προδιαγραφές σε ψηφιακό, μέσω της δειγματοληψίας της κρουστικής απόκρισης του αναλογικού φίλτρου</a:t>
                </a:r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 smtClean="0"/>
                  <a:t>Υπολογίζουμε </a:t>
                </a:r>
                <a:r>
                  <a:rPr lang="el-GR" sz="1800" dirty="0"/>
                  <a:t>την κρουστική απόκριση του φίλτρου, με αντίστροφο </a:t>
                </a:r>
                <a:r>
                  <a:rPr lang="el-GR" sz="1800" dirty="0" smtClean="0"/>
                  <a:t>μετασχηματισμό </a:t>
                </a:r>
                <a:r>
                  <a:rPr lang="en-US" sz="1800" dirty="0" smtClean="0"/>
                  <a:t>Laplace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της </a:t>
                </a:r>
                <a:r>
                  <a:rPr lang="el-GR" sz="1800" dirty="0" smtClean="0"/>
                  <a:t>συνάρτησης μεταφοράς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 smtClean="0"/>
                  <a:t> του αναλογικού φίλτρου:</a:t>
                </a:r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L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>
                              <a:latin typeface="Cambria Math"/>
                            </a:rPr>
                            <m:t>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 err="1" smtClean="0"/>
                  <a:t>Δειγματοληπτούμε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με περίοδο δειγματοληψίας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l-GR" sz="1800" dirty="0"/>
                  <a:t>, την κρουστική απόκριση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και λαμβάνουμε: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h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h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r>
                        <a:rPr lang="el-GR" sz="1800" i="1">
                          <a:latin typeface="Cambria Math"/>
                        </a:rPr>
                        <m:t>,  </m:t>
                      </m:r>
                      <m:r>
                        <a:rPr lang="en-US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≥0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 smtClean="0"/>
                  <a:t>Υπολογίζουμε </a:t>
                </a:r>
                <a:r>
                  <a:rPr lang="el-GR" sz="1800" dirty="0"/>
                  <a:t>τη </a:t>
                </a:r>
                <a:r>
                  <a:rPr lang="el-GR" sz="1800" dirty="0" smtClean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ψηφιακού φίλτρου από τον µ</a:t>
                </a:r>
                <a:r>
                  <a:rPr lang="el-GR" sz="1800" dirty="0" err="1"/>
                  <a:t>ετασχηµατισµό</a:t>
                </a:r>
                <a:r>
                  <a:rPr lang="el-GR" sz="1800" dirty="0"/>
                  <a:t> Ζ της ακολουθίας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endParaRPr lang="el-GR" sz="1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𝑍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47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Μέθοδος Αμετάβλητης Κρουστικής Απόκρισης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Μειονεκτήματα: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δειγματοληψία της κρουστικής απόκρισης προκαλεί το φαινόμενο της αναδίπλωσης </a:t>
                </a:r>
                <a:r>
                  <a:rPr lang="el-GR" sz="1800" dirty="0"/>
                  <a:t>του </a:t>
                </a:r>
                <a:r>
                  <a:rPr lang="el-GR" sz="1800" dirty="0" smtClean="0"/>
                  <a:t>φάσματος, </a:t>
                </a:r>
                <a:r>
                  <a:rPr lang="el-GR" sz="1800" dirty="0"/>
                  <a:t>άρα και της αλλοίωσης του </a:t>
                </a:r>
                <a:r>
                  <a:rPr lang="el-GR" sz="1800" dirty="0" smtClean="0"/>
                  <a:t>φάσματος.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φαινόμενο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δυνατό να περιοριστεί με επαρκή αύξηση της συχνότητας </a:t>
                </a:r>
                <a:r>
                  <a:rPr lang="el-GR" sz="1800" dirty="0" smtClean="0"/>
                  <a:t>δειγματοληψίας</a:t>
                </a:r>
                <a:r>
                  <a:rPr lang="el-GR" sz="1800" dirty="0"/>
                  <a:t>, αλλά όχι να εξαλειφθεί εντελώς.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Καθίσταται </a:t>
                </a:r>
                <a:r>
                  <a:rPr lang="el-GR" sz="1800" dirty="0"/>
                  <a:t>αναγκαίο το φιλτράρισμα της κρουστικής απόκρισης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με ένα φίλτρο </a:t>
                </a:r>
                <a:r>
                  <a:rPr lang="el-GR" sz="1800" dirty="0" smtClean="0"/>
                  <a:t>χαμηλών </a:t>
                </a:r>
                <a:r>
                  <a:rPr lang="el-GR" sz="1800" dirty="0"/>
                  <a:t>συχνοτήτων ώστε να απομακρυνθούν οι υψηλές συχνότητες.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γεγονός αυτό συνιστά μια επιπλέον αδυναμία της μεθόδου καθώς δεν μπορεί να </a:t>
                </a:r>
                <a:r>
                  <a:rPr lang="el-GR" sz="1800" dirty="0" smtClean="0"/>
                  <a:t>εφαρμοστεί </a:t>
                </a:r>
                <a:r>
                  <a:rPr lang="el-GR" sz="1800" dirty="0"/>
                  <a:t>για τον σχεδιασμό </a:t>
                </a:r>
                <a:r>
                  <a:rPr lang="el-GR" sz="1800" dirty="0" err="1"/>
                  <a:t>υψιπερατών</a:t>
                </a:r>
                <a:r>
                  <a:rPr lang="el-GR" sz="1800" dirty="0"/>
                  <a:t> ψηφιακών φίλτρων, παρά μόνο </a:t>
                </a:r>
                <a:r>
                  <a:rPr lang="el-GR" sz="1800" dirty="0" err="1" smtClean="0"/>
                  <a:t>βαθυπερατών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και </a:t>
                </a:r>
                <a:r>
                  <a:rPr lang="el-GR" sz="1800" dirty="0" err="1"/>
                  <a:t>ζωνωπερατών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47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Απεικόνιση μεταξύ μιγαδικών επιπέδων </a:t>
            </a:r>
            <a:br>
              <a:rPr lang="el-GR" sz="2400" dirty="0" smtClean="0"/>
            </a:br>
            <a:r>
              <a:rPr lang="el-GR" sz="2400" dirty="0" smtClean="0"/>
              <a:t>αναλογικής και ψηφιακής συχνότητας</a:t>
            </a:r>
            <a:endParaRPr 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αναλογική (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𝛺</m:t>
                    </m:r>
                  </m:oMath>
                </a14:m>
                <a:r>
                  <a:rPr lang="el-GR" sz="1800" dirty="0"/>
                  <a:t>) και η ψηφιακή (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) συχνότητα συνδέονται με τη </a:t>
                </a:r>
                <a:r>
                  <a:rPr lang="el-GR" sz="1800" dirty="0" smtClean="0"/>
                  <a:t>σχέση: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𝜔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𝛺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</m:e>
                          </m:groupChr>
                        </m:e>
                      </m:box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𝛺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Επειδή στον μοναδιαίο </a:t>
                </a:r>
                <a:r>
                  <a:rPr lang="el-GR" sz="1800" dirty="0"/>
                  <a:t>κύκλο ισχύει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 =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r>
                  <a:rPr lang="el-GR" sz="1800" i="1" dirty="0"/>
                  <a:t> </a:t>
                </a:r>
                <a:r>
                  <a:rPr lang="el-GR" sz="1800" dirty="0"/>
                  <a:t>και στον φανταστικό άξονα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𝑗</m:t>
                    </m:r>
                    <m:r>
                      <a:rPr lang="el-GR" sz="1800" i="1">
                        <a:latin typeface="Cambria Math"/>
                      </a:rPr>
                      <m:t>Ω</m:t>
                    </m:r>
                  </m:oMath>
                </a14:m>
                <a:r>
                  <a:rPr lang="el-GR" sz="1800" dirty="0" smtClean="0"/>
                  <a:t>, 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𝑧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σχέση αυτή περιγράφει μια σχέση απεικόνισης της αναλογικής μιγαδικής συχνότητας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στην ψηφιακή μιγαδική συχνότητα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Λαμβάνοντας υπόψη ότι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𝑟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𝜎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𝑗</m:t>
                    </m:r>
                    <m:r>
                      <a:rPr lang="el-GR" sz="1800" i="1">
                        <a:latin typeface="Cambria Math"/>
                      </a:rPr>
                      <m:t>𝛺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καταλήγουμε: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𝑟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𝜎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lvl="0" indent="0" algn="l">
                  <a:buNone/>
                </a:pPr>
                <a:r>
                  <a:rPr lang="el-GR" sz="1800" b="1" u="sng" dirty="0" smtClean="0"/>
                  <a:t>Παρατηρήσεις:</a:t>
                </a:r>
              </a:p>
              <a:p>
                <a:pPr lvl="0" algn="l"/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𝜎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⇒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𝑟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δηλ. ο </a:t>
                </a:r>
                <a:r>
                  <a:rPr lang="el-GR" sz="1800" dirty="0"/>
                  <a:t>φανταστικός άξονας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𝑗</m:t>
                    </m:r>
                    <m:r>
                      <a:rPr lang="en-US" sz="1800" i="1">
                        <a:latin typeface="Cambria Math"/>
                      </a:rPr>
                      <m:t>𝛺</m:t>
                    </m:r>
                  </m:oMath>
                </a14:m>
                <a:r>
                  <a:rPr lang="el-GR" sz="1800" dirty="0"/>
                  <a:t> του </a:t>
                </a:r>
                <a:r>
                  <a:rPr lang="el-GR" sz="1800" dirty="0" smtClean="0"/>
                  <a:t>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απεικονίζεται επάνω στον μοναδιαίο κύκλο 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lvl="0" algn="l"/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𝜎</m:t>
                    </m:r>
                    <m:r>
                      <a:rPr lang="el-GR" sz="1800" i="1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 ⇒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𝑟</m:t>
                    </m:r>
                    <m:r>
                      <a:rPr lang="el-GR" sz="1800" i="1">
                        <a:latin typeface="Cambria Math"/>
                      </a:rPr>
                      <m:t>&lt;1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δηλ. </a:t>
                </a:r>
                <a:r>
                  <a:rPr lang="el-GR" sz="1800" dirty="0"/>
                  <a:t>το αριστερό ημιεπίπεδο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απεικονίζεται </a:t>
                </a:r>
                <a:r>
                  <a:rPr lang="el-GR" sz="1800" dirty="0"/>
                  <a:t>στο εσωτερικό του μοναδιαίου κύκλου 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Ωστόσο</a:t>
                </a:r>
                <a:r>
                  <a:rPr lang="el-GR" sz="1800" dirty="0"/>
                  <a:t>, η απεικόνιση μεταξύ των σημείων των επιπέδων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 δεν είναι </a:t>
                </a:r>
                <a:r>
                  <a:rPr lang="el-GR" sz="1800" dirty="0" smtClean="0"/>
                  <a:t>ένα-προς-ένα.</a:t>
                </a:r>
                <a:endParaRPr lang="el-GR" sz="1800" dirty="0"/>
              </a:p>
              <a:p>
                <a:pPr lvl="0" algn="l"/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𝜎</m:t>
                    </m:r>
                    <m:r>
                      <a:rPr lang="el-GR" sz="1800" i="1">
                        <a:latin typeface="Cambria Math"/>
                      </a:rPr>
                      <m:t>&gt;0</m:t>
                    </m:r>
                  </m:oMath>
                </a14:m>
                <a:r>
                  <a:rPr lang="el-GR" sz="1800" dirty="0"/>
                  <a:t> ⇒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𝑟</m:t>
                    </m:r>
                    <m:r>
                      <a:rPr lang="el-GR" sz="1800" i="1">
                        <a:latin typeface="Cambria Math"/>
                      </a:rPr>
                      <m:t>&gt;1</m:t>
                    </m:r>
                  </m:oMath>
                </a14:m>
                <a:r>
                  <a:rPr lang="el-GR" sz="1800" dirty="0"/>
                  <a:t>, δηλαδή το δεξί ημιεπίπεδο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απεικονίζεται στο εξωτερικό του μοναδιαίου κύκλου 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824" r="-667" b="-5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47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Απεικόνιση μεταξύ μιγαδικών επιπέδων </a:t>
            </a:r>
            <a:br>
              <a:rPr lang="el-GR" dirty="0"/>
            </a:br>
            <a:r>
              <a:rPr lang="el-GR" dirty="0"/>
              <a:t>αναλογικής και ψηφιακής συχνότητας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Μεταξύ των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ισχύει η σχέση: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</m:e>
                      </m:nary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𝑑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Παρατήρηση</a:t>
                </a:r>
                <a:r>
                  <a:rPr lang="el-GR" sz="1800" dirty="0" smtClean="0"/>
                  <a:t>: Η </a:t>
                </a:r>
                <a:r>
                  <a:rPr lang="el-GR" sz="1800" dirty="0"/>
                  <a:t>απεικόνιση μεταξύ των </a:t>
                </a:r>
                <a:r>
                  <a:rPr lang="el-GR" sz="1800" dirty="0" smtClean="0"/>
                  <a:t>επιπέδων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δεν είναι ένα-προς-ένα, αλλά είναι πολλά-προς-ένα, καθώς λωρίδες πλάτους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l-GR" sz="1800" dirty="0"/>
                  <a:t> 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απεικονίζονται σε σημεία του μοναδιαίου κύκλου 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 smtClean="0"/>
                  <a:t>. </a:t>
                </a:r>
                <a:r>
                  <a:rPr lang="el-GR" sz="1800" dirty="0"/>
                  <a:t>Το γεγονός αυτό οφείλεται στην ανεπαρκή συχνότητα </a:t>
                </a:r>
                <a:r>
                  <a:rPr lang="el-GR" sz="1800" dirty="0" smtClean="0"/>
                  <a:t>δειγματοληψίας</a:t>
                </a:r>
                <a:r>
                  <a:rPr lang="el-GR" sz="1800" dirty="0"/>
                  <a:t>. 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11\Figure_11.3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663409"/>
            <a:ext cx="5105049" cy="3005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47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Εισαγωγή στα Φίλτρα </a:t>
            </a:r>
            <a:br>
              <a:rPr lang="el-GR" dirty="0" smtClean="0"/>
            </a:br>
            <a:r>
              <a:rPr lang="el-GR" dirty="0" smtClean="0"/>
              <a:t>Άπειρης Κρουστικής Απόκρισης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Infinite Impulse Response (IIR)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84763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Μεθοδολογία σχεδιασμού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600" dirty="0"/>
                  <a:t>Δοθέντων των επιθυμητών προδιαγραφών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600" i="1" dirty="0"/>
                  <a:t> </a:t>
                </a:r>
                <a:r>
                  <a:rPr lang="el-GR" sz="1600" dirty="0" smtClean="0"/>
                  <a:t>προχωρούμε </a:t>
                </a:r>
                <a:r>
                  <a:rPr lang="el-GR" sz="1600" dirty="0"/>
                  <a:t>στο σχεδιασμό του </a:t>
                </a:r>
                <a:r>
                  <a:rPr lang="el-GR" sz="1600" dirty="0" smtClean="0"/>
                  <a:t>φίλτρου με τη </a:t>
                </a:r>
                <a:r>
                  <a:rPr lang="el-GR" sz="1600" dirty="0"/>
                  <a:t>μέθοδο της </a:t>
                </a:r>
                <a:r>
                  <a:rPr lang="el-GR" sz="1600" dirty="0" smtClean="0"/>
                  <a:t>αμετάβλητης </a:t>
                </a:r>
                <a:r>
                  <a:rPr lang="el-GR" sz="1600" dirty="0"/>
                  <a:t>κρουστικής</a:t>
                </a:r>
                <a:r>
                  <a:rPr lang="el-GR" sz="1600" dirty="0" smtClean="0"/>
                  <a:t>, με τα ακόλουθα βήματα:</a:t>
                </a:r>
              </a:p>
              <a:p>
                <a:pPr algn="l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l-GR" sz="1600" dirty="0" smtClean="0"/>
                  <a:t>Επιλέγουμε </a:t>
                </a:r>
                <a:r>
                  <a:rPr lang="el-GR" sz="1600" dirty="0"/>
                  <a:t>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l-GR" sz="1600" dirty="0"/>
                  <a:t> και μετατρέπουμε τις ψηφιακές συχνότητες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:r>
                  <a:rPr lang="el-GR" sz="1600" dirty="0"/>
                  <a:t>σε </a:t>
                </a:r>
                <a:r>
                  <a:rPr lang="el-GR" sz="1600" dirty="0" smtClean="0"/>
                  <a:t>αναλογικές:</a:t>
                </a:r>
              </a:p>
              <a:p>
                <a:pPr marL="0" indent="0" algn="ctr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l-GR" sz="1600" dirty="0" smtClean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endParaRPr lang="el-GR" sz="1600" dirty="0" smtClean="0"/>
              </a:p>
              <a:p>
                <a:pPr algn="l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l-GR" sz="1600" dirty="0"/>
                  <a:t>Σχεδιάζουμε το ισοδύναμο αναλογικό φίλτρο </a:t>
                </a:r>
                <a:r>
                  <a:rPr lang="el-GR" sz="1600" dirty="0" smtClean="0"/>
                  <a:t>με ένα </a:t>
                </a:r>
                <a:r>
                  <a:rPr lang="el-GR" sz="1600" dirty="0"/>
                  <a:t>από τα πρότυπα αναλογικά βαθυπερατά φίλτρα </a:t>
                </a:r>
                <a:r>
                  <a:rPr lang="el-GR" sz="1600" dirty="0" smtClean="0"/>
                  <a:t>και υπολογίζουμε τη </a:t>
                </a:r>
                <a:r>
                  <a:rPr lang="el-GR" sz="1600" dirty="0"/>
                  <a:t>συνάρτηση μεταφοράς </a:t>
                </a:r>
                <a:r>
                  <a:rPr lang="el-GR" sz="1600" dirty="0" smtClean="0"/>
                  <a:t>του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𝐻</m:t>
                    </m:r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𝑠</m:t>
                    </m:r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 από τις </a:t>
                </a:r>
                <a:r>
                  <a:rPr lang="el-GR" sz="1600" dirty="0" smtClean="0"/>
                  <a:t>προδιαγραφές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600" dirty="0"/>
                  <a:t>.</a:t>
                </a:r>
              </a:p>
              <a:p>
                <a:pPr algn="l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l-GR" sz="1600" dirty="0"/>
                  <a:t>Αν οι πόλοι της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𝐻</m:t>
                    </m:r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l-GR" sz="1600" i="1">
                        <a:latin typeface="Cambria Math"/>
                      </a:rPr>
                      <m:t>𝑠</m:t>
                    </m:r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 έχουν πολλαπλότητα </a:t>
                </a:r>
                <a:r>
                  <a:rPr lang="el-GR" sz="1600" dirty="0" smtClean="0"/>
                  <a:t>1, </a:t>
                </a:r>
                <a:r>
                  <a:rPr lang="el-GR" sz="1600" dirty="0"/>
                  <a:t>τότε μπορούμε να εκφράσουμε την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𝐻</m:t>
                    </m:r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l-GR" sz="1600" i="1">
                        <a:latin typeface="Cambria Math"/>
                      </a:rPr>
                      <m:t>𝑠</m:t>
                    </m:r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 σε ανάπτυγμα </a:t>
                </a:r>
                <a:r>
                  <a:rPr lang="el-GR" sz="1600" dirty="0" smtClean="0"/>
                  <a:t>μερικών κλασμάτων:</a:t>
                </a: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l-GR" sz="1600" i="1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en-US" sz="16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𝑘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box>
                    </m:oMath>
                  </m:oMathPara>
                </a14:m>
                <a:endParaRPr lang="el-GR" sz="1600" dirty="0" smtClean="0"/>
              </a:p>
              <a:p>
                <a:pPr lvl="0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l-GR" sz="1600" dirty="0" smtClean="0"/>
                  <a:t>Η συνάρτηση μεταφοράς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𝐻</m:t>
                    </m:r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𝑧</m:t>
                    </m:r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 του ψηφιακού φίλτρου </a:t>
                </a:r>
                <a:r>
                  <a:rPr lang="el-GR" sz="1600" dirty="0" smtClean="0"/>
                  <a:t>βρίσκεται ότι είναι:</a:t>
                </a:r>
                <a:endParaRPr lang="el-GR" sz="16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𝑘</m:t>
                          </m:r>
                          <m:r>
                            <a:rPr lang="en-US" sz="16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</m:sup>
                        <m:e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i="1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𝑑</m:t>
                                      </m:r>
                                    </m:sub>
                                  </m:sSub>
                                </m:sup>
                              </m:sSup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l-GR" sz="1600" dirty="0" smtClean="0"/>
              </a:p>
              <a:p>
                <a:pPr algn="l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l-GR" sz="1600" dirty="0" smtClean="0"/>
                  <a:t>Επίλυση στο </a:t>
                </a:r>
                <a:r>
                  <a:rPr lang="en-US" sz="1600" dirty="0" smtClean="0"/>
                  <a:t>Matlab</a:t>
                </a:r>
                <a:r>
                  <a:rPr lang="el-GR" sz="1600" dirty="0" smtClean="0"/>
                  <a:t>:</a:t>
                </a:r>
                <a:r>
                  <a:rPr lang="en-US" sz="1600" dirty="0" smtClean="0"/>
                  <a:t> </a:t>
                </a:r>
                <a:r>
                  <a:rPr lang="en-US" sz="1600" b="1" dirty="0" smtClean="0"/>
                  <a:t>[</a:t>
                </a:r>
                <a:r>
                  <a:rPr lang="en-US" sz="1600" b="1" dirty="0" err="1" smtClean="0"/>
                  <a:t>bz</a:t>
                </a:r>
                <a:r>
                  <a:rPr lang="en-US" sz="1600" b="1" dirty="0" smtClean="0"/>
                  <a:t>, </a:t>
                </a:r>
                <a:r>
                  <a:rPr lang="en-US" sz="1600" b="1" dirty="0" err="1" smtClean="0"/>
                  <a:t>az</a:t>
                </a:r>
                <a:r>
                  <a:rPr lang="en-US" sz="1600" b="1" dirty="0" smtClean="0"/>
                  <a:t>] = </a:t>
                </a:r>
                <a:r>
                  <a:rPr lang="en-US" sz="1600" b="1" dirty="0" err="1" smtClean="0"/>
                  <a:t>impinvar</a:t>
                </a:r>
                <a:r>
                  <a:rPr lang="en-US" sz="1600" b="1" dirty="0" smtClean="0"/>
                  <a:t>(</a:t>
                </a:r>
                <a:r>
                  <a:rPr lang="en-US" sz="1600" b="1" dirty="0" err="1" smtClean="0"/>
                  <a:t>bs</a:t>
                </a:r>
                <a:r>
                  <a:rPr lang="en-US" sz="1600" b="1" dirty="0" smtClean="0"/>
                  <a:t>, as, </a:t>
                </a:r>
                <a:r>
                  <a:rPr lang="en-US" sz="1600" b="1" dirty="0" err="1" smtClean="0"/>
                  <a:t>Fd</a:t>
                </a:r>
                <a:r>
                  <a:rPr lang="en-US" sz="1600" b="1" dirty="0" smtClean="0"/>
                  <a:t>)</a:t>
                </a:r>
                <a:r>
                  <a:rPr lang="el-GR" sz="1600" dirty="0" smtClean="0"/>
                  <a:t>, όπου </a:t>
                </a:r>
                <a:r>
                  <a:rPr lang="en-US" sz="1600" dirty="0" err="1" smtClean="0"/>
                  <a:t>bz</a:t>
                </a:r>
                <a:r>
                  <a:rPr lang="en-US" sz="1600" dirty="0" smtClean="0"/>
                  <a:t>, </a:t>
                </a:r>
                <a:r>
                  <a:rPr lang="en-US" sz="1600" dirty="0" err="1" smtClean="0"/>
                  <a:t>az</a:t>
                </a:r>
                <a:r>
                  <a:rPr lang="en-US" sz="1600" dirty="0" smtClean="0"/>
                  <a:t>, </a:t>
                </a:r>
                <a:r>
                  <a:rPr lang="el-GR" sz="1600" dirty="0" smtClean="0"/>
                  <a:t>οι συντελεστές του ψηφιακού φίλτρου,  </a:t>
                </a:r>
                <a:r>
                  <a:rPr lang="en-US" sz="1600" dirty="0" err="1" smtClean="0"/>
                  <a:t>bs</a:t>
                </a:r>
                <a:r>
                  <a:rPr lang="en-US" sz="1600" dirty="0"/>
                  <a:t>, as</a:t>
                </a:r>
                <a:r>
                  <a:rPr lang="el-GR" sz="1600" dirty="0"/>
                  <a:t> οι συντελεστές του </a:t>
                </a:r>
                <a:r>
                  <a:rPr lang="el-GR" sz="1600" dirty="0" smtClean="0"/>
                  <a:t>αναλογικού φίλτρου και </a:t>
                </a:r>
                <a:r>
                  <a:rPr lang="en-US" sz="1600" dirty="0" err="1" smtClean="0"/>
                  <a:t>Fd</a:t>
                </a:r>
                <a:r>
                  <a:rPr lang="en-US" sz="1600" dirty="0" smtClean="0"/>
                  <a:t>=1/Td</a:t>
                </a:r>
                <a:r>
                  <a:rPr lang="el-GR" sz="1600" dirty="0" smtClean="0"/>
                  <a:t>.</a:t>
                </a:r>
                <a:endParaRPr lang="el-GR" sz="16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70" t="-471" r="-815" b="-129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901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184576"/>
              </a:xfrm>
            </p:spPr>
            <p:txBody>
              <a:bodyPr>
                <a:normAutofit lnSpcReduction="10000"/>
              </a:bodyPr>
              <a:lstStyle/>
              <a:p>
                <a:pPr marL="0" indent="0" algn="l">
                  <a:buNone/>
                </a:pPr>
                <a:r>
                  <a:rPr lang="el-GR" sz="1800" dirty="0"/>
                  <a:t>Να μετατραπεί η παρακάτω συνάρτηση μεταφοράς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του </a:t>
                </a:r>
                <a:r>
                  <a:rPr lang="el-GR" sz="1800" dirty="0" smtClean="0"/>
                  <a:t>αναλογικού φίλτρου </a:t>
                </a:r>
                <a:r>
                  <a:rPr lang="el-GR" sz="1800" dirty="0"/>
                  <a:t>σε συνάρτηση μεταφοράς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του ψηφιακού φίλτρου.</a:t>
                </a:r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+7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+4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+3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i="1" dirty="0"/>
                  <a:t> </a:t>
                </a: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i="1" u="sng" dirty="0"/>
                  <a:t>Απάντηση</a:t>
                </a:r>
                <a:r>
                  <a:rPr lang="el-GR" sz="1800" dirty="0"/>
                  <a:t>: Γράφουμε την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σε ανάπτυγμα μερικών </a:t>
                </a:r>
                <a:r>
                  <a:rPr lang="el-GR" sz="1800" dirty="0" smtClean="0"/>
                  <a:t>κλασμάτων:</a:t>
                </a: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+7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+4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+7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+1)(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+3)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=…=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dirty="0"/>
                  <a:t>Οι πόλοι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/>
                  <a:t> είναι: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=−3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=0.1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συνάρτηση </a:t>
                </a:r>
                <a:r>
                  <a:rPr lang="el-GR" sz="1800" dirty="0" smtClean="0"/>
                  <a:t>μεταφοράς </a:t>
                </a:r>
                <a:r>
                  <a:rPr lang="el-GR" sz="1800" dirty="0"/>
                  <a:t>του ψηφιακού </a:t>
                </a:r>
                <a:r>
                  <a:rPr lang="el-GR" sz="1800" dirty="0" smtClean="0"/>
                  <a:t>φίλτρου είναι:</a:t>
                </a:r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−0.3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−0.1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3−2.3865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1−1.6457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+0.6703 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184576"/>
              </a:xfrm>
              <a:blipFill rotWithShape="1">
                <a:blip r:embed="rId2"/>
                <a:stretch>
                  <a:fillRect l="-583" t="-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47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18457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l">
              <a:buNone/>
            </a:pPr>
            <a:endParaRPr lang="el-GR" sz="1800" dirty="0" smtClean="0"/>
          </a:p>
          <a:p>
            <a:pPr marL="0" indent="0" algn="ctr">
              <a:buNone/>
            </a:pPr>
            <a:r>
              <a:rPr lang="el-GR" sz="1800" dirty="0" smtClean="0"/>
              <a:t>Σύγκριση </a:t>
            </a:r>
            <a:r>
              <a:rPr lang="el-GR" sz="1800" dirty="0"/>
              <a:t>απόκρισης πλάτους αναλογικού και ψηφιακού φίλτρου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3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196752"/>
            <a:ext cx="5756602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616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Συμπεράσματα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184576"/>
          </a:xfrm>
        </p:spPr>
        <p:txBody>
          <a:bodyPr>
            <a:normAutofit/>
          </a:bodyPr>
          <a:lstStyle/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Η μέθοδος </a:t>
            </a:r>
            <a:r>
              <a:rPr lang="el-GR" sz="1800" dirty="0"/>
              <a:t>της αμετάβλητης κρουστικής απόκρισης </a:t>
            </a:r>
            <a:r>
              <a:rPr lang="el-GR" sz="1800" b="1" dirty="0"/>
              <a:t>γενικά αποτυγχάνει </a:t>
            </a:r>
            <a:r>
              <a:rPr lang="el-GR" sz="1800" dirty="0"/>
              <a:t>να υπολογίσει με ακρίβεια το ψηφιακό φίλτρο.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Η μέθοδος είναι κατάλληλη μόνο για το σχεδιασμό </a:t>
            </a:r>
            <a:r>
              <a:rPr lang="el-GR" sz="1800" dirty="0" err="1" smtClean="0"/>
              <a:t>βαθυπερατών</a:t>
            </a:r>
            <a:r>
              <a:rPr lang="el-GR" sz="1800" dirty="0" smtClean="0"/>
              <a:t> φίλτρων, επειδή η ανεπαρκής δειγματοληψία της κρουστικής απόκρισης δημιουργεί το φαινόμενο της αναδίπλωσης του φάσματος λόγω της απεικόνισης </a:t>
            </a:r>
            <a:r>
              <a:rPr lang="el-GR" sz="1800" b="1" dirty="0" smtClean="0"/>
              <a:t>πολλά-προς-ένα </a:t>
            </a:r>
            <a:r>
              <a:rPr lang="el-GR" sz="1800" dirty="0" smtClean="0"/>
              <a:t>μεταξύ των επιπέδων </a:t>
            </a:r>
            <a:r>
              <a:rPr lang="en-US" sz="1800" dirty="0" smtClean="0"/>
              <a:t>s</a:t>
            </a:r>
            <a:r>
              <a:rPr lang="el-GR" sz="1800" dirty="0" smtClean="0"/>
              <a:t> και </a:t>
            </a:r>
            <a:r>
              <a:rPr lang="en-US" sz="1800" dirty="0" smtClean="0"/>
              <a:t>z.</a:t>
            </a:r>
            <a:endParaRPr lang="el-GR" sz="1800" dirty="0" smtClean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Ιδιαίτερα </a:t>
            </a:r>
            <a:r>
              <a:rPr lang="el-GR" sz="1800" dirty="0"/>
              <a:t>στην περίπτωση του πρότυπου φίλτρου </a:t>
            </a:r>
            <a:r>
              <a:rPr lang="en-US" sz="1800" dirty="0"/>
              <a:t>Chebyshev</a:t>
            </a:r>
            <a:r>
              <a:rPr lang="el-GR" sz="1800" dirty="0"/>
              <a:t> τύπου Ι</a:t>
            </a:r>
            <a:r>
              <a:rPr lang="en-US" sz="1800" dirty="0"/>
              <a:t>I</a:t>
            </a:r>
            <a:r>
              <a:rPr lang="el-GR" sz="1800" dirty="0"/>
              <a:t>, </a:t>
            </a:r>
            <a:r>
              <a:rPr lang="el-GR" sz="1800" dirty="0" smtClean="0"/>
              <a:t>η </a:t>
            </a:r>
            <a:r>
              <a:rPr lang="el-GR" sz="1800" dirty="0"/>
              <a:t>απόκριση συχνότητας στη ζώνη αποκοπής του παραγόμενου ψηφιακού φίλτρου </a:t>
            </a:r>
            <a:r>
              <a:rPr lang="el-GR" sz="1800" dirty="0" smtClean="0"/>
              <a:t>διαφέρει </a:t>
            </a:r>
            <a:r>
              <a:rPr lang="el-GR" sz="1800" dirty="0"/>
              <a:t>σημαντικά από την αντίστοιχη απόκριση συχνότητας του αναλογικού φίλτρου. </a:t>
            </a:r>
            <a:endParaRPr lang="el-GR" sz="1800" dirty="0" smtClean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Αυτό </a:t>
            </a:r>
            <a:r>
              <a:rPr lang="el-GR" sz="1800" dirty="0"/>
              <a:t>οφείλεται στο </a:t>
            </a:r>
            <a:r>
              <a:rPr lang="el-GR" sz="1800" dirty="0" smtClean="0"/>
              <a:t>γεγονός </a:t>
            </a:r>
            <a:r>
              <a:rPr lang="el-GR" sz="1800" dirty="0"/>
              <a:t>ότι το φίλτρο </a:t>
            </a:r>
            <a:r>
              <a:rPr lang="en-US" sz="1800" dirty="0"/>
              <a:t>Chebyshev</a:t>
            </a:r>
            <a:r>
              <a:rPr lang="el-GR" sz="1800" dirty="0"/>
              <a:t> τύπου ΙΙ έχει </a:t>
            </a:r>
            <a:r>
              <a:rPr lang="el-GR" sz="1800" dirty="0" err="1"/>
              <a:t>ισοκυματική</a:t>
            </a:r>
            <a:r>
              <a:rPr lang="el-GR" sz="1800" dirty="0"/>
              <a:t> συμπεριφορά στη ζώνη αποκοπής, άρα η απόκριση συχνότητάς του δεν τείνει στο </a:t>
            </a:r>
            <a:r>
              <a:rPr lang="el-GR" sz="1800" dirty="0" smtClean="0"/>
              <a:t>μηδέν </a:t>
            </a:r>
            <a:r>
              <a:rPr lang="el-GR" sz="1800" dirty="0"/>
              <a:t>για τις υψηλές συχνότητες. </a:t>
            </a:r>
            <a:endParaRPr lang="el-GR" sz="1800" dirty="0" smtClean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Έτσι</a:t>
            </a:r>
            <a:r>
              <a:rPr lang="el-GR" sz="1800" dirty="0"/>
              <a:t>, το φαινόμενο της αλλοίωσης του φάσματος </a:t>
            </a:r>
            <a:r>
              <a:rPr lang="el-GR" sz="1800" dirty="0" smtClean="0"/>
              <a:t>που </a:t>
            </a:r>
            <a:r>
              <a:rPr lang="el-GR" sz="1800" dirty="0"/>
              <a:t>εμφανίζεται λόγω της δειγματοληψίας </a:t>
            </a:r>
            <a:r>
              <a:rPr lang="el-GR" sz="1800" dirty="0" smtClean="0"/>
              <a:t>συχνότητας </a:t>
            </a:r>
            <a:r>
              <a:rPr lang="el-GR" sz="1800" dirty="0"/>
              <a:t>είναι ακόμα πιο έντονο και εμφανές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088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Μέθοδος </a:t>
            </a:r>
            <a:br>
              <a:rPr lang="el-GR" dirty="0" smtClean="0"/>
            </a:br>
            <a:r>
              <a:rPr lang="el-GR" dirty="0" smtClean="0"/>
              <a:t>Διγραμμικού Μετασχηματισμού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Bilinear </a:t>
            </a:r>
            <a:r>
              <a:rPr lang="en-US" dirty="0" err="1" smtClean="0"/>
              <a:t>Tranform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89006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Μέθοδος διγραμμικού μετασχηματισμού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μέθοδος του διγραμμικού </a:t>
                </a:r>
                <a:r>
                  <a:rPr lang="el-GR" sz="1800" dirty="0" smtClean="0"/>
                  <a:t>μετασχηματισμού </a:t>
                </a:r>
                <a:r>
                  <a:rPr lang="el-GR" sz="1800" dirty="0"/>
                  <a:t>(</a:t>
                </a:r>
                <a:r>
                  <a:rPr lang="en-US" sz="1800" dirty="0"/>
                  <a:t>bilinear transform</a:t>
                </a:r>
                <a:r>
                  <a:rPr lang="el-GR" sz="1800" dirty="0"/>
                  <a:t>) </a:t>
                </a:r>
                <a:r>
                  <a:rPr lang="el-GR" sz="1800" dirty="0" smtClean="0"/>
                  <a:t>εξασφαλίζει </a:t>
                </a:r>
                <a:r>
                  <a:rPr lang="el-GR" sz="1800" dirty="0"/>
                  <a:t>απεικόνιση </a:t>
                </a:r>
                <a:r>
                  <a:rPr lang="el-GR" sz="1800" b="1" dirty="0"/>
                  <a:t>ένα-προς-ένα</a:t>
                </a:r>
                <a:r>
                  <a:rPr lang="el-GR" sz="1800" dirty="0"/>
                  <a:t> των σημείων των επιπέδων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/>
                <a:r>
                  <a:rPr lang="el-GR" sz="1800" dirty="0" smtClean="0"/>
                  <a:t>Η </a:t>
                </a:r>
                <a:r>
                  <a:rPr lang="el-GR" sz="1800" dirty="0"/>
                  <a:t>σχέση απεικόνισης μεταξύ των μεταβλητών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αποδεικνύεται ότι δίνεται </a:t>
                </a:r>
                <a:r>
                  <a:rPr lang="el-GR" sz="1800" dirty="0"/>
                  <a:t>από τις σχέσεις: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>
                        <a:latin typeface="Cambria Math"/>
                      </a:rPr>
                      <m:t>s</m:t>
                    </m:r>
                    <m:r>
                      <a:rPr lang="el-GR" sz="20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200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000">
                            <a:latin typeface="Cambria Math"/>
                          </a:rPr>
                          <m:t>T</m:t>
                        </m:r>
                      </m:den>
                    </m:f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2000" i="1">
                            <a:latin typeface="Cambria Math"/>
                          </a:rPr>
                          <m:t>𝑧</m:t>
                        </m:r>
                        <m:r>
                          <a:rPr lang="el-GR" sz="2000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el-GR" sz="2000" i="1">
                            <a:latin typeface="Cambria Math"/>
                          </a:rPr>
                          <m:t>𝑧</m:t>
                        </m:r>
                        <m:r>
                          <a:rPr lang="el-GR" sz="2000" i="1">
                            <a:latin typeface="Cambria Math"/>
                          </a:rPr>
                          <m:t>+1</m:t>
                        </m:r>
                      </m:den>
                    </m:f>
                    <m:r>
                      <a:rPr lang="el-GR" sz="20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𝑧</m:t>
                    </m:r>
                    <m:r>
                      <a:rPr lang="el-GR" sz="20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2000" i="1">
                            <a:latin typeface="Cambria Math"/>
                          </a:rPr>
                          <m:t>1+</m:t>
                        </m:r>
                        <m:f>
                          <m:f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2000" i="1">
                                <a:latin typeface="Cambria Math"/>
                              </a:rPr>
                              <m:t>𝑠𝑇</m:t>
                            </m:r>
                          </m:num>
                          <m:den>
                            <m:r>
                              <a:rPr lang="el-GR" sz="20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el-GR" sz="2000" i="1"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2000" i="1">
                                <a:latin typeface="Cambria Math"/>
                              </a:rPr>
                              <m:t>𝑠𝑇</m:t>
                            </m:r>
                          </m:num>
                          <m:den>
                            <m:r>
                              <a:rPr lang="el-GR" sz="20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den>
                    </m:f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3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376979"/>
            <a:ext cx="5400600" cy="30763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47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Μέθοδος διγραμμικού μετασχηματισμού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Παρατηρήσεις</a:t>
                </a:r>
                <a:r>
                  <a:rPr lang="el-GR" sz="1800" dirty="0" smtClean="0"/>
                  <a:t>:</a:t>
                </a:r>
              </a:p>
              <a:p>
                <a:pPr lvl="0" algn="l"/>
                <a:r>
                  <a:rPr lang="el-GR" sz="1800" dirty="0"/>
                  <a:t>Το θετικό μέρος του φανταστικού άξονα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𝑗</m:t>
                    </m:r>
                    <m:r>
                      <a:rPr lang="en-US" sz="1800" i="1">
                        <a:latin typeface="Cambria Math"/>
                      </a:rPr>
                      <m:t>𝛺</m:t>
                    </m:r>
                  </m:oMath>
                </a14:m>
                <a:r>
                  <a:rPr lang="el-GR" sz="1800" dirty="0"/>
                  <a:t> 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απεικονίζεται στο θετικό ήμισυ της περιφέρειας του μοναδιαίου κύκλου 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endParaRPr lang="el-GR" sz="1800" dirty="0" smtClean="0"/>
              </a:p>
              <a:p>
                <a:pPr lvl="0" algn="l"/>
                <a:r>
                  <a:rPr lang="el-GR" sz="1800" dirty="0" smtClean="0"/>
                  <a:t>Το αρνητικό </a:t>
                </a:r>
                <a:r>
                  <a:rPr lang="el-GR" sz="1800" dirty="0"/>
                  <a:t>μέρος του φανταστικού άξονα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𝑗</m:t>
                    </m:r>
                    <m:r>
                      <a:rPr lang="en-US" sz="1800" i="1">
                        <a:latin typeface="Cambria Math"/>
                      </a:rPr>
                      <m:t>𝛺</m:t>
                    </m:r>
                  </m:oMath>
                </a14:m>
                <a:r>
                  <a:rPr lang="el-GR" sz="1800" dirty="0"/>
                  <a:t> απεικονίζεται στο </a:t>
                </a:r>
                <a:r>
                  <a:rPr lang="el-GR" sz="1800" dirty="0" smtClean="0"/>
                  <a:t>αρνητικό </a:t>
                </a:r>
                <a:r>
                  <a:rPr lang="el-GR" sz="1800" dirty="0"/>
                  <a:t>ήμισυ της περιφέρειας του μοναδιαίου κύκλου 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lvl="0" algn="l"/>
                <a:r>
                  <a:rPr lang="el-GR" sz="1800" dirty="0"/>
                  <a:t>Το αριστερό ημιεπίπεδο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απεικονίζεται στο εσωτερικό του μοναδιαίου κύκλου 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. Επομένως, από ένα ευσταθές αναλογικό φίλτρο παράγεται ένα επίσης ευσταθές ψηφιακό φίλτρο. </a:t>
                </a:r>
              </a:p>
              <a:p>
                <a:pPr lvl="0" algn="l"/>
                <a:r>
                  <a:rPr lang="el-GR" sz="1800" dirty="0"/>
                  <a:t>Το δεξιό ημιεπίπεδο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απεικονίζεται στο εξωτερικό του μοναδιαίου </a:t>
                </a:r>
                <a:r>
                  <a:rPr lang="el-GR" sz="1800" dirty="0" smtClean="0"/>
                  <a:t>κύκλου </a:t>
                </a:r>
                <a:r>
                  <a:rPr lang="el-GR" sz="1800" dirty="0"/>
                  <a:t>του επιπέδου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lvl="0" algn="l"/>
                <a:endParaRPr lang="el-GR" sz="1800" dirty="0"/>
              </a:p>
              <a:p>
                <a:pPr marL="0" lvl="0" indent="0" algn="l">
                  <a:buNone/>
                </a:pPr>
                <a:endParaRPr lang="el-GR" sz="1800" dirty="0" smtClean="0"/>
              </a:p>
              <a:p>
                <a:pPr marL="0" lvl="0" indent="0" algn="l"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47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Απεικόνιση μεταξύ </a:t>
            </a:r>
            <a:r>
              <a:rPr lang="el-GR" sz="2400" dirty="0" smtClean="0"/>
              <a:t>αναλογικής και </a:t>
            </a:r>
            <a:r>
              <a:rPr lang="el-GR" sz="2400" dirty="0"/>
              <a:t>ψηφιακής συχνότητας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Η σχέση απεικόνισης μεταξύ </a:t>
                </a:r>
                <a:r>
                  <a:rPr lang="el-GR" sz="1700" dirty="0"/>
                  <a:t>της αναλογικής συχνότητας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𝛺</m:t>
                    </m:r>
                  </m:oMath>
                </a14:m>
                <a:r>
                  <a:rPr lang="el-GR" sz="1700" dirty="0"/>
                  <a:t> και της ψηφιακής </a:t>
                </a:r>
                <a:r>
                  <a:rPr lang="el-GR" sz="1700" dirty="0" smtClean="0"/>
                  <a:t>συχνό</a:t>
                </a:r>
                <a:r>
                  <a:rPr lang="en-US" sz="1700" dirty="0" smtClean="0"/>
                  <a:t>-</a:t>
                </a:r>
                <a:r>
                  <a:rPr lang="el-GR" sz="1700" dirty="0" err="1" smtClean="0"/>
                  <a:t>τητας</a:t>
                </a:r>
                <a:r>
                  <a:rPr lang="el-GR" sz="1700" dirty="0" smtClean="0"/>
                  <a:t> </a:t>
                </a:r>
                <a14:m>
                  <m:oMath xmlns:m="http://schemas.openxmlformats.org/officeDocument/2006/math">
                    <m:r>
                      <a:rPr lang="el-GR" sz="1700" i="1" dirty="0">
                        <a:latin typeface="Cambria Math"/>
                      </a:rPr>
                      <m:t>𝜔</m:t>
                    </m:r>
                    <m:r>
                      <a:rPr lang="el-GR" sz="1700" i="1" dirty="0">
                        <a:latin typeface="Cambria Math"/>
                      </a:rPr>
                      <m:t>,</m:t>
                    </m:r>
                  </m:oMath>
                </a14:m>
                <a:r>
                  <a:rPr lang="el-GR" sz="1700" dirty="0"/>
                  <a:t> είναι: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𝜔</m:t>
                    </m:r>
                    <m:r>
                      <a:rPr lang="el-GR" sz="1700" i="1">
                        <a:latin typeface="Cambria Math"/>
                      </a:rPr>
                      <m:t>=2</m:t>
                    </m:r>
                    <m:func>
                      <m:funcPr>
                        <m:ctrlPr>
                          <a:rPr lang="el-GR" sz="1700" i="1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700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sz="17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7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700" i="1">
                                    <a:latin typeface="Cambria Math"/>
                                  </a:rPr>
                                  <m:t>𝛺𝛵</m:t>
                                </m:r>
                              </m:num>
                              <m:den>
                                <m:r>
                                  <a:rPr lang="el-GR" sz="17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l-GR" sz="1700" dirty="0"/>
                  <a:t> και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𝛺</m:t>
                    </m:r>
                    <m:r>
                      <a:rPr lang="el-GR" sz="17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7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7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l-GR" sz="1700" i="1">
                            <a:latin typeface="Cambria Math"/>
                          </a:rPr>
                          <m:t>𝑇</m:t>
                        </m:r>
                      </m:den>
                    </m:f>
                    <m:func>
                      <m:funcPr>
                        <m:ctrlPr>
                          <a:rPr lang="el-GR" sz="17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700">
                            <a:latin typeface="Cambria Math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7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700" i="1">
                                    <a:latin typeface="Cambria Math"/>
                                  </a:rPr>
                                  <m:t>𝜔</m:t>
                                </m:r>
                              </m:num>
                              <m:den>
                                <m:r>
                                  <a:rPr lang="el-GR" sz="17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l-GR" sz="17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b="1" u="sng" dirty="0" smtClean="0"/>
                  <a:t>Παρατηρήσεις</a:t>
                </a:r>
                <a:r>
                  <a:rPr lang="el-GR" sz="1700" dirty="0" smtClean="0"/>
                  <a:t>: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/>
                  <a:t>Ολόκληρο το σύνολο των </a:t>
                </a:r>
                <a:r>
                  <a:rPr lang="el-GR" sz="1700" dirty="0" smtClean="0"/>
                  <a:t>αναλογικών </a:t>
                </a:r>
                <a:br>
                  <a:rPr lang="el-GR" sz="1700" dirty="0" smtClean="0"/>
                </a:br>
                <a:r>
                  <a:rPr lang="el-GR" sz="1700" dirty="0" smtClean="0"/>
                  <a:t>συχνοτήτων απεικονίζεται </a:t>
                </a:r>
                <a:r>
                  <a:rPr lang="el-GR" sz="1700" dirty="0"/>
                  <a:t>στην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:r>
                  <a:rPr lang="el-GR" sz="1700" dirty="0" smtClean="0"/>
                  <a:t>περιοχή ψηφιακών </a:t>
                </a:r>
                <a:r>
                  <a:rPr lang="el-GR" sz="1700" dirty="0"/>
                  <a:t>συχνοτήτων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–</m:t>
                    </m:r>
                    <m:r>
                      <a:rPr lang="en-US" sz="1700" i="1">
                        <a:latin typeface="Cambria Math"/>
                      </a:rPr>
                      <m:t>𝜋</m:t>
                    </m:r>
                    <m:r>
                      <a:rPr lang="el-GR" sz="1700" i="1">
                        <a:latin typeface="Cambria Math"/>
                      </a:rPr>
                      <m:t>≤</m:t>
                    </m:r>
                    <m:r>
                      <a:rPr lang="en-US" sz="1700" i="1">
                        <a:latin typeface="Cambria Math"/>
                      </a:rPr>
                      <m:t>𝜔</m:t>
                    </m:r>
                    <m:r>
                      <a:rPr lang="el-GR" sz="1700" i="1">
                        <a:latin typeface="Cambria Math"/>
                      </a:rPr>
                      <m:t>≤</m:t>
                    </m:r>
                    <m:r>
                      <a:rPr lang="en-US" sz="1700" i="1">
                        <a:latin typeface="Cambria Math"/>
                      </a:rPr>
                      <m:t>𝜋</m:t>
                    </m:r>
                  </m:oMath>
                </a14:m>
                <a:r>
                  <a:rPr lang="el-GR" sz="1700" dirty="0"/>
                  <a:t>.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/>
                  <a:t>Η απεικόνιση αυτή είναι </a:t>
                </a:r>
                <a:r>
                  <a:rPr lang="el-GR" sz="1700" dirty="0" smtClean="0"/>
                  <a:t>μη-γραμμική, </a:t>
                </a:r>
                <a:br>
                  <a:rPr lang="el-GR" sz="1700" dirty="0" smtClean="0"/>
                </a:br>
                <a:r>
                  <a:rPr lang="el-GR" sz="1700" dirty="0" smtClean="0"/>
                  <a:t>δηλαδή </a:t>
                </a:r>
                <a:r>
                  <a:rPr lang="el-GR" sz="1700" dirty="0"/>
                  <a:t>προκύπτει </a:t>
                </a:r>
                <a:r>
                  <a:rPr lang="el-GR" sz="1700" dirty="0" smtClean="0"/>
                  <a:t>συμπίεση </a:t>
                </a:r>
                <a:br>
                  <a:rPr lang="el-GR" sz="1700" dirty="0" smtClean="0"/>
                </a:br>
                <a:r>
                  <a:rPr lang="el-GR" sz="1700" dirty="0" smtClean="0"/>
                  <a:t>συχνοτήτων (</a:t>
                </a:r>
                <a:r>
                  <a:rPr lang="en-US" sz="1700" dirty="0"/>
                  <a:t>frequency </a:t>
                </a:r>
                <a:r>
                  <a:rPr lang="en-US" sz="1700" dirty="0" smtClean="0"/>
                  <a:t>wrapping</a:t>
                </a:r>
                <a:r>
                  <a:rPr lang="el-GR" sz="1700" dirty="0"/>
                  <a:t>),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:r>
                  <a:rPr lang="el-GR" sz="1700" dirty="0" smtClean="0"/>
                  <a:t>γεγονός </a:t>
                </a:r>
                <a:r>
                  <a:rPr lang="el-GR" sz="1700" dirty="0"/>
                  <a:t>το οποίο </a:t>
                </a:r>
                <a:r>
                  <a:rPr lang="el-GR" sz="1700" dirty="0" smtClean="0"/>
                  <a:t>οφείλεται </a:t>
                </a:r>
                <a:r>
                  <a:rPr lang="el-GR" sz="1700" dirty="0"/>
                  <a:t>στην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:r>
                  <a:rPr lang="el-GR" sz="1700" dirty="0" smtClean="0"/>
                  <a:t>ύπαρξη </a:t>
                </a:r>
                <a:r>
                  <a:rPr lang="el-GR" sz="1700" dirty="0"/>
                  <a:t>της </a:t>
                </a:r>
                <a:r>
                  <a:rPr lang="el-GR" sz="1700" dirty="0" smtClean="0"/>
                  <a:t>συνάρτησης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700" i="1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700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l-GR" sz="17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700" i="1">
                                <a:latin typeface="Cambria Math"/>
                              </a:rPr>
                              <m:t> </m:t>
                            </m:r>
                          </m:e>
                        </m:d>
                      </m:e>
                    </m:func>
                  </m:oMath>
                </a14:m>
                <a:r>
                  <a:rPr lang="el-GR" sz="17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Επίλυση </a:t>
                </a:r>
                <a:r>
                  <a:rPr lang="el-GR" sz="1700" dirty="0"/>
                  <a:t>στο </a:t>
                </a:r>
                <a:r>
                  <a:rPr lang="en-US" sz="1700" dirty="0"/>
                  <a:t>Matlab</a:t>
                </a:r>
                <a:r>
                  <a:rPr lang="el-GR" sz="1700" dirty="0"/>
                  <a:t>:</a:t>
                </a:r>
                <a:r>
                  <a:rPr lang="en-US" sz="1700" dirty="0"/>
                  <a:t> </a:t>
                </a:r>
                <a:r>
                  <a:rPr lang="en-US" sz="1700" b="1" dirty="0"/>
                  <a:t>[</a:t>
                </a:r>
                <a:r>
                  <a:rPr lang="en-US" sz="1700" b="1" dirty="0" err="1"/>
                  <a:t>bz</a:t>
                </a:r>
                <a:r>
                  <a:rPr lang="en-US" sz="1700" b="1" dirty="0"/>
                  <a:t>, </a:t>
                </a:r>
                <a:r>
                  <a:rPr lang="en-US" sz="1700" b="1" dirty="0" err="1"/>
                  <a:t>az</a:t>
                </a:r>
                <a:r>
                  <a:rPr lang="en-US" sz="1700" b="1" dirty="0"/>
                  <a:t>] = </a:t>
                </a:r>
                <a:r>
                  <a:rPr lang="en-US" sz="1700" b="1" dirty="0" smtClean="0"/>
                  <a:t>bilinear(</a:t>
                </a:r>
                <a:r>
                  <a:rPr lang="en-US" sz="1700" b="1" dirty="0" err="1" smtClean="0"/>
                  <a:t>bs</a:t>
                </a:r>
                <a:r>
                  <a:rPr lang="en-US" sz="1700" b="1" dirty="0" smtClean="0"/>
                  <a:t>, </a:t>
                </a:r>
                <a:r>
                  <a:rPr lang="en-US" sz="1700" b="1" dirty="0"/>
                  <a:t>as, </a:t>
                </a:r>
                <a:r>
                  <a:rPr lang="en-US" sz="1700" b="1" dirty="0" err="1"/>
                  <a:t>Fd</a:t>
                </a:r>
                <a:r>
                  <a:rPr lang="en-US" sz="1700" b="1" dirty="0"/>
                  <a:t>)</a:t>
                </a:r>
                <a:r>
                  <a:rPr lang="el-GR" sz="1700" dirty="0"/>
                  <a:t>, όπου </a:t>
                </a:r>
                <a:r>
                  <a:rPr lang="en-US" sz="1700" dirty="0" err="1"/>
                  <a:t>bz</a:t>
                </a:r>
                <a:r>
                  <a:rPr lang="en-US" sz="1700" dirty="0"/>
                  <a:t>, </a:t>
                </a:r>
                <a:r>
                  <a:rPr lang="en-US" sz="1700" dirty="0" err="1"/>
                  <a:t>az</a:t>
                </a:r>
                <a:r>
                  <a:rPr lang="en-US" sz="1700" dirty="0"/>
                  <a:t>, </a:t>
                </a:r>
                <a:r>
                  <a:rPr lang="el-GR" sz="1700" dirty="0"/>
                  <a:t>οι συντελεστές του ψηφιακού φίλτρου,  </a:t>
                </a:r>
                <a:r>
                  <a:rPr lang="en-US" sz="1700" dirty="0" err="1"/>
                  <a:t>bs</a:t>
                </a:r>
                <a:r>
                  <a:rPr lang="en-US" sz="1700" dirty="0"/>
                  <a:t>, as</a:t>
                </a:r>
                <a:r>
                  <a:rPr lang="el-GR" sz="1700" dirty="0"/>
                  <a:t> οι συντελεστές του αναλογικού φίλτρου και </a:t>
                </a:r>
                <a:r>
                  <a:rPr lang="en-US" sz="1700" dirty="0" err="1"/>
                  <a:t>Fd</a:t>
                </a:r>
                <a:r>
                  <a:rPr lang="en-US" sz="1700" dirty="0"/>
                  <a:t>=1/Td</a:t>
                </a:r>
                <a:r>
                  <a:rPr lang="el-GR" sz="1700" dirty="0" smtClean="0"/>
                  <a:t>.</a:t>
                </a:r>
                <a:endParaRPr lang="el-GR" sz="17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35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37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11\Figure_11.36.jpg"/>
          <p:cNvPicPr/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3816424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47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/>
                  <a:t>Με χρήση του διγραμμικού μετασχηματισμού να μετατραπεί σε ψηφιακό το </a:t>
                </a:r>
                <a:r>
                  <a:rPr lang="el-GR" sz="1800" dirty="0" smtClean="0"/>
                  <a:t>αναλογικό φίλτρο με </a:t>
                </a:r>
                <a:r>
                  <a:rPr lang="el-GR" sz="1800" dirty="0"/>
                  <a:t>συνάρτηση </a:t>
                </a:r>
                <a:r>
                  <a:rPr lang="el-GR" sz="1800" dirty="0" smtClean="0"/>
                  <a:t>μεταφοράς (άσκηση 1):</a:t>
                </a: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+7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+4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+3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i="1" u="sng" dirty="0"/>
                  <a:t>Απάντηση</a:t>
                </a:r>
                <a:r>
                  <a:rPr lang="el-GR" sz="1800" i="1" dirty="0"/>
                  <a:t>:</a:t>
                </a:r>
                <a:r>
                  <a:rPr lang="el-GR" sz="1800" b="1" i="1" dirty="0"/>
                  <a:t> </a:t>
                </a:r>
                <a:r>
                  <a:rPr lang="el-GR" sz="1800" dirty="0" smtClean="0"/>
                  <a:t>Θέτουμε </a:t>
                </a:r>
                <a:r>
                  <a:rPr lang="el-GR" sz="1800" dirty="0"/>
                  <a:t>τιμή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𝛵</m:t>
                    </m:r>
                    <m:r>
                      <a:rPr lang="el-GR" sz="1800" i="1">
                        <a:latin typeface="Cambria Math"/>
                      </a:rPr>
                      <m:t>=2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στη σχέση:</a:t>
                </a: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>
                          <a:latin typeface="Cambria Math"/>
                        </a:rPr>
                        <m:t>s</m:t>
                      </m:r>
                      <m:r>
                        <a:rPr lang="el-GR" sz="180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800">
                                      <a:latin typeface="Cambria Math"/>
                                    </a:rPr>
                                    <m:t>T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+1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  <m:r>
                            <a:rPr lang="el-GR" sz="1800" i="1">
                              <a:latin typeface="Cambria Math"/>
                            </a:rPr>
                            <m:t>=2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  <m:r>
                            <a:rPr lang="el-GR" sz="1800" i="1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/>
                  <a:t>Η ζητούμενη συνάρτηση μεταφοράς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δίνεται από τη σχέση</a:t>
                </a:r>
                <a:r>
                  <a:rPr lang="el-GR" sz="1800" dirty="0" smtClean="0"/>
                  <a:t>:</a:t>
                </a: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b="1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+1</m:t>
                                  </m:r>
                                </m:den>
                              </m:f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+7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𝑧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−1</m:t>
                                      </m:r>
                                    </m:num>
                                    <m:den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𝑧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+1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+4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+1</m:t>
                                  </m:r>
                                </m:den>
                              </m:f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+3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/>
                  <a:t>Με απλοποίηση λαμβάνουμε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+7</m:t>
                          </m:r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n-US" sz="1800" i="1">
                              <a:latin typeface="Cambria Math"/>
                            </a:rPr>
                            <m:t>+2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+2</m:t>
                          </m:r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1.25+1.75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+0.5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1+0.5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 smtClean="0"/>
                  <a:t>Συγκρίνοντας </a:t>
                </a:r>
                <a:r>
                  <a:rPr lang="el-GR" sz="1800" dirty="0"/>
                  <a:t>το αποτέλεσμα με </a:t>
                </a:r>
                <a:r>
                  <a:rPr lang="el-GR" sz="1800" dirty="0" smtClean="0"/>
                  <a:t>της άσκησης 1 παρατηρούμε </a:t>
                </a:r>
                <a:r>
                  <a:rPr lang="el-GR" sz="1800" dirty="0"/>
                  <a:t>ότι οι συναρτήσεις μεταφοράς των ψηφιακών φίλτρων που </a:t>
                </a:r>
                <a:r>
                  <a:rPr lang="el-GR" sz="1800" dirty="0" smtClean="0"/>
                  <a:t>παράγονται </a:t>
                </a:r>
                <a:r>
                  <a:rPr lang="el-GR" sz="1800" dirty="0"/>
                  <a:t>από τις μεθόδους της αμετάβλητης κρουστικής απόκρισης και του </a:t>
                </a:r>
                <a:r>
                  <a:rPr lang="el-GR" sz="1800" dirty="0" smtClean="0"/>
                  <a:t>διγραμμικού </a:t>
                </a:r>
                <a:r>
                  <a:rPr lang="el-GR" sz="1800" dirty="0"/>
                  <a:t>μετασχηματισμού είναι </a:t>
                </a:r>
                <a:r>
                  <a:rPr lang="el-GR" sz="1800" b="1" dirty="0"/>
                  <a:t>διαφορετικές </a:t>
                </a:r>
                <a:r>
                  <a:rPr lang="el-GR" sz="1800" dirty="0"/>
                  <a:t>μεταξύ τους.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294" b="-141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807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Μετασχηματισμοί συχνότητας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Τρόπος Α’</a:t>
                </a:r>
                <a:endParaRPr lang="en-US" sz="1800" u="sng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Μετασχηματίζουμε </a:t>
                </a:r>
                <a:r>
                  <a:rPr lang="el-GR" sz="1800" dirty="0"/>
                  <a:t>το πρότυπο βαθυπερατό αναλογικό φίλτρο στην </a:t>
                </a:r>
                <a:r>
                  <a:rPr lang="el-GR" sz="1800" dirty="0" smtClean="0"/>
                  <a:t>κατάλληλη </a:t>
                </a:r>
                <a:r>
                  <a:rPr lang="el-GR" sz="1800" dirty="0"/>
                  <a:t>ζώνη συχνοτήτων λειτουργίας (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→</m:t>
                    </m:r>
                    <m:r>
                      <a:rPr lang="el-GR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Μετατρέπουμε το πρότυπο αναλογικό φίλτρο </a:t>
                </a:r>
                <a:r>
                  <a:rPr lang="el-GR" sz="1800" dirty="0"/>
                  <a:t>σε  ψηφιακό (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→</m:t>
                    </m:r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Τρόπος Β’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Μετατρέπουμε το πρότυπο αναλογικό σε ψηφιακό (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→</m:t>
                    </m:r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Μετασχηματίζουμε το πρότυπο βαθυπερατό ψηφιακό φίλτρο </a:t>
                </a:r>
                <a:r>
                  <a:rPr lang="el-GR" sz="1800" dirty="0"/>
                  <a:t>στην κατάλληλη ζώνη συχνοτήτων </a:t>
                </a:r>
                <a:r>
                  <a:rPr lang="el-GR" sz="1800" dirty="0" smtClean="0"/>
                  <a:t>λειτουργίας</a:t>
                </a:r>
                <a:r>
                  <a:rPr lang="el-GR" sz="1800" dirty="0"/>
                  <a:t> (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 →</m:t>
                    </m:r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807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l-GR" dirty="0"/>
              <a:t>Φίλτρα  άπειρης  κρουστικής </a:t>
            </a:r>
            <a:r>
              <a:rPr lang="el-GR" dirty="0" smtClean="0"/>
              <a:t>απόκρισης</a:t>
            </a:r>
            <a:r>
              <a:rPr lang="en-US" dirty="0" smtClean="0"/>
              <a:t> (IIR)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Κρουστική απόκριση:</a:t>
                </a:r>
                <a:r>
                  <a:rPr lang="el-GR" sz="1800" dirty="0"/>
                  <a:t>	</a:t>
                </a:r>
                <a:endParaRPr lang="en-US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h</m:t>
                      </m:r>
                      <m:r>
                        <a:rPr lang="en-US" sz="1800" b="0" i="1" smtClean="0">
                          <a:latin typeface="Cambria Math"/>
                        </a:rPr>
                        <m:t>[</m:t>
                      </m:r>
                      <m:r>
                        <a:rPr lang="en-US" sz="1800" b="0" i="1" smtClean="0">
                          <a:latin typeface="Cambria Math"/>
                        </a:rPr>
                        <m:t>𝑛</m:t>
                      </m:r>
                      <m:r>
                        <a:rPr lang="en-US" sz="1800" b="0" i="1" smtClean="0">
                          <a:latin typeface="Cambria Math"/>
                        </a:rPr>
                        <m:t>] 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𝑀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[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] −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h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[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]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Συνάρτηση μεταφοράς:</a:t>
                </a:r>
                <a:endParaRPr lang="en-US" sz="1800" i="1" dirty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[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]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[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]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𝐶</m:t>
                      </m:r>
                      <m:f>
                        <m:fPr>
                          <m:ctrlPr>
                            <a:rPr lang="en-US" sz="1800" i="1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∏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∏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Τάξη</a:t>
                </a:r>
                <a:r>
                  <a:rPr lang="el-GR" sz="1800" dirty="0"/>
                  <a:t>: ο μεγαλύτερος αριθμός των προηγούμενων εισαγόμενων και εξαγόμενων τιμών </a:t>
                </a:r>
                <a:r>
                  <a:rPr lang="el-GR" sz="1800" dirty="0" smtClean="0"/>
                  <a:t>που </a:t>
                </a:r>
                <a:r>
                  <a:rPr lang="el-GR" sz="1800" dirty="0"/>
                  <a:t>απαιτούνται για να </a:t>
                </a:r>
                <a:r>
                  <a:rPr lang="el-GR" sz="1800" dirty="0" smtClean="0"/>
                  <a:t>υπολογιστεί </a:t>
                </a:r>
                <a:r>
                  <a:rPr lang="el-GR" sz="1800" dirty="0"/>
                  <a:t>η τρέχουσα έξοδος.  </a:t>
                </a:r>
                <a:r>
                  <a:rPr lang="el-GR" sz="1800" dirty="0" smtClean="0"/>
                  <a:t>Επειδή πρέπει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𝛮</m:t>
                    </m:r>
                    <m:r>
                      <a:rPr lang="el-GR" sz="1800">
                        <a:latin typeface="Cambria Math"/>
                      </a:rPr>
                      <m:t>≥</m:t>
                    </m:r>
                    <m:r>
                      <a:rPr lang="el-GR" sz="1800" i="1">
                        <a:latin typeface="Cambria Math"/>
                      </a:rPr>
                      <m:t>𝑀</m:t>
                    </m:r>
                  </m:oMath>
                </a14:m>
                <a:r>
                  <a:rPr lang="el-GR" sz="1800" dirty="0"/>
                  <a:t> για να είναι το </a:t>
                </a:r>
                <a:r>
                  <a:rPr lang="el-GR" sz="1800" dirty="0" smtClean="0"/>
                  <a:t>φίλτρο αιτιατό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τάξη του αναδρομικού </a:t>
                </a:r>
                <a:r>
                  <a:rPr lang="el-GR" sz="1800" dirty="0" smtClean="0"/>
                  <a:t>φίλτρου προσδιορίζεται </a:t>
                </a:r>
                <a:r>
                  <a:rPr lang="el-GR" sz="1800" dirty="0"/>
                  <a:t>από τον όρο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Πρόβλημα σχεδίασης</a:t>
                </a:r>
                <a:r>
                  <a:rPr lang="el-GR" sz="1800" dirty="0"/>
                  <a:t>: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Δίνονται οι «προδιαγραφές»</a:t>
                </a:r>
                <a:r>
                  <a:rPr lang="en-US" sz="1800" dirty="0"/>
                  <a:t>,</a:t>
                </a:r>
                <a:r>
                  <a:rPr lang="el-GR" sz="1800" dirty="0"/>
                  <a:t> δηλαδή η επιθυμητή απόκριση στη συχνότητα.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Ζητείται ο υπολογισμός των συντελεστών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𝑎</m:t>
                    </m:r>
                    <m:r>
                      <a:rPr lang="en-US" sz="1800" i="1" dirty="0">
                        <a:latin typeface="Cambria Math"/>
                      </a:rPr>
                      <m:t>[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], </m:t>
                    </m:r>
                    <m:r>
                      <a:rPr lang="en-US" sz="1800" i="1" dirty="0">
                        <a:latin typeface="Cambria Math"/>
                      </a:rPr>
                      <m:t>𝑏</m:t>
                    </m:r>
                    <m:r>
                      <a:rPr lang="en-US" sz="1800" i="1" dirty="0">
                        <a:latin typeface="Cambria Math"/>
                      </a:rPr>
                      <m:t>[</m:t>
                    </m:r>
                    <m:r>
                      <a:rPr lang="en-US" sz="1800" i="1" dirty="0">
                        <a:latin typeface="Cambria Math"/>
                      </a:rPr>
                      <m:t>𝑚</m:t>
                    </m:r>
                    <m:r>
                      <a:rPr lang="en-US" sz="1800" i="1" dirty="0">
                        <a:latin typeface="Cambria Math"/>
                      </a:rPr>
                      <m:t>]</m:t>
                    </m:r>
                  </m:oMath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517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l-GR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Από Βαθυπερατό Αναλογικό σε </a:t>
            </a:r>
            <a: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Αναλογικό </a:t>
            </a:r>
            <a:r>
              <a:rPr lang="el-GR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Επιλογής </a:t>
            </a:r>
            <a: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Συχνοτήτων</a:t>
            </a:r>
            <a:endParaRPr lang="el-GR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l-GR" sz="1800" dirty="0" smtClean="0"/>
                  <a:t>Σχεδιάζουμε </a:t>
                </a:r>
                <a:r>
                  <a:rPr lang="el-GR" sz="1800" dirty="0"/>
                  <a:t>αρχικά το πρότυπο βαθυπερατό αναλογικό φίλτρο με συχνότητα αποκοπής 3-</a:t>
                </a:r>
                <a:r>
                  <a:rPr lang="en-US" sz="1800" dirty="0"/>
                  <a:t>dB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algn="l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l-GR" sz="1800" dirty="0" smtClean="0"/>
                  <a:t>Κατόπιν </a:t>
                </a:r>
                <a:r>
                  <a:rPr lang="el-GR" sz="1800" dirty="0"/>
                  <a:t>το μετατρέπουμε στο κατάλληλο φίλτρο επιλογής συχνοτήτων με βάση την απεικόνιση συχνότητας </a:t>
                </a:r>
                <a:r>
                  <a:rPr lang="el-GR" sz="1800" dirty="0" smtClean="0"/>
                  <a:t>του πίνακα: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40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94032602"/>
                  </p:ext>
                </p:extLst>
              </p:nvPr>
            </p:nvGraphicFramePr>
            <p:xfrm>
              <a:off x="827583" y="2564904"/>
              <a:ext cx="7488833" cy="374166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41662"/>
                    <a:gridCol w="2984911"/>
                    <a:gridCol w="2162260"/>
                  </a:tblGrid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Μετασχηματισμός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Απεικόνιση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Νέες συχνότητες αποκοπής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Βαθυπερατό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  <m:sup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den>
                                </m:f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Υψιπερατό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  <m:sSubSup>
                                      <m:sSub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  <m:sup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Ζωνοπερατό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el-GR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dirty="0" err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Ζωνοφρακτικό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𝛺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el-GR" sz="16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𝛺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94032602"/>
                  </p:ext>
                </p:extLst>
              </p:nvPr>
            </p:nvGraphicFramePr>
            <p:xfrm>
              <a:off x="827583" y="2564904"/>
              <a:ext cx="7488833" cy="374166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41662"/>
                    <a:gridCol w="2984911"/>
                    <a:gridCol w="2162260"/>
                  </a:tblGrid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Μετασχηματισμός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Απεικόνιση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Νέες συχνότητες αποκοπής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Βαθυπερατό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78732" t="-100813" r="-72802" b="-2991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246197" t="-100813" r="-282" b="-299187"/>
                          </a:stretch>
                        </a:blipFill>
                      </a:tcPr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Υψιπερατό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78732" t="-202459" r="-72802" b="-2016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246197" t="-202459" r="-282" b="-201639"/>
                          </a:stretch>
                        </a:blipFill>
                      </a:tcPr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Ζωνοπερατό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78732" t="-300000" r="-7280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246197" t="-300000" r="-282" b="-100000"/>
                          </a:stretch>
                        </a:blipFill>
                      </a:tcPr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dirty="0" err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Ζωνοφρακτικό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78732" t="-400000" r="-72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246197" t="-400000" r="-28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2807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l-GR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Από Βαθυπερατό </a:t>
            </a:r>
            <a: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Ψηφιακό σε </a:t>
            </a:r>
            <a:b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Ψηφιακό Επιλογής Συχνοτήτων</a:t>
            </a:r>
            <a:endParaRPr lang="el-GR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l-GR" sz="1800" dirty="0" smtClean="0"/>
                  <a:t>Σχεδιάζουμε </a:t>
                </a:r>
                <a:r>
                  <a:rPr lang="el-GR" sz="1800" dirty="0"/>
                  <a:t>αρχικά το πρότυπο βαθυπερατό </a:t>
                </a:r>
                <a:r>
                  <a:rPr lang="el-GR" sz="1800" dirty="0" smtClean="0"/>
                  <a:t>ψηφιακό φίλτρο </a:t>
                </a:r>
                <a:r>
                  <a:rPr lang="el-GR" sz="1800" dirty="0"/>
                  <a:t>με </a:t>
                </a:r>
                <a:r>
                  <a:rPr lang="el-GR" sz="1800" dirty="0" smtClean="0"/>
                  <a:t>βάση </a:t>
                </a:r>
                <a:r>
                  <a:rPr lang="el-GR" sz="1800" dirty="0"/>
                  <a:t>την επιθυμητή συχνότητα αποκοπής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8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sz="1800" dirty="0"/>
                  <a:t> </a:t>
                </a:r>
                <a:endParaRPr lang="el-GR" sz="1800" dirty="0" smtClean="0"/>
              </a:p>
              <a:p>
                <a:pPr algn="l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l-GR" sz="1800" dirty="0" smtClean="0"/>
                  <a:t>Κατόπιν </a:t>
                </a:r>
                <a:r>
                  <a:rPr lang="el-GR" sz="1800" dirty="0"/>
                  <a:t>το μετατρέπουμε στο κατάλληλο φίλτρο επιλογής συχνοτήτων με βάση την απεικόνιση συχνότητας </a:t>
                </a:r>
                <a:r>
                  <a:rPr lang="el-GR" sz="1800" dirty="0" smtClean="0"/>
                  <a:t>του πίνακα: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41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4705894"/>
                  </p:ext>
                </p:extLst>
              </p:nvPr>
            </p:nvGraphicFramePr>
            <p:xfrm>
              <a:off x="827583" y="2564904"/>
              <a:ext cx="7488833" cy="302849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88233"/>
                    <a:gridCol w="2448272"/>
                    <a:gridCol w="2952328"/>
                  </a:tblGrid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Μετασχηματισμός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Απεικόνιση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Παράμετροι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Βαθυπερατό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→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</m:t>
                                    </m:r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𝑎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1−</m:t>
                                    </m:r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𝑎</m:t>
                                    </m:r>
                                    <m:sSup>
                                      <m:s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l-GR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𝑐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𝑎</m:t>
                                </m:r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sin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⁡</m:t>
                                    </m:r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[(</m:t>
                                    </m:r>
                                    <m:sSubSup>
                                      <m:sSub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𝑐</m:t>
                                        </m:r>
                                      </m:sub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l-GR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)/2]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sin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⁡</m:t>
                                    </m:r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[(</m:t>
                                    </m:r>
                                    <m:sSubSup>
                                      <m:sSub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𝑐</m:t>
                                        </m:r>
                                      </m:sub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l-GR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)/2]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Υψιπερατό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→−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+</m:t>
                                    </m:r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𝑎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1+</m:t>
                                    </m:r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𝑎</m:t>
                                    </m:r>
                                    <m:sSup>
                                      <m:s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l-GR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𝑐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′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𝑎</m:t>
                                </m:r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cos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⁡</m:t>
                                    </m:r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[(</m:t>
                                    </m:r>
                                    <m:sSubSup>
                                      <m:sSub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𝑐</m:t>
                                        </m:r>
                                      </m:sub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l-GR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)/2]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cos</m:t>
                                    </m:r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[(</m:t>
                                    </m:r>
                                    <m:sSubSup>
                                      <m:sSubSup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𝑐</m:t>
                                        </m:r>
                                      </m:sub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l-GR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)/2]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4705894"/>
                  </p:ext>
                </p:extLst>
              </p:nvPr>
            </p:nvGraphicFramePr>
            <p:xfrm>
              <a:off x="827583" y="2564904"/>
              <a:ext cx="7488833" cy="302849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088233"/>
                    <a:gridCol w="2448272"/>
                    <a:gridCol w="2952328"/>
                  </a:tblGrid>
                  <a:tr h="748333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Μετασχηματισμός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Απεικόνιση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Παράμετροι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14007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Βαθυπερατό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85323" t="-66310" r="-120647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153926" t="-66310" r="-207" b="-100000"/>
                          </a:stretch>
                        </a:blipFill>
                      </a:tcPr>
                    </a:tc>
                  </a:tr>
                  <a:tr h="114007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Υψιπερατό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85323" t="-166310" r="-120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153926" t="-166310" r="-20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2814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l-GR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Από Βαθυπερατό </a:t>
            </a:r>
            <a: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Ψηφιακό σε </a:t>
            </a:r>
            <a:b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l-GR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Ψηφιακό Επιλογής Συχνοτήτων</a:t>
            </a:r>
            <a:endParaRPr lang="el-GR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42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09666828"/>
                  </p:ext>
                </p:extLst>
              </p:nvPr>
            </p:nvGraphicFramePr>
            <p:xfrm>
              <a:off x="467545" y="1124744"/>
              <a:ext cx="8208912" cy="54673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289025"/>
                    <a:gridCol w="2683682"/>
                    <a:gridCol w="3236205"/>
                  </a:tblGrid>
                  <a:tr h="85004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 dirty="0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Μετασχηματισμός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 dirty="0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Απεικόνιση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Παράμετροι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507501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 dirty="0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Ζωνοπερατό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→−</m:t>
                                </m:r>
                                <m:f>
                                  <m:fPr>
                                    <m:ctrlP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−2</m:t>
                                        </m:r>
                                      </m:sup>
                                    </m:s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−2</m:t>
                                        </m:r>
                                      </m:sup>
                                    </m:s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+1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600" b="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600" b="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=−2</m:t>
                                </m:r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𝛽𝛫</m:t>
                                </m:r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/(</m:t>
                                </m:r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𝛫</m:t>
                                </m:r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+1)</m:t>
                                </m:r>
                              </m:oMath>
                            </m:oMathPara>
                          </a14:m>
                          <a:endParaRPr lang="el-GR" sz="1600" b="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=(</m:t>
                                </m:r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𝛫</m:t>
                                </m:r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−1)/(</m:t>
                                </m:r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𝛫</m:t>
                                </m:r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+1)</m:t>
                                </m:r>
                              </m:oMath>
                            </m:oMathPara>
                          </a14:m>
                          <a:endParaRPr lang="el-GR" sz="1600" b="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𝛽</m:t>
                                </m:r>
                                <m:r>
                                  <a:rPr lang="en-US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𝑐𝑜𝑠</m:t>
                                    </m:r>
                                    <m:r>
                                      <a:rPr lang="en-US" sz="1600" b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⁡</m:t>
                                    </m:r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[(</m:t>
                                    </m:r>
                                    <m:sSub>
                                      <m:sSub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  <m: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)/2]</m:t>
                                    </m:r>
                                  </m:num>
                                  <m:den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𝑐𝑜𝑠</m:t>
                                    </m:r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[(</m:t>
                                    </m:r>
                                    <m:sSub>
                                      <m:sSub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  <m: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)/2]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600" b="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𝛫</m:t>
                                </m:r>
                                <m:r>
                                  <a:rPr lang="el-GR" sz="16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=</m:t>
                                </m:r>
                                <m:func>
                                  <m:funcPr>
                                    <m:ctrlP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𝑐𝑜𝑡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l-GR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𝑢</m:t>
                                            </m:r>
                                          </m:sub>
                                        </m:sSub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𝑙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𝑡𝑎𝑛</m:t>
                                    </m:r>
                                  </m:e>
                                </m:func>
                                <m:d>
                                  <m:dPr>
                                    <m:ctrlPr>
                                      <a:rPr lang="el-GR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l-GR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fPr>
                                      <m:num>
                                        <m:sSubSup>
                                          <m:sSubSupPr>
                                            <m:ctrlPr>
                                              <a:rPr lang="el-GR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l-GR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𝑐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600" b="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</m:num>
                                      <m:den>
                                        <m:r>
                                          <a:rPr lang="en-US" sz="1600" b="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l-GR" sz="1600" b="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80903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 dirty="0" err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Ζωνοφρακτικό</a:t>
                          </a:r>
                          <a:endParaRPr lang="el-GR" sz="1600" b="1" dirty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→</m:t>
                                </m:r>
                                <m:f>
                                  <m:fPr>
                                    <m:ctrlP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−2</m:t>
                                        </m:r>
                                      </m:sup>
                                    </m:sSup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−2</m:t>
                                        </m:r>
                                      </m:sup>
                                    </m:sSup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+1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60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𝑢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60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  <a:p>
                          <a:pPr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1,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, </m:t>
                                </m:r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𝛽</m:t>
                                </m:r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6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όμοια</m:t>
                                </m:r>
                                <m:r>
                                  <a:rPr lang="el-GR" sz="16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</m:oMath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6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με</m:t>
                                </m:r>
                                <m:r>
                                  <a:rPr lang="el-GR" sz="16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16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παραπάνω</m:t>
                                </m:r>
                              </m:oMath>
                            </m:oMathPara>
                          </a14:m>
                          <a:endParaRPr lang="el-GR" sz="160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𝛫</m:t>
                                </m:r>
                                <m:r>
                                  <a:rPr lang="el-GR" sz="160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Verdana"/>
                                  </a:rPr>
                                  <m:t>=</m:t>
                                </m:r>
                                <m:func>
                                  <m:funcPr>
                                    <m:ctrlP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tan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l-GR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𝑢</m:t>
                                            </m:r>
                                          </m:sub>
                                        </m:sSub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𝑙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  <m:t>tan</m:t>
                                    </m:r>
                                  </m:e>
                                </m:func>
                                <m:d>
                                  <m:dPr>
                                    <m:ctrlPr>
                                      <a:rPr lang="el-GR" sz="16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mbria Math" panose="02040503050406030204" pitchFamily="18" charset="0"/>
                                        <a:cs typeface="Verdana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l-GR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</m:ctrlPr>
                                      </m:fPr>
                                      <m:num>
                                        <m:sSubSup>
                                          <m:sSubSupPr>
                                            <m:ctrlPr>
                                              <a:rPr lang="el-GR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l-GR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𝑐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600" i="1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Verdana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</m:num>
                                      <m:den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Verdana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l-GR" sz="1600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09666828"/>
                  </p:ext>
                </p:extLst>
              </p:nvPr>
            </p:nvGraphicFramePr>
            <p:xfrm>
              <a:off x="467545" y="1124744"/>
              <a:ext cx="8208912" cy="54673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289025"/>
                    <a:gridCol w="2683682"/>
                    <a:gridCol w="3236205"/>
                  </a:tblGrid>
                  <a:tr h="850048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 dirty="0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Μετασχηματισμός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 dirty="0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Απεικόνιση</a:t>
                          </a:r>
                          <a:endParaRPr lang="el-GR" sz="16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>
                              <a:solidFill>
                                <a:srgbClr val="FFFF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Παράμετροι</a:t>
                          </a:r>
                          <a:endParaRPr lang="el-GR" sz="16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68224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 dirty="0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Ζωνοπερατό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85455" t="-31818" r="-120909" b="-72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53672" t="-31818" r="-188" b="-72273"/>
                          </a:stretch>
                        </a:blipFill>
                      </a:tcPr>
                    </a:tc>
                  </a:tr>
                  <a:tr h="1935099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l-GR" sz="1600" b="1" dirty="0" err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Verdana"/>
                            </a:rPr>
                            <a:t>Ζωνοφρακτικό</a:t>
                          </a:r>
                          <a:endParaRPr lang="el-GR" sz="1600" b="1" dirty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85455" t="-182965" r="-120909" b="-3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53672" t="-182965" r="-188" b="-31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8894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l-GR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Επίδραση Πεπερασμένου </a:t>
            </a:r>
            <a: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l-G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Μήκους </a:t>
            </a:r>
            <a:r>
              <a:rPr lang="el-GR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Λέξης </a:t>
            </a:r>
            <a:r>
              <a:rPr lang="el-G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l-G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l-G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στην </a:t>
            </a:r>
            <a:r>
              <a:rPr lang="el-GR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Ακρίβεια των </a:t>
            </a:r>
            <a:r>
              <a:rPr lang="el-GR" sz="32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Φίλτρων</a:t>
            </a:r>
            <a:endParaRPr lang="el-GR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82597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Επίδραση της πεπερασμένης ακρίβειας συντελεστών στην υλοποίηση του φίλτρου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l-GR" sz="1800" dirty="0" smtClean="0"/>
              <a:t>Η ακρίβεια </a:t>
            </a:r>
            <a:r>
              <a:rPr lang="el-GR" sz="1800" dirty="0"/>
              <a:t>υλοποίησης των </a:t>
            </a:r>
            <a:r>
              <a:rPr lang="en-US" sz="1800" dirty="0"/>
              <a:t>FIR </a:t>
            </a:r>
            <a:r>
              <a:rPr lang="el-GR" sz="1800" dirty="0"/>
              <a:t>και των </a:t>
            </a:r>
            <a:r>
              <a:rPr lang="en-US" sz="1800" dirty="0"/>
              <a:t>IIR </a:t>
            </a:r>
            <a:r>
              <a:rPr lang="el-GR" sz="1800" dirty="0"/>
              <a:t>φίλτρων </a:t>
            </a:r>
            <a:r>
              <a:rPr lang="el-GR" sz="1800" dirty="0" smtClean="0"/>
              <a:t>μειώνεται από την πεπερασμένη </a:t>
            </a:r>
            <a:r>
              <a:rPr lang="el-GR" sz="1800" dirty="0"/>
              <a:t>ακρίβεια </a:t>
            </a:r>
            <a:r>
              <a:rPr lang="el-GR" sz="1800" dirty="0" smtClean="0"/>
              <a:t>της αναπαράσταση </a:t>
            </a:r>
            <a:r>
              <a:rPr lang="el-GR" sz="1800" dirty="0"/>
              <a:t>των συντελεστών </a:t>
            </a:r>
            <a:r>
              <a:rPr lang="el-GR" sz="1800" dirty="0" smtClean="0"/>
              <a:t>τους, εξαιτίας: </a:t>
            </a:r>
          </a:p>
          <a:p>
            <a:pPr marL="0" indent="0" algn="l">
              <a:buNone/>
            </a:pPr>
            <a:r>
              <a:rPr lang="el-GR" sz="1800" dirty="0"/>
              <a:t> </a:t>
            </a:r>
          </a:p>
          <a:p>
            <a:pPr lvl="0" algn="l"/>
            <a:r>
              <a:rPr lang="el-GR" sz="1800" dirty="0" smtClean="0"/>
              <a:t>Της δυαδικής </a:t>
            </a:r>
            <a:r>
              <a:rPr lang="el-GR" sz="1800" dirty="0"/>
              <a:t>αναπαράστασης των αριθμών στο υπολογιστικό σύστημα που υλοποιεί το </a:t>
            </a:r>
            <a:r>
              <a:rPr lang="el-GR" sz="1800" dirty="0" smtClean="0"/>
              <a:t>φίλτρο.</a:t>
            </a:r>
            <a:endParaRPr lang="el-GR" sz="1800" dirty="0"/>
          </a:p>
          <a:p>
            <a:pPr lvl="0" algn="l"/>
            <a:r>
              <a:rPr lang="el-GR" sz="1800" dirty="0" smtClean="0"/>
              <a:t>Της </a:t>
            </a:r>
            <a:r>
              <a:rPr lang="el-GR" sz="1800" dirty="0" err="1" smtClean="0"/>
              <a:t>κβάντωσης</a:t>
            </a:r>
            <a:r>
              <a:rPr lang="el-GR" sz="1800" dirty="0" smtClean="0"/>
              <a:t> </a:t>
            </a:r>
            <a:r>
              <a:rPr lang="el-GR" sz="1800" dirty="0"/>
              <a:t>των συντελεστών των </a:t>
            </a:r>
            <a:r>
              <a:rPr lang="el-GR" sz="1800" dirty="0" smtClean="0"/>
              <a:t>φίλτρων.</a:t>
            </a:r>
            <a:endParaRPr lang="el-GR" sz="1800" dirty="0"/>
          </a:p>
          <a:p>
            <a:pPr lvl="0" algn="l"/>
            <a:r>
              <a:rPr lang="el-GR" sz="1800" dirty="0" smtClean="0"/>
              <a:t>Της στρογγυλοποίησης </a:t>
            </a:r>
            <a:r>
              <a:rPr lang="el-GR" sz="1800" dirty="0"/>
              <a:t>των ενδιάμεσων αποτελεσμάτων κατά τον υπολογισμό της εξόδου του φίλτρου. </a:t>
            </a:r>
          </a:p>
          <a:p>
            <a:pPr marL="0" indent="0" algn="l">
              <a:buNone/>
            </a:pPr>
            <a:r>
              <a:rPr lang="el-GR" sz="1800" dirty="0"/>
              <a:t> </a:t>
            </a:r>
          </a:p>
          <a:p>
            <a:pPr marL="0" indent="0" algn="l">
              <a:buNone/>
            </a:pPr>
            <a:r>
              <a:rPr lang="el-GR" sz="1800" dirty="0"/>
              <a:t>Τα φαινόμενα αυτά έχουν ως </a:t>
            </a:r>
            <a:r>
              <a:rPr lang="el-GR" sz="1800" dirty="0" err="1"/>
              <a:t>αποτέλεσµα</a:t>
            </a:r>
            <a:r>
              <a:rPr lang="el-GR" sz="1800" dirty="0"/>
              <a:t> την απόκλιση των </a:t>
            </a:r>
            <a:r>
              <a:rPr lang="el-GR" sz="1800" dirty="0" smtClean="0"/>
              <a:t>χαρακτηριστικών </a:t>
            </a:r>
            <a:r>
              <a:rPr lang="el-GR" sz="1800" dirty="0"/>
              <a:t>του ψηφιακού φίλτρου από τις επιθυμητές προδιαγραφές, οπότε το </a:t>
            </a:r>
            <a:r>
              <a:rPr lang="el-GR" sz="1800" dirty="0" smtClean="0"/>
              <a:t>φίλτρο </a:t>
            </a:r>
            <a:r>
              <a:rPr lang="el-GR" sz="1800" dirty="0"/>
              <a:t>παύει να είναι βέλτιστο. </a:t>
            </a:r>
            <a:endParaRPr lang="el-GR" sz="1800" dirty="0" smtClean="0"/>
          </a:p>
          <a:p>
            <a:pPr marL="0" indent="0" algn="l">
              <a:buNone/>
            </a:pPr>
            <a:r>
              <a:rPr lang="el-GR" sz="1800" dirty="0" smtClean="0"/>
              <a:t>Ειδικά </a:t>
            </a:r>
            <a:r>
              <a:rPr lang="el-GR" sz="1800" dirty="0"/>
              <a:t>στην περίπτωση των φίλτρων </a:t>
            </a:r>
            <a:r>
              <a:rPr lang="en-US" sz="1800" dirty="0"/>
              <a:t>IIR </a:t>
            </a:r>
            <a:r>
              <a:rPr lang="el-GR" sz="1800" dirty="0"/>
              <a:t>ελλοχεύει ο κίνδυνος της μετακίνησης ενός ή περισσότερων πόλων επάνω στον μοναδιαίο κύκλο ή ακόμα και εκτός αυτού, οπότε το φίλτρο παύει να είναι ευσταθές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057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(α) Να </a:t>
                </a:r>
                <a:r>
                  <a:rPr lang="el-GR" sz="1600" dirty="0"/>
                  <a:t>εξεταστεί ως προς την αιτιότητα και ευστάθεια το </a:t>
                </a:r>
                <a:r>
                  <a:rPr lang="en-US" sz="1600" dirty="0"/>
                  <a:t>IIR</a:t>
                </a:r>
                <a:r>
                  <a:rPr lang="el-GR" sz="1600" dirty="0"/>
                  <a:t> ψηφιακό φίλτρο με </a:t>
                </a:r>
                <a:r>
                  <a:rPr lang="el-GR" sz="1600" dirty="0" err="1" smtClean="0"/>
                  <a:t>συνάρ</a:t>
                </a:r>
                <a:r>
                  <a:rPr lang="el-GR" sz="1600" dirty="0" smtClean="0"/>
                  <a:t>-</a:t>
                </a:r>
                <a:r>
                  <a:rPr lang="el-GR" sz="1600" dirty="0" err="1" smtClean="0"/>
                  <a:t>τηση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μεταφοράς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𝐻</m:t>
                      </m:r>
                      <m:r>
                        <a:rPr lang="en-US" sz="1600" i="1">
                          <a:latin typeface="Cambria Math"/>
                        </a:rPr>
                        <m:t>(</m:t>
                      </m:r>
                      <m:r>
                        <a:rPr lang="en-US" sz="1600" i="1">
                          <a:latin typeface="Cambria Math"/>
                        </a:rPr>
                        <m:t>𝑧</m:t>
                      </m:r>
                      <m:r>
                        <a:rPr lang="en-US" sz="1600" i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1−0.816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1−1.927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+0.928176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/>
                  <a:t> </a:t>
                </a:r>
                <a:r>
                  <a:rPr lang="el-GR" sz="1600" i="1" u="sng" dirty="0" smtClean="0"/>
                  <a:t>Απάντηση</a:t>
                </a:r>
                <a:r>
                  <a:rPr lang="el-GR" sz="1600" dirty="0"/>
                  <a:t>: Με </a:t>
                </a:r>
                <a:r>
                  <a:rPr lang="el-GR" sz="1600" dirty="0" err="1"/>
                  <a:t>παραγοντοποίηση</a:t>
                </a:r>
                <a:r>
                  <a:rPr lang="el-GR" sz="1600" dirty="0"/>
                  <a:t> του παρονομαστή η συνάρτηση μεταφοράς γράφεται: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𝐻</m:t>
                      </m:r>
                      <m:r>
                        <a:rPr lang="el-GR" sz="1600">
                          <a:latin typeface="Cambria Math"/>
                        </a:rPr>
                        <m:t>(</m:t>
                      </m:r>
                      <m:r>
                        <a:rPr lang="el-GR" sz="1600" i="1">
                          <a:latin typeface="Cambria Math"/>
                        </a:rPr>
                        <m:t>𝑧</m:t>
                      </m:r>
                      <m:r>
                        <a:rPr lang="el-GR" sz="160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>
                              <a:latin typeface="Cambria Math"/>
                            </a:rPr>
                            <m:t>1</m:t>
                          </m:r>
                          <m:r>
                            <a:rPr lang="el-GR" sz="1600" i="1">
                              <a:latin typeface="Cambria Math"/>
                            </a:rPr>
                            <m:t>−</m:t>
                          </m:r>
                          <m:r>
                            <a:rPr lang="el-GR" sz="1600">
                              <a:latin typeface="Cambria Math"/>
                            </a:rPr>
                            <m:t>0.816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600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</m:num>
                        <m:den>
                          <m:r>
                            <a:rPr lang="el-GR" sz="1600">
                              <a:latin typeface="Cambria Math"/>
                            </a:rPr>
                            <m:t>(1</m:t>
                          </m:r>
                          <m:r>
                            <a:rPr lang="el-GR" sz="1600" i="1">
                              <a:latin typeface="Cambria Math"/>
                            </a:rPr>
                            <m:t>−</m:t>
                          </m:r>
                          <m:r>
                            <a:rPr lang="el-GR" sz="1600">
                              <a:latin typeface="Cambria Math"/>
                            </a:rPr>
                            <m:t>0.951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600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l-GR" sz="1600">
                              <a:latin typeface="Cambria Math"/>
                            </a:rPr>
                            <m:t>)(1</m:t>
                          </m:r>
                          <m:r>
                            <a:rPr lang="el-GR" sz="1600" i="1">
                              <a:latin typeface="Cambria Math"/>
                            </a:rPr>
                            <m:t>−</m:t>
                          </m:r>
                          <m:r>
                            <a:rPr lang="el-GR" sz="1600">
                              <a:latin typeface="Cambria Math"/>
                            </a:rPr>
                            <m:t>0.976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600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r>
                            <a:rPr lang="el-GR" sz="160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/>
                  <a:t>Τ</a:t>
                </a:r>
                <a:r>
                  <a:rPr lang="el-GR" sz="1600" dirty="0" smtClean="0"/>
                  <a:t>ο </a:t>
                </a:r>
                <a:r>
                  <a:rPr lang="en-US" sz="1600" dirty="0" smtClean="0"/>
                  <a:t>IIR </a:t>
                </a:r>
                <a:r>
                  <a:rPr lang="el-GR" sz="1600" dirty="0"/>
                  <a:t>φίλτρο διαθέτει ένα μηδενικό στη θέση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𝑧</m:t>
                    </m:r>
                    <m:r>
                      <a:rPr lang="el-GR" sz="1600" i="1">
                        <a:latin typeface="Cambria Math"/>
                      </a:rPr>
                      <m:t>=0.816</m:t>
                    </m:r>
                  </m:oMath>
                </a14:m>
                <a:r>
                  <a:rPr lang="el-GR" sz="1600" dirty="0"/>
                  <a:t> και δύο πραγματικούς πόλους στις θέσεις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=0.951</m:t>
                    </m:r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=0.976</m:t>
                    </m:r>
                  </m:oMath>
                </a14:m>
                <a:r>
                  <a:rPr lang="el-GR" sz="1600" dirty="0"/>
                  <a:t>. Και οι δύο πόλοι βρίσκονται εντός του μοναδιαίου κύκλου, άρα το φίλτρο είναι ευσταθές</a:t>
                </a:r>
                <a:r>
                  <a:rPr lang="el-GR" sz="1600" dirty="0" smtClean="0"/>
                  <a:t>. 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Για να υπολογίσουμε την κρουστική </a:t>
                </a:r>
                <a:r>
                  <a:rPr lang="el-GR" sz="1600" dirty="0"/>
                  <a:t>απόκριση </a:t>
                </a:r>
                <a:r>
                  <a:rPr lang="el-GR" sz="1600" dirty="0" smtClean="0"/>
                  <a:t>γράφουμε </a:t>
                </a:r>
                <a:r>
                  <a:rPr lang="el-GR" sz="1600" dirty="0"/>
                  <a:t>τη συνάρτηση </a:t>
                </a:r>
                <a:r>
                  <a:rPr lang="el-GR" sz="1600" dirty="0" smtClean="0"/>
                  <a:t>μεταφοράς </a:t>
                </a:r>
                <a:r>
                  <a:rPr lang="el-GR" sz="1600" dirty="0"/>
                  <a:t>σε ανάπτυγμα απλών κλασμάτων</a:t>
                </a:r>
                <a:r>
                  <a:rPr lang="el-GR" sz="1600" dirty="0" smtClean="0"/>
                  <a:t>:</a:t>
                </a: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>
                              <a:latin typeface="Cambria Math"/>
                            </a:rPr>
                            <m:t>6.4</m:t>
                          </m:r>
                        </m:num>
                        <m:den>
                          <m:r>
                            <a:rPr lang="el-GR" sz="1600">
                              <a:latin typeface="Cambria Math"/>
                            </a:rPr>
                            <m:t>1</m:t>
                          </m:r>
                          <m:r>
                            <a:rPr lang="el-GR" sz="1600" i="1">
                              <a:latin typeface="Cambria Math"/>
                            </a:rPr>
                            <m:t>−</m:t>
                          </m:r>
                          <m:r>
                            <a:rPr lang="el-GR" sz="1600">
                              <a:latin typeface="Cambria Math"/>
                            </a:rPr>
                            <m:t>0.976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600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</m:den>
                      </m:f>
                      <m:r>
                        <a:rPr lang="el-GR" sz="16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>
                              <a:latin typeface="Cambria Math"/>
                            </a:rPr>
                            <m:t>5.4</m:t>
                          </m:r>
                        </m:num>
                        <m:den>
                          <m:r>
                            <a:rPr lang="el-GR" sz="1600">
                              <a:latin typeface="Cambria Math"/>
                            </a:rPr>
                            <m:t>1</m:t>
                          </m:r>
                          <m:r>
                            <a:rPr lang="el-GR" sz="1600" i="1">
                              <a:latin typeface="Cambria Math"/>
                            </a:rPr>
                            <m:t>−</m:t>
                          </m:r>
                          <m:r>
                            <a:rPr lang="el-GR" sz="1600">
                              <a:latin typeface="Cambria Math"/>
                            </a:rPr>
                            <m:t>0.951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600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Η </a:t>
                </a:r>
                <a:r>
                  <a:rPr lang="el-GR" sz="1600" dirty="0"/>
                  <a:t>κρουστική απόκριση είναι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h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6.4 </m:t>
                          </m:r>
                          <m:r>
                            <a:rPr lang="el-GR" sz="1600" i="1">
                              <a:latin typeface="Cambria Math"/>
                            </a:rPr>
                            <m:t>𝑥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0.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976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600" i="1">
                              <a:latin typeface="Cambria Math"/>
                            </a:rPr>
                            <m:t>−5.4 </m:t>
                          </m:r>
                          <m:r>
                            <a:rPr lang="el-GR" sz="1600" i="1">
                              <a:latin typeface="Cambria Math"/>
                            </a:rPr>
                            <m:t>𝑥</m:t>
                          </m:r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0.951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/>
                        </a:rPr>
                        <m:t>𝑢</m:t>
                      </m:r>
                      <m:r>
                        <a:rPr lang="el-GR" sz="1600" i="1">
                          <a:latin typeface="Cambria Math"/>
                        </a:rPr>
                        <m:t>[</m:t>
                      </m:r>
                      <m:r>
                        <a:rPr lang="el-GR" sz="1600" i="1">
                          <a:latin typeface="Cambria Math"/>
                        </a:rPr>
                        <m:t>𝑛</m:t>
                      </m:r>
                      <m:r>
                        <a:rPr lang="el-GR" sz="1600" i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807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endParaRPr lang="en-US" sz="1600" dirty="0"/>
          </a:p>
          <a:p>
            <a:pPr marL="0" indent="0">
              <a:buNone/>
            </a:pPr>
            <a:endParaRPr lang="el-GR" sz="1600" dirty="0"/>
          </a:p>
          <a:p>
            <a:pPr marL="0" indent="0" algn="ctr">
              <a:buNone/>
            </a:pPr>
            <a:endParaRPr lang="el-GR" sz="1600" dirty="0" smtClean="0"/>
          </a:p>
          <a:p>
            <a:pPr marL="0" indent="0" algn="ctr">
              <a:buNone/>
            </a:pPr>
            <a:endParaRPr lang="el-GR" sz="1600" dirty="0"/>
          </a:p>
          <a:p>
            <a:pPr marL="0" indent="0" algn="ctr">
              <a:buNone/>
            </a:pPr>
            <a:endParaRPr lang="el-GR" sz="1600" dirty="0" smtClean="0"/>
          </a:p>
          <a:p>
            <a:pPr marL="0" indent="0" algn="ctr">
              <a:buNone/>
            </a:pPr>
            <a:endParaRPr lang="el-GR" sz="1600" dirty="0" smtClean="0"/>
          </a:p>
          <a:p>
            <a:pPr marL="0" indent="0" algn="ctr">
              <a:buNone/>
            </a:pPr>
            <a:endParaRPr lang="el-GR" sz="1600" dirty="0"/>
          </a:p>
          <a:p>
            <a:pPr marL="0" indent="0" algn="ctr">
              <a:buNone/>
            </a:pPr>
            <a:endParaRPr lang="el-GR" sz="1600" dirty="0" smtClean="0"/>
          </a:p>
          <a:p>
            <a:pPr marL="0" indent="0" algn="ctr">
              <a:buNone/>
            </a:pPr>
            <a:endParaRPr lang="el-GR" sz="1600" dirty="0"/>
          </a:p>
          <a:p>
            <a:pPr marL="0" indent="0" algn="ctr">
              <a:buNone/>
            </a:pPr>
            <a:endParaRPr lang="el-GR" sz="1600" dirty="0" smtClean="0"/>
          </a:p>
          <a:p>
            <a:pPr marL="0" indent="0" algn="ctr">
              <a:buNone/>
            </a:pPr>
            <a:r>
              <a:rPr lang="el-GR" sz="1600" dirty="0" smtClean="0"/>
              <a:t>Κρουστική </a:t>
            </a:r>
            <a:r>
              <a:rPr lang="el-GR" sz="1600" dirty="0"/>
              <a:t>απόκριση και διάγραμμα πόλων – μηδενικών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6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600" dirty="0" smtClean="0"/>
              <a:t>Επομένως, το </a:t>
            </a:r>
            <a:r>
              <a:rPr lang="el-GR" sz="1600" dirty="0"/>
              <a:t>σύστημα είναι αιτιατό και ευσταθές καθώς και οι δύο πόλοι είναι εντός του μοναδιαίου κύκλου, όπως </a:t>
            </a:r>
            <a:r>
              <a:rPr lang="el-GR" sz="1600" dirty="0" smtClean="0"/>
              <a:t>άλλωστε </a:t>
            </a:r>
            <a:r>
              <a:rPr lang="el-GR" sz="1600" dirty="0"/>
              <a:t>προέκυψε και από τη θεωρητική επίλυση</a:t>
            </a:r>
            <a:r>
              <a:rPr lang="el-GR" sz="1600" dirty="0" smtClean="0"/>
              <a:t>.</a:t>
            </a:r>
            <a:endParaRPr lang="el-GR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46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4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593166"/>
            <a:ext cx="6121980" cy="25559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454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dirty="0" smtClean="0"/>
                  <a:t>(β) Να </a:t>
                </a:r>
                <a:r>
                  <a:rPr lang="el-GR" sz="1600" dirty="0"/>
                  <a:t>αποτυπωθούν οι συντελεστές του φίλτρου με ακρίβεια δύο δεκαδικών </a:t>
                </a:r>
                <a:r>
                  <a:rPr lang="el-GR" sz="1600" dirty="0" smtClean="0"/>
                  <a:t>ψηφίων </a:t>
                </a:r>
                <a:r>
                  <a:rPr lang="el-GR" sz="1600" dirty="0"/>
                  <a:t>και να επαναληφθεί η διερεύνηση</a:t>
                </a:r>
                <a:r>
                  <a:rPr lang="el-GR" sz="1600" dirty="0" smtClean="0"/>
                  <a:t>.</a:t>
                </a:r>
              </a:p>
              <a:p>
                <a:pPr marL="0" indent="0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u="sng" dirty="0" smtClean="0"/>
                  <a:t>Απάντηση</a:t>
                </a:r>
                <a:r>
                  <a:rPr lang="el-GR" sz="1600" dirty="0" smtClean="0"/>
                  <a:t>: Στην </a:t>
                </a:r>
                <a:r>
                  <a:rPr lang="el-GR" sz="1600" dirty="0"/>
                  <a:t>περίπτωση που οι συντελεστές του φίλτρου δοθούν με ακρίβεια δύο </a:t>
                </a:r>
                <a:r>
                  <a:rPr lang="el-GR" sz="1600" dirty="0" smtClean="0"/>
                  <a:t>δεκαδικών </a:t>
                </a:r>
                <a:r>
                  <a:rPr lang="el-GR" sz="1600" dirty="0"/>
                  <a:t>ψηφίων, τότε η συνάρτηση μεταφοράς γράφεται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𝐻</m:t>
                      </m:r>
                      <m:r>
                        <a:rPr lang="en-US" sz="1600" i="1">
                          <a:latin typeface="Cambria Math"/>
                        </a:rPr>
                        <m:t>(</m:t>
                      </m:r>
                      <m:r>
                        <a:rPr lang="en-US" sz="1600" i="1">
                          <a:latin typeface="Cambria Math"/>
                        </a:rPr>
                        <m:t>𝑧</m:t>
                      </m:r>
                      <m:r>
                        <a:rPr lang="en-US" sz="1600" i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1−0.82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1−1.93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+0.93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600" dirty="0" smtClean="0"/>
              </a:p>
              <a:p>
                <a:pPr marL="0" indent="0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dirty="0" smtClean="0"/>
                  <a:t>Η κρουστική </a:t>
                </a:r>
                <a:r>
                  <a:rPr lang="el-GR" sz="1600" dirty="0"/>
                  <a:t>απόκριση </a:t>
                </a:r>
                <a:r>
                  <a:rPr lang="el-GR" sz="1600" dirty="0" smtClean="0"/>
                  <a:t>είναι: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h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2.5714 </m:t>
                        </m:r>
                        <m:r>
                          <a:rPr lang="el-GR" sz="1600" i="1">
                            <a:latin typeface="Cambria Math"/>
                          </a:rPr>
                          <m:t>𝑥</m:t>
                        </m:r>
                        <m:r>
                          <a:rPr lang="el-GR" sz="1600" i="1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1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l-GR" sz="1600" i="1">
                            <a:latin typeface="Cambria Math"/>
                          </a:rPr>
                          <m:t>−1.5714 </m:t>
                        </m:r>
                        <m:r>
                          <a:rPr lang="el-GR" sz="1600" i="1">
                            <a:latin typeface="Cambria Math"/>
                          </a:rPr>
                          <m:t>𝑥</m:t>
                        </m:r>
                        <m:r>
                          <a:rPr lang="el-GR" sz="1600" i="1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0.93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 </m:t>
                    </m:r>
                    <m:r>
                      <a:rPr lang="el-GR" sz="1600" i="1">
                        <a:latin typeface="Cambria Math"/>
                      </a:rPr>
                      <m:t>𝑢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l-GR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endParaRPr lang="el-GR" sz="1600" dirty="0"/>
              </a:p>
              <a:p>
                <a:pPr marL="0" indent="0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 smtClean="0"/>
              </a:p>
              <a:p>
                <a:pPr marL="0" indent="0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/>
              </a:p>
              <a:p>
                <a:pPr marL="0" indent="0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dirty="0"/>
                  <a:t> </a:t>
                </a:r>
                <a:endParaRPr lang="el-GR" sz="16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dirty="0" smtClean="0"/>
                  <a:t>Παρατηρούμε </a:t>
                </a:r>
                <a:r>
                  <a:rPr lang="el-GR" sz="1600" dirty="0"/>
                  <a:t>ότι ο ένας πόλος μετακινήθηκε επάνω στον μοναδιαίο κύκλο. Επομένως το σύστημα είναι πλέον οριακά ευσταθές.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70" t="-941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47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4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429000"/>
            <a:ext cx="5256584" cy="21309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966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Συμπεράσματα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/>
              <a:t>Ένα IIR φίλτρο είναι ευάλωτο στην ακρίβεια απεικόνισης των </a:t>
            </a:r>
            <a:r>
              <a:rPr lang="el-GR" sz="1600" dirty="0" smtClean="0"/>
              <a:t>συντελεστών </a:t>
            </a:r>
            <a:r>
              <a:rPr lang="el-GR" sz="1600" dirty="0"/>
              <a:t>του, επειδή μικρές μεταβολές στην αναπαράσταση των </a:t>
            </a:r>
            <a:r>
              <a:rPr lang="el-GR" sz="1600" dirty="0" smtClean="0"/>
              <a:t>συντελεστών </a:t>
            </a:r>
            <a:r>
              <a:rPr lang="el-GR" sz="1600" dirty="0"/>
              <a:t>μπορεί να δημιουργήσει μεγάλη αλλαγή στην απόκριση </a:t>
            </a:r>
            <a:r>
              <a:rPr lang="el-GR" sz="1600" dirty="0" smtClean="0"/>
              <a:t>συχνότητας</a:t>
            </a:r>
            <a:r>
              <a:rPr lang="el-GR" sz="1600" dirty="0"/>
              <a:t>, καθώς είναι δυνατό οι πόλοι του φίλτρου να μετακινηθούν επάνω ή εκτός του μοναδιαίου κύκλου, οπότε το φίλτρο </a:t>
            </a:r>
            <a:r>
              <a:rPr lang="el-GR" sz="1600" dirty="0" smtClean="0"/>
              <a:t>καθίσταται </a:t>
            </a:r>
            <a:r>
              <a:rPr lang="el-GR" sz="1600" dirty="0"/>
              <a:t>ασταθές.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/>
              <a:t>Ένα FIR φίλτρο δεν διαθέτει πόλους, οπότε η μειωμένη ακρίβεια </a:t>
            </a:r>
            <a:r>
              <a:rPr lang="el-GR" sz="1600" dirty="0" smtClean="0"/>
              <a:t>απεικόνισης </a:t>
            </a:r>
            <a:r>
              <a:rPr lang="el-GR" sz="1600" dirty="0"/>
              <a:t>των συντελεστών του μπορεί να το καθιστά λιγότερο βέλτιστο, δεν το καθιστά όμως ασταθές. </a:t>
            </a:r>
            <a:endParaRPr lang="el-GR" sz="1600" dirty="0" smtClean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Το </a:t>
            </a:r>
            <a:r>
              <a:rPr lang="el-GR" sz="1600" dirty="0"/>
              <a:t>γεγονός ότι τα FIR φίλτρα είναι πάντα ευσταθή είναι ένα σημαντικό χαρακτηριστικό τους. </a:t>
            </a:r>
            <a:endParaRPr lang="el-GR" sz="1600" dirty="0" smtClean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 smtClean="0"/>
              <a:t>Ένα </a:t>
            </a:r>
            <a:r>
              <a:rPr lang="el-GR" sz="1600" dirty="0"/>
              <a:t>άλλο </a:t>
            </a:r>
            <a:r>
              <a:rPr lang="el-GR" sz="1600" dirty="0" smtClean="0"/>
              <a:t>πλεονέκτημά </a:t>
            </a:r>
            <a:r>
              <a:rPr lang="el-GR" sz="1600" dirty="0"/>
              <a:t>τους είναι ότι έχουν πάντα γραμμική απόκριση φάσης</a:t>
            </a:r>
            <a:r>
              <a:rPr lang="el-GR" sz="1600" dirty="0" smtClean="0"/>
              <a:t>.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r>
              <a:rPr lang="el-GR" sz="1600" dirty="0"/>
              <a:t>Αποδεικνύεται ότι οι επιπτώσεις της </a:t>
            </a:r>
            <a:r>
              <a:rPr lang="el-GR" sz="1600" dirty="0" smtClean="0"/>
              <a:t>πεπερασμένης </a:t>
            </a:r>
            <a:r>
              <a:rPr lang="el-GR" sz="1600" dirty="0"/>
              <a:t>ακρίβειας στην </a:t>
            </a:r>
            <a:r>
              <a:rPr lang="el-GR" sz="1600" dirty="0" smtClean="0"/>
              <a:t>αναπαράσταση </a:t>
            </a:r>
            <a:r>
              <a:rPr lang="el-GR" sz="1600" dirty="0"/>
              <a:t>των συντελεστών και στον </a:t>
            </a:r>
            <a:r>
              <a:rPr lang="el-GR" sz="1600" dirty="0" smtClean="0"/>
              <a:t>υπολογισμό </a:t>
            </a:r>
            <a:r>
              <a:rPr lang="el-GR" sz="1600" dirty="0"/>
              <a:t>των πράξεων σε ένα ψηφιακό </a:t>
            </a:r>
            <a:r>
              <a:rPr lang="el-GR" sz="1600" dirty="0" smtClean="0"/>
              <a:t>φίλτρο</a:t>
            </a:r>
            <a:r>
              <a:rPr lang="el-GR" sz="1600" dirty="0"/>
              <a:t>, μπορούν να μειωθούν αν το φίλτρο με τάξη υψηλότερης της δεύτερης </a:t>
            </a:r>
            <a:r>
              <a:rPr lang="el-GR" sz="1600" dirty="0" smtClean="0"/>
              <a:t>μπορεί </a:t>
            </a:r>
            <a:r>
              <a:rPr lang="el-GR" sz="1600" dirty="0"/>
              <a:t>να υλοποιηθεί ως </a:t>
            </a:r>
            <a:r>
              <a:rPr lang="el-GR" sz="1600" dirty="0" smtClean="0"/>
              <a:t>συνδυασμός δομών </a:t>
            </a:r>
            <a:r>
              <a:rPr lang="el-GR" sz="1600" dirty="0"/>
              <a:t>πρώτης και/ή δεύτερης τάξης σε σειρά ή παράλληλα.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958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Χαρακτηριστικά </a:t>
            </a:r>
            <a:r>
              <a:rPr lang="en-US" dirty="0" smtClean="0"/>
              <a:t>IIR </a:t>
            </a:r>
            <a:r>
              <a:rPr lang="el-GR" dirty="0" smtClean="0"/>
              <a:t>φίλτρων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Διαθέτουν κρουστική </a:t>
            </a:r>
            <a:r>
              <a:rPr lang="el-GR" sz="1800" dirty="0"/>
              <a:t>απόκριση </a:t>
            </a:r>
            <a:r>
              <a:rPr lang="el-GR" sz="1800" b="1" dirty="0"/>
              <a:t>άπειρης διάρκειας </a:t>
            </a:r>
            <a:r>
              <a:rPr lang="el-GR" sz="1800" dirty="0" smtClean="0"/>
              <a:t>.</a:t>
            </a:r>
            <a:endParaRPr lang="el-GR" sz="1800" b="1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Είναι </a:t>
            </a:r>
            <a:r>
              <a:rPr lang="el-GR" sz="1800" b="1" dirty="0"/>
              <a:t>α</a:t>
            </a:r>
            <a:r>
              <a:rPr lang="el-GR" sz="1800" b="1" dirty="0" smtClean="0"/>
              <a:t>ναδρομικά </a:t>
            </a:r>
            <a:r>
              <a:rPr lang="el-GR" sz="1800" dirty="0"/>
              <a:t>(</a:t>
            </a:r>
            <a:r>
              <a:rPr lang="el-GR" sz="1800" dirty="0" err="1"/>
              <a:t>recursive</a:t>
            </a:r>
            <a:r>
              <a:rPr lang="el-GR" sz="1800" dirty="0"/>
              <a:t>), </a:t>
            </a:r>
            <a:r>
              <a:rPr lang="el-GR" sz="1800" dirty="0" smtClean="0"/>
              <a:t>δηλ. δείγματα </a:t>
            </a:r>
            <a:r>
              <a:rPr lang="el-GR" sz="1800" dirty="0"/>
              <a:t>της εξόδου χρησιμοποιούνται για τον υπολογισμό των νέων τιμών της εξόδου σε επόμενες χρονικές στιγμές. </a:t>
            </a:r>
            <a:endParaRPr 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Το </a:t>
            </a:r>
            <a:r>
              <a:rPr lang="el-GR" sz="1800" dirty="0"/>
              <a:t>πιο απλό παράδειγμα αναλογικού φίλτρου IIR είναι ένα RC φίλτρο το οποίο αποτελείται από μια αντίσταση και έναν πυκνωτή.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Γενικό διάγραμμα </a:t>
            </a:r>
            <a:r>
              <a:rPr lang="el-GR" sz="1800" dirty="0"/>
              <a:t>αναδρομικού (</a:t>
            </a:r>
            <a:r>
              <a:rPr lang="en-US" sz="1800" dirty="0"/>
              <a:t>IIR)</a:t>
            </a:r>
            <a:r>
              <a:rPr lang="el-GR" sz="1800" dirty="0"/>
              <a:t> </a:t>
            </a:r>
            <a:r>
              <a:rPr lang="el-GR" sz="1800" dirty="0" smtClean="0"/>
              <a:t>συστήματος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2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212976"/>
            <a:ext cx="4201179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39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Χαρακτηριστικά </a:t>
            </a:r>
            <a:r>
              <a:rPr lang="en-US" dirty="0"/>
              <a:t>IIR </a:t>
            </a:r>
            <a:r>
              <a:rPr lang="el-GR" dirty="0"/>
              <a:t>φίλτρων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Από τον </a:t>
            </a:r>
            <a:r>
              <a:rPr lang="el-GR" sz="1800" dirty="0" smtClean="0"/>
              <a:t>ορισμό </a:t>
            </a:r>
            <a:r>
              <a:rPr lang="el-GR" sz="1800" dirty="0"/>
              <a:t>της αναδρομικότητας μπορεί να φαίνεται ότι τα φίλτρα </a:t>
            </a:r>
            <a:r>
              <a:rPr lang="en-US" sz="1800" dirty="0"/>
              <a:t>IIR </a:t>
            </a:r>
            <a:r>
              <a:rPr lang="el-GR" sz="1800" dirty="0"/>
              <a:t>απαιτούν </a:t>
            </a:r>
            <a:r>
              <a:rPr lang="el-GR" sz="1800" u="sng" dirty="0"/>
              <a:t>περισσότερους</a:t>
            </a:r>
            <a:r>
              <a:rPr lang="el-GR" sz="1800" dirty="0"/>
              <a:t> υπολογισμούς, επειδή υπάρχουν </a:t>
            </a:r>
            <a:r>
              <a:rPr lang="el-GR" sz="1800" dirty="0" smtClean="0"/>
              <a:t>προηγούμενοι </a:t>
            </a:r>
            <a:r>
              <a:rPr lang="el-GR" sz="1800" dirty="0"/>
              <a:t>εξαγόμενοι όροι στην έκφραση του φίλτρου, όπως και εισαγόμενοι όροι. </a:t>
            </a:r>
            <a:endParaRPr lang="el-GR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Στην </a:t>
            </a:r>
            <a:r>
              <a:rPr lang="el-GR" sz="1800" dirty="0"/>
              <a:t>πραγματικότητα ισχύει το αντίθετο. Συγκεκριμένα, για να επιτευχθεί μια επιθυμητή απόκριση συχνότητας με ένα </a:t>
            </a:r>
            <a:r>
              <a:rPr lang="el-GR" sz="1800" dirty="0" smtClean="0"/>
              <a:t>φίλτρο </a:t>
            </a:r>
            <a:r>
              <a:rPr lang="en-US" sz="1800" dirty="0" smtClean="0"/>
              <a:t>IIR</a:t>
            </a:r>
            <a:r>
              <a:rPr lang="el-GR" sz="1800" dirty="0" smtClean="0"/>
              <a:t>, </a:t>
            </a:r>
            <a:r>
              <a:rPr lang="el-GR" sz="1800" dirty="0"/>
              <a:t>γενικά </a:t>
            </a:r>
            <a:r>
              <a:rPr lang="el-GR" sz="1800" dirty="0" smtClean="0"/>
              <a:t>απαιτείται </a:t>
            </a:r>
            <a:r>
              <a:rPr lang="el-GR" sz="1800" b="1" dirty="0"/>
              <a:t>χαμηλότερη τάξη φίλτρου</a:t>
            </a:r>
            <a:r>
              <a:rPr lang="el-GR" sz="1800" dirty="0"/>
              <a:t>, και συνεπώς </a:t>
            </a:r>
            <a:r>
              <a:rPr lang="el-GR" sz="1800" b="1" dirty="0"/>
              <a:t>λιγότεροι όροι </a:t>
            </a:r>
            <a:r>
              <a:rPr lang="el-GR" sz="1800" dirty="0"/>
              <a:t>που πρέπει να </a:t>
            </a:r>
            <a:r>
              <a:rPr lang="el-GR" sz="1800" dirty="0" smtClean="0"/>
              <a:t>υπολογιστούν </a:t>
            </a:r>
            <a:r>
              <a:rPr lang="el-GR" sz="1800" dirty="0"/>
              <a:t>από τον επεξεργαστή, σε σύγκριση με ένα </a:t>
            </a:r>
            <a:r>
              <a:rPr lang="en-US" sz="1800" dirty="0" smtClean="0"/>
              <a:t>FIR </a:t>
            </a:r>
            <a:r>
              <a:rPr lang="el-GR" sz="1800" dirty="0" smtClean="0"/>
              <a:t>φίλτρο</a:t>
            </a:r>
            <a:r>
              <a:rPr lang="el-GR" sz="1800" dirty="0"/>
              <a:t>. 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b="1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1" dirty="0" smtClean="0"/>
              <a:t>Μειονεκτήματα </a:t>
            </a:r>
            <a:r>
              <a:rPr lang="en-US" sz="1800" b="1" dirty="0" smtClean="0"/>
              <a:t>IIR</a:t>
            </a:r>
            <a:r>
              <a:rPr lang="el-GR" sz="1800" b="1" dirty="0" smtClean="0"/>
              <a:t> φίλτρων</a:t>
            </a:r>
          </a:p>
          <a:p>
            <a:pPr lvl="0" algn="l"/>
            <a:r>
              <a:rPr lang="el-GR" sz="1800" dirty="0"/>
              <a:t>Μπορούν να καταστούν </a:t>
            </a:r>
            <a:r>
              <a:rPr lang="el-GR" sz="1800" b="1" dirty="0"/>
              <a:t>ασταθή </a:t>
            </a:r>
            <a:r>
              <a:rPr lang="el-GR" sz="1800" dirty="0"/>
              <a:t>αν οι συντελεστές τους δεν έχουν </a:t>
            </a:r>
            <a:r>
              <a:rPr lang="el-GR" sz="1800" dirty="0" smtClean="0"/>
              <a:t>επιλεγεί </a:t>
            </a:r>
            <a:r>
              <a:rPr lang="el-GR" sz="1800" dirty="0"/>
              <a:t>σωστά, δηλαδή αν έστω και ένας πόλος της συνάρτησης μεταφοράς βρεθεί εκτός του μοναδιαίου </a:t>
            </a:r>
            <a:r>
              <a:rPr lang="el-GR" sz="1800" dirty="0" smtClean="0"/>
              <a:t>κύκλου</a:t>
            </a:r>
            <a:r>
              <a:rPr lang="el-GR" sz="1800" dirty="0"/>
              <a:t>.</a:t>
            </a:r>
          </a:p>
          <a:p>
            <a:pPr lvl="0" algn="l"/>
            <a:r>
              <a:rPr lang="el-GR" sz="1800" b="1" dirty="0"/>
              <a:t>Δεν έχουν γραμμική απόκριση φάσης </a:t>
            </a:r>
            <a:r>
              <a:rPr lang="el-GR" sz="1800" dirty="0"/>
              <a:t>στη ζώνη διέλευσης, όπως </a:t>
            </a:r>
            <a:r>
              <a:rPr lang="el-GR" sz="1800" dirty="0" smtClean="0"/>
              <a:t>συμβαίνει </a:t>
            </a:r>
            <a:r>
              <a:rPr lang="el-GR" sz="1800" dirty="0"/>
              <a:t>στα </a:t>
            </a:r>
            <a:r>
              <a:rPr lang="en-US" sz="1800" dirty="0"/>
              <a:t>FIR</a:t>
            </a:r>
            <a:r>
              <a:rPr lang="el-GR" sz="1800" dirty="0"/>
              <a:t> φίλτρα με συμμετρική ή αντισυμμετρική κρουστική απόκριση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4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Σχεδίαση</a:t>
            </a:r>
            <a:r>
              <a:rPr lang="en-US" dirty="0" smtClean="0"/>
              <a:t> IIR </a:t>
            </a:r>
            <a:r>
              <a:rPr lang="el-GR" dirty="0" smtClean="0"/>
              <a:t>Φίλτρων 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5122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Γενική μέθοδος σχεδίασης </a:t>
            </a:r>
            <a:r>
              <a:rPr lang="en-US" dirty="0" smtClean="0"/>
              <a:t>IIR </a:t>
            </a:r>
            <a:r>
              <a:rPr lang="el-GR" dirty="0" smtClean="0"/>
              <a:t>φίλτρων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Για </a:t>
            </a:r>
            <a:r>
              <a:rPr lang="el-GR" sz="1800" dirty="0"/>
              <a:t>το σχεδιασμό </a:t>
            </a:r>
            <a:r>
              <a:rPr lang="el-GR" sz="1800" dirty="0" smtClean="0"/>
              <a:t>ενός </a:t>
            </a:r>
            <a:r>
              <a:rPr lang="en-US" sz="1800" dirty="0" smtClean="0"/>
              <a:t>IIR </a:t>
            </a:r>
            <a:r>
              <a:rPr lang="el-GR" sz="1800" dirty="0" smtClean="0"/>
              <a:t>φίλτρου θα </a:t>
            </a:r>
            <a:r>
              <a:rPr lang="el-GR" sz="1800" dirty="0"/>
              <a:t>στηριχτούμε, ως </a:t>
            </a:r>
            <a:r>
              <a:rPr lang="el-GR" sz="1800" u="sng" dirty="0"/>
              <a:t>ενδιάμεσο βήμα</a:t>
            </a:r>
            <a:r>
              <a:rPr lang="el-GR" sz="1800" dirty="0"/>
              <a:t>, </a:t>
            </a:r>
            <a:r>
              <a:rPr lang="el-GR" sz="1800" dirty="0" smtClean="0"/>
              <a:t>σε ένα </a:t>
            </a:r>
            <a:r>
              <a:rPr lang="el-GR" sz="1800" b="1" dirty="0" smtClean="0"/>
              <a:t>πρότυπο αναλογικό </a:t>
            </a:r>
            <a:r>
              <a:rPr lang="el-GR" sz="1800" b="1" dirty="0"/>
              <a:t>φίλτρο</a:t>
            </a:r>
            <a:r>
              <a:rPr lang="el-GR" sz="1800" dirty="0"/>
              <a:t>. </a:t>
            </a:r>
            <a:r>
              <a:rPr lang="el-GR" sz="1800" dirty="0" smtClean="0"/>
              <a:t>Συγκεκριμένα ακολουθούμε τα παρακάτω βήματα: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Μετατρέπουμε </a:t>
            </a:r>
            <a:r>
              <a:rPr lang="el-GR" sz="1800" dirty="0"/>
              <a:t>τις αρχικές ψηφιακές προδιαγραφές σε </a:t>
            </a:r>
            <a:r>
              <a:rPr lang="el-GR" sz="1800" dirty="0" smtClean="0"/>
              <a:t>αναλογικές.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Προσδιορίζουμε το </a:t>
            </a:r>
            <a:r>
              <a:rPr lang="el-GR" sz="1800" b="1" dirty="0" smtClean="0"/>
              <a:t>πρότυπο βαθυπερατό αναλογικό φίλτρο </a:t>
            </a:r>
            <a:r>
              <a:rPr lang="el-GR" sz="1800" dirty="0" smtClean="0"/>
              <a:t>που ικανοποιεί τις προδιαγραφές.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Μετατρέπουμε το αναλογικό φίλτρο σε ψηφιακό μέσω κατάλληλης </a:t>
            </a:r>
            <a:r>
              <a:rPr lang="el-GR" sz="1800" b="1" dirty="0" smtClean="0"/>
              <a:t>μιγαδικής</a:t>
            </a:r>
            <a:r>
              <a:rPr lang="el-GR" sz="1800" dirty="0" smtClean="0"/>
              <a:t> </a:t>
            </a:r>
            <a:r>
              <a:rPr lang="el-GR" sz="1800" b="1" dirty="0" smtClean="0"/>
              <a:t>απεικόνισης</a:t>
            </a:r>
            <a:r>
              <a:rPr lang="el-GR" sz="1800" dirty="0" smtClean="0"/>
              <a:t> (</a:t>
            </a:r>
            <a:r>
              <a:rPr lang="en-US" sz="1800" dirty="0" smtClean="0"/>
              <a:t>complex valued mapping)</a:t>
            </a:r>
            <a:r>
              <a:rPr lang="el-GR" sz="1800" dirty="0" smtClean="0"/>
              <a:t> της αναλογικής μιγαδικής συχνότητας </a:t>
            </a:r>
            <a:r>
              <a:rPr lang="en-US" sz="1800" dirty="0" smtClean="0"/>
              <a:t>s </a:t>
            </a:r>
            <a:r>
              <a:rPr lang="el-GR" sz="1800" dirty="0" smtClean="0"/>
              <a:t>στην ψηφιακή μιγαδική συχνότητα </a:t>
            </a:r>
            <a:r>
              <a:rPr lang="en-US" sz="1800" dirty="0" smtClean="0"/>
              <a:t>z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pPr marL="0" indent="0" algn="l">
              <a:buNone/>
            </a:pPr>
            <a:r>
              <a:rPr lang="en-US" sz="1800" dirty="0"/>
              <a:t>H </a:t>
            </a:r>
            <a:r>
              <a:rPr lang="el-GR" sz="1800" dirty="0"/>
              <a:t>σχεδίαση ψηφιακού φίλτρου μέσω </a:t>
            </a:r>
            <a:r>
              <a:rPr lang="el-GR" sz="1800" b="1" dirty="0"/>
              <a:t>αναλογικού</a:t>
            </a:r>
            <a:r>
              <a:rPr lang="el-GR" sz="1800" dirty="0"/>
              <a:t> </a:t>
            </a:r>
            <a:r>
              <a:rPr lang="el-GR" sz="1800" dirty="0" smtClean="0"/>
              <a:t>χρησιμοποιείται </a:t>
            </a:r>
            <a:r>
              <a:rPr lang="el-GR" sz="1800" dirty="0"/>
              <a:t>επειδή:</a:t>
            </a:r>
          </a:p>
          <a:p>
            <a:pPr lvl="0" algn="l"/>
            <a:r>
              <a:rPr lang="el-GR" sz="1800" dirty="0"/>
              <a:t>Οι τεχνικές σχεδίασης αναλογικών φίλτρων είναι </a:t>
            </a:r>
            <a:r>
              <a:rPr lang="el-GR" sz="1800" b="1" dirty="0"/>
              <a:t>ευρέως μελετημένες </a:t>
            </a:r>
            <a:r>
              <a:rPr lang="el-GR" sz="1800" dirty="0"/>
              <a:t>και συνήθως καταλήγουν σε λύσεις κλειστής </a:t>
            </a:r>
            <a:r>
              <a:rPr lang="el-GR" sz="1800" dirty="0" smtClean="0"/>
              <a:t>μορφής</a:t>
            </a:r>
            <a:r>
              <a:rPr lang="el-GR" sz="1800" dirty="0"/>
              <a:t>.</a:t>
            </a:r>
          </a:p>
          <a:p>
            <a:pPr lvl="0" algn="l"/>
            <a:r>
              <a:rPr lang="el-GR" sz="1800" dirty="0"/>
              <a:t>Στη βιβλιογραφία διατίθενται </a:t>
            </a:r>
            <a:r>
              <a:rPr lang="el-GR" sz="1800" b="1" dirty="0"/>
              <a:t>έτοιμοι πίνακες </a:t>
            </a:r>
            <a:r>
              <a:rPr lang="el-GR" sz="1800" dirty="0"/>
              <a:t>για τη σχεδίαση </a:t>
            </a:r>
            <a:r>
              <a:rPr lang="el-GR" sz="1800" dirty="0" smtClean="0"/>
              <a:t>αναλογικών </a:t>
            </a:r>
            <a:r>
              <a:rPr lang="el-GR" sz="1800" dirty="0"/>
              <a:t>φίλτρων (αλλά μόνο για βαθυπερατά φίλτρα</a:t>
            </a:r>
            <a:r>
              <a:rPr lang="el-GR" sz="1800" dirty="0" smtClean="0"/>
              <a:t>).</a:t>
            </a:r>
            <a:endParaRPr lang="el-GR" sz="1800" dirty="0"/>
          </a:p>
          <a:p>
            <a:pPr lvl="0" algn="l"/>
            <a:r>
              <a:rPr lang="el-GR" sz="1800" dirty="0"/>
              <a:t>Διατίθενται </a:t>
            </a:r>
            <a:r>
              <a:rPr lang="el-GR" sz="1800" b="1" dirty="0"/>
              <a:t>πίνακες μετατροπής </a:t>
            </a:r>
            <a:r>
              <a:rPr lang="el-GR" sz="1800" dirty="0"/>
              <a:t>της αναλογικής μιγαδικής συχνότητας στην ψηφιακή μιγαδική συχνότητα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715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Επιμέρους τρόποι σχεδίασης </a:t>
            </a:r>
            <a:r>
              <a:rPr lang="en-US" dirty="0" smtClean="0"/>
              <a:t>IIR </a:t>
            </a:r>
            <a:r>
              <a:rPr lang="el-GR" dirty="0" smtClean="0"/>
              <a:t>φίλτρων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u="sng" dirty="0"/>
                  <a:t>Τρόπος Α’</a:t>
                </a:r>
                <a:r>
                  <a:rPr lang="en-US" sz="1800" dirty="0"/>
                  <a:t>: </a:t>
                </a:r>
                <a:endParaRPr lang="el-GR" sz="1800" dirty="0"/>
              </a:p>
              <a:p>
                <a:pPr lvl="0" algn="l"/>
                <a:r>
                  <a:rPr lang="el-GR" sz="1800" dirty="0"/>
                  <a:t>Σχεδίαση του πρότυπου βαθυπερατού αναλογικού φίλτρου </a:t>
                </a:r>
              </a:p>
              <a:p>
                <a:pPr lvl="0" algn="l"/>
                <a:r>
                  <a:rPr lang="el-GR" sz="1800" dirty="0"/>
                  <a:t>Μετασχηματισμός του πρότυπου βαθυπερατού αναλογικού φίλτρου στην κατάλληλη ζώνη συχνοτήτων λειτουργίας (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lvl="0" algn="l"/>
                <a:r>
                  <a:rPr lang="el-GR" sz="1800" dirty="0"/>
                  <a:t>Μετατροπή του πρότυπου αναλογικού φίλτρου σε  ψηφιακό (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u="sng" dirty="0"/>
                  <a:t>Τρόπος Β’</a:t>
                </a:r>
                <a:endParaRPr lang="el-GR" sz="1800" dirty="0"/>
              </a:p>
              <a:p>
                <a:pPr lvl="0" algn="l"/>
                <a:r>
                  <a:rPr lang="el-GR" sz="1800" dirty="0"/>
                  <a:t>Σχεδίαση του πρότυπου βαθυπερατού αναλογικού φίλτρου </a:t>
                </a:r>
              </a:p>
              <a:p>
                <a:pPr lvl="0" algn="l"/>
                <a:r>
                  <a:rPr lang="el-GR" sz="1800" dirty="0"/>
                  <a:t>Μετατροπή του πρότυπου αναλογικού φίλτρου σε  ψηφιακό (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lvl="0" algn="l"/>
                <a:r>
                  <a:rPr lang="el-GR" sz="1800" dirty="0"/>
                  <a:t>Μετασχηματισμός του πρότυπου βαθυπερατού ψηφιακού φίλτρου στην κατάλληλη ζώνη συχνοτήτων λειτουργίας (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marL="0" lvl="0" indent="0" algn="l">
                  <a:buNone/>
                </a:pPr>
                <a:endParaRPr lang="el-GR" sz="1800" dirty="0" smtClean="0"/>
              </a:p>
              <a:p>
                <a:pPr marL="0" lvl="0" indent="0" algn="l">
                  <a:buNone/>
                </a:pPr>
                <a:r>
                  <a:rPr lang="el-GR" sz="1800" dirty="0" smtClean="0"/>
                  <a:t>Οι προσεγγίσεις αυτές δεν </a:t>
                </a:r>
                <a:r>
                  <a:rPr lang="el-GR" sz="1800" dirty="0"/>
                  <a:t>προσφέρουν </a:t>
                </a:r>
                <a:r>
                  <a:rPr lang="el-GR" sz="1800" dirty="0" smtClean="0"/>
                  <a:t>πλήρη δυνατότητα ελέγχου στη </a:t>
                </a:r>
                <a:r>
                  <a:rPr lang="el-GR" sz="1800" b="1" dirty="0" smtClean="0"/>
                  <a:t>φάση</a:t>
                </a:r>
                <a:r>
                  <a:rPr lang="el-GR" sz="1800" dirty="0" smtClean="0"/>
                  <a:t> </a:t>
                </a:r>
                <a:br>
                  <a:rPr lang="el-GR" sz="1800" dirty="0" smtClean="0"/>
                </a:br>
                <a:r>
                  <a:rPr lang="el-GR" sz="1800" dirty="0" smtClean="0"/>
                  <a:t>του </a:t>
                </a:r>
                <a:r>
                  <a:rPr lang="en-US" sz="1800" dirty="0"/>
                  <a:t>IIR </a:t>
                </a:r>
                <a:r>
                  <a:rPr lang="el-GR" sz="1800" dirty="0"/>
                  <a:t>φίλτρου. </a:t>
                </a:r>
                <a:endParaRPr lang="el-GR" sz="1800" dirty="0" smtClean="0"/>
              </a:p>
              <a:p>
                <a:pPr marL="0" lvl="0" indent="0" algn="l">
                  <a:buNone/>
                </a:pPr>
                <a:r>
                  <a:rPr lang="el-GR" sz="1800" dirty="0" smtClean="0"/>
                  <a:t>Θα εφαρμόσουμε </a:t>
                </a:r>
                <a:r>
                  <a:rPr lang="el-GR" sz="1800" dirty="0"/>
                  <a:t>τον </a:t>
                </a:r>
                <a:r>
                  <a:rPr lang="el-GR" sz="1800" u="sng" dirty="0"/>
                  <a:t>πρώτο τρόπο </a:t>
                </a:r>
                <a:r>
                  <a:rPr lang="el-GR" sz="1800" dirty="0"/>
                  <a:t>σχεδίασης, για τον οποίο το </a:t>
                </a:r>
                <a:r>
                  <a:rPr lang="en-US" sz="1800" dirty="0"/>
                  <a:t>Matlab</a:t>
                </a:r>
                <a:r>
                  <a:rPr lang="el-GR" sz="1800" dirty="0"/>
                  <a:t> προσφέρει αρκετές έτοιμες </a:t>
                </a:r>
                <a:r>
                  <a:rPr lang="el-GR" sz="1800" dirty="0" smtClean="0"/>
                  <a:t>συναρτήσεις.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64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13010</TotalTime>
  <Words>4167</Words>
  <Application>Microsoft Office PowerPoint</Application>
  <PresentationFormat>On-screen Show (4:3)</PresentationFormat>
  <Paragraphs>496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Ψηφιακή Επεξεργασία Σημάτων</vt:lpstr>
      <vt:lpstr>Ψηφιακά Φίλτρα IIR</vt:lpstr>
      <vt:lpstr>Εισαγωγή στα Φίλτρα  Άπειρης Κρουστικής Απόκρισης</vt:lpstr>
      <vt:lpstr>Φίλτρα  άπειρης  κρουστικής απόκρισης (IIR)</vt:lpstr>
      <vt:lpstr>Χαρακτηριστικά IIR φίλτρων</vt:lpstr>
      <vt:lpstr>Χαρακτηριστικά IIR φίλτρων</vt:lpstr>
      <vt:lpstr>Σχεδίαση IIR Φίλτρων </vt:lpstr>
      <vt:lpstr>Γενική μέθοδος σχεδίασης IIR φίλτρων</vt:lpstr>
      <vt:lpstr>Επιμέρους τρόποι σχεδίασης IIR φίλτρων</vt:lpstr>
      <vt:lpstr>Μέθοδοι σχεδίασης IIR φίλτρων</vt:lpstr>
      <vt:lpstr>Πρότυπα Βαθυπερατά Αναλογικά Φίλτρα</vt:lpstr>
      <vt:lpstr>Πρότυπο αναλογικό βαθυπερατό φίλτρο</vt:lpstr>
      <vt:lpstr>Πρότυπο αναλογικό βαθυπερατό φίλτρο</vt:lpstr>
      <vt:lpstr>Διάγραμμα πόλων – μηδενικών IIR φίλτρου</vt:lpstr>
      <vt:lpstr>Πρότυπα βαθυπερατά αναλογικά φίλτρα</vt:lpstr>
      <vt:lpstr>Βαθυπερατό φίλτρο Butterworth</vt:lpstr>
      <vt:lpstr>Σχεδιασμός φίλτρου Butterworth</vt:lpstr>
      <vt:lpstr>Πόλοι και μηδενικά βαθυπερατού φίλτρου Butterworth</vt:lpstr>
      <vt:lpstr>Σ.Μ. πρότυπου βαθυπερατού αναλογικού φίλτρου Butterworth</vt:lpstr>
      <vt:lpstr>Σχεδιασμός φίλτρου Butterworth στο Matlab</vt:lpstr>
      <vt:lpstr>Βαθυπερατό φίλτρο Chebyshev τύπου I</vt:lpstr>
      <vt:lpstr>Βαθυπερατό φίλτρο Chebyshev  τύπου I</vt:lpstr>
      <vt:lpstr>Βαθυπερατό φίλτρο Chebyshev τύπου II</vt:lpstr>
      <vt:lpstr>Βαθυπερατό ελλειπτικό φίλτρο</vt:lpstr>
      <vt:lpstr>Μέθοδος Αμετάβλητης Κρουστικής Απόκρισης</vt:lpstr>
      <vt:lpstr>Μέθοδος Αμετάβλητης Κρουστικής Απόκρισης</vt:lpstr>
      <vt:lpstr>Μέθοδος Αμετάβλητης Κρουστικής Απόκρισης</vt:lpstr>
      <vt:lpstr>Απεικόνιση μεταξύ μιγαδικών επιπέδων  αναλογικής και ψηφιακής συχνότητας</vt:lpstr>
      <vt:lpstr>Απεικόνιση μεταξύ μιγαδικών επιπέδων  αναλογικής και ψηφιακής συχνότητας</vt:lpstr>
      <vt:lpstr>Μεθοδολογία σχεδιασμού</vt:lpstr>
      <vt:lpstr>Άσκηση 1</vt:lpstr>
      <vt:lpstr>Άσκηση 1</vt:lpstr>
      <vt:lpstr>Συμπεράσματα</vt:lpstr>
      <vt:lpstr>Μέθοδος  Διγραμμικού Μετασχηματισμού</vt:lpstr>
      <vt:lpstr>Μέθοδος διγραμμικού μετασχηματισμού</vt:lpstr>
      <vt:lpstr>Μέθοδος διγραμμικού μετασχηματισμού</vt:lpstr>
      <vt:lpstr>Απεικόνιση μεταξύ αναλογικής και ψηφιακής συχνότητας</vt:lpstr>
      <vt:lpstr>Άσκηση 2</vt:lpstr>
      <vt:lpstr>Μετασχηματισμοί συχνότητας</vt:lpstr>
      <vt:lpstr>Από Βαθυπερατό Αναλογικό σε  Αναλογικό Επιλογής Συχνοτήτων</vt:lpstr>
      <vt:lpstr>Από Βαθυπερατό Ψηφιακό σε  Ψηφιακό Επιλογής Συχνοτήτων</vt:lpstr>
      <vt:lpstr>Από Βαθυπερατό Ψηφιακό σε  Ψηφιακό Επιλογής Συχνοτήτων</vt:lpstr>
      <vt:lpstr>Επίδραση Πεπερασμένου  Μήκους Λέξης  στην Ακρίβεια των Φίλτρων</vt:lpstr>
      <vt:lpstr>Επίδραση της πεπερασμένης ακρίβειας συντελεστών στην υλοποίηση του φίλτρου</vt:lpstr>
      <vt:lpstr>Άσκηση 3</vt:lpstr>
      <vt:lpstr>Άσκηση 3</vt:lpstr>
      <vt:lpstr>Άσκηση 3</vt:lpstr>
      <vt:lpstr>Συμπεράσματα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Paraskevas Michael</dc:creator>
  <cp:lastModifiedBy>Michael Paraskevas</cp:lastModifiedBy>
  <cp:revision>447</cp:revision>
  <dcterms:created xsi:type="dcterms:W3CDTF">2012-03-18T08:27:36Z</dcterms:created>
  <dcterms:modified xsi:type="dcterms:W3CDTF">2018-05-17T06:52:20Z</dcterms:modified>
</cp:coreProperties>
</file>