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368" r:id="rId2"/>
    <p:sldId id="369" r:id="rId3"/>
    <p:sldId id="403" r:id="rId4"/>
    <p:sldId id="409" r:id="rId5"/>
    <p:sldId id="404" r:id="rId6"/>
    <p:sldId id="261" r:id="rId7"/>
    <p:sldId id="370" r:id="rId8"/>
    <p:sldId id="405" r:id="rId9"/>
    <p:sldId id="262" r:id="rId10"/>
    <p:sldId id="357" r:id="rId11"/>
    <p:sldId id="327" r:id="rId12"/>
    <p:sldId id="356" r:id="rId13"/>
    <p:sldId id="363" r:id="rId14"/>
    <p:sldId id="367" r:id="rId15"/>
    <p:sldId id="362" r:id="rId16"/>
    <p:sldId id="355" r:id="rId17"/>
    <p:sldId id="359" r:id="rId18"/>
    <p:sldId id="360" r:id="rId19"/>
    <p:sldId id="361" r:id="rId20"/>
    <p:sldId id="406" r:id="rId21"/>
    <p:sldId id="371" r:id="rId22"/>
    <p:sldId id="407" r:id="rId23"/>
    <p:sldId id="372" r:id="rId24"/>
    <p:sldId id="373" r:id="rId25"/>
    <p:sldId id="374" r:id="rId26"/>
    <p:sldId id="408" r:id="rId27"/>
    <p:sldId id="375" r:id="rId28"/>
    <p:sldId id="376" r:id="rId29"/>
    <p:sldId id="377" r:id="rId30"/>
    <p:sldId id="378" r:id="rId31"/>
    <p:sldId id="379" r:id="rId32"/>
    <p:sldId id="380" r:id="rId33"/>
    <p:sldId id="381" r:id="rId34"/>
    <p:sldId id="382" r:id="rId35"/>
    <p:sldId id="383" r:id="rId36"/>
    <p:sldId id="384" r:id="rId37"/>
    <p:sldId id="385" r:id="rId38"/>
    <p:sldId id="386" r:id="rId39"/>
    <p:sldId id="387" r:id="rId40"/>
    <p:sldId id="388" r:id="rId41"/>
    <p:sldId id="410" r:id="rId42"/>
    <p:sldId id="411" r:id="rId43"/>
    <p:sldId id="391" r:id="rId44"/>
    <p:sldId id="392" r:id="rId45"/>
    <p:sldId id="412" r:id="rId46"/>
    <p:sldId id="393" r:id="rId47"/>
    <p:sldId id="394" r:id="rId48"/>
    <p:sldId id="395" r:id="rId49"/>
    <p:sldId id="396" r:id="rId50"/>
    <p:sldId id="397" r:id="rId51"/>
    <p:sldId id="398" r:id="rId52"/>
    <p:sldId id="399" r:id="rId53"/>
    <p:sldId id="400" r:id="rId54"/>
    <p:sldId id="401" r:id="rId55"/>
    <p:sldId id="402" r:id="rId5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 varScale="1">
        <p:scale>
          <a:sx n="84" d="100"/>
          <a:sy n="84" d="100"/>
        </p:scale>
        <p:origin x="-13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0DEB8-65C2-40B5-8D5D-3C5898F69F4F}" type="datetimeFigureOut">
              <a:rPr lang="el-GR" smtClean="0"/>
              <a:t>01/03/2018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5D505-0046-4F4E-956A-A49BF3C0634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8370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Ψηφιακή Επεξεργασία Σημάτων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smtClean="0"/>
              <a:t>Ενότητα 3</a:t>
            </a:r>
            <a:r>
              <a:rPr lang="el-GR" sz="2800" b="1" dirty="0" smtClean="0"/>
              <a:t>: Συστήματα Διακριτού Χρόνου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6188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Ταξινόμηση Συστημάτων ΔΧ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184576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el-GR" sz="1800" b="1" dirty="0" smtClean="0"/>
                  <a:t>Ομογενές</a:t>
                </a:r>
                <a:r>
                  <a:rPr lang="el-GR" sz="1800" dirty="0" smtClean="0"/>
                  <a:t>, όταν ισχύει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𝑇</m:t>
                    </m:r>
                    <m:d>
                      <m:dPr>
                        <m:begChr m:val="["/>
                        <m:endChr m:val="]"/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𝑐</m:t>
                        </m:r>
                        <m:r>
                          <a:rPr lang="en-US" sz="1800" b="0" i="1" smtClean="0">
                            <a:latin typeface="Cambria Math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𝑐</m:t>
                    </m: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𝑇</m:t>
                    </m:r>
                    <m:d>
                      <m:dPr>
                        <m:begChr m:val="["/>
                        <m:endChr m:val="]"/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1800" b="1" dirty="0" smtClean="0"/>
                  <a:t> </a:t>
                </a:r>
                <a:r>
                  <a:rPr lang="el-GR" sz="1800" dirty="0" smtClean="0"/>
                  <a:t>για κάθε μιγαδική σταθερά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και για οποιοδήποτε σήμα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.</a:t>
                </a:r>
              </a:p>
              <a:p>
                <a:pPr marL="0" indent="0" algn="l">
                  <a:buNone/>
                </a:pPr>
                <a:endParaRPr lang="el-GR" sz="1800" b="1" dirty="0" smtClean="0"/>
              </a:p>
              <a:p>
                <a:pPr algn="l"/>
                <a:r>
                  <a:rPr lang="el-GR" sz="1800" b="1" dirty="0" smtClean="0"/>
                  <a:t>Ευσταθές</a:t>
                </a:r>
                <a:r>
                  <a:rPr lang="en-US" sz="1800" b="1" dirty="0" smtClean="0"/>
                  <a:t> </a:t>
                </a:r>
                <a:r>
                  <a:rPr lang="en-US" sz="1800" dirty="0" smtClean="0"/>
                  <a:t>(BIBO stable),</a:t>
                </a:r>
                <a:r>
                  <a:rPr lang="el-GR" sz="1800" b="1" dirty="0" smtClean="0"/>
                  <a:t> </a:t>
                </a:r>
                <a:r>
                  <a:rPr lang="el-GR" sz="1800" dirty="0" smtClean="0"/>
                  <a:t>όταν για </a:t>
                </a:r>
                <a:r>
                  <a:rPr lang="el-GR" sz="1800" dirty="0"/>
                  <a:t>κάθε φραγμένη είσοδο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e>
                    </m:d>
                    <m:r>
                      <a:rPr lang="en-US" sz="1800" i="1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&lt;∞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η έξοδος είναι επίσης φραγμένη, δηλ.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e>
                    </m:d>
                    <m:r>
                      <a:rPr lang="en-US" sz="1800" i="1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&lt;∞</m:t>
                    </m:r>
                  </m:oMath>
                </a14:m>
                <a:r>
                  <a:rPr lang="el-GR" sz="1800" dirty="0" smtClean="0"/>
                  <a:t>.</a:t>
                </a:r>
                <a:endParaRPr lang="en-US" sz="1800" dirty="0" smtClean="0"/>
              </a:p>
              <a:p>
                <a:pPr algn="l"/>
                <a:r>
                  <a:rPr lang="el-GR" sz="1800" dirty="0" smtClean="0"/>
                  <a:t>Ένα σύστημα ΓΑΜΚ  είναι πάντα ευσταθές όταν η κρουστική απόκριση είναι απολύτως συγκλίνουσα, δηλ.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ctrlPr>
                          <a:rPr lang="en-US" sz="1800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18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en-US" sz="1800" b="0" i="1" smtClean="0">
                            <a:latin typeface="Cambria Math"/>
                          </a:rPr>
                          <m:t>+</m:t>
                        </m:r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h</m:t>
                            </m:r>
                            <m:d>
                              <m:d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𝑛</m:t>
                                </m:r>
                              </m:e>
                            </m:d>
                          </m:e>
                        </m:d>
                      </m:e>
                    </m:nary>
                    <m:r>
                      <a:rPr lang="en-US" sz="1800" b="0" i="1" smtClean="0">
                        <a:latin typeface="Cambria Math"/>
                      </a:rPr>
                      <m:t>&lt;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∞</m:t>
                    </m:r>
                  </m:oMath>
                </a14:m>
                <a:endParaRPr lang="el-GR" sz="1800" dirty="0"/>
              </a:p>
              <a:p>
                <a:pPr algn="l"/>
                <a:endParaRPr lang="el-GR" sz="1800" dirty="0"/>
              </a:p>
              <a:p>
                <a:pPr algn="l"/>
                <a:r>
                  <a:rPr lang="el-GR" sz="1800" b="1" dirty="0" smtClean="0"/>
                  <a:t>Αντιστρέψιμο</a:t>
                </a:r>
                <a:r>
                  <a:rPr lang="el-GR" sz="1800" dirty="0" smtClean="0"/>
                  <a:t>, όταν η </a:t>
                </a:r>
                <a:r>
                  <a:rPr lang="el-GR" sz="1800" dirty="0"/>
                  <a:t>εισόδός του μπορεί να προσδιοριστεί από την έξοδό του με μοναδικό τρόπο. </a:t>
                </a:r>
                <a:endParaRPr lang="en-US" sz="1800" dirty="0" smtClean="0"/>
              </a:p>
              <a:p>
                <a:pPr algn="l"/>
                <a:r>
                  <a:rPr lang="el-GR" sz="1800" dirty="0" smtClean="0"/>
                  <a:t>Για να είναι ένα σύστημα αντιστρέψιμο πρέπει ξεχωριστά σήματα εισόδου να παράγουν και ξεχωριστά σήματα εξόδου, δηλ. 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  <a:ea typeface="Cambria Math"/>
                      </a:rPr>
                      <m:t>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τότε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  <a:ea typeface="Cambria Math"/>
                      </a:rPr>
                      <m:t>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800" dirty="0"/>
                  <a:t>.</a:t>
                </a:r>
                <a:endParaRPr lang="el-GR" sz="1800" dirty="0"/>
              </a:p>
              <a:p>
                <a:pPr marL="0" indent="0" algn="l">
                  <a:buNone/>
                </a:pPr>
                <a:endParaRPr lang="el-GR" sz="18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184576"/>
              </a:xfrm>
              <a:blipFill rotWithShape="1">
                <a:blip r:embed="rId2"/>
                <a:stretch>
                  <a:fillRect l="-593" t="-706" r="-14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31005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Ταξινόμηση Συστημάτων ΔΧ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184576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el-GR" sz="1800" b="1" dirty="0" smtClean="0">
                    <a:latin typeface="Cambria Math"/>
                  </a:rPr>
                  <a:t>Γραμμικό </a:t>
                </a:r>
                <a:r>
                  <a:rPr lang="en-US" sz="1800" dirty="0">
                    <a:latin typeface="Cambria Math"/>
                  </a:rPr>
                  <a:t>(linear</a:t>
                </a:r>
                <a:r>
                  <a:rPr lang="en-US" sz="1800" dirty="0" smtClean="0">
                    <a:latin typeface="Cambria Math"/>
                  </a:rPr>
                  <a:t>)</a:t>
                </a:r>
                <a:r>
                  <a:rPr lang="el-GR" sz="1800" dirty="0" smtClean="0">
                    <a:latin typeface="Cambria Math"/>
                  </a:rPr>
                  <a:t> όταν </a:t>
                </a:r>
                <a:r>
                  <a:rPr lang="el-GR" sz="1800" b="1" dirty="0" smtClean="0">
                    <a:latin typeface="Cambria Math"/>
                  </a:rPr>
                  <a:t>:</a:t>
                </a:r>
              </a:p>
              <a:p>
                <a:pPr algn="l"/>
                <a:endParaRPr lang="el-GR" sz="1800" b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𝑇</m:t>
                        </m:r>
                        <m:r>
                          <a:rPr lang="en-US" sz="1800" i="1">
                            <a:latin typeface="Cambria Math"/>
                          </a:rPr>
                          <m:t>[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]=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𝑇</m:t>
                        </m:r>
                        <m:r>
                          <a:rPr lang="en-US" sz="1800" i="1">
                            <a:latin typeface="Cambria Math"/>
                          </a:rPr>
                          <m:t>[</m:t>
                        </m:r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]+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𝑇</m:t>
                    </m:r>
                    <m:r>
                      <a:rPr lang="en-US" sz="1800" i="1">
                        <a:latin typeface="Cambria Math"/>
                      </a:rPr>
                      <m:t>[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800" dirty="0" smtClean="0"/>
                  <a:t>,</a:t>
                </a:r>
                <a:r>
                  <a:rPr lang="en-US" sz="1800" dirty="0" smtClean="0"/>
                  <a:t>   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  <a:ea typeface="Cambria Math"/>
                      </a:rPr>
                      <m:t>∀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 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  <a:ea typeface="Cambria Math"/>
                      </a:rPr>
                      <m:t>,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𝐶</m:t>
                    </m:r>
                  </m:oMath>
                </a14:m>
                <a:endParaRPr lang="en-US" sz="1800" dirty="0" smtClean="0"/>
              </a:p>
              <a:p>
                <a:pPr algn="l"/>
                <a:endParaRPr lang="el-GR" sz="1800" dirty="0" smtClean="0"/>
              </a:p>
              <a:p>
                <a:pPr algn="l"/>
                <a:endParaRPr lang="el-GR" sz="1800" dirty="0" smtClean="0"/>
              </a:p>
              <a:p>
                <a:pPr algn="l"/>
                <a:endParaRPr lang="el-GR" sz="1800" dirty="0"/>
              </a:p>
              <a:p>
                <a:pPr algn="l"/>
                <a:endParaRPr lang="el-GR" sz="1800" dirty="0" smtClean="0"/>
              </a:p>
              <a:p>
                <a:pPr algn="l"/>
                <a:endParaRPr lang="el-GR" sz="1800" dirty="0" smtClean="0"/>
              </a:p>
              <a:p>
                <a:pPr algn="l"/>
                <a:r>
                  <a:rPr lang="el-GR" sz="1800" dirty="0" smtClean="0"/>
                  <a:t>Η γραμμικότητα απλοποιεί τον υπολογισμό της απόκρισης του συστήματος σε δεδομένη είσοδο.</a:t>
                </a:r>
                <a:endParaRPr lang="en-US" sz="1800" dirty="0" smtClean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algn="l"/>
                <a:r>
                  <a:rPr lang="el-GR" sz="1800" b="1" dirty="0" smtClean="0"/>
                  <a:t>Άθροισμα της Υπέρθεσης</a:t>
                </a:r>
                <a:r>
                  <a:rPr lang="en-US" sz="1800" b="1" dirty="0" smtClean="0"/>
                  <a:t>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b="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b="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b="0" i="1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1800" b="0" i="1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1800" b="0" i="1">
                              <a:latin typeface="Cambria Math"/>
                            </a:rPr>
                            <m:t>(</m:t>
                          </m:r>
                          <m:r>
                            <a:rPr lang="en-US" sz="1800" b="0" i="1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>
                  <a:buNone/>
                </a:pPr>
                <a:r>
                  <a:rPr lang="en-US" sz="1800" dirty="0" smtClean="0"/>
                  <a:t>        </a:t>
                </a: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800" b="0" i="1" dirty="0" smtClean="0">
                            <a:latin typeface="Cambria Math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sz="1800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r>
                      <a:rPr lang="en-US" sz="1800" i="1" dirty="0" smtClean="0">
                        <a:latin typeface="Cambria Math"/>
                      </a:rPr>
                      <m:t>𝑇</m:t>
                    </m:r>
                    <m:d>
                      <m:dPr>
                        <m:begChr m:val="["/>
                        <m:endChr m:val="]"/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𝛿</m:t>
                        </m:r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 dirty="0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sz="1800" i="1" dirty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 dirty="0" smtClean="0">
                                <a:latin typeface="Cambria Math"/>
                              </a:rPr>
                              <m:t>𝑘</m:t>
                            </m:r>
                          </m:e>
                        </m:d>
                      </m:e>
                    </m:d>
                  </m:oMath>
                </a14:m>
                <a:r>
                  <a:rPr lang="el-GR" sz="1800" b="1" dirty="0" smtClean="0"/>
                  <a:t> </a:t>
                </a:r>
                <a:r>
                  <a:rPr lang="el-GR" sz="1800" dirty="0" smtClean="0"/>
                  <a:t>είναι η κρουστική απόκριση στη στιγμή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r>
                      <a:rPr lang="en-US" sz="1800" i="1" dirty="0" smtClean="0">
                        <a:latin typeface="Cambria Math"/>
                      </a:rPr>
                      <m:t>𝑘</m:t>
                    </m:r>
                  </m:oMath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184576"/>
              </a:xfrm>
              <a:blipFill rotWithShape="1">
                <a:blip r:embed="rId2"/>
                <a:stretch>
                  <a:fillRect l="-593" t="-706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4608"/>
          <a:stretch/>
        </p:blipFill>
        <p:spPr bwMode="auto">
          <a:xfrm>
            <a:off x="4716016" y="2276872"/>
            <a:ext cx="3897879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5925"/>
          <a:stretch/>
        </p:blipFill>
        <p:spPr bwMode="auto">
          <a:xfrm>
            <a:off x="818139" y="2312377"/>
            <a:ext cx="3897877" cy="118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2435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Ταξινόμηση Συστημάτων ΔΧ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184576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el-GR" sz="1800" dirty="0" smtClean="0">
                    <a:latin typeface="Cambria Math"/>
                  </a:rPr>
                  <a:t>Ένα σύστημα είναι </a:t>
                </a:r>
                <a:r>
                  <a:rPr lang="el-GR" sz="1800" b="1" dirty="0" smtClean="0">
                    <a:latin typeface="Cambria Math"/>
                  </a:rPr>
                  <a:t>Γραμμικό και Αμετάβλητο κατά τη Μετατόπιση </a:t>
                </a:r>
                <a:r>
                  <a:rPr lang="el-GR" sz="1800" dirty="0" smtClean="0">
                    <a:latin typeface="Cambria Math"/>
                  </a:rPr>
                  <a:t>(ΓΑΚΜ ή </a:t>
                </a:r>
                <a:r>
                  <a:rPr lang="en-US" sz="1800" dirty="0" smtClean="0">
                    <a:latin typeface="Cambria Math"/>
                  </a:rPr>
                  <a:t>LSI, Linear Shift Invariant) </a:t>
                </a:r>
                <a:r>
                  <a:rPr lang="el-GR" sz="1800" dirty="0" smtClean="0">
                    <a:latin typeface="Cambria Math"/>
                  </a:rPr>
                  <a:t>όταν  ικανοποιεί ταυτόχρονα την Γραμμικότητα και την Αμεταβλητότητα στη μετατόπιση.</a:t>
                </a:r>
                <a:endParaRPr lang="en-US" sz="1800" dirty="0" smtClean="0">
                  <a:latin typeface="Cambria Math"/>
                </a:endParaRPr>
              </a:p>
              <a:p>
                <a:pPr marL="0" indent="0" algn="l">
                  <a:buNone/>
                </a:pPr>
                <a:endParaRPr lang="el-GR" sz="1800" b="1" dirty="0" smtClean="0">
                  <a:latin typeface="Cambria Math"/>
                </a:endParaRPr>
              </a:p>
              <a:p>
                <a:pPr algn="l"/>
                <a:r>
                  <a:rPr lang="el-GR" sz="1800" dirty="0" smtClean="0">
                    <a:latin typeface="Cambria Math"/>
                  </a:rPr>
                  <a:t>Αν 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h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>
                    <a:latin typeface="Cambria Math"/>
                  </a:rPr>
                  <a:t> είναι η </a:t>
                </a:r>
                <a:r>
                  <a:rPr lang="el-GR" sz="1800" b="1" dirty="0" smtClean="0">
                    <a:latin typeface="Cambria Math"/>
                  </a:rPr>
                  <a:t>κρουστική απόκριση </a:t>
                </a:r>
                <a:r>
                  <a:rPr lang="el-GR" sz="1800" dirty="0" smtClean="0">
                    <a:latin typeface="Cambria Math"/>
                  </a:rPr>
                  <a:t>ενός ΓΑΚΜ συστήματος, [δηλ. η έξοδος για είσοδο ίση με την μοναδιαία διακριτή ώση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>
                    <a:latin typeface="Cambria Math"/>
                  </a:rPr>
                  <a:t>]</a:t>
                </a:r>
                <a:r>
                  <a:rPr lang="el-GR" sz="1800" i="1" dirty="0" smtClean="0">
                    <a:latin typeface="Cambria Math"/>
                  </a:rPr>
                  <a:t>, </a:t>
                </a:r>
                <a:r>
                  <a:rPr lang="el-GR" sz="1800" dirty="0" smtClean="0">
                    <a:latin typeface="Cambria Math"/>
                  </a:rPr>
                  <a:t>τότε  λόγω της αμεταβλητότητας η απόκριση σε 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−</m:t>
                    </m:r>
                    <m:r>
                      <a:rPr lang="en-US" sz="1800" i="1" dirty="0" smtClean="0">
                        <a:latin typeface="Cambria Math"/>
                      </a:rPr>
                      <m:t>𝑘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>
                    <a:latin typeface="Cambria Math"/>
                  </a:rPr>
                  <a:t> θα είναι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h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−</m:t>
                    </m:r>
                    <m:r>
                      <a:rPr lang="en-US" sz="1800" i="1" dirty="0" smtClean="0">
                        <a:latin typeface="Cambria Math"/>
                      </a:rPr>
                      <m:t>𝑘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>
                    <a:latin typeface="Cambria Math"/>
                  </a:rPr>
                  <a:t>, δηλ.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800" b="0" i="1" dirty="0" smtClean="0">
                            <a:latin typeface="Cambria Math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sz="1800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dirty="0" smtClean="0">
                        <a:latin typeface="Cambria Math"/>
                      </a:rPr>
                      <m:t>= </m:t>
                    </m:r>
                    <m:r>
                      <a:rPr lang="en-US" sz="1800" i="1" dirty="0">
                        <a:latin typeface="Cambria Math"/>
                      </a:rPr>
                      <m:t>h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−</m:t>
                    </m:r>
                    <m:r>
                      <a:rPr lang="en-US" sz="1800" i="1" dirty="0">
                        <a:latin typeface="Cambria Math"/>
                      </a:rPr>
                      <m:t>𝑘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>
                    <a:latin typeface="Cambria Math"/>
                  </a:rPr>
                  <a:t>. </a:t>
                </a:r>
                <a:r>
                  <a:rPr lang="el-GR" sz="1800" dirty="0" smtClean="0">
                    <a:latin typeface="Cambria Math"/>
                  </a:rPr>
                  <a:t>Χρησιμοποιώντας το άθροισμα της υπέρθεσης, βρίσκουμε</a:t>
                </a:r>
                <a:r>
                  <a:rPr lang="en-US" sz="1800" dirty="0" smtClean="0">
                    <a:latin typeface="Cambria Math"/>
                  </a:rPr>
                  <a:t> </a:t>
                </a:r>
                <a:r>
                  <a:rPr lang="el-GR" sz="1800" dirty="0" smtClean="0">
                    <a:latin typeface="Cambria Math"/>
                  </a:rPr>
                  <a:t>ότι η έξοδος δίνεται από:</a:t>
                </a:r>
                <a:endParaRPr lang="el-GR" sz="1800" dirty="0">
                  <a:latin typeface="Cambria Math"/>
                </a:endParaRPr>
              </a:p>
              <a:p>
                <a:pPr algn="l"/>
                <a:endParaRPr lang="en-US" sz="1800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h</m:t>
                          </m:r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1800" b="1" dirty="0" smtClean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algn="l"/>
                <a:r>
                  <a:rPr lang="el-GR" sz="1800" dirty="0" smtClean="0"/>
                  <a:t>Η παραπάνω σχέση ονομάζεται </a:t>
                </a:r>
                <a:r>
                  <a:rPr lang="el-GR" sz="1800" b="1" dirty="0" smtClean="0"/>
                  <a:t>Άθροισμα της Συνέλιξης</a:t>
                </a:r>
                <a:r>
                  <a:rPr lang="el-GR" sz="1800" dirty="0" smtClean="0"/>
                  <a:t> και εν συντομία γράφεται: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𝑦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n-US" sz="1800" i="1" dirty="0" smtClean="0">
                          <a:latin typeface="Cambria Math"/>
                        </a:rPr>
                        <m:t>𝑛</m:t>
                      </m:r>
                      <m:r>
                        <a:rPr lang="en-US" sz="1800" i="1" dirty="0" smtClean="0">
                          <a:latin typeface="Cambria Math"/>
                        </a:rPr>
                        <m:t>)=</m:t>
                      </m:r>
                      <m:r>
                        <a:rPr lang="en-US" sz="1800" i="1" dirty="0" smtClean="0">
                          <a:latin typeface="Cambria Math"/>
                        </a:rPr>
                        <m:t>𝑥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n-US" sz="1800" i="1" dirty="0" smtClean="0">
                          <a:latin typeface="Cambria Math"/>
                        </a:rPr>
                        <m:t>𝑛</m:t>
                      </m:r>
                      <m:r>
                        <a:rPr lang="en-US" sz="1800" i="1" dirty="0" smtClean="0">
                          <a:latin typeface="Cambria Math"/>
                        </a:rPr>
                        <m:t>)∗</m:t>
                      </m:r>
                      <m:r>
                        <a:rPr lang="en-US" sz="1800" i="1" dirty="0" smtClean="0">
                          <a:latin typeface="Cambria Math"/>
                        </a:rPr>
                        <m:t>h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n-US" sz="1800" i="1" dirty="0" smtClean="0">
                          <a:latin typeface="Cambria Math"/>
                        </a:rPr>
                        <m:t>𝑛</m:t>
                      </m:r>
                      <m:r>
                        <a:rPr lang="en-US" sz="180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184576"/>
              </a:xfrm>
              <a:blipFill rotWithShape="1">
                <a:blip r:embed="rId2"/>
                <a:stretch>
                  <a:fillRect l="-593" t="-706" r="-1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29687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n-US" dirty="0"/>
              <a:t>1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Να διαπιστώσετε αν τα παρακάτω συστήματα είναι: (α) με μνήμη ή χωρίς μνήμη και (β) αιτιατά ή μη-αιτιατά.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(1) 	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endParaRPr lang="en-US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(2) 	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)=</m:t>
                    </m:r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)+</m:t>
                    </m:r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−2)</m:t>
                    </m:r>
                  </m:oMath>
                </a14:m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(1)  Παρατηρούμε ότι το τρέχον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δείγμα της  εξόδου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/>
                  <a:t>επηρεάζεται μόνο από το </a:t>
                </a:r>
                <a:r>
                  <a:rPr lang="el-GR" sz="1800" dirty="0" smtClean="0"/>
                  <a:t>τρέχον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δείγμα της </a:t>
                </a:r>
                <a:r>
                  <a:rPr lang="el-GR" sz="1800" dirty="0" smtClean="0"/>
                  <a:t>εισόδου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. </a:t>
                </a:r>
                <a:r>
                  <a:rPr lang="el-GR" sz="1800" dirty="0" smtClean="0"/>
                  <a:t>Επομένως το σύστημα είναι χωρίς μνήμη και αιτιατό.</a:t>
                </a:r>
                <a:r>
                  <a:rPr lang="en-US" sz="1800" dirty="0" smtClean="0"/>
                  <a:t> </a:t>
                </a: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(2)  Σε ότι αφορά την αιτιότητα, παρατηρούμε </a:t>
                </a:r>
                <a:r>
                  <a:rPr lang="el-GR" sz="1800" dirty="0"/>
                  <a:t>ότι το τρέχον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δείγμα της  εξόδου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𝑦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 smtClean="0"/>
                  <a:t>δεν επηρεάζεται από μελλοντικά δείγματα </a:t>
                </a:r>
                <a:r>
                  <a:rPr lang="el-GR" sz="1800" dirty="0"/>
                  <a:t>της εισόδου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. </a:t>
                </a:r>
                <a:r>
                  <a:rPr lang="el-GR" sz="1800" dirty="0"/>
                  <a:t>Επομένως το σύστημα </a:t>
                </a:r>
                <a:r>
                  <a:rPr lang="el-GR" sz="1800" dirty="0" smtClean="0"/>
                  <a:t>είναι αιτιατό</a:t>
                </a:r>
                <a:r>
                  <a:rPr lang="el-GR" sz="1800" dirty="0"/>
                  <a:t>.</a:t>
                </a:r>
                <a:r>
                  <a:rPr lang="en-US" sz="1800" dirty="0"/>
                  <a:t> </a:t>
                </a: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/>
                  <a:t>Σε ότι αφορά την </a:t>
                </a:r>
                <a:r>
                  <a:rPr lang="el-GR" sz="1800" dirty="0" smtClean="0"/>
                  <a:t>μνήμη, </a:t>
                </a:r>
                <a:r>
                  <a:rPr lang="el-GR" sz="1800" dirty="0"/>
                  <a:t>παρατηρούμε ότι το τρέχον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δείγμα της  εξόδου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𝑦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επηρεάζεται </a:t>
                </a:r>
                <a:r>
                  <a:rPr lang="el-GR" sz="1800" dirty="0" smtClean="0"/>
                  <a:t>από </a:t>
                </a:r>
                <a:r>
                  <a:rPr lang="el-GR" sz="1800" dirty="0"/>
                  <a:t>το τρέχον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από προηγούμενα δείγματα της εισόδου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. </a:t>
                </a:r>
                <a:r>
                  <a:rPr lang="el-GR" sz="1800" dirty="0"/>
                  <a:t>Επομένως το σύστημα είναι </a:t>
                </a:r>
                <a:r>
                  <a:rPr lang="el-GR" sz="1800" dirty="0" smtClean="0"/>
                  <a:t>με μνήμη.</a:t>
                </a:r>
                <a:r>
                  <a:rPr lang="en-US" sz="1800" dirty="0" smtClean="0"/>
                  <a:t> 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29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5760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Να εξεταστεί αν είναι αιτιατό το σύστημα με σχέση εισόδου – εξόδου: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b="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=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𝑘</m:t>
                          </m:r>
                        </m:sub>
                        <m:sup>
                          <m:r>
                            <a:rPr lang="el-GR" sz="1800" b="0" i="1" dirty="0" smtClean="0">
                              <a:latin typeface="Cambria Math"/>
                            </a:rPr>
                            <m:t>+</m:t>
                          </m:r>
                          <m:r>
                            <a:rPr lang="el-GR" sz="1800" b="0" i="1" dirty="0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𝑥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(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b="1" u="sng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 Ξαναγράφουμε τη σχέση εισόδου – εξόδου, ως: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𝑘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1"/>
                            </m:rPr>
                            <a:rPr lang="en-US" sz="1800" b="0" i="1" dirty="0" smtClean="0">
                              <a:latin typeface="Cambria Math"/>
                            </a:rPr>
                            <m:t>𝑙</m:t>
                          </m:r>
                          <m:r>
                            <a:rPr lang="en-US" sz="1800" i="1" dirty="0" smtClean="0">
                              <a:latin typeface="Cambria Math"/>
                            </a:rPr>
                            <m:t>=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n-US" sz="1800" b="0" i="1" dirty="0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  <m:sup>
                          <m:r>
                            <a:rPr lang="en-US" sz="1800" b="0" i="1" dirty="0" smtClean="0">
                              <a:latin typeface="Cambria Math"/>
                            </a:rPr>
                            <m:t>0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𝑥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(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𝑙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Για </a:t>
                </a:r>
                <a:r>
                  <a:rPr lang="el-GR" sz="1800" dirty="0"/>
                  <a:t>να μπορεί να προσδιοριστεί η έξοδος τη χρονική στιγμή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 smtClean="0"/>
                  <a:t>, πρέπει η </a:t>
                </a:r>
                <a:r>
                  <a:rPr lang="el-GR" sz="1800" dirty="0"/>
                  <a:t>είσοδος </a:t>
                </a:r>
                <a:r>
                  <a:rPr lang="el-GR" sz="1800" dirty="0" smtClean="0"/>
                  <a:t>να </a:t>
                </a:r>
                <a:r>
                  <a:rPr lang="el-GR" sz="1800" dirty="0"/>
                  <a:t>είναι γνωστή για όλα τα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≤0</m:t>
                    </m:r>
                  </m:oMath>
                </a14:m>
                <a:r>
                  <a:rPr lang="el-GR" sz="1800" dirty="0" smtClean="0"/>
                  <a:t>. Π.χ. για </a:t>
                </a:r>
                <a:r>
                  <a:rPr lang="el-GR" sz="1800" dirty="0"/>
                  <a:t>να βρεθεί η τιμή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(−5)</m:t>
                    </m:r>
                  </m:oMath>
                </a14:m>
                <a:r>
                  <a:rPr lang="el-GR" sz="1800" dirty="0"/>
                  <a:t> πρέπει να γνωρίζουμε </a:t>
                </a:r>
                <a:r>
                  <a:rPr lang="el-GR" sz="1800" dirty="0" smtClean="0"/>
                  <a:t>μελλοντικές τιμές, όπως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,</m:t>
                    </m:r>
                    <m:r>
                      <a:rPr lang="el-GR" sz="1800" b="0" i="1" dirty="0" smtClean="0">
                        <a:latin typeface="Cambria Math"/>
                      </a:rPr>
                      <m:t> 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,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(−2),….</m:t>
                    </m:r>
                  </m:oMath>
                </a14:m>
                <a:r>
                  <a:rPr lang="el-GR" sz="1800" dirty="0"/>
                  <a:t> </a:t>
                </a: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Επομένως </a:t>
                </a:r>
                <a:r>
                  <a:rPr lang="el-GR" sz="1800" dirty="0"/>
                  <a:t>το σύστημα </a:t>
                </a:r>
                <a:r>
                  <a:rPr lang="el-GR" sz="1800" dirty="0" smtClean="0"/>
                  <a:t>δεν είναι αιτιατό</a:t>
                </a:r>
                <a:r>
                  <a:rPr lang="el-GR" sz="18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103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91324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Να διαπιστωθεί αν το ΓΑΚΜ σύστημα με κρουστική απόκριση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i="1" dirty="0" err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err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800" i="1" dirty="0" err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 dirty="0" smtClean="0">
                        <a:latin typeface="Cambria Math"/>
                      </a:rPr>
                      <m:t> </m:t>
                    </m:r>
                    <m:r>
                      <a:rPr lang="en-US" sz="1800" i="1" dirty="0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dirty="0" smtClean="0">
                        <a:latin typeface="Cambria Math"/>
                      </a:rPr>
                      <m:t>,   </m:t>
                    </m:r>
                    <m:r>
                      <a:rPr lang="en-US" sz="1800" b="0" i="1" dirty="0" smtClean="0">
                        <a:latin typeface="Cambria Math"/>
                      </a:rPr>
                      <m:t>𝑎</m:t>
                    </m:r>
                    <m:r>
                      <a:rPr lang="en-US" sz="1800" b="0" i="1" dirty="0" smtClean="0">
                        <a:latin typeface="Cambria Math"/>
                      </a:rPr>
                      <m:t>&lt;1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είναι ευσταθές ή όχι.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Για να αποφανθούμε περί της ευστάθειας του συστήματος, πρέπει να διαπιστώσουμε αν η κρουστική απόκριση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είναι απόλυτα συγκλίνουσα. Έχουμε: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subSup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h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=</m:t>
                          </m:r>
                        </m:e>
                      </m:nary>
                      <m:nary>
                        <m:naryPr>
                          <m:chr m:val="∑"/>
                          <m:limLoc m:val="subSup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n-US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𝑢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</m:e>
                      </m:nary>
                    </m:oMath>
                  </m:oMathPara>
                </a14:m>
                <a:endParaRPr lang="en-US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</m:e>
                      </m:nary>
                      <m:f>
                        <m:fPr>
                          <m:ctrlPr>
                            <a:rPr lang="en-US" sz="1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1−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&lt;</m:t>
                      </m:r>
                      <m:r>
                        <a:rPr lang="en-US" sz="1800" b="0" i="1" smtClean="0">
                          <a:latin typeface="Cambria Math"/>
                          <a:ea typeface="Cambria Math"/>
                        </a:rPr>
                        <m:t>∞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Επομένως η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είναι απόλυτα συγκλίνουσα, άρα το σύστημα είναι ευσταθές.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683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/>
              <a:t>4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Να βρεθεί αν το σύστημα με σχέση εισόδου – εξόδου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latin typeface="Cambria Math"/>
                      </a:rPr>
                      <m:t>(−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είναι: </a:t>
                </a:r>
                <a:br>
                  <a:rPr lang="el-GR" sz="1800" dirty="0" smtClean="0"/>
                </a:br>
                <a:r>
                  <a:rPr lang="el-GR" sz="1800" dirty="0" smtClean="0"/>
                  <a:t>(α) γραμμικό και (β) αμετάβλητο κατά τη μετατόπιση.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   (α) Για τις εισόδους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 οι αντίστοιχες έξοδοι θα είναι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(−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(−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 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/>
                  <a:t>Το </a:t>
                </a:r>
                <a:r>
                  <a:rPr lang="el-GR" sz="1800" dirty="0" smtClean="0"/>
                  <a:t>σύστημα </a:t>
                </a:r>
                <a:r>
                  <a:rPr lang="el-GR" sz="1800" dirty="0"/>
                  <a:t>είναι </a:t>
                </a:r>
                <a:r>
                  <a:rPr lang="el-GR" sz="1800" b="1" dirty="0" smtClean="0"/>
                  <a:t>γραμμικό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επειδή για είσοδο ίση με τον γραμμικό συνδυασμό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el-GR" sz="1800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US" sz="18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b="0" i="1" smtClean="0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l-GR" sz="18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l-GR" sz="18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 η έξοδος θα είναι: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𝑛</m:t>
                      </m:r>
                      <m:r>
                        <a:rPr lang="en-US" sz="18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(β) Για μία χρονικά μετατοπισμένη κατά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είσοδο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latin typeface="Cambria Math"/>
                      </a:rPr>
                      <m:t>′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 smtClean="0"/>
                  <a:t>), </a:t>
                </a:r>
                <a:r>
                  <a:rPr lang="el-GR" sz="1800" dirty="0" smtClean="0"/>
                  <a:t>η έξοδος είναι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l-GR" sz="18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i="1" smtClean="0"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latin typeface="Cambria Math"/>
                      </a:rPr>
                      <m:t>′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latin typeface="Cambria Math"/>
                      </a:rPr>
                      <m:t>(−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.</a:t>
                </a: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Η χρονικά </a:t>
                </a:r>
                <a:r>
                  <a:rPr lang="el-GR" sz="1800" dirty="0"/>
                  <a:t>μετατοπισμένη κατά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έξοδος είναι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dirty="0" smtClean="0"/>
                  <a:t>.</a:t>
                </a:r>
                <a:r>
                  <a:rPr lang="el-GR" sz="1800" dirty="0" smtClean="0"/>
                  <a:t> Επειδή ισχύει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1800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 smtClean="0"/>
                  <a:t> προκύπτει ότι το σύστημα είναι </a:t>
                </a:r>
                <a:r>
                  <a:rPr lang="el-GR" sz="1800" b="1" dirty="0" smtClean="0"/>
                  <a:t>χρονικά μεταβαλλόμενο</a:t>
                </a:r>
                <a:r>
                  <a:rPr lang="en-US" sz="1800" b="1" dirty="0" smtClean="0"/>
                  <a:t>.</a:t>
                </a:r>
                <a:endParaRPr lang="el-GR" sz="18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6937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Ποια </a:t>
                </a:r>
                <a:r>
                  <a:rPr lang="el-GR" sz="1800" dirty="0"/>
                  <a:t>από τα ακόλουθα συστήματα είναι </a:t>
                </a:r>
                <a:r>
                  <a:rPr lang="el-GR" sz="1800" dirty="0" smtClean="0"/>
                  <a:t>αμετάβλητο </a:t>
                </a:r>
                <a:r>
                  <a:rPr lang="el-GR" sz="1800" dirty="0"/>
                  <a:t>κατά τη </a:t>
                </a:r>
                <a:r>
                  <a:rPr lang="el-GR" sz="1800" dirty="0" smtClean="0"/>
                  <a:t>μετατόπιση;</a:t>
                </a: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/>
                  <a:t>(α)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−2</m:t>
                        </m:r>
                      </m:e>
                    </m:d>
                  </m:oMath>
                </a14:m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(β)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  <m:r>
                          <a:rPr lang="el-GR" sz="1800" i="1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𝑘</m:t>
                            </m:r>
                          </m:e>
                        </m:d>
                      </m:e>
                    </m:nary>
                  </m:oMath>
                </a14:m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b="1" dirty="0" smtClean="0"/>
                  <a:t>:  </a:t>
                </a:r>
                <a:r>
                  <a:rPr lang="el-GR" sz="1800" dirty="0" smtClean="0"/>
                  <a:t>(</a:t>
                </a:r>
                <a:r>
                  <a:rPr lang="el-GR" sz="1800" dirty="0"/>
                  <a:t>α) </a:t>
                </a:r>
                <a:r>
                  <a:rPr lang="el-GR" sz="1800" dirty="0" smtClean="0"/>
                  <a:t>Για </a:t>
                </a:r>
                <a:r>
                  <a:rPr lang="el-GR" sz="1800" dirty="0"/>
                  <a:t>να ελεγχθεί η αμεταβλητότητα στη μετατόπιση, </a:t>
                </a:r>
                <a:r>
                  <a:rPr lang="el-GR" sz="1800" dirty="0" smtClean="0"/>
                  <a:t>συγκρίνουμε την μετατοπισμένη </a:t>
                </a:r>
                <a:r>
                  <a:rPr lang="el-GR" sz="1800" dirty="0"/>
                  <a:t>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</a:t>
                </a:r>
                <a:r>
                  <a:rPr lang="el-GR" sz="1800" dirty="0"/>
                  <a:t> με την απόκριση </a:t>
                </a:r>
                <a:r>
                  <a:rPr lang="el-GR" sz="1800" dirty="0" smtClean="0"/>
                  <a:t>για μετατοπισμένη </a:t>
                </a:r>
                <a:r>
                  <a:rPr lang="el-GR" sz="1800" dirty="0"/>
                  <a:t>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 </a:t>
                </a: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Η μετατοπισμένη </a:t>
                </a:r>
                <a:r>
                  <a:rPr lang="el-GR" sz="1800" dirty="0"/>
                  <a:t>απόκριση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)+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−1)+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−2)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Η απόκριση για μετατοπισμένη είσοδο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𝑥</m:t>
                    </m:r>
                    <m:r>
                      <a:rPr lang="en-US" sz="1800" b="0" i="1" dirty="0" smtClean="0">
                        <a:latin typeface="Cambria Math"/>
                      </a:rPr>
                      <m:t>′(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/>
                        </a:rPr>
                        <m:t>𝑦</m:t>
                      </m:r>
                      <m:r>
                        <a:rPr lang="en-US" sz="1800" b="0" i="1" dirty="0" smtClean="0">
                          <a:latin typeface="Cambria Math"/>
                        </a:rPr>
                        <m:t>′(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𝑥</m:t>
                      </m:r>
                      <m:r>
                        <a:rPr lang="en-US" sz="1800" b="0" i="1" dirty="0" smtClean="0">
                          <a:latin typeface="Cambria Math"/>
                        </a:rPr>
                        <m:t>′(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)+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𝑥</m:t>
                      </m:r>
                      <m:r>
                        <a:rPr lang="en-US" sz="1800" b="0" i="1" dirty="0" smtClean="0">
                          <a:latin typeface="Cambria Math"/>
                        </a:rPr>
                        <m:t>′(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−1)+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𝑥</m:t>
                      </m:r>
                      <m:r>
                        <a:rPr lang="en-US" sz="1800" b="0" i="1" dirty="0" smtClean="0">
                          <a:latin typeface="Cambria Math"/>
                        </a:rPr>
                        <m:t>′(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−2)=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)+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b="0" i="1" dirty="0" smtClean="0">
                          <a:latin typeface="Cambria Math"/>
                        </a:rPr>
                        <m:t>−</m:t>
                      </m:r>
                      <m:r>
                        <a:rPr lang="el-GR" sz="1800" i="1" dirty="0" smtClean="0">
                          <a:latin typeface="Cambria Math"/>
                        </a:rPr>
                        <m:t>1)+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−2)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Διαπιστώνουμε ότι ισχύει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𝑦</m:t>
                    </m:r>
                    <m:r>
                      <a:rPr lang="en-US" sz="1800" b="0" i="1" dirty="0" smtClean="0">
                        <a:latin typeface="Cambria Math"/>
                      </a:rPr>
                      <m:t>′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l-GR" sz="1800" i="1" dirty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l-GR" sz="1800" b="0" i="0" dirty="0" smtClean="0">
                        <a:latin typeface="Cambria Math"/>
                      </a:rPr>
                      <m:t>.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Επομένως το </a:t>
                </a:r>
                <a:r>
                  <a:rPr lang="el-GR" sz="1800" dirty="0"/>
                  <a:t>σύστημα είναι αμετάβλητο κατά τη μετατόπιση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78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124744"/>
                <a:ext cx="8229600" cy="5400600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(β) Από τη σχέση εισόδου – εξόδου και λαμβάνοντας υπόψη ότι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→∞</m:t>
                    </m:r>
                  </m:oMath>
                </a14:m>
                <a:r>
                  <a:rPr lang="el-GR" sz="1800" dirty="0" smtClean="0"/>
                  <a:t>, βρίσκουμε την </a:t>
                </a:r>
                <a:r>
                  <a:rPr lang="el-GR" sz="1800" dirty="0"/>
                  <a:t>μετατοπισμένη </a:t>
                </a:r>
                <a:r>
                  <a:rPr lang="el-GR" sz="1800" dirty="0" smtClean="0"/>
                  <a:t>απόκριση: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 dirty="0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Η απόκριση </a:t>
                </a:r>
                <a:r>
                  <a:rPr lang="el-GR" sz="1800" dirty="0"/>
                  <a:t>του συστήματος στη μετατοπισμένη 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n-US" sz="1800" b="0" i="1" dirty="0" smtClean="0">
                        <a:latin typeface="Cambria Math"/>
                      </a:rPr>
                      <m:t>′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είναι</a:t>
                </a:r>
                <a:r>
                  <a:rPr lang="en-US" sz="1800" dirty="0"/>
                  <a:t>:</a:t>
                </a:r>
                <a:endParaRPr lang="en-US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US" sz="1800" b="0" i="1" dirty="0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l-GR" sz="1800" b="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b="0" i="1" dirty="0" smtClean="0">
                              <a:latin typeface="Cambria Math"/>
                            </a:rPr>
                            <m:t>𝑘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 dirty="0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dirty="0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r>
                        <a:rPr lang="en-US" sz="1800" b="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𝑥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(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 dirty="0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/>
                  <a:t>Διαπιστώνουμε ότι ισχύει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𝑦</m:t>
                    </m:r>
                    <m:r>
                      <a:rPr lang="en-US" sz="1800" i="1" dirty="0">
                        <a:latin typeface="Cambria Math"/>
                      </a:rPr>
                      <m:t>′</m:t>
                    </m:r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=</m:t>
                    </m:r>
                    <m:r>
                      <a:rPr lang="el-GR" sz="1800" i="1" dirty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𝑛</m:t>
                        </m:r>
                        <m:r>
                          <a:rPr lang="el-GR" sz="1800" i="1" dirty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l-GR" sz="1800" i="1" dirty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l-GR" sz="1800" dirty="0">
                        <a:latin typeface="Cambria Math"/>
                      </a:rPr>
                      <m:t>.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 Επομένως και αυτό το </a:t>
                </a:r>
                <a:r>
                  <a:rPr lang="el-GR" sz="1800" dirty="0"/>
                  <a:t>σύστημα είναι αμετάβλητο κατά τη μετατόπιση.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124744"/>
                <a:ext cx="8229600" cy="5400600"/>
              </a:xfrm>
              <a:blipFill rotWithShape="1">
                <a:blip r:embed="rId2"/>
                <a:stretch>
                  <a:fillRect l="-667" t="-67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78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6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προσδιοριστεί αν το σύστημα </a:t>
                </a:r>
                <a:r>
                  <a:rPr lang="el-GR" sz="1800" dirty="0" smtClean="0"/>
                  <a:t>με την ακόλουθη σχέση εισόδου – εξόδου είναι: </a:t>
                </a:r>
                <a:r>
                  <a:rPr lang="el-GR" sz="1800" dirty="0"/>
                  <a:t>(α) γραμμικό, (β) αμετάβλητο κατά τη μετατόπιση, (γ) </a:t>
                </a:r>
                <a:r>
                  <a:rPr lang="el-GR" sz="1800" dirty="0" smtClean="0"/>
                  <a:t>ευσταθές και </a:t>
                </a:r>
                <a:r>
                  <a:rPr lang="el-GR" sz="1800" dirty="0"/>
                  <a:t>(δ) αιτιατό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b="0" i="1" dirty="0" smtClean="0">
                              <a:latin typeface="Cambria Math"/>
                            </a:rPr>
                            <m:t>𝑘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 dirty="0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dirty="0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l-GR" sz="18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𝑥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(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b="1" u="sng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  (</a:t>
                </a:r>
                <a:r>
                  <a:rPr lang="el-GR" sz="1800" dirty="0"/>
                  <a:t>α</a:t>
                </a:r>
                <a:r>
                  <a:rPr lang="el-GR" sz="1800" dirty="0" smtClean="0"/>
                  <a:t>) Παρατηρούμε ότι το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𝑦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σχηματίζεται </a:t>
                </a:r>
                <a:r>
                  <a:rPr lang="el-GR" sz="1800" dirty="0"/>
                  <a:t>από το άθροισμα των γινομένων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με μετατοπισμένες εκδόσεις του εαυτού </a:t>
                </a:r>
                <a:r>
                  <a:rPr lang="el-GR" sz="1800" dirty="0" smtClean="0"/>
                  <a:t>του. Π.χ.: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𝑦</m:t>
                      </m:r>
                      <m:r>
                        <a:rPr lang="el-GR" sz="1800" i="1" dirty="0">
                          <a:latin typeface="Cambria Math"/>
                        </a:rPr>
                        <m:t>(0)=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l-GR" sz="1800" b="0" i="1" dirty="0" smtClean="0"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hr m:val="∑"/>
                              <m:limLoc m:val="subSup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US" sz="1800" i="1" dirty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800" i="1" dirty="0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l-GR" sz="1800" b="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Ο τετραγωνικός όρος </a:t>
                </a:r>
                <a:r>
                  <a:rPr lang="el-GR" sz="1800" dirty="0"/>
                  <a:t>αναμένεται να </a:t>
                </a:r>
                <a:r>
                  <a:rPr lang="el-GR" sz="1800" dirty="0" smtClean="0"/>
                  <a:t>κάνει μη γραμμικό το σύστημα. Χρησιμο-ποιούμε ένα παράδειγμα: </a:t>
                </a:r>
              </a:p>
              <a:p>
                <a:pPr marL="285750" algn="l">
                  <a:spcBef>
                    <a:spcPts val="300"/>
                  </a:spcBef>
                </a:pP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)=</m:t>
                    </m:r>
                    <m:r>
                      <a:rPr lang="el-GR" sz="1800" i="1" dirty="0">
                        <a:latin typeface="Cambria Math"/>
                      </a:rPr>
                      <m:t>𝛿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</a:t>
                </a:r>
                <a:r>
                  <a:rPr lang="el-GR" sz="1800" dirty="0"/>
                  <a:t> τότε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285750" algn="l">
                  <a:spcBef>
                    <a:spcPts val="300"/>
                  </a:spcBef>
                </a:pP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)=2</m:t>
                    </m:r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τότε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)=4</m:t>
                    </m:r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Επομένως </a:t>
                </a:r>
                <a:r>
                  <a:rPr lang="el-GR" sz="1800" dirty="0"/>
                  <a:t>το σύστημα δεν είναι </a:t>
                </a:r>
                <a:r>
                  <a:rPr lang="el-GR" sz="1800" dirty="0" smtClean="0"/>
                  <a:t>ομογενές, άρα ούτε και </a:t>
                </a:r>
                <a:r>
                  <a:rPr lang="el-GR" sz="1800" dirty="0"/>
                  <a:t>γραμμικό.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b="-369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7520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Συστήματα Διακριτού Χρόνου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l-GR" b="1" dirty="0" smtClean="0"/>
              <a:t>ΜΕΡΟΣ Α’</a:t>
            </a:r>
            <a:endParaRPr lang="en-US" b="1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l-GR" dirty="0" smtClean="0"/>
              <a:t>Εισαγωγή </a:t>
            </a:r>
            <a:r>
              <a:rPr lang="el-GR" dirty="0"/>
              <a:t>στα Συστήματα Διακριτού Χρόνου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l-GR" dirty="0" smtClean="0"/>
              <a:t>Ταξινόμηση </a:t>
            </a:r>
            <a:r>
              <a:rPr lang="el-GR" dirty="0"/>
              <a:t>Συστημάτων ΔΧ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l-GR" dirty="0"/>
              <a:t>Τεχνικές Ανάλυσης ΓΑΚΜ Συστημάτων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l-GR" dirty="0"/>
              <a:t>Μέθοδος Συνέλιξης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l-GR" dirty="0"/>
              <a:t>Απευθείας Επίλυση Εξισώσεων Διαφορών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l-GR" dirty="0"/>
              <a:t>Το θεώρημα της Συνέλιξης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l-GR" dirty="0"/>
              <a:t>Οι Ιδιότητες της Συνέλιξης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l-GR" dirty="0"/>
              <a:t>Τρόποι Υπολογισμού Συνέλιξης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580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Τεχνικές Ανάλυσης ΓΑΚΜ </a:t>
            </a:r>
            <a:r>
              <a:rPr lang="el-GR" b="1" dirty="0" smtClean="0"/>
              <a:t>Συστημάτων</a:t>
            </a:r>
            <a:endParaRPr lang="el-GR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810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Τεχνικές Ανάλυσης ΓΑΚΜ  Συστημάτων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6856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b="1" dirty="0" smtClean="0"/>
                  <a:t>1. Μέθοδος Συνέλιξης: </a:t>
                </a:r>
                <a:r>
                  <a:rPr lang="el-GR" sz="1800" dirty="0" smtClean="0"/>
                  <a:t>Για ένα ΓΑΜΚ σύστημα η </a:t>
                </a:r>
                <a:r>
                  <a:rPr lang="el-GR" sz="1800" dirty="0"/>
                  <a:t>έξοδος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για είσοδο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,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είναι:</a:t>
                </a: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h</m:t>
                          </m:r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)</m:t>
                          </m:r>
                        </m:e>
                      </m:nary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∗</m:t>
                      </m:r>
                      <m:r>
                        <a:rPr lang="en-US" sz="1800" i="1">
                          <a:latin typeface="Cambria Math"/>
                        </a:rPr>
                        <m:t>h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𝑛</m:t>
                      </m:r>
                      <m:r>
                        <a:rPr lang="en-US" sz="18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800" dirty="0"/>
              </a:p>
              <a:p>
                <a:pPr algn="l">
                  <a:spcBef>
                    <a:spcPts val="1200"/>
                  </a:spcBef>
                </a:pPr>
                <a:r>
                  <a:rPr lang="el-GR" sz="1800" dirty="0" smtClean="0"/>
                  <a:t>Συνάρτηση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𝑇</m:t>
                    </m:r>
                    <m:r>
                      <a:rPr lang="en-US" sz="1800" i="1">
                        <a:latin typeface="Cambria Math"/>
                      </a:rPr>
                      <m:t>[</m:t>
                    </m:r>
                    <m:r>
                      <a:rPr lang="el-GR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: </a:t>
                </a:r>
                <a:r>
                  <a:rPr lang="el-GR" sz="1800" b="1" dirty="0" smtClean="0"/>
                  <a:t>κρουστική </a:t>
                </a:r>
                <a:r>
                  <a:rPr lang="el-GR" sz="1800" b="1" dirty="0"/>
                  <a:t>απόκριση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του συστήματος.</a:t>
                </a:r>
              </a:p>
              <a:p>
                <a:pPr algn="l">
                  <a:spcBef>
                    <a:spcPts val="1200"/>
                  </a:spcBef>
                </a:pPr>
                <a:r>
                  <a:rPr lang="el-GR" sz="1800" dirty="0" smtClean="0"/>
                  <a:t>Ο </a:t>
                </a:r>
                <a:r>
                  <a:rPr lang="el-GR" sz="1800" dirty="0"/>
                  <a:t>τελεστής </a:t>
                </a:r>
                <a:r>
                  <a:rPr lang="el-GR" sz="1800" dirty="0" smtClean="0"/>
                  <a:t>* </a:t>
                </a:r>
                <a:r>
                  <a:rPr lang="el-GR" sz="1800" dirty="0"/>
                  <a:t>αναπαριστά </a:t>
                </a:r>
                <a:r>
                  <a:rPr lang="el-GR" sz="1800" dirty="0" smtClean="0"/>
                  <a:t>το </a:t>
                </a:r>
                <a:r>
                  <a:rPr lang="el-GR" sz="1800" b="1" dirty="0" smtClean="0"/>
                  <a:t>άθροισμα συνέλιξης </a:t>
                </a:r>
                <a:r>
                  <a:rPr lang="el-GR" sz="1800" dirty="0" smtClean="0"/>
                  <a:t>μεταξύ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και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h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</a:t>
                </a:r>
              </a:p>
              <a:p>
                <a:pPr algn="l">
                  <a:spcBef>
                    <a:spcPts val="1200"/>
                  </a:spcBef>
                </a:pP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𝐿</m:t>
                    </m:r>
                    <m:r>
                      <a:rPr lang="en-US" sz="1800" i="1" dirty="0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𝐿</m:t>
                    </m:r>
                    <m:r>
                      <a:rPr lang="el-GR" sz="1800" i="1" dirty="0">
                        <a:latin typeface="Cambria Math"/>
                      </a:rPr>
                      <m:t>2</m:t>
                    </m:r>
                  </m:oMath>
                </a14:m>
                <a:r>
                  <a:rPr lang="el-GR" sz="1800" dirty="0"/>
                  <a:t> είναι τα μήκη των ακολουθιών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αντίστοιχα, τότε το μήκος της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είναι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𝐿</m:t>
                    </m:r>
                    <m:r>
                      <a:rPr lang="en-US" sz="1800" i="1" dirty="0" smtClean="0">
                        <a:latin typeface="Cambria Math"/>
                      </a:rPr>
                      <m:t> = </m:t>
                    </m:r>
                    <m:r>
                      <a:rPr lang="en-US" sz="1800" i="1" dirty="0" smtClean="0">
                        <a:latin typeface="Cambria Math"/>
                      </a:rPr>
                      <m:t>𝐿</m:t>
                    </m:r>
                    <m:r>
                      <a:rPr lang="en-US" sz="1800" i="1" dirty="0" smtClean="0">
                        <a:latin typeface="Cambria Math"/>
                      </a:rPr>
                      <m:t>1 + </m:t>
                    </m:r>
                    <m:r>
                      <a:rPr lang="en-US" sz="1800" i="1" dirty="0">
                        <a:latin typeface="Cambria Math"/>
                      </a:rPr>
                      <m:t>𝐿</m:t>
                    </m:r>
                    <m:r>
                      <a:rPr lang="el-GR" sz="1800" i="1" dirty="0">
                        <a:latin typeface="Cambria Math"/>
                      </a:rPr>
                      <m:t>2 </m:t>
                    </m:r>
                    <m:r>
                      <a:rPr lang="el-GR" sz="1800" i="1" dirty="0" smtClean="0">
                        <a:latin typeface="Cambria Math"/>
                      </a:rPr>
                      <m:t>– 1</m:t>
                    </m:r>
                  </m:oMath>
                </a14:m>
                <a:r>
                  <a:rPr lang="el-GR" sz="1800" dirty="0" smtClean="0"/>
                  <a:t>.</a:t>
                </a:r>
              </a:p>
              <a:p>
                <a:pPr algn="l">
                  <a:spcBef>
                    <a:spcPts val="1200"/>
                  </a:spcBef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οι μη-μηδενικές τιμές της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περιέχονται σε ένα διάστημα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και οι μη μηδενικές τιμές της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σε ένα διάστημα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h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h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/>
                  <a:t>, τότε οι μη μηδενικές τιμές της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θα περιορίζονται στο διάστημα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h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h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 smtClean="0"/>
                  <a:t>.</a:t>
                </a:r>
                <a:endParaRPr lang="en-US" sz="1800" dirty="0" smtClean="0"/>
              </a:p>
              <a:p>
                <a:pPr algn="l">
                  <a:spcBef>
                    <a:spcPts val="1200"/>
                  </a:spcBef>
                </a:pPr>
                <a:endParaRPr lang="el-GR" sz="1800" dirty="0"/>
              </a:p>
              <a:p>
                <a:pPr algn="l">
                  <a:spcBef>
                    <a:spcPts val="1200"/>
                  </a:spcBef>
                  <a:buAutoNum type="arabicPeriod" startAt="2"/>
                </a:pPr>
                <a:r>
                  <a:rPr lang="el-GR" sz="1800" b="1" dirty="0" smtClean="0"/>
                  <a:t>Απευθείας επίλυση των εξισώσεων διαφορών: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6856" y="1052736"/>
                <a:ext cx="8229600" cy="5472608"/>
              </a:xfrm>
              <a:blipFill rotWithShape="1">
                <a:blip r:embed="rId2"/>
                <a:stretch>
                  <a:fillRect l="-593" t="-669" r="-118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09781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b="1" dirty="0" smtClean="0"/>
              <a:t>Ιδιότητες της Συνέλιξης</a:t>
            </a:r>
            <a:endParaRPr lang="el-GR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5640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Ιδιότητες Συνέλιξης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54461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Η συνέλιξη είναι ένας </a:t>
                </a:r>
                <a:r>
                  <a:rPr lang="el-GR" sz="1800" b="1" dirty="0" smtClean="0"/>
                  <a:t>γραμμικός</a:t>
                </a:r>
                <a:r>
                  <a:rPr lang="el-GR" sz="1800" dirty="0" smtClean="0"/>
                  <a:t> τελεστής με τις ακόλουθες ιδιότητες: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b="1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dirty="0" smtClean="0"/>
                  <a:t>Αντιμεταθετική</a:t>
                </a:r>
                <a:r>
                  <a:rPr lang="el-GR" sz="1800" dirty="0" smtClean="0"/>
                  <a:t>:	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∗</m:t>
                    </m:r>
                    <m:r>
                      <a:rPr lang="en-US" sz="1800" b="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∗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sz="1800" b="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b="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0" dirty="0" smtClean="0"/>
                  <a:t>Η σειρά με την οποία εκτελείται η συνέλιξη, δεν έχει σημασία. </a:t>
                </a:r>
                <a:endParaRPr lang="en-US" sz="1800" b="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0" dirty="0" smtClean="0"/>
                  <a:t>Ένα σύστημα με κρουστική απόκριση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h</m:t>
                    </m:r>
                    <m:r>
                      <a:rPr lang="en-US" sz="1800" b="0" i="1" dirty="0" smtClean="0">
                        <a:latin typeface="Cambria Math"/>
                      </a:rPr>
                      <m:t>(</m:t>
                    </m:r>
                    <m:r>
                      <a:rPr lang="en-US" sz="1800" b="0" i="1" dirty="0" smtClean="0">
                        <a:latin typeface="Cambria Math"/>
                      </a:rPr>
                      <m:t>𝑛</m:t>
                    </m:r>
                    <m:r>
                      <a:rPr lang="en-US" sz="1800" b="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b="0" dirty="0" smtClean="0"/>
                  <a:t> και είσοδο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𝑥</m:t>
                    </m:r>
                    <m:r>
                      <a:rPr lang="en-US" sz="1800" b="0" i="1" dirty="0" smtClean="0">
                        <a:latin typeface="Cambria Math"/>
                      </a:rPr>
                      <m:t>(</m:t>
                    </m:r>
                    <m:r>
                      <a:rPr lang="en-US" sz="1800" b="0" i="1" dirty="0" smtClean="0">
                        <a:latin typeface="Cambria Math"/>
                      </a:rPr>
                      <m:t>𝑛</m:t>
                    </m:r>
                    <m:r>
                      <a:rPr lang="en-US" sz="1800" b="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b="0" dirty="0" smtClean="0"/>
                  <a:t>, </a:t>
                </a:r>
                <a:r>
                  <a:rPr lang="el-GR" sz="1800" dirty="0"/>
                  <a:t>συμπεριφέρεται το ίδιο με ένα σύστημα με κρουστική απόκριση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είσοδο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h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.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800" b="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800" b="1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544616"/>
              </a:xfrm>
              <a:blipFill rotWithShape="1">
                <a:blip r:embed="rId2"/>
                <a:stretch>
                  <a:fillRect l="-593" t="-66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  <p:pic>
        <p:nvPicPr>
          <p:cNvPr id="6" name="Picture 5" descr="C:\Users\mparask\Dropbox\4_Personal\2_my_Publications\3_BOOKS\DSP\FIGURES\PROCESSED\K07\Figure_7.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578917"/>
            <a:ext cx="5904656" cy="8500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6106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Ιδιότητες Συνέλιξης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54461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dirty="0" smtClean="0"/>
                  <a:t>Προσεταιριστική</a:t>
                </a:r>
                <a:r>
                  <a:rPr lang="el-GR" sz="1800" dirty="0" smtClean="0"/>
                  <a:t>:	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l-GR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en-US" sz="1800" b="0" i="1" smtClean="0">
                            <a:latin typeface="Cambria Math"/>
                          </a:rPr>
                          <m:t>∗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h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1800" b="0" i="1" smtClean="0"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∗</m:t>
                    </m:r>
                    <m:r>
                      <a:rPr lang="en-US" sz="1800" b="0" i="1" smtClean="0">
                        <a:latin typeface="Cambria Math"/>
                      </a:rPr>
                      <m:t>{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}</m:t>
                    </m:r>
                  </m:oMath>
                </a14:m>
                <a:endParaRPr lang="en-US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b="1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b="1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800" b="1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b="1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b="1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b="1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b="1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b="1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b="1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Αν δύο συστήματα με κρουστικές αποκρίσεις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συνδεθούν σε σειρά (</a:t>
                </a:r>
                <a:r>
                  <a:rPr lang="en-US" sz="1800" dirty="0" smtClean="0"/>
                  <a:t>cascade)</a:t>
                </a:r>
                <a:r>
                  <a:rPr lang="el-GR" sz="1800" dirty="0" smtClean="0"/>
                  <a:t>, το ισοδύναμο σύστημα που προκύπτει έχει κρουστική απόκριση ίση με τη </a:t>
                </a:r>
                <a:r>
                  <a:rPr lang="el-GR" sz="1800" b="1" dirty="0" smtClean="0"/>
                  <a:t>συνέλιξη</a:t>
                </a:r>
                <a:r>
                  <a:rPr lang="el-GR" sz="1800" dirty="0" smtClean="0"/>
                  <a:t> 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</a:t>
                </a:r>
                <a:r>
                  <a:rPr lang="en-US" sz="1800" dirty="0"/>
                  <a:t> </a:t>
                </a:r>
                <a:endParaRPr lang="en-US" sz="18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544616"/>
              </a:xfrm>
              <a:blipFill rotWithShape="1">
                <a:blip r:embed="rId2"/>
                <a:stretch>
                  <a:fillRect l="-593" t="-660" r="-6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  <p:pic>
        <p:nvPicPr>
          <p:cNvPr id="6" name="Picture 5" descr="C:\Users\mparask\Dropbox\4_Personal\2_my_Publications\3_BOOKS\DSP\FIGURES\PROCESSED\K07\Figure_7.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7326496" cy="18216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792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Ιδιότητες Συνέλιξης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54461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dirty="0" smtClean="0"/>
                  <a:t>Επιμεριστική</a:t>
                </a:r>
                <a:r>
                  <a:rPr lang="el-GR" sz="1800" dirty="0" smtClean="0"/>
                  <a:t>: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∗</m:t>
                    </m:r>
                    <m:d>
                      <m:dPr>
                        <m:begChr m:val="{"/>
                        <m:endChr m:val="}"/>
                        <m:ctrlPr>
                          <a:rPr lang="el-GR" sz="18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h</m:t>
                            </m:r>
                          </m:e>
                          <m:sub>
                            <m:r>
                              <a:rPr lang="el-GR" sz="18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el-GR" sz="18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h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δύο συστήματα με κρουστικές αποκρίσεις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συνδεθούν </a:t>
                </a:r>
                <a:r>
                  <a:rPr lang="el-GR" sz="1800" dirty="0" smtClean="0"/>
                  <a:t>παράλληλα, </a:t>
                </a:r>
                <a:r>
                  <a:rPr lang="el-GR" sz="1800" dirty="0"/>
                  <a:t>το ισοδύναμο σύστημα που προκύπτει έχει κρουστική απόκριση ίση με </a:t>
                </a:r>
                <a:r>
                  <a:rPr lang="el-GR" sz="1800" dirty="0" smtClean="0"/>
                  <a:t>το </a:t>
                </a:r>
                <a:r>
                  <a:rPr lang="el-GR" sz="1800" b="1" dirty="0" smtClean="0"/>
                  <a:t>άρθοισμα</a:t>
                </a:r>
                <a:r>
                  <a:rPr lang="el-GR" sz="1800" dirty="0" smtClean="0"/>
                  <a:t> 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  <a:r>
                  <a:rPr lang="en-US" sz="1800" dirty="0"/>
                  <a:t> 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dirty="0" smtClean="0"/>
                  <a:t>Ταυτοτική:	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∗</m:t>
                    </m:r>
                    <m:r>
                      <a:rPr lang="el-GR" sz="1800" b="0" i="1" smtClean="0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Το ουδέτερο στοιχείο της πράξης της συνέλιξης είναι η μοναδιαία κρουστικής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544616"/>
              </a:xfrm>
              <a:blipFill rotWithShape="1">
                <a:blip r:embed="rId2"/>
                <a:stretch>
                  <a:fillRect l="-593" t="-66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  <p:pic>
        <p:nvPicPr>
          <p:cNvPr id="6" name="Picture 5" descr="C:\Users\mparask\Dropbox\4_Personal\2_my_Publications\3_BOOKS\DSP\FIGURES\PROCESSED\K07\Figure_7.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844824"/>
            <a:ext cx="6768752" cy="18647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47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b="1" dirty="0"/>
              <a:t>Τρόποι Υπολογισμού </a:t>
            </a:r>
            <a:r>
              <a:rPr lang="el-GR" sz="4000" b="1" dirty="0" smtClean="0"/>
              <a:t>Συνέλιξης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240698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Τρόποι Υπολογισμού Συνέλιξης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spcBef>
                    <a:spcPts val="900"/>
                  </a:spcBef>
                  <a:buNone/>
                </a:pPr>
                <a:r>
                  <a:rPr lang="el-GR" sz="1800" dirty="0" smtClean="0">
                    <a:latin typeface="Cambria Math"/>
                  </a:rPr>
                  <a:t>Διάφοροι τρόποι υπολογισμού της συνέλιξης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sz="1800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1800" i="1">
                            <a:latin typeface="Cambria Math"/>
                          </a:rPr>
                          <m:t>𝑘</m:t>
                        </m:r>
                        <m:r>
                          <a:rPr lang="en-US" sz="1800" i="1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en-US" sz="1800" i="1">
                            <a:latin typeface="Cambria Math"/>
                          </a:rPr>
                          <m:t>+</m:t>
                        </m:r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𝑘</m:t>
                            </m:r>
                          </m:e>
                        </m:d>
                        <m:r>
                          <a:rPr lang="en-US" sz="1800" i="1">
                            <a:latin typeface="Cambria Math"/>
                          </a:rPr>
                          <m:t> </m:t>
                        </m:r>
                        <m:r>
                          <a:rPr lang="en-US" sz="1800" i="1">
                            <a:latin typeface="Cambria Math"/>
                          </a:rPr>
                          <m:t>h</m:t>
                        </m:r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e>
                    </m:nary>
                  </m:oMath>
                </a14:m>
                <a:r>
                  <a:rPr lang="el-GR" sz="1800" dirty="0" smtClean="0">
                    <a:latin typeface="Cambria Math"/>
                  </a:rPr>
                  <a:t> μπορούν να χρησιμοποιηθούν. Ανάλογα με τη μορφή και τον τύπο των σημάτων, επιλέγουμε την ευκολότερη.</a:t>
                </a:r>
              </a:p>
              <a:p>
                <a:pPr marL="0" indent="0" algn="l">
                  <a:spcBef>
                    <a:spcPts val="900"/>
                  </a:spcBef>
                  <a:buNone/>
                </a:pPr>
                <a:endParaRPr lang="el-GR" sz="1800" dirty="0" smtClean="0">
                  <a:latin typeface="Cambria Math"/>
                </a:endParaRPr>
              </a:p>
              <a:p>
                <a:pPr marL="0" indent="0" algn="l">
                  <a:spcBef>
                    <a:spcPts val="900"/>
                  </a:spcBef>
                  <a:buNone/>
                </a:pPr>
                <a:r>
                  <a:rPr lang="el-GR" sz="1800" b="1" dirty="0" smtClean="0">
                    <a:latin typeface="Cambria Math"/>
                  </a:rPr>
                  <a:t>1. Απευθείας υπολογισμός</a:t>
                </a:r>
              </a:p>
              <a:p>
                <a:pPr marL="0" indent="0" algn="l">
                  <a:spcBef>
                    <a:spcPts val="900"/>
                  </a:spcBef>
                  <a:buNone/>
                </a:pPr>
                <a:r>
                  <a:rPr lang="el-GR" sz="1800" dirty="0">
                    <a:latin typeface="Cambria Math"/>
                  </a:rPr>
                  <a:t>Χρησιμοποιείται όταν τα σήματα που πρόκειται να συνελιχθούν  περιγράφονται από απλές μαθηματικές εκφράσεις κλειστού τύπου.</a:t>
                </a:r>
              </a:p>
              <a:p>
                <a:pPr marL="0" indent="0" algn="l">
                  <a:spcBef>
                    <a:spcPts val="900"/>
                  </a:spcBef>
                  <a:buNone/>
                </a:pPr>
                <a:endParaRPr lang="el-GR" sz="1800" b="1" dirty="0" smtClean="0">
                  <a:latin typeface="Cambria Math"/>
                </a:endParaRPr>
              </a:p>
              <a:p>
                <a:pPr marL="0" indent="0" algn="l">
                  <a:spcBef>
                    <a:spcPts val="900"/>
                  </a:spcBef>
                  <a:buNone/>
                </a:pPr>
                <a:r>
                  <a:rPr lang="el-GR" sz="1800" b="1" dirty="0" smtClean="0">
                    <a:latin typeface="Cambria Math"/>
                  </a:rPr>
                  <a:t>2. Γραφικός υπολογισμός</a:t>
                </a:r>
              </a:p>
              <a:p>
                <a:pPr marL="0" indent="0" algn="l">
                  <a:spcBef>
                    <a:spcPts val="900"/>
                  </a:spcBef>
                  <a:buNone/>
                </a:pPr>
                <a:r>
                  <a:rPr lang="el-GR" sz="1800" dirty="0">
                    <a:latin typeface="Cambria Math"/>
                  </a:rPr>
                  <a:t>Χρησιμοποιείται </a:t>
                </a:r>
                <a:r>
                  <a:rPr lang="el-GR" sz="1800" dirty="0" smtClean="0">
                    <a:latin typeface="Cambria Math"/>
                  </a:rPr>
                  <a:t>για σήματα </a:t>
                </a:r>
                <a:r>
                  <a:rPr lang="el-GR" sz="1800" dirty="0">
                    <a:latin typeface="Cambria Math"/>
                  </a:rPr>
                  <a:t>που </a:t>
                </a:r>
                <a:r>
                  <a:rPr lang="el-GR" sz="1800" dirty="0" smtClean="0">
                    <a:latin typeface="Cambria Math"/>
                  </a:rPr>
                  <a:t>έχουν εύκολη γραφική αναπαράσταση.</a:t>
                </a:r>
                <a:endParaRPr lang="el-GR" sz="1800" dirty="0">
                  <a:latin typeface="Cambria Math"/>
                </a:endParaRPr>
              </a:p>
              <a:p>
                <a:pPr marL="0" indent="0" algn="l">
                  <a:spcBef>
                    <a:spcPts val="900"/>
                  </a:spcBef>
                  <a:buNone/>
                </a:pPr>
                <a:endParaRPr lang="el-GR" sz="1800" b="1" dirty="0" smtClean="0">
                  <a:latin typeface="Cambria Math"/>
                </a:endParaRPr>
              </a:p>
              <a:p>
                <a:pPr marL="0" indent="0" algn="l">
                  <a:spcBef>
                    <a:spcPts val="900"/>
                  </a:spcBef>
                  <a:buNone/>
                </a:pPr>
                <a:r>
                  <a:rPr lang="el-GR" sz="1800" b="1" dirty="0" smtClean="0">
                    <a:latin typeface="Cambria Math"/>
                  </a:rPr>
                  <a:t>3. Μέθοδος του κανόνα</a:t>
                </a:r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900"/>
                  </a:spcBef>
                  <a:buNone/>
                </a:pPr>
                <a:r>
                  <a:rPr lang="el-GR" sz="1800" dirty="0" smtClean="0"/>
                  <a:t>Χρησιμοποιείται όταν τα σήματα </a:t>
                </a:r>
                <a:r>
                  <a:rPr lang="el-GR" sz="1800" dirty="0">
                    <a:latin typeface="Cambria Math"/>
                  </a:rPr>
                  <a:t>που πρόκειται να συνελιχθούν </a:t>
                </a:r>
                <a:r>
                  <a:rPr lang="el-GR" sz="1800" dirty="0" smtClean="0"/>
                  <a:t>είναι πεπερασμένου μήκους και σύντομα ως προς την διάρκεια.</a:t>
                </a:r>
              </a:p>
              <a:p>
                <a:pPr marL="0" indent="0">
                  <a:spcBef>
                    <a:spcPts val="900"/>
                  </a:spcBef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8471" b="-517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4114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Απευθείας Υπολογισμός Συνέλιξης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2232248"/>
              </a:xfrm>
            </p:spPr>
            <p:txBody>
              <a:bodyPr>
                <a:normAutofit/>
              </a:bodyPr>
              <a:lstStyle/>
              <a:p>
                <a:pPr marL="0" indent="0" algn="l">
                  <a:spcBef>
                    <a:spcPts val="900"/>
                  </a:spcBef>
                  <a:buNone/>
                </a:pPr>
                <a:r>
                  <a:rPr lang="el-GR" sz="1800" dirty="0" smtClean="0">
                    <a:latin typeface="Cambria Math"/>
                  </a:rPr>
                  <a:t>Χρησιμοποιείται όταν τα σήματα που πρόκειται να συνελιχθούν  περιγράφονται από απλές μαθηματικές εκφράσεις κλειστού τύπου.</a:t>
                </a:r>
              </a:p>
              <a:p>
                <a:pPr marL="0" indent="0" algn="l">
                  <a:spcBef>
                    <a:spcPts val="900"/>
                  </a:spcBef>
                  <a:buNone/>
                </a:pPr>
                <a:r>
                  <a:rPr lang="el-GR" sz="1800" dirty="0" smtClean="0">
                    <a:latin typeface="Cambria Math"/>
                  </a:rPr>
                  <a:t>Συνήθως προκύπτει υπολογισμός αθροισμάτων  που συγκλίνουν ή δεν συγκλίνουν, και τα οποία περιέχουν όρους της μορφής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b="0" i="1" dirty="0" smtClean="0">
                            <a:latin typeface="Cambria Math"/>
                          </a:rPr>
                          <m:t>𝛼</m:t>
                        </m:r>
                      </m:e>
                      <m:sup>
                        <m:r>
                          <a:rPr lang="en-US" sz="1800" b="0" i="1" dirty="0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1800" dirty="0" smtClean="0">
                    <a:latin typeface="Cambria Math"/>
                  </a:rPr>
                  <a:t> </a:t>
                </a:r>
                <a:r>
                  <a:rPr lang="el-GR" sz="1800" dirty="0" smtClean="0">
                    <a:latin typeface="Cambria Math"/>
                  </a:rPr>
                  <a:t>ή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b="0" i="1" dirty="0" smtClean="0">
                            <a:latin typeface="Cambria Math"/>
                          </a:rPr>
                          <m:t>𝑛</m:t>
                        </m:r>
                        <m:r>
                          <a:rPr lang="el-GR" sz="1800" b="0" i="1" dirty="0">
                            <a:latin typeface="Cambria Math"/>
                          </a:rPr>
                          <m:t>𝛼</m:t>
                        </m:r>
                      </m:e>
                      <m:sup>
                        <m:r>
                          <a:rPr lang="en-US" sz="1800" b="0" i="1" dirty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1800" dirty="0" smtClean="0">
                    <a:latin typeface="Cambria Math"/>
                  </a:rPr>
                  <a:t>. </a:t>
                </a:r>
                <a:endParaRPr lang="el-GR" sz="1800" dirty="0" smtClean="0">
                  <a:latin typeface="Cambria Math"/>
                </a:endParaRPr>
              </a:p>
              <a:p>
                <a:pPr marL="0" indent="0" algn="l">
                  <a:spcBef>
                    <a:spcPts val="900"/>
                  </a:spcBef>
                  <a:buNone/>
                </a:pPr>
                <a:r>
                  <a:rPr lang="el-GR" sz="1800" dirty="0" smtClean="0">
                    <a:latin typeface="Cambria Math"/>
                  </a:rPr>
                  <a:t>Παρακάτω δίνονται μερικές ε</a:t>
                </a:r>
                <a:r>
                  <a:rPr lang="el-GR" sz="1800" dirty="0" smtClean="0"/>
                  <a:t>κφράσεις </a:t>
                </a:r>
                <a:r>
                  <a:rPr lang="el-GR" sz="1800" dirty="0"/>
                  <a:t>κλειστού τύπου για τις πιό κοινά χρησιμοποιούμενες </a:t>
                </a:r>
                <a:r>
                  <a:rPr lang="el-GR" sz="1800" dirty="0" smtClean="0"/>
                  <a:t>σειρές: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2232248"/>
              </a:xfrm>
              <a:blipFill rotWithShape="1">
                <a:blip r:embed="rId2"/>
                <a:stretch>
                  <a:fillRect l="-593" t="-163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69285122"/>
                  </p:ext>
                </p:extLst>
              </p:nvPr>
            </p:nvGraphicFramePr>
            <p:xfrm>
              <a:off x="539553" y="3356992"/>
              <a:ext cx="8352927" cy="3168352"/>
            </p:xfrm>
            <a:graphic>
              <a:graphicData uri="http://schemas.openxmlformats.org/drawingml/2006/table">
                <a:tbl>
                  <a:tblPr firstRow="1" lastRow="1" bandRow="1">
                    <a:tableStyleId>{5940675A-B579-460E-94D1-54222C63F5DA}</a:tableStyleId>
                  </a:tblPr>
                  <a:tblGrid>
                    <a:gridCol w="4065583">
                      <a:extLst>
                        <a:ext uri="{9D8B030D-6E8A-4147-A177-3AD203B41FA5}">
                          <a16:colId xmlns="" xmlns:a16="http://schemas.microsoft.com/office/drawing/2014/main" val="20000"/>
                        </a:ext>
                      </a:extLst>
                    </a:gridCol>
                    <a:gridCol w="219831">
                      <a:extLst>
                        <a:ext uri="{9D8B030D-6E8A-4147-A177-3AD203B41FA5}">
                          <a16:colId xmlns="" xmlns:a16="http://schemas.microsoft.com/office/drawing/2014/main" val="20001"/>
                        </a:ext>
                      </a:extLst>
                    </a:gridCol>
                    <a:gridCol w="4067513">
                      <a:extLst>
                        <a:ext uri="{9D8B030D-6E8A-4147-A177-3AD203B41FA5}">
                          <a16:colId xmlns="" xmlns:a16="http://schemas.microsoft.com/office/drawing/2014/main" val="20002"/>
                        </a:ext>
                      </a:extLst>
                    </a:gridCol>
                  </a:tblGrid>
                  <a:tr h="1137357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chr m:val="∑"/>
                                    <m:limLoc m:val="subSup"/>
                                    <m:ctrlPr>
                                      <a:rPr lang="el-GR" sz="1800" i="1" smtClean="0"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5"/>
                                      </m:rP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𝑛</m:t>
                                    </m:r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=0</m:t>
                                    </m:r>
                                  </m:sub>
                                  <m:sup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𝑁</m:t>
                                    </m:r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−1</m:t>
                                    </m:r>
                                  </m:sup>
                                  <m:e>
                                    <m:sSup>
                                      <m:sSupPr>
                                        <m:ctrlPr>
                                          <a:rPr lang="el-GR" sz="1800" i="1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l-GR" sz="1800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𝛼</m:t>
                                        </m:r>
                                      </m:e>
                                      <m:sup>
                                        <m:r>
                                          <a:rPr lang="en-US" sz="1800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𝑛</m:t>
                                        </m:r>
                                      </m:sup>
                                    </m:sSup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=</m:t>
                                    </m:r>
                                    <m:f>
                                      <m:fPr>
                                        <m:ctrlPr>
                                          <a:rPr lang="en-US" sz="1800" i="1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800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1−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1800" i="1" smtClean="0"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800" smtClean="0"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  <m:sup>
                                            <m:r>
                                              <a:rPr lang="en-US" sz="1800" smtClean="0"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𝑁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r>
                                          <a:rPr lang="en-US" sz="1800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1−</m:t>
                                        </m:r>
                                        <m:r>
                                          <a:rPr lang="en-US" sz="1800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𝑎</m:t>
                                        </m:r>
                                      </m:den>
                                    </m:f>
                                  </m:e>
                                </m:nary>
                              </m:oMath>
                            </m:oMathPara>
                          </a14:m>
                          <a:endParaRPr lang="el-GR" sz="1800" dirty="0"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l-GR" sz="1800" dirty="0"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chr m:val="∑"/>
                                    <m:limLoc m:val="subSup"/>
                                    <m:ctrlPr>
                                      <a:rPr lang="el-GR" sz="1800" i="1" smtClean="0"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5"/>
                                      </m:rP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𝑛</m:t>
                                    </m:r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=0</m:t>
                                    </m:r>
                                  </m:sub>
                                  <m:sup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+∞</m:t>
                                    </m:r>
                                  </m:sup>
                                  <m:e>
                                    <m:sSup>
                                      <m:sSupPr>
                                        <m:ctrlPr>
                                          <a:rPr lang="el-GR" sz="1800" i="1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l-GR" sz="1800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𝛼</m:t>
                                        </m:r>
                                      </m:e>
                                      <m:sup>
                                        <m:r>
                                          <a:rPr lang="en-US" sz="1800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𝑛</m:t>
                                        </m:r>
                                      </m:sup>
                                    </m:sSup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=</m:t>
                                    </m:r>
                                    <m:f>
                                      <m:fPr>
                                        <m:ctrlPr>
                                          <a:rPr lang="en-US" sz="1800" i="1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800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800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1−</m:t>
                                        </m:r>
                                        <m:r>
                                          <a:rPr lang="en-US" sz="1800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𝑎</m:t>
                                        </m:r>
                                      </m:den>
                                    </m:f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,  </m:t>
                                    </m:r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sz="1800" i="1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𝑎</m:t>
                                        </m:r>
                                      </m:e>
                                    </m:d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&lt;1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el-GR" sz="1800" dirty="0"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0"/>
                      </a:ext>
                    </a:extLst>
                  </a:tr>
                  <a:tr h="974878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chr m:val="∑"/>
                                    <m:limLoc m:val="subSup"/>
                                    <m:ctrlPr>
                                      <a:rPr lang="el-GR" sz="1800" i="1" smtClean="0"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5"/>
                                      </m:rP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𝑛</m:t>
                                    </m:r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=0</m:t>
                                    </m:r>
                                  </m:sub>
                                  <m:sup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𝑁</m:t>
                                    </m:r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−1</m:t>
                                    </m:r>
                                  </m:sup>
                                  <m:e>
                                    <m:sSup>
                                      <m:sSupPr>
                                        <m:ctrlPr>
                                          <a:rPr lang="el-GR" sz="1800" i="1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b="0" i="1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𝑛</m:t>
                                        </m:r>
                                        <m:r>
                                          <a:rPr lang="en-US" sz="1800" b="0" i="1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l-GR" sz="1800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𝛼</m:t>
                                        </m:r>
                                      </m:e>
                                      <m:sup>
                                        <m:r>
                                          <a:rPr lang="en-US" sz="1800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𝑛</m:t>
                                        </m:r>
                                      </m:sup>
                                    </m:sSup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=</m:t>
                                    </m:r>
                                    <m:f>
                                      <m:fPr>
                                        <m:ctrlPr>
                                          <a:rPr lang="en-US" sz="1800" i="1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fPr>
                                      <m:num>
                                        <m:d>
                                          <m:dPr>
                                            <m:ctrlPr>
                                              <a:rPr lang="en-US" sz="1800" b="0" i="1" smtClean="0"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  <a:ea typeface="Cambria Math" pitchFamily="18" charset="0"/>
                                              </a:rPr>
                                              <m:t>𝑁</m:t>
                                            </m:r>
                                            <m: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  <a:ea typeface="Cambria Math" pitchFamily="18" charset="0"/>
                                              </a:rPr>
                                              <m:t>−1</m:t>
                                            </m:r>
                                          </m:e>
                                        </m:d>
                                        <m:sSup>
                                          <m:sSupPr>
                                            <m:ctrlPr>
                                              <a:rPr lang="en-US" sz="1800" b="0" i="1" smtClean="0"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  <a:ea typeface="Cambria Math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  <m:sup>
                                            <m: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  <a:ea typeface="Cambria Math" pitchFamily="18" charset="0"/>
                                              </a:rPr>
                                              <m:t>𝑁</m:t>
                                            </m:r>
                                            <m: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  <a:ea typeface="Cambria Math" pitchFamily="18" charset="0"/>
                                              </a:rPr>
                                              <m:t>+1</m:t>
                                            </m:r>
                                          </m:sup>
                                        </m:sSup>
                                        <m:r>
                                          <a:rPr lang="en-US" sz="1800" b="0" i="1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1800" b="0" i="1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𝑁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1800" i="1" smtClean="0"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800" smtClean="0"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  <m:sup>
                                            <m:r>
                                              <a:rPr lang="en-US" sz="1800" smtClean="0"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𝑁</m:t>
                                            </m:r>
                                          </m:sup>
                                        </m:sSup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ea typeface="Cambria Math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ea typeface="Cambria Math" pitchFamily="18" charset="0"/>
                                          </a:rPr>
                                          <m:t>𝑎</m:t>
                                        </m:r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en-US" sz="1800" b="0" i="1" smtClean="0"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d>
                                              <m:dPr>
                                                <m:ctrlPr>
                                                  <a:rPr lang="en-US" sz="1800" b="0" i="1" smtClean="0">
                                                    <a:latin typeface="Cambria Math"/>
                                                    <a:ea typeface="Cambria Math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sz="1800" smtClean="0">
                                                    <a:latin typeface="Cambria Math" pitchFamily="18" charset="0"/>
                                                    <a:ea typeface="Cambria Math" pitchFamily="18" charset="0"/>
                                                  </a:rPr>
                                                  <m:t>1−</m:t>
                                                </m:r>
                                                <m:r>
                                                  <a:rPr lang="en-US" sz="1800" smtClean="0">
                                                    <a:latin typeface="Cambria Math" pitchFamily="18" charset="0"/>
                                                    <a:ea typeface="Cambria Math" pitchFamily="18" charset="0"/>
                                                  </a:rPr>
                                                  <m:t>𝑎</m:t>
                                                </m:r>
                                              </m:e>
                                            </m:d>
                                          </m:e>
                                          <m:sup>
                                            <m: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  <a:ea typeface="Cambria Math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nary>
                              </m:oMath>
                            </m:oMathPara>
                          </a14:m>
                          <a:endParaRPr lang="el-GR" sz="1800" dirty="0"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l-GR" sz="1800" dirty="0"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chr m:val="∑"/>
                                    <m:limLoc m:val="subSup"/>
                                    <m:ctrlPr>
                                      <a:rPr lang="el-GR" sz="1800" i="1" smtClean="0"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5"/>
                                      </m:rP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𝑛</m:t>
                                    </m:r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=0</m:t>
                                    </m:r>
                                  </m:sub>
                                  <m:sup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+∞</m:t>
                                    </m:r>
                                  </m:sup>
                                  <m:e>
                                    <m:sSup>
                                      <m:sSupPr>
                                        <m:ctrlPr>
                                          <a:rPr lang="el-GR" sz="1800" i="1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b="0" i="1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𝑛</m:t>
                                        </m:r>
                                        <m:r>
                                          <a:rPr lang="en-US" sz="1800" b="0" i="0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l-GR" sz="1800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𝛼</m:t>
                                        </m:r>
                                      </m:e>
                                      <m:sup>
                                        <m:r>
                                          <a:rPr lang="en-US" sz="1800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𝑛</m:t>
                                        </m:r>
                                      </m:sup>
                                    </m:sSup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=</m:t>
                                    </m:r>
                                    <m:f>
                                      <m:fPr>
                                        <m:ctrlPr>
                                          <a:rPr lang="en-US" sz="1800" i="1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l-GR" sz="1800" b="0" i="1" smtClean="0">
                                            <a:latin typeface="Cambria Math" panose="02040503050406030204" pitchFamily="18" charset="0"/>
                                            <a:ea typeface="Cambria Math" pitchFamily="18" charset="0"/>
                                          </a:rPr>
                                          <m:t>𝛼</m:t>
                                        </m:r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el-GR" sz="1800" b="0" i="1" smtClean="0"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d>
                                              <m:dPr>
                                                <m:ctrlPr>
                                                  <a:rPr lang="el-GR" sz="1800" b="0" i="1" smtClean="0">
                                                    <a:latin typeface="Cambria Math"/>
                                                    <a:ea typeface="Cambria Math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sz="1800" smtClean="0">
                                                    <a:latin typeface="Cambria Math" pitchFamily="18" charset="0"/>
                                                    <a:ea typeface="Cambria Math" pitchFamily="18" charset="0"/>
                                                  </a:rPr>
                                                  <m:t>1−</m:t>
                                                </m:r>
                                                <m:r>
                                                  <a:rPr lang="en-US" sz="1800" smtClean="0">
                                                    <a:latin typeface="Cambria Math" pitchFamily="18" charset="0"/>
                                                    <a:ea typeface="Cambria Math" pitchFamily="18" charset="0"/>
                                                  </a:rPr>
                                                  <m:t>𝑎</m:t>
                                                </m:r>
                                              </m:e>
                                            </m:d>
                                          </m:e>
                                          <m:sup>
                                            <m:r>
                                              <a:rPr lang="el-GR" sz="1800" b="0" i="0" smtClean="0"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,  </m:t>
                                    </m:r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sz="1800" i="1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𝑎</m:t>
                                        </m:r>
                                      </m:e>
                                    </m:d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&lt;1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el-GR" sz="1800" dirty="0"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1"/>
                      </a:ext>
                    </a:extLst>
                  </a:tr>
                  <a:tr h="1056117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chr m:val="∑"/>
                                    <m:limLoc m:val="subSup"/>
                                    <m:ctrlPr>
                                      <a:rPr lang="el-GR" sz="1800" i="1" smtClean="0"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5"/>
                                      </m:rP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𝑛</m:t>
                                    </m:r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=0</m:t>
                                    </m:r>
                                  </m:sub>
                                  <m:sup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𝑁</m:t>
                                    </m:r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−1</m:t>
                                    </m:r>
                                  </m:sup>
                                  <m:e>
                                    <m:r>
                                      <a:rPr lang="en-US" sz="1800" b="0" i="1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𝑛</m:t>
                                    </m:r>
                                    <m:r>
                                      <a:rPr lang="en-US" sz="1800" b="0" i="1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=</m:t>
                                    </m:r>
                                    <m:f>
                                      <m:fPr>
                                        <m:ctrlPr>
                                          <a:rPr lang="en-US" sz="1800" b="0" i="1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800" b="0" i="1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800" b="0" i="1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itchFamily="18" charset="0"/>
                                      </a:rPr>
                                      <m:t>𝑁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itchFamily="18" charset="0"/>
                                      </a:rPr>
                                      <m:t>(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itchFamily="18" charset="0"/>
                                      </a:rPr>
                                      <m:t>𝑁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itchFamily="18" charset="0"/>
                                      </a:rPr>
                                      <m:t>−1) 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el-GR" sz="1800" dirty="0"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l-GR" sz="1800" dirty="0"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chr m:val="∑"/>
                                    <m:limLoc m:val="subSup"/>
                                    <m:ctrlPr>
                                      <a:rPr lang="el-GR" sz="1800" i="1" smtClean="0"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5"/>
                                      </m:rP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𝑛</m:t>
                                    </m:r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=0</m:t>
                                    </m:r>
                                  </m:sub>
                                  <m:sup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𝑁</m:t>
                                    </m:r>
                                    <m:r>
                                      <a:rPr lang="en-US" sz="1800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−1</m:t>
                                    </m:r>
                                  </m:sup>
                                  <m:e>
                                    <m:sSup>
                                      <m:sSupPr>
                                        <m:ctrlPr>
                                          <a:rPr lang="en-US" sz="1800" b="0" i="1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ea typeface="Cambria Math" pitchFamily="18" charset="0"/>
                                          </a:rPr>
                                          <m:t>𝑛</m:t>
                                        </m:r>
                                      </m:e>
                                      <m:sup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ea typeface="Cambria Math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1800" b="0" i="1" smtClean="0"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=</m:t>
                                    </m:r>
                                    <m:f>
                                      <m:fPr>
                                        <m:ctrlPr>
                                          <a:rPr lang="en-US" sz="1800" b="0" i="1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800" b="0" i="1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800" b="0" i="1" smtClean="0"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6</m:t>
                                        </m:r>
                                      </m:den>
                                    </m:f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itchFamily="18" charset="0"/>
                                      </a:rPr>
                                      <m:t>𝑁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itchFamily="18" charset="0"/>
                                      </a:rPr>
                                      <m:t>(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itchFamily="18" charset="0"/>
                                      </a:rPr>
                                      <m:t>𝑁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itchFamily="18" charset="0"/>
                                      </a:rPr>
                                      <m:t>−1)(2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itchFamily="18" charset="0"/>
                                      </a:rPr>
                                      <m:t>𝑁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itchFamily="18" charset="0"/>
                                      </a:rPr>
                                      <m:t>−1) 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el-GR" sz="1800" dirty="0"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2216056"/>
                  </p:ext>
                </p:extLst>
              </p:nvPr>
            </p:nvGraphicFramePr>
            <p:xfrm>
              <a:off x="539553" y="3356992"/>
              <a:ext cx="8352927" cy="3168352"/>
            </p:xfrm>
            <a:graphic>
              <a:graphicData uri="http://schemas.openxmlformats.org/drawingml/2006/table">
                <a:tbl>
                  <a:tblPr firstRow="1" lastRow="1" bandRow="1">
                    <a:tableStyleId>{5940675A-B579-460E-94D1-54222C63F5DA}</a:tableStyleId>
                  </a:tblPr>
                  <a:tblGrid>
                    <a:gridCol w="4065583"/>
                    <a:gridCol w="219831"/>
                    <a:gridCol w="4067513"/>
                  </a:tblGrid>
                  <a:tr h="1137357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150" t="-538" r="-105397" b="-1795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l-GR" sz="1800" dirty="0"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105547" t="-538" b="-179570"/>
                          </a:stretch>
                        </a:blipFill>
                      </a:tcPr>
                    </a:tc>
                  </a:tr>
                  <a:tr h="974878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150" t="-116875" r="-105397" b="-10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l-GR" sz="1800" dirty="0"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105547" t="-116875" b="-108750"/>
                          </a:stretch>
                        </a:blipFill>
                      </a:tcPr>
                    </a:tc>
                  </a:tr>
                  <a:tr h="1056117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150" t="-200578" r="-105397" b="-5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l-GR" sz="1800" dirty="0"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105547" t="-200578" b="-57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99871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7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Αν η απόκριση ενός ΓΑΜΚ συστήματος </a:t>
                </a:r>
                <a:r>
                  <a:rPr lang="el-GR" sz="1800" dirty="0"/>
                  <a:t>στη μοναδιαία βηματική ακολουθία </a:t>
                </a:r>
                <a:r>
                  <a:rPr lang="el-GR" sz="1800" dirty="0" smtClean="0"/>
                  <a:t>είναι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𝑠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𝑛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l-GR" sz="1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l-GR" sz="1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να </a:t>
                </a:r>
                <a:r>
                  <a:rPr lang="el-GR" sz="1800" dirty="0"/>
                  <a:t>βρεθεί η κρουστική του </a:t>
                </a:r>
                <a:r>
                  <a:rPr lang="el-GR" sz="1800" dirty="0" smtClean="0"/>
                  <a:t>απόκριση</a:t>
                </a:r>
                <a:r>
                  <a:rPr lang="el-GR" sz="1800" dirty="0"/>
                  <a:t>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h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.</a:t>
                </a:r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 Γνωρίζουμε ότι 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)=</m:t>
                    </m:r>
                    <m:r>
                      <a:rPr lang="en-US" sz="1800" i="1" dirty="0">
                        <a:latin typeface="Cambria Math"/>
                      </a:rPr>
                      <m:t>𝑢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)−</m:t>
                    </m:r>
                    <m:r>
                      <a:rPr lang="en-US" sz="1800" i="1" dirty="0">
                        <a:latin typeface="Cambria Math"/>
                      </a:rPr>
                      <m:t>𝑢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−1)</m:t>
                    </m:r>
                  </m:oMath>
                </a14:m>
                <a:r>
                  <a:rPr lang="el-GR" sz="1800" dirty="0" smtClean="0"/>
                  <a:t>.  Άρα ισχύει: 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h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n-US" sz="1800" i="1" dirty="0" smtClean="0">
                          <a:latin typeface="Cambria Math"/>
                        </a:rPr>
                        <m:t>𝑛</m:t>
                      </m:r>
                      <m:r>
                        <a:rPr lang="en-US" sz="1800" i="1" dirty="0" smtClean="0">
                          <a:latin typeface="Cambria Math"/>
                        </a:rPr>
                        <m:t>)=</m:t>
                      </m:r>
                      <m:r>
                        <a:rPr lang="en-US" sz="1800" i="1" dirty="0" smtClean="0">
                          <a:latin typeface="Cambria Math"/>
                        </a:rPr>
                        <m:t>𝑠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n-US" sz="1800" i="1" dirty="0" smtClean="0">
                          <a:latin typeface="Cambria Math"/>
                        </a:rPr>
                        <m:t>𝑛</m:t>
                      </m:r>
                      <m:r>
                        <a:rPr lang="en-US" sz="1800" i="1" dirty="0" smtClean="0">
                          <a:latin typeface="Cambria Math"/>
                        </a:rPr>
                        <m:t>)−</m:t>
                      </m:r>
                      <m:r>
                        <a:rPr lang="en-US" sz="1800" i="1" dirty="0" smtClean="0">
                          <a:latin typeface="Cambria Math"/>
                        </a:rPr>
                        <m:t>𝑠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n-US" sz="1800" i="1" dirty="0" smtClean="0">
                          <a:latin typeface="Cambria Math"/>
                        </a:rPr>
                        <m:t>𝑛</m:t>
                      </m:r>
                      <m:r>
                        <a:rPr lang="en-US" sz="1800" i="1" dirty="0" smtClean="0">
                          <a:latin typeface="Cambria Math"/>
                        </a:rPr>
                        <m:t>−1)</m:t>
                      </m:r>
                    </m:oMath>
                  </m:oMathPara>
                </a14:m>
                <a:endParaRPr lang="en-US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Αντικαθιστώντας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𝑠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𝑛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l-GR" sz="1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l-GR" sz="1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800" dirty="0"/>
                  <a:t>, </a:t>
                </a:r>
                <a:r>
                  <a:rPr lang="el-GR" sz="1800" dirty="0" smtClean="0"/>
                  <a:t>έχουμε:</a:t>
                </a:r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h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n-US" sz="1800" i="1" dirty="0" smtClean="0">
                          <a:latin typeface="Cambria Math"/>
                        </a:rPr>
                        <m:t>𝑛</m:t>
                      </m:r>
                      <m:r>
                        <a:rPr lang="en-US" sz="1800" i="1" dirty="0">
                          <a:latin typeface="Cambria Math"/>
                        </a:rPr>
                        <m:t>)=</m:t>
                      </m:r>
                      <m:r>
                        <a:rPr lang="en-US" sz="1800" i="1" dirty="0">
                          <a:latin typeface="Cambria Math"/>
                        </a:rPr>
                        <m:t>𝑛</m:t>
                      </m:r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sz="1800" i="1" dirty="0">
                          <a:latin typeface="Cambria Math"/>
                        </a:rPr>
                        <m:t> </m:t>
                      </m:r>
                      <m:r>
                        <a:rPr lang="en-US" sz="1800" i="1" dirty="0">
                          <a:latin typeface="Cambria Math"/>
                        </a:rPr>
                        <m:t>𝑢</m:t>
                      </m:r>
                      <m:r>
                        <a:rPr lang="en-US" sz="1800" i="1" dirty="0">
                          <a:latin typeface="Cambria Math"/>
                        </a:rPr>
                        <m:t>(</m:t>
                      </m:r>
                      <m:r>
                        <a:rPr lang="en-US" sz="1800" i="1" dirty="0">
                          <a:latin typeface="Cambria Math"/>
                        </a:rPr>
                        <m:t>𝑛</m:t>
                      </m:r>
                      <m:r>
                        <a:rPr lang="en-US" sz="1800" i="1" dirty="0">
                          <a:latin typeface="Cambria Math"/>
                        </a:rPr>
                        <m:t>)−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−1</m:t>
                          </m:r>
                        </m:e>
                      </m:d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sz="1800" i="1" dirty="0">
                          <a:latin typeface="Cambria Math"/>
                        </a:rPr>
                        <m:t> </m:t>
                      </m:r>
                      <m:r>
                        <a:rPr lang="en-US" sz="1800" i="1" dirty="0">
                          <a:latin typeface="Cambria Math"/>
                        </a:rPr>
                        <m:t>𝑢</m:t>
                      </m:r>
                      <m:r>
                        <a:rPr lang="en-US" sz="1800" i="1" dirty="0">
                          <a:latin typeface="Cambria Math"/>
                        </a:rPr>
                        <m:t>(</m:t>
                      </m:r>
                      <m:r>
                        <a:rPr lang="en-US" sz="1800" i="1" dirty="0">
                          <a:latin typeface="Cambria Math"/>
                        </a:rPr>
                        <m:t>𝑛</m:t>
                      </m:r>
                      <m:r>
                        <a:rPr lang="en-US" sz="1800" i="1" dirty="0">
                          <a:latin typeface="Cambria Math"/>
                        </a:rPr>
                        <m:t>−1)=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−2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𝑢</m:t>
                      </m:r>
                      <m:r>
                        <a:rPr lang="en-US" sz="1800" i="1" dirty="0">
                          <a:latin typeface="Cambria Math"/>
                        </a:rPr>
                        <m:t>(</m:t>
                      </m:r>
                      <m:r>
                        <a:rPr lang="en-US" sz="1800" i="1" dirty="0">
                          <a:latin typeface="Cambria Math"/>
                        </a:rPr>
                        <m:t>𝑛</m:t>
                      </m:r>
                      <m:r>
                        <a:rPr lang="en-US" sz="1800" i="1" dirty="0">
                          <a:latin typeface="Cambria Math"/>
                        </a:rPr>
                        <m:t>−1)=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2−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</m:e>
                      </m:d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sz="1800" i="1" dirty="0">
                          <a:latin typeface="Cambria Math"/>
                        </a:rPr>
                        <m:t>𝑢</m:t>
                      </m:r>
                      <m:r>
                        <a:rPr lang="en-US" sz="1800" i="1" dirty="0">
                          <a:latin typeface="Cambria Math"/>
                        </a:rPr>
                        <m:t>(</m:t>
                      </m:r>
                      <m:r>
                        <a:rPr lang="en-US" sz="1800" i="1" dirty="0">
                          <a:latin typeface="Cambria Math"/>
                        </a:rPr>
                        <m:t>𝑛</m:t>
                      </m:r>
                      <m:r>
                        <a:rPr lang="en-US" sz="1800" i="1" dirty="0">
                          <a:latin typeface="Cambria Math"/>
                        </a:rPr>
                        <m:t>−1)</m:t>
                      </m:r>
                    </m:oMath>
                  </m:oMathPara>
                </a14:m>
                <a:endParaRPr lang="en-US" sz="1800" dirty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3336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Συστήματα Διακριτού Χρόνου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l-GR" b="1" dirty="0"/>
              <a:t>ΜΕΡΟΣ </a:t>
            </a:r>
            <a:r>
              <a:rPr lang="el-GR" b="1" dirty="0" smtClean="0"/>
              <a:t>Β’</a:t>
            </a:r>
            <a:endParaRPr lang="el-GR" dirty="0" smtClean="0"/>
          </a:p>
          <a:p>
            <a:pPr>
              <a:lnSpc>
                <a:spcPct val="150000"/>
              </a:lnSpc>
            </a:pPr>
            <a:r>
              <a:rPr lang="el-GR" dirty="0" smtClean="0"/>
              <a:t>Εξισώσεις </a:t>
            </a:r>
            <a:r>
              <a:rPr lang="el-GR" dirty="0"/>
              <a:t>Διαφορών</a:t>
            </a:r>
          </a:p>
          <a:p>
            <a:pPr algn="l">
              <a:lnSpc>
                <a:spcPct val="150000"/>
              </a:lnSpc>
            </a:pPr>
            <a:r>
              <a:rPr lang="el-GR" dirty="0" smtClean="0"/>
              <a:t>Επίλυση Εξισώσεων Διαφορών με Γραμμικούς Συντελεστές (ΓΕΔΣΣ)</a:t>
            </a:r>
          </a:p>
          <a:p>
            <a:pPr algn="l">
              <a:lnSpc>
                <a:spcPct val="150000"/>
              </a:lnSpc>
            </a:pPr>
            <a:r>
              <a:rPr lang="el-GR" dirty="0" smtClean="0"/>
              <a:t>Ταξινόμηση </a:t>
            </a:r>
            <a:r>
              <a:rPr lang="el-GR" dirty="0"/>
              <a:t>Συστημάτων ανάλογα με τον Τύπο της Κρουστικής </a:t>
            </a:r>
            <a:r>
              <a:rPr lang="el-GR" dirty="0" smtClean="0"/>
              <a:t>Απόκρισης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79069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8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Να υπολογιστεί η έξοδος του συστήματος με κρουστική απόκριση </a:t>
                </a:r>
                <a14:m>
                  <m:oMath xmlns:m="http://schemas.openxmlformats.org/officeDocument/2006/math">
                    <m:r>
                      <a:rPr lang="el-GR" sz="180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και είσοδο το σήμα: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l-GR" sz="1800" i="1">
                                  <a:latin typeface="Cambria Math"/>
                                </a:rPr>
                                <m:t>    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≥0</m:t>
                              </m:r>
                            </m: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0       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&lt;0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algn="l"/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Υπολογίζοντας το συνελικτικό άθροισμα βρίσκουμε </a:t>
                </a:r>
                <a:r>
                  <a:rPr lang="el-GR" sz="1800" dirty="0"/>
                  <a:t>ότι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∗</m:t>
                    </m:r>
                    <m:r>
                      <a:rPr lang="el-GR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  <m:r>
                          <a:rPr lang="el-GR" sz="1800" i="1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∞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𝑘</m:t>
                            </m:r>
                          </m:e>
                        </m:d>
                      </m:e>
                    </m:nary>
                    <m:r>
                      <a:rPr lang="el-GR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  <m:r>
                          <a:rPr lang="el-GR" sz="1800" i="1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𝑘</m:t>
                            </m:r>
                          </m:sup>
                        </m:sSup>
                      </m:e>
                    </m:nary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  </m:t>
                    </m:r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 smtClean="0"/>
                  <a:t> </a:t>
                </a:r>
              </a:p>
              <a:p>
                <a:pPr marL="0" indent="0" algn="l">
                  <a:buNone/>
                </a:pPr>
                <a:r>
                  <a:rPr lang="el-GR" sz="1800" dirty="0" smtClean="0"/>
                  <a:t>Επειδή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𝑘</m:t>
                    </m:r>
                    <m:r>
                      <a:rPr lang="el-GR" sz="1800" i="1" dirty="0" smtClean="0">
                        <a:latin typeface="Cambria Math"/>
                      </a:rPr>
                      <m:t>&lt;0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−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𝑘</m:t>
                    </m:r>
                    <m:r>
                      <a:rPr lang="el-GR" sz="1800" i="1" dirty="0" smtClean="0">
                        <a:latin typeface="Cambria Math"/>
                      </a:rPr>
                      <m:t>&gt;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/>
                  <a:t> όταν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&lt;0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δεν </a:t>
                </a:r>
                <a:r>
                  <a:rPr lang="el-GR" sz="1800" dirty="0"/>
                  <a:t>υπάρχουν μη μηδενικοί όροι στο </a:t>
                </a:r>
                <a:r>
                  <a:rPr lang="el-GR" sz="1800" dirty="0" smtClean="0"/>
                  <a:t>άθροισμα, </a:t>
                </a:r>
                <a:r>
                  <a:rPr lang="el-GR" sz="1800" dirty="0"/>
                  <a:t>οπότε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)=0</m:t>
                    </m:r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   </a:t>
                </a:r>
              </a:p>
              <a:p>
                <a:pPr marL="0" indent="0" algn="l">
                  <a:buNone/>
                </a:pPr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≥0</m:t>
                    </m:r>
                  </m:oMath>
                </a14:m>
                <a:r>
                  <a:rPr lang="el-GR" sz="1800" dirty="0" smtClean="0"/>
                  <a:t> ισχύει: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b="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dirty="0" smtClean="0">
                              <a:latin typeface="Cambria Math"/>
                            </a:rPr>
                            <m:t>𝑘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b="0" i="1" dirty="0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b="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  <m:r>
                        <a:rPr lang="el-GR" sz="1800" i="1" dirty="0" smtClean="0"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1−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 smtClean="0"/>
                  <a:t>Συνεπώς η έξοδος είναι: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1−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b="-86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6950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9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Ένα ΓΑΜΚ σύστημα </a:t>
                </a:r>
                <a:r>
                  <a:rPr lang="el-GR" sz="1800" dirty="0"/>
                  <a:t>έχει κρουστική </a:t>
                </a:r>
                <a:r>
                  <a:rPr lang="el-GR" sz="1800" dirty="0" smtClean="0"/>
                  <a:t>απόκριση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el-GR" sz="1800" dirty="0" smtClean="0"/>
                  <a:t>.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l-GR" sz="1800" dirty="0" smtClean="0"/>
                  <a:t>Να </a:t>
                </a:r>
                <a:r>
                  <a:rPr lang="el-GR" sz="1800" dirty="0"/>
                  <a:t>βρεθεί η έξοδος, όταν η είσοδος </a:t>
                </a:r>
                <a:r>
                  <a:rPr lang="el-GR" sz="1800" dirty="0" smtClean="0"/>
                  <a:t>είναι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=−</m:t>
                    </m:r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.</a:t>
                </a:r>
                <a:endParaRPr lang="el-GR" sz="1800" dirty="0"/>
              </a:p>
              <a:p>
                <a:pPr marL="0" indent="0">
                  <a:buNone/>
                </a:pPr>
                <a:endParaRPr lang="el-GR" sz="1800" u="sng" dirty="0" smtClean="0"/>
              </a:p>
              <a:p>
                <a:pPr marL="0" indent="0"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b="1" dirty="0" smtClean="0"/>
                  <a:t>:</a:t>
                </a:r>
                <a:endParaRPr lang="el-GR" sz="1800" b="1" dirty="0"/>
              </a:p>
              <a:p>
                <a:pPr marL="0" indent="0">
                  <a:buNone/>
                </a:pPr>
                <a:r>
                  <a:rPr lang="el-GR" sz="1800" dirty="0"/>
                  <a:t>Παρακάτω φαίνονται οι γραφικές παραστάσεις </a:t>
                </a:r>
                <a:r>
                  <a:rPr lang="el-GR" sz="1800" dirty="0" smtClean="0"/>
                  <a:t>των σημάτων 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h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 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και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.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b="1" dirty="0" smtClean="0">
                  <a:solidFill>
                    <a:srgbClr val="FF0000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b="1" dirty="0" smtClean="0">
                  <a:solidFill>
                    <a:srgbClr val="FF0000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Αφού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)=0 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για</m:t>
                    </m:r>
                    <m:r>
                      <a:rPr lang="el-GR" sz="1800" i="0" dirty="0" smtClean="0">
                        <a:latin typeface="Cambria Math"/>
                      </a:rPr>
                      <m:t> 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&gt;−1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)=0 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για</m:t>
                    </m:r>
                    <m:r>
                      <a:rPr lang="el-GR" sz="1800" i="0" dirty="0" smtClean="0">
                        <a:latin typeface="Cambria Math"/>
                      </a:rPr>
                      <m:t> 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&gt;−1</m:t>
                    </m:r>
                  </m:oMath>
                </a14:m>
                <a:r>
                  <a:rPr lang="el-GR" sz="1800" dirty="0" smtClean="0"/>
                  <a:t>,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έχουμε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)=0 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για</m:t>
                    </m:r>
                    <m:r>
                      <a:rPr lang="el-GR" sz="1800" i="0" dirty="0" smtClean="0">
                        <a:latin typeface="Cambria Math"/>
                      </a:rPr>
                      <m:t> 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&gt;−2</m:t>
                    </m:r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Χρησιμοποιώντας το </a:t>
                </a:r>
                <a:r>
                  <a:rPr lang="el-GR" sz="1800" dirty="0"/>
                  <a:t>άθροισμα της συνέλιξης, </a:t>
                </a:r>
                <a:r>
                  <a:rPr lang="el-GR" sz="1800" dirty="0" smtClean="0"/>
                  <a:t>έχουμε: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l-GR" sz="1800" b="0" i="1" dirty="0" smtClean="0">
                              <a:latin typeface="Cambria Math"/>
                            </a:rPr>
                            <m:t>+</m:t>
                          </m:r>
                          <m:r>
                            <a:rPr lang="el-GR" sz="1800" b="0" i="1" dirty="0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𝑥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(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)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h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(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)</m:t>
                          </m:r>
                        </m:e>
                      </m:nary>
                      <m:r>
                        <a:rPr lang="el-GR" sz="1800" i="1" dirty="0" smtClean="0">
                          <a:latin typeface="Cambria Math"/>
                        </a:rPr>
                        <m:t> 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𝑘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l-GR" sz="18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𝑢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(−(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)−1)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31</a:t>
            </a:fld>
            <a:endParaRPr lang="el-G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855962"/>
            <a:ext cx="8075613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0930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9</a:t>
            </a:r>
            <a:r>
              <a:rPr lang="en-US" dirty="0" smtClean="0"/>
              <a:t> </a:t>
            </a:r>
            <a:r>
              <a:rPr lang="el-GR" dirty="0" smtClean="0"/>
              <a:t>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Επειδή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𝑢</m:t>
                    </m:r>
                    <m:r>
                      <a:rPr lang="el-GR" sz="1800" i="1" dirty="0">
                        <a:latin typeface="Cambria Math"/>
                      </a:rPr>
                      <m:t>(−</m:t>
                    </m:r>
                    <m:r>
                      <a:rPr lang="el-GR" sz="1800" i="1" dirty="0">
                        <a:latin typeface="Cambria Math"/>
                      </a:rPr>
                      <m:t>𝑘</m:t>
                    </m:r>
                    <m:r>
                      <a:rPr lang="el-GR" sz="1800" i="1" dirty="0">
                        <a:latin typeface="Cambria Math"/>
                      </a:rPr>
                      <m:t>)=0 </m:t>
                    </m:r>
                    <m:r>
                      <m:rPr>
                        <m:sty m:val="p"/>
                      </m:rPr>
                      <a:rPr lang="el-GR" sz="1800" dirty="0">
                        <a:latin typeface="Cambria Math"/>
                      </a:rPr>
                      <m:t>για</m:t>
                    </m:r>
                    <m:r>
                      <a:rPr lang="el-GR" sz="1800" dirty="0">
                        <a:latin typeface="Cambria Math"/>
                      </a:rPr>
                      <m:t> </m:t>
                    </m:r>
                    <m:r>
                      <a:rPr lang="el-GR" sz="1800" i="1" dirty="0">
                        <a:latin typeface="Cambria Math"/>
                      </a:rPr>
                      <m:t>𝑘</m:t>
                    </m:r>
                    <m:r>
                      <a:rPr lang="el-GR" sz="1800" i="1" dirty="0">
                        <a:latin typeface="Cambria Math"/>
                      </a:rPr>
                      <m:t>&gt;0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𝑢</m:t>
                    </m:r>
                    <m:r>
                      <a:rPr lang="el-GR" sz="1800" i="1" dirty="0">
                        <a:latin typeface="Cambria Math"/>
                      </a:rPr>
                      <m:t>(−(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−</m:t>
                    </m:r>
                    <m:r>
                      <a:rPr lang="el-GR" sz="1800" i="1" dirty="0">
                        <a:latin typeface="Cambria Math"/>
                      </a:rPr>
                      <m:t>𝑘</m:t>
                    </m:r>
                    <m:r>
                      <a:rPr lang="el-GR" sz="1800" i="1" dirty="0">
                        <a:latin typeface="Cambria Math"/>
                      </a:rPr>
                      <m:t>)−1)=0 </m:t>
                    </m:r>
                    <m:r>
                      <m:rPr>
                        <m:sty m:val="p"/>
                      </m:rPr>
                      <a:rPr lang="el-GR" sz="1800" dirty="0">
                        <a:latin typeface="Cambria Math"/>
                      </a:rPr>
                      <m:t>για</m:t>
                    </m:r>
                    <m:r>
                      <a:rPr lang="el-GR" sz="1800" dirty="0">
                        <a:latin typeface="Cambria Math"/>
                      </a:rPr>
                      <m:t> </m:t>
                    </m:r>
                    <m:r>
                      <a:rPr lang="el-GR" sz="1800" i="1" dirty="0">
                        <a:latin typeface="Cambria Math"/>
                      </a:rPr>
                      <m:t>𝑘</m:t>
                    </m:r>
                    <m:r>
                      <a:rPr lang="el-GR" sz="1800" i="1" dirty="0">
                        <a:latin typeface="Cambria Math"/>
                      </a:rPr>
                      <m:t>&lt;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+1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άθροισμα της συνέλιξης </a:t>
                </a:r>
                <a:r>
                  <a:rPr lang="el-GR" sz="1800" dirty="0" smtClean="0"/>
                  <a:t>γίνεται: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/>
                        </a:rPr>
                        <m:t>𝑦</m:t>
                      </m:r>
                      <m:r>
                        <a:rPr lang="en-US" sz="1800" b="0" i="1" dirty="0" smtClean="0">
                          <a:latin typeface="Cambria Math"/>
                        </a:rPr>
                        <m:t>(</m:t>
                      </m:r>
                      <m:r>
                        <a:rPr lang="en-US" sz="1800" b="0" i="1" dirty="0" smtClean="0">
                          <a:latin typeface="Cambria Math"/>
                        </a:rPr>
                        <m:t>𝑛</m:t>
                      </m:r>
                      <m:r>
                        <a:rPr lang="en-US" sz="1800" b="0" i="1" dirty="0" smtClean="0">
                          <a:latin typeface="Cambria Math"/>
                        </a:rPr>
                        <m:t>)=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+1</m:t>
                          </m:r>
                        </m:sub>
                        <m:sup>
                          <m:r>
                            <a:rPr lang="en-US" sz="1800" b="0" i="1" dirty="0" smtClean="0">
                              <a:latin typeface="Cambria Math"/>
                            </a:rPr>
                            <m:t>0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𝑘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3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  </m:t>
                          </m:r>
                          <m:r>
                            <m:rPr>
                              <m:sty m:val="p"/>
                            </m:rPr>
                            <a:rPr lang="el-GR" sz="1800" b="0" i="0" dirty="0" smtClean="0">
                              <a:latin typeface="Cambria Math"/>
                            </a:rPr>
                            <m:t>για</m:t>
                          </m:r>
                          <m:r>
                            <a:rPr lang="en-US" sz="1800" b="0" i="0" dirty="0" smtClean="0">
                              <a:latin typeface="Cambria Math"/>
                            </a:rPr>
                            <m:t>  </m:t>
                          </m:r>
                          <m:r>
                            <m:rPr>
                              <m:nor/>
                            </m:rPr>
                            <a:rPr lang="en-US" sz="1800" dirty="0">
                              <a:latin typeface="Cambria Math"/>
                            </a:rPr>
                            <m:t>n</m:t>
                          </m:r>
                          <m:r>
                            <a:rPr lang="en-US" sz="1800" i="0" dirty="0">
                              <a:latin typeface="Cambria Math"/>
                            </a:rPr>
                            <m:t>≤</m:t>
                          </m:r>
                          <m:r>
                            <m:rPr>
                              <m:nor/>
                            </m:rPr>
                            <a:rPr lang="en-US" sz="1800" dirty="0">
                              <a:latin typeface="Cambria Math"/>
                            </a:rPr>
                            <m:t>−2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Με αλλαγή </a:t>
                </a:r>
                <a:r>
                  <a:rPr lang="el-GR" sz="1800" dirty="0"/>
                  <a:t>μεταβλητών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𝑚</m:t>
                    </m:r>
                    <m:r>
                      <a:rPr lang="el-GR" sz="1800" i="1" dirty="0" smtClean="0">
                        <a:latin typeface="Cambria Math"/>
                      </a:rPr>
                      <m:t>=−</m:t>
                    </m:r>
                    <m:r>
                      <a:rPr lang="el-GR" sz="1800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l-GR" sz="1800" dirty="0"/>
                  <a:t> και χρησιμοποιώντας τους τύπους των </a:t>
                </a:r>
                <a:r>
                  <a:rPr lang="el-GR" sz="1800" dirty="0" smtClean="0"/>
                  <a:t>σειρών, έχουμε: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1"/>
                            </m:rPr>
                            <a:rPr lang="en-US" sz="1800" b="0" i="1" dirty="0" smtClean="0">
                              <a:latin typeface="Cambria Math"/>
                            </a:rPr>
                            <m:t>𝑚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  <m:r>
                            <a:rPr lang="el-GR" sz="1800" b="0" i="1" dirty="0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b="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−1</m:t>
                          </m:r>
                        </m:sup>
                        <m:e>
                          <m:r>
                            <a:rPr lang="en-US" sz="1800" b="0" i="1" dirty="0" smtClean="0">
                              <a:latin typeface="Cambria Math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sz="1800" b="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b="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b="0" i="1" dirty="0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 dirty="0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b="0" i="1" dirty="0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𝑚</m:t>
                              </m:r>
                            </m:sup>
                          </m:sSup>
                        </m:e>
                      </m:nary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num>
                        <m:den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1−</m:t>
                                  </m:r>
                                  <m:f>
                                    <m:f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b="0" i="1" dirty="0" smtClean="0">
                          <a:latin typeface="Cambria Math"/>
                        </a:rPr>
                        <m:t>=</m:t>
                      </m:r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e>
                      </m:d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    </m:t>
                      </m:r>
                      <m:r>
                        <a:rPr lang="el-GR" sz="1800" b="0" i="1" dirty="0" smtClean="0">
                          <a:latin typeface="Cambria Math"/>
                        </a:rPr>
                        <m:t>    </m:t>
                      </m:r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b="0" i="0" dirty="0" smtClean="0">
                          <a:latin typeface="Cambria Math"/>
                        </a:rPr>
                        <m:t>για</m:t>
                      </m:r>
                      <m:r>
                        <a:rPr lang="el-GR" sz="1800" i="1" dirty="0" smtClean="0">
                          <a:latin typeface="Cambria Math"/>
                        </a:rPr>
                        <m:t>        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≤−2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7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34269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10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Να υπολογιστεί η συνέλιξη μεταξύ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0.9</m:t>
                            </m:r>
                          </m:e>
                        </m:d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και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.</a:t>
                </a:r>
                <a:endParaRPr lang="el-GR" sz="1800" dirty="0"/>
              </a:p>
              <a:p>
                <a:pPr mar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 Η συνέλιξη είναι</a:t>
                </a:r>
                <a:r>
                  <a:rPr lang="en-US" sz="1800" dirty="0" smtClean="0"/>
                  <a:t>:</a:t>
                </a:r>
                <a:endParaRPr lang="el-GR" sz="1800" dirty="0" smtClean="0"/>
              </a:p>
              <a:p>
                <a:pPr mar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𝑦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n-US" sz="1800" i="1" dirty="0" smtClean="0">
                          <a:latin typeface="Cambria Math"/>
                        </a:rPr>
                        <m:t>𝑛</m:t>
                      </m:r>
                      <m:r>
                        <a:rPr lang="en-US" sz="1800" b="0" i="1" dirty="0" smtClean="0">
                          <a:latin typeface="Cambria Math"/>
                        </a:rPr>
                        <m:t>)</m:t>
                      </m:r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b="0" i="1" dirty="0" smtClean="0">
                              <a:latin typeface="Cambria Math"/>
                            </a:rPr>
                            <m:t>𝑘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l-GR" sz="1800" b="0" i="1" dirty="0" smtClean="0">
                              <a:latin typeface="Cambria Math"/>
                            </a:rPr>
                            <m:t>+</m:t>
                          </m:r>
                          <m:r>
                            <a:rPr lang="el-GR" sz="1800" b="0" i="1" dirty="0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l-GR" sz="18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0.9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n-US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𝑢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r>
                                <a:rPr lang="en-US" sz="1800" i="1" dirty="0">
                                  <a:latin typeface="Cambria Math"/>
                                </a:rPr>
                                <m:t>𝑢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e>
                          </m:d>
                          <m:r>
                            <a:rPr lang="en-US" sz="1800" b="0" i="1" dirty="0" smtClean="0">
                              <a:latin typeface="Cambria Math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Επειδή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𝑢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𝑘</m:t>
                    </m:r>
                    <m:r>
                      <a:rPr lang="en-US" sz="1800" i="1" dirty="0" smtClean="0">
                        <a:latin typeface="Cambria Math"/>
                      </a:rPr>
                      <m:t>)=0 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για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𝑘</m:t>
                    </m:r>
                    <m:r>
                      <a:rPr lang="en-US" sz="1800" i="1" dirty="0">
                        <a:latin typeface="Cambria Math"/>
                      </a:rPr>
                      <m:t>&lt;0 </m:t>
                    </m:r>
                  </m:oMath>
                </a14:m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𝑢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−</m:t>
                    </m:r>
                    <m:r>
                      <a:rPr lang="en-US" sz="1800" i="1" dirty="0" smtClean="0">
                        <a:latin typeface="Cambria Math"/>
                      </a:rPr>
                      <m:t>𝑘</m:t>
                    </m:r>
                    <m:r>
                      <a:rPr lang="en-US" sz="1800" i="1" dirty="0" smtClean="0">
                        <a:latin typeface="Cambria Math"/>
                      </a:rPr>
                      <m:t>)=0 </m:t>
                    </m:r>
                    <m:r>
                      <m:rPr>
                        <m:sty m:val="p"/>
                      </m:rPr>
                      <a:rPr lang="el-GR" sz="1800" i="0" dirty="0">
                        <a:latin typeface="Cambria Math"/>
                      </a:rPr>
                      <m:t>για</m:t>
                    </m:r>
                    <m:r>
                      <a:rPr lang="el-GR" sz="1800" i="0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𝑘</m:t>
                    </m:r>
                    <m:r>
                      <a:rPr lang="en-US" sz="1800" i="1" dirty="0">
                        <a:latin typeface="Cambria Math"/>
                      </a:rPr>
                      <m:t>&gt;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 smtClean="0"/>
                  <a:t>έχουμε :</a:t>
                </a:r>
                <a:endParaRPr lang="en-US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  <m:r>
                            <a:rPr lang="el-GR" sz="1800" b="0" i="1" dirty="0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b="0" i="1" dirty="0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0.9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sz="1800" b="0" i="1" dirty="0" smtClean="0">
                              <a:latin typeface="Cambria Math"/>
                            </a:rPr>
                            <m:t> =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nary>
                            <m:naryPr>
                              <m:chr m:val="∑"/>
                              <m:limLoc m:val="subSup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US" sz="1800" i="1" dirty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=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0.9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n-US" sz="1800" i="1" dirty="0">
                                  <a:latin typeface="Cambria Math"/>
                                </a:rPr>
                                <m:t> −</m:t>
                              </m:r>
                              <m:nary>
                                <m:naryPr>
                                  <m:chr m:val="∑"/>
                                  <m:limLoc m:val="subSup"/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5"/>
                                    </m:rPr>
                                    <a:rPr lang="en-US" sz="1800" i="1" dirty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=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𝑘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 </m:t>
                                      </m:r>
                                      <m:d>
                                        <m:dPr>
                                          <m:ctrlPr>
                                            <a:rPr lang="en-US" sz="1800" i="1" dirty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 dirty="0">
                                              <a:latin typeface="Cambria Math"/>
                                            </a:rPr>
                                            <m:t>0.9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𝑘</m:t>
                                      </m:r>
                                    </m:sup>
                                  </m:s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 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800" dirty="0">
                                      <a:latin typeface="Cambria Math"/>
                                    </a:rPr>
                                    <m:t>για</m:t>
                                  </m:r>
                                  <m:r>
                                    <a:rPr lang="el-GR" sz="1800" dirty="0">
                                      <a:latin typeface="Cambria Math"/>
                                    </a:rPr>
                                    <m:t> </m:t>
                                  </m:r>
                                </m:e>
                              </m:nary>
                            </m:e>
                          </m:nary>
                        </m:e>
                      </m:nary>
                      <m:r>
                        <a:rPr lang="en-US" sz="1800" b="0" i="1" dirty="0" smtClean="0">
                          <a:latin typeface="Cambria Math"/>
                        </a:rPr>
                        <m:t>𝑛</m:t>
                      </m:r>
                      <m:r>
                        <a:rPr lang="en-US" sz="1800" b="0" i="1" dirty="0" smtClean="0">
                          <a:latin typeface="Cambria Math"/>
                        </a:rPr>
                        <m:t>≥0</m:t>
                      </m:r>
                    </m:oMath>
                  </m:oMathPara>
                </a14:m>
                <a:endParaRPr lang="en-US" sz="1800" b="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Χρησιμοποιώντας </a:t>
                </a:r>
                <a:r>
                  <a:rPr lang="el-GR" sz="1800" dirty="0"/>
                  <a:t>τους τύπους των </a:t>
                </a:r>
                <a:r>
                  <a:rPr lang="el-GR" sz="1800" dirty="0" smtClean="0"/>
                  <a:t>σειρών, έχουμε</a:t>
                </a:r>
                <a:r>
                  <a:rPr lang="en-US" sz="1800" dirty="0" smtClean="0"/>
                  <a:t>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r>
                        <a:rPr lang="en-US" sz="1800" i="1" dirty="0" smtClean="0">
                          <a:latin typeface="Cambria Math"/>
                        </a:rPr>
                        <m:t>𝑛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 smtClean="0">
                                      <a:latin typeface="Cambria Math"/>
                                    </a:rPr>
                                    <m:t>0.9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1−0.9</m:t>
                          </m:r>
                        </m:den>
                      </m:f>
                      <m:r>
                        <a:rPr lang="en-US" sz="1800" i="1" dirty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𝑛</m:t>
                          </m:r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 smtClean="0">
                                      <a:latin typeface="Cambria Math"/>
                                    </a:rPr>
                                    <m:t>0.9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+2</m:t>
                              </m:r>
                            </m:sup>
                          </m:sSup>
                          <m:r>
                            <a:rPr lang="en-US" sz="1800" i="1" dirty="0" smtClean="0"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 smtClean="0">
                                      <a:latin typeface="Cambria Math"/>
                                    </a:rPr>
                                    <m:t>0.9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  <m:r>
                            <a:rPr lang="en-US" sz="1800" i="1" dirty="0" smtClean="0">
                              <a:latin typeface="Cambria Math"/>
                            </a:rPr>
                            <m:t>+0.9</m:t>
                          </m:r>
                        </m:num>
                        <m:den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 smtClean="0">
                                      <a:latin typeface="Cambria Math"/>
                                    </a:rPr>
                                    <m:t>1−0.9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b="0" i="1" dirty="0" smtClean="0">
                          <a:latin typeface="Cambria Math"/>
                        </a:rPr>
                        <m:t>=</m:t>
                      </m:r>
                      <m:r>
                        <a:rPr lang="en-US" sz="1800" i="1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=10</m:t>
                      </m:r>
                      <m:r>
                        <a:rPr lang="en-US" sz="1800" i="1" dirty="0" smtClean="0">
                          <a:latin typeface="Cambria Math"/>
                        </a:rPr>
                        <m:t>𝑛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 smtClean="0">
                                      <a:latin typeface="Cambria Math"/>
                                    </a:rPr>
                                    <m:t>0.9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−100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𝑛</m:t>
                          </m:r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 smtClean="0">
                                      <a:latin typeface="Cambria Math"/>
                                    </a:rPr>
                                    <m:t>0.9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+2</m:t>
                              </m:r>
                            </m:sup>
                          </m:sSup>
                          <m:r>
                            <a:rPr lang="en-US" sz="1800" i="1" dirty="0" smtClean="0"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 smtClean="0">
                                      <a:latin typeface="Cambria Math"/>
                                    </a:rPr>
                                    <m:t>0.9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  <m:r>
                            <a:rPr lang="en-US" sz="1800" i="1" dirty="0" smtClean="0">
                              <a:latin typeface="Cambria Math"/>
                            </a:rPr>
                            <m:t>+0.9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     </m:t>
                      </m:r>
                      <m:r>
                        <a:rPr lang="en-US" sz="1800" i="1" dirty="0" smtClean="0">
                          <a:latin typeface="Cambria Math"/>
                        </a:rPr>
                        <m:t>𝑛</m:t>
                      </m:r>
                      <m:r>
                        <a:rPr lang="en-US" sz="1800" i="1" dirty="0" smtClean="0">
                          <a:latin typeface="Cambria Math"/>
                        </a:rPr>
                        <m:t>≥0</m:t>
                      </m:r>
                    </m:oMath>
                  </m:oMathPara>
                </a14:m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10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−90+90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0.9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d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r>
                        <a:rPr lang="en-US" sz="1800" i="1" dirty="0">
                          <a:latin typeface="Cambria Math"/>
                        </a:rPr>
                        <m:t>𝑢</m:t>
                      </m:r>
                      <m:r>
                        <a:rPr lang="en-US" sz="1800" i="1" dirty="0">
                          <a:latin typeface="Cambria Math"/>
                        </a:rPr>
                        <m:t>(</m:t>
                      </m:r>
                      <m:r>
                        <a:rPr lang="en-US" sz="1800" i="1" dirty="0">
                          <a:latin typeface="Cambria Math"/>
                        </a:rPr>
                        <m:t>𝑛</m:t>
                      </m:r>
                      <m:r>
                        <a:rPr lang="el-GR" sz="1800" b="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4715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Γραφικός Υπολογισμός Συνέλιξης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 algn="l">
                  <a:spcBef>
                    <a:spcPts val="900"/>
                  </a:spcBef>
                  <a:buNone/>
                </a:pPr>
                <a:r>
                  <a:rPr lang="el-GR" sz="1800" dirty="0" smtClean="0">
                    <a:latin typeface="Cambria Math"/>
                  </a:rPr>
                  <a:t>Για τον </a:t>
                </a:r>
                <a:r>
                  <a:rPr lang="el-GR" sz="1800" b="1" dirty="0" smtClean="0">
                    <a:latin typeface="Cambria Math"/>
                  </a:rPr>
                  <a:t>γραφικό υπολογισμό </a:t>
                </a:r>
                <a:r>
                  <a:rPr lang="el-GR" sz="1800" dirty="0" smtClean="0">
                    <a:latin typeface="Cambria Math"/>
                  </a:rPr>
                  <a:t>της συνέλιξης </a:t>
                </a:r>
                <a:r>
                  <a:rPr lang="el-GR" sz="1800" dirty="0"/>
                  <a:t>ακολουθούμε τα παρακάτω βήματα</a:t>
                </a:r>
                <a:r>
                  <a:rPr lang="el-GR" sz="1800" dirty="0" smtClean="0"/>
                  <a:t>:</a:t>
                </a:r>
                <a:endParaRPr lang="en-US" sz="1800" dirty="0" smtClean="0"/>
              </a:p>
              <a:p>
                <a:pPr marL="0" indent="0" algn="l">
                  <a:spcBef>
                    <a:spcPts val="900"/>
                  </a:spcBef>
                  <a:buNone/>
                </a:pPr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9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h</m:t>
                          </m:r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>
                  <a:spcBef>
                    <a:spcPts val="900"/>
                  </a:spcBef>
                  <a:buNone/>
                </a:pPr>
                <a:endParaRPr lang="el-GR" sz="1800" dirty="0" smtClean="0"/>
              </a:p>
              <a:p>
                <a:pPr>
                  <a:spcBef>
                    <a:spcPts val="900"/>
                  </a:spcBef>
                </a:pPr>
                <a:r>
                  <a:rPr lang="el-GR" sz="1800" b="1" dirty="0" smtClean="0"/>
                  <a:t>Υπολογισμός εξόδου για τη χρονική στιγμή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/>
                      </a:rPr>
                      <m:t>𝒏</m:t>
                    </m:r>
                    <m:r>
                      <a:rPr lang="en-US" sz="1800" b="1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/>
                          </a:rPr>
                          <m:t>𝒏</m:t>
                        </m:r>
                      </m:e>
                      <m:sub>
                        <m:r>
                          <a:rPr lang="en-US" sz="1800" b="1" i="1" smtClean="0">
                            <a:latin typeface="Cambria Math"/>
                          </a:rPr>
                          <m:t>𝟎</m:t>
                        </m:r>
                      </m:sub>
                    </m:sSub>
                  </m:oMath>
                </a14:m>
                <a:endParaRPr lang="el-GR" sz="1800" b="1" dirty="0" smtClean="0"/>
              </a:p>
              <a:p>
                <a:pPr lvl="1" algn="l">
                  <a:spcBef>
                    <a:spcPts val="900"/>
                  </a:spcBef>
                  <a:buFont typeface="+mj-lt"/>
                  <a:buAutoNum type="arabicPeriod"/>
                </a:pPr>
                <a:r>
                  <a:rPr lang="el-GR" sz="1800" dirty="0" smtClean="0"/>
                  <a:t>Ανάκλαση της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h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𝑘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ως προς το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𝑘</m:t>
                    </m:r>
                    <m:r>
                      <a:rPr lang="en-US" sz="18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και εύρεση της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h</m:t>
                    </m:r>
                    <m:r>
                      <a:rPr lang="en-US" sz="1800" i="1">
                        <a:latin typeface="Cambria Math"/>
                      </a:rPr>
                      <m:t>(−</m:t>
                    </m:r>
                    <m:r>
                      <a:rPr lang="en-US" sz="1800" i="1">
                        <a:latin typeface="Cambria Math"/>
                      </a:rPr>
                      <m:t>𝑘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endParaRPr lang="el-GR" sz="1800" dirty="0" smtClean="0"/>
              </a:p>
              <a:p>
                <a:pPr lvl="1" algn="l">
                  <a:spcBef>
                    <a:spcPts val="900"/>
                  </a:spcBef>
                  <a:buFont typeface="+mj-lt"/>
                  <a:buAutoNum type="arabicPeriod"/>
                </a:pPr>
                <a:r>
                  <a:rPr lang="el-GR" sz="1800" dirty="0" smtClean="0"/>
                  <a:t>Χρονική μετατόπιση της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h</m:t>
                    </m:r>
                    <m:r>
                      <a:rPr lang="en-US" sz="1800" i="1">
                        <a:latin typeface="Cambria Math"/>
                      </a:rPr>
                      <m:t>(−</m:t>
                    </m:r>
                    <m:r>
                      <a:rPr lang="en-US" sz="1800" i="1">
                        <a:latin typeface="Cambria Math"/>
                      </a:rPr>
                      <m:t>𝑘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κατά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 smtClean="0"/>
                  <a:t> και εύρεση του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h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−</m:t>
                    </m:r>
                    <m:r>
                      <a:rPr lang="en-US" sz="1800" i="1">
                        <a:latin typeface="Cambria Math"/>
                      </a:rPr>
                      <m:t>𝑘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endParaRPr lang="el-GR" sz="1800" dirty="0" smtClean="0"/>
              </a:p>
              <a:p>
                <a:pPr lvl="1" algn="l">
                  <a:spcBef>
                    <a:spcPts val="900"/>
                  </a:spcBef>
                  <a:buFont typeface="+mj-lt"/>
                  <a:buAutoNum type="arabicPeriod"/>
                </a:pPr>
                <a:r>
                  <a:rPr lang="el-GR" sz="1800" dirty="0" smtClean="0"/>
                  <a:t>Πολλαπλασιασμός του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𝑘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με το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h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−</m:t>
                    </m:r>
                    <m:r>
                      <a:rPr lang="en-US" sz="1800" i="1">
                        <a:latin typeface="Cambria Math"/>
                      </a:rPr>
                      <m:t>𝑘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και εύρεση του μερικού γινομένου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h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−</m:t>
                    </m:r>
                    <m:r>
                      <a:rPr lang="en-US" sz="1800" i="1">
                        <a:latin typeface="Cambria Math"/>
                      </a:rPr>
                      <m:t>𝑘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 </a:t>
                </a:r>
                <a:endParaRPr lang="el-GR" sz="1800" dirty="0" smtClean="0"/>
              </a:p>
              <a:p>
                <a:pPr lvl="1" algn="l">
                  <a:spcBef>
                    <a:spcPts val="900"/>
                  </a:spcBef>
                  <a:buFont typeface="+mj-lt"/>
                  <a:buAutoNum type="arabicPeriod"/>
                </a:pPr>
                <a:r>
                  <a:rPr lang="el-GR" sz="1800" dirty="0" smtClean="0"/>
                  <a:t>Υπολογισμός του συνολικού αθροίσματος των επιμέρους μερικών γινομένων</a:t>
                </a:r>
              </a:p>
              <a:p>
                <a:pPr lvl="1" algn="l">
                  <a:spcBef>
                    <a:spcPts val="900"/>
                  </a:spcBef>
                  <a:buFont typeface="+mj-lt"/>
                  <a:buAutoNum type="arabicPeriod"/>
                </a:pPr>
                <a:endParaRPr lang="el-GR" sz="1800" dirty="0"/>
              </a:p>
              <a:p>
                <a:pPr algn="l">
                  <a:spcBef>
                    <a:spcPts val="900"/>
                  </a:spcBef>
                </a:pPr>
                <a:r>
                  <a:rPr lang="el-GR" sz="1800" b="1" dirty="0"/>
                  <a:t>Υπολογισμός</a:t>
                </a:r>
                <a:r>
                  <a:rPr lang="el-GR" sz="1800" b="1" dirty="0" smtClean="0"/>
                  <a:t> της γενικής μορφής της εξόδου</a:t>
                </a:r>
              </a:p>
              <a:p>
                <a:pPr marL="457200" lvl="1" indent="0" algn="l">
                  <a:spcBef>
                    <a:spcPts val="900"/>
                  </a:spcBef>
                  <a:buNone/>
                </a:pPr>
                <a:r>
                  <a:rPr lang="el-GR" sz="1800" dirty="0" smtClean="0"/>
                  <a:t>Επανάληψη των βημάτων 2, 3, και 4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117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86890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11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Δίνονται τα σήματα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h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)={1, 2, 1,−1}</m:t>
                    </m:r>
                  </m:oMath>
                </a14:m>
                <a:r>
                  <a:rPr lang="el-GR" sz="1800" dirty="0" smtClean="0"/>
                  <a:t> και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)={1, 2, 3, 1}</m:t>
                    </m:r>
                  </m:oMath>
                </a14:m>
                <a:r>
                  <a:rPr lang="en-US" sz="1800" dirty="0" smtClean="0"/>
                  <a:t>. </a:t>
                </a:r>
                <a:r>
                  <a:rPr lang="el-GR" sz="1800" dirty="0" smtClean="0"/>
                  <a:t>Να υπολογιστεί η συνέλιξη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)=</m:t>
                    </m:r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)∗</m:t>
                    </m:r>
                    <m:r>
                      <a:rPr lang="en-US" sz="1800" i="1" dirty="0" smtClean="0">
                        <a:latin typeface="Cambria Math"/>
                      </a:rPr>
                      <m:t>h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με τη γραφική μέθοδο.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b="1" u="sng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 </a:t>
                </a:r>
                <a:endParaRPr lang="en-US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Θυμίζουμε ότι η συνέλιξη υπολογίζεται από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sz="1800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1800" i="1">
                            <a:latin typeface="Cambria Math"/>
                          </a:rPr>
                          <m:t>𝑘</m:t>
                        </m:r>
                        <m:r>
                          <a:rPr lang="en-US" sz="1800" i="1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en-US" sz="1800" i="1">
                            <a:latin typeface="Cambria Math"/>
                          </a:rPr>
                          <m:t>+</m:t>
                        </m:r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𝑘</m:t>
                            </m:r>
                          </m:e>
                        </m:d>
                        <m:r>
                          <a:rPr lang="en-US" sz="1800" i="1">
                            <a:latin typeface="Cambria Math"/>
                          </a:rPr>
                          <m:t> </m:t>
                        </m:r>
                        <m:r>
                          <a:rPr lang="en-US" sz="1800" i="1">
                            <a:latin typeface="Cambria Math"/>
                          </a:rPr>
                          <m:t>h</m:t>
                        </m:r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e>
                    </m:nary>
                  </m:oMath>
                </a14:m>
                <a:endParaRPr lang="en-US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Στο σχήμα (α) φαίνονται τα σήματα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m:rPr>
                        <m:sty m:val="p"/>
                      </m:rPr>
                      <a:rPr lang="el-GR" sz="1800" b="0" i="0" dirty="0" smtClean="0">
                        <a:latin typeface="Cambria Math"/>
                      </a:rPr>
                      <m:t>και</m:t>
                    </m:r>
                    <m:r>
                      <a:rPr lang="el-GR" sz="1800" b="0" i="0" dirty="0" smtClean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h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στην αρχική τους μορφή</a:t>
                </a:r>
                <a:r>
                  <a:rPr lang="en-US" sz="1800" dirty="0" smtClean="0"/>
                  <a:t>.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Στο σχήμα (β) φαίνονται τα σήματα για μετατόπιση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 smtClean="0"/>
                  <a:t>, δηλ.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h</m:t>
                    </m:r>
                    <m:r>
                      <a:rPr lang="en-US" sz="1800" i="1" dirty="0" smtClean="0">
                        <a:latin typeface="Cambria Math"/>
                      </a:rPr>
                      <m:t>(−</m:t>
                    </m:r>
                    <m:r>
                      <a:rPr lang="en-US" sz="1800" i="1" dirty="0" smtClean="0">
                        <a:latin typeface="Cambria Math"/>
                      </a:rPr>
                      <m:t>𝑘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και το γινόμενο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 </m:t>
                    </m:r>
                    <m:r>
                      <a:rPr lang="en-US" sz="1800" i="1" dirty="0" smtClean="0">
                        <a:latin typeface="Cambria Math"/>
                      </a:rPr>
                      <m:t>h</m:t>
                    </m:r>
                    <m:r>
                      <a:rPr lang="en-US" sz="1800" i="1" dirty="0" smtClean="0">
                        <a:latin typeface="Cambria Math"/>
                      </a:rPr>
                      <m:t>(0−</m:t>
                    </m:r>
                    <m:r>
                      <a:rPr lang="en-US" sz="1800" i="1" dirty="0" smtClean="0">
                        <a:latin typeface="Cambria Math"/>
                      </a:rPr>
                      <m:t>𝑘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. </a:t>
                </a:r>
                <a:r>
                  <a:rPr lang="el-GR" sz="1800" dirty="0" smtClean="0"/>
                  <a:t>Η τιμή της εξόδου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υπολογίζεται αθροίζοντας τα δείγματα του σήματος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𝑘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 δηλ.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b="0" i="1" dirty="0" smtClean="0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1800" b="0" i="1" dirty="0" smtClean="0">
                            <a:latin typeface="Cambria Math"/>
                          </a:rPr>
                          <m:t>𝑘</m:t>
                        </m:r>
                        <m:r>
                          <a:rPr lang="en-US" sz="1800" b="0" i="1" dirty="0" smtClean="0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en-US" sz="1800" b="0" i="1" dirty="0" smtClean="0">
                            <a:latin typeface="Cambria Math"/>
                          </a:rPr>
                          <m:t>+</m:t>
                        </m:r>
                        <m:r>
                          <a:rPr lang="en-US" sz="1800" b="0" i="1" dirty="0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sz="1800" i="1" dirty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𝑘</m:t>
                            </m:r>
                          </m:e>
                        </m:d>
                      </m:e>
                    </m:nary>
                    <m:r>
                      <a:rPr lang="el-GR" sz="1800" b="0" i="1" dirty="0" smtClean="0">
                        <a:latin typeface="Cambria Math"/>
                      </a:rPr>
                      <m:t>=4</m:t>
                    </m:r>
                  </m:oMath>
                </a14:m>
                <a:r>
                  <a:rPr lang="en-US" sz="1800" dirty="0" smtClean="0"/>
                  <a:t>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Στο </a:t>
                </a:r>
                <a:r>
                  <a:rPr lang="el-GR" sz="1800" dirty="0"/>
                  <a:t>σχήμα </a:t>
                </a:r>
                <a:r>
                  <a:rPr lang="el-GR" sz="1800" dirty="0" smtClean="0"/>
                  <a:t>(</a:t>
                </a:r>
                <a:r>
                  <a:rPr lang="el-GR" sz="1800" dirty="0"/>
                  <a:t>γ</a:t>
                </a:r>
                <a:r>
                  <a:rPr lang="el-GR" sz="1800" dirty="0" smtClean="0"/>
                  <a:t>) </a:t>
                </a:r>
                <a:r>
                  <a:rPr lang="el-GR" sz="1800" dirty="0"/>
                  <a:t>φαίνονται τα </a:t>
                </a:r>
                <a:r>
                  <a:rPr lang="el-GR" sz="1800" dirty="0" smtClean="0"/>
                  <a:t>σήματα </a:t>
                </a:r>
                <a:r>
                  <a:rPr lang="el-GR" sz="1800" dirty="0"/>
                  <a:t>για μετατόπιση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 smtClean="0"/>
                  <a:t>, δηλ.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h</m:t>
                    </m:r>
                    <m:r>
                      <a:rPr lang="en-US" sz="1800" i="1" dirty="0">
                        <a:latin typeface="Cambria Math"/>
                      </a:rPr>
                      <m:t>(1−</m:t>
                    </m:r>
                    <m:r>
                      <a:rPr lang="en-US" sz="1800" i="1" dirty="0">
                        <a:latin typeface="Cambria Math"/>
                      </a:rPr>
                      <m:t>𝑘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l-GR" sz="1800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=</m:t>
                    </m:r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h</m:t>
                    </m:r>
                    <m:r>
                      <a:rPr lang="en-US" sz="1800" i="1" dirty="0">
                        <a:latin typeface="Cambria Math"/>
                      </a:rPr>
                      <m:t>(1−</m:t>
                    </m:r>
                    <m:r>
                      <a:rPr lang="en-US" sz="1800" i="1" dirty="0">
                        <a:latin typeface="Cambria Math"/>
                      </a:rPr>
                      <m:t>𝑘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. </a:t>
                </a:r>
                <a:r>
                  <a:rPr lang="el-GR" sz="1800" dirty="0" smtClean="0"/>
                  <a:t>Ομοίως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b="0" i="1" dirty="0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sz="1800" i="1" dirty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1800" i="1" dirty="0">
                            <a:latin typeface="Cambria Math"/>
                          </a:rPr>
                          <m:t>𝑘</m:t>
                        </m:r>
                        <m:r>
                          <a:rPr lang="en-US" sz="1800" i="1" dirty="0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en-US" sz="1800" i="1" dirty="0">
                            <a:latin typeface="Cambria Math"/>
                          </a:rPr>
                          <m:t>+</m:t>
                        </m:r>
                        <m:r>
                          <a:rPr lang="en-US" sz="1800" i="1" dirty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l-GR" sz="1800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𝑘</m:t>
                            </m:r>
                          </m:e>
                        </m:d>
                      </m:e>
                    </m:nary>
                    <m:r>
                      <a:rPr lang="el-GR" sz="1800" b="0" i="1" dirty="0" smtClean="0">
                        <a:latin typeface="Cambria Math"/>
                      </a:rPr>
                      <m:t>=8</m:t>
                    </m:r>
                  </m:oMath>
                </a14:m>
                <a:r>
                  <a:rPr lang="en-US" sz="1800" dirty="0"/>
                  <a:t>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Στο σχήμα </a:t>
                </a:r>
                <a:r>
                  <a:rPr lang="el-GR" sz="1800" dirty="0" smtClean="0"/>
                  <a:t>(</a:t>
                </a:r>
                <a:r>
                  <a:rPr lang="el-GR" sz="1800" dirty="0"/>
                  <a:t>δ</a:t>
                </a:r>
                <a:r>
                  <a:rPr lang="el-GR" sz="1800" dirty="0" smtClean="0"/>
                  <a:t>) </a:t>
                </a:r>
                <a:r>
                  <a:rPr lang="el-GR" sz="1800" dirty="0"/>
                  <a:t>φαίνονται τα </a:t>
                </a:r>
                <a:r>
                  <a:rPr lang="el-GR" sz="1800" dirty="0" smtClean="0"/>
                  <a:t>σήματα </a:t>
                </a:r>
                <a:r>
                  <a:rPr lang="el-GR" sz="1800" dirty="0"/>
                  <a:t>για μετατόπιση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=−1</m:t>
                    </m:r>
                  </m:oMath>
                </a14:m>
                <a:r>
                  <a:rPr lang="el-GR" sz="1800" dirty="0" smtClean="0"/>
                  <a:t>, δηλ.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h</m:t>
                    </m:r>
                    <m:r>
                      <a:rPr lang="en-US" sz="1800" i="1" dirty="0">
                        <a:latin typeface="Cambria Math"/>
                      </a:rPr>
                      <m:t>(−1−</m:t>
                    </m:r>
                    <m:r>
                      <a:rPr lang="en-US" sz="1800" i="1" dirty="0">
                        <a:latin typeface="Cambria Math"/>
                      </a:rPr>
                      <m:t>𝑘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l-GR" sz="1800" b="0" i="1" dirty="0" smtClean="0">
                            <a:latin typeface="Cambria Math"/>
                          </a:rPr>
                          <m:t>−</m:t>
                        </m:r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=</m:t>
                    </m:r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h</m:t>
                    </m:r>
                    <m:r>
                      <a:rPr lang="en-US" sz="1800" i="1" dirty="0">
                        <a:latin typeface="Cambria Math"/>
                      </a:rPr>
                      <m:t>(−1−</m:t>
                    </m:r>
                    <m:r>
                      <a:rPr lang="en-US" sz="1800" i="1" dirty="0">
                        <a:latin typeface="Cambria Math"/>
                      </a:rPr>
                      <m:t>𝑘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. </a:t>
                </a:r>
                <a:r>
                  <a:rPr lang="el-GR" sz="1800" dirty="0"/>
                  <a:t>Ομοίως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b="0" i="1" dirty="0" smtClean="0">
                            <a:latin typeface="Cambria Math"/>
                          </a:rPr>
                          <m:t>−</m:t>
                        </m:r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sz="1800" i="1" dirty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1800" i="1" dirty="0">
                            <a:latin typeface="Cambria Math"/>
                          </a:rPr>
                          <m:t>𝑘</m:t>
                        </m:r>
                        <m:r>
                          <a:rPr lang="en-US" sz="1800" i="1" dirty="0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en-US" sz="1800" i="1" dirty="0">
                            <a:latin typeface="Cambria Math"/>
                          </a:rPr>
                          <m:t>+</m:t>
                        </m:r>
                        <m:r>
                          <a:rPr lang="en-US" sz="1800" i="1" dirty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l-GR" sz="1800" b="0" i="1" dirty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𝑘</m:t>
                            </m:r>
                          </m:e>
                        </m:d>
                      </m:e>
                    </m:nary>
                    <m:r>
                      <a:rPr lang="el-GR" sz="1800" i="1" dirty="0">
                        <a:latin typeface="Cambria Math"/>
                      </a:rPr>
                      <m:t>=</m:t>
                    </m:r>
                    <m:r>
                      <a:rPr lang="el-GR" sz="1800" b="0" i="1" dirty="0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sz="1800" dirty="0"/>
                  <a:t>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Ομοίως για διαφορετικές μετατοπίσεις: 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)={…0,0,1,</m:t>
                    </m:r>
                    <m:acc>
                      <m:accPr>
                        <m:chr m:val="̂"/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1800" b="0" i="1" dirty="0" smtClean="0">
                            <a:latin typeface="Cambria Math"/>
                          </a:rPr>
                          <m:t>4</m:t>
                        </m:r>
                      </m:e>
                    </m:acc>
                    <m:r>
                      <a:rPr lang="en-US" sz="1800" i="1" dirty="0" smtClean="0">
                        <a:latin typeface="Cambria Math"/>
                      </a:rPr>
                      <m:t>,8,8,3,−2,−1,…}</m:t>
                    </m:r>
                  </m:oMath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06418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457200" y="11663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3200" b="1" dirty="0" smtClean="0"/>
              <a:t>Γραφικός Τρόπος Υπολογισμού Συνέλιξης</a:t>
            </a:r>
            <a:endParaRPr lang="el-GR" sz="3200" b="1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908720"/>
            <a:ext cx="5753100" cy="577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4680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Υπολογισμός Συνέλιξης με τη Μέθοδο Κανόνα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l-GR" sz="1800" dirty="0" smtClean="0"/>
                  <a:t>Γράφουμε τις τιμές του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𝑘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επάνω σε ένα κομμάτι χαρτί και τις τιμές του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h</m:t>
                    </m:r>
                    <m:r>
                      <a:rPr lang="en-US" sz="1800" i="1" dirty="0" smtClean="0">
                        <a:latin typeface="Cambria Math"/>
                      </a:rPr>
                      <m:t>(−</m:t>
                    </m:r>
                    <m:r>
                      <a:rPr lang="en-US" sz="1800" i="1" dirty="0" smtClean="0">
                        <a:latin typeface="Cambria Math"/>
                      </a:rPr>
                      <m:t>𝑘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επάνω σε ένα άλλο.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l-GR" sz="1800" dirty="0" smtClean="0"/>
                  <a:t>Φέρνουμε κάθετα στην ίδια ευθεία τις τιμές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(0)</m:t>
                    </m:r>
                  </m:oMath>
                </a14:m>
                <a:r>
                  <a:rPr lang="el-GR" sz="1800" dirty="0" smtClean="0"/>
                  <a:t> και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h</m:t>
                    </m:r>
                    <m:r>
                      <a:rPr lang="en-US" sz="1800" i="1" dirty="0" smtClean="0">
                        <a:latin typeface="Cambria Math"/>
                      </a:rPr>
                      <m:t>(0)</m:t>
                    </m:r>
                  </m:oMath>
                </a14:m>
                <a:r>
                  <a:rPr lang="el-GR" sz="1800" dirty="0" smtClean="0"/>
                  <a:t>, πολλαπλασιάζουμε κάθε ζεύγος αριθμών και προσθέτουμε όλα τα γινόμενα ώστε να σχηματιστεί η τιμή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(0)</m:t>
                    </m:r>
                  </m:oMath>
                </a14:m>
                <a:r>
                  <a:rPr lang="en-US" sz="1800" dirty="0" smtClean="0"/>
                  <a:t>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l-GR" sz="1800" dirty="0" smtClean="0"/>
                  <a:t>Μετατοπίζουμε το χαρτί με τις τιμές του ανεστραμμένου στο χρόνο σήματος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h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𝑘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προς τα δεξιά κατά μία μονάδα, πολλαπλασιάζουμε κάθε ζεύγος αριθμών, αθροίζουμε τα γινόμενα ώστε να προκύψει η τιμή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l-GR" sz="1800" b="0" i="0" dirty="0" smtClean="0">
                        <a:latin typeface="Cambria Math"/>
                      </a:rPr>
                      <m:t>.</m:t>
                    </m:r>
                  </m:oMath>
                </a14:m>
                <a:endParaRPr lang="en-US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sz="1800" dirty="0" smtClean="0"/>
                  <a:t>E</a:t>
                </a:r>
                <a:r>
                  <a:rPr lang="el-GR" sz="1800" dirty="0" smtClean="0"/>
                  <a:t>παναλαμβάνουμε το βήμα 3 για όλες τις τιμές των μετατοπίσεων προς τα δεξιά, όπου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&gt;0</m:t>
                    </m:r>
                  </m:oMath>
                </a14:m>
                <a:r>
                  <a:rPr lang="en-US" sz="1800" dirty="0" smtClean="0"/>
                  <a:t>.</a:t>
                </a:r>
                <a:r>
                  <a:rPr lang="el-GR" sz="1800" dirty="0" smtClean="0"/>
                  <a:t>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sz="1800" dirty="0"/>
                  <a:t>E</a:t>
                </a:r>
                <a:r>
                  <a:rPr lang="el-GR" sz="1800" dirty="0"/>
                  <a:t>παναλαμβάνουμε το βήμα 3 </a:t>
                </a:r>
                <a:r>
                  <a:rPr lang="el-GR" sz="1800" dirty="0" smtClean="0"/>
                  <a:t>μετατοπίζοντας το αντεστραμένο σήμα προς τα αριστερά, ώστε να βρούμε τις τιμές του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για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&lt;0</m:t>
                    </m:r>
                  </m:oMath>
                </a14:m>
                <a:r>
                  <a:rPr lang="en-US" sz="18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6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6615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η συνέλιξη μεταξύ των σημάτων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=0.5</m:t>
                    </m:r>
                    <m:r>
                      <a:rPr lang="el-GR" sz="1800" i="1">
                        <a:latin typeface="Cambria Math"/>
                      </a:rPr>
                      <m:t>𝑛</m:t>
                    </m:r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𝑢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𝑢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−6</m:t>
                            </m:r>
                          </m:e>
                        </m:d>
                      </m:e>
                    </m:d>
                  </m:oMath>
                </a14:m>
                <a:r>
                  <a:rPr lang="el-GR" sz="1800" dirty="0" smtClean="0"/>
                  <a:t> και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=2</m:t>
                    </m:r>
                    <m:func>
                      <m:funcPr>
                        <m:ctrlPr>
                          <a:rPr lang="el-GR" sz="18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func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𝑢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+3</m:t>
                            </m:r>
                          </m:e>
                        </m:d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𝑢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−4</m:t>
                            </m:r>
                          </m:e>
                        </m:d>
                      </m:e>
                    </m:d>
                  </m:oMath>
                </a14:m>
                <a:r>
                  <a:rPr lang="el-GR" sz="1800" dirty="0" smtClean="0"/>
                  <a:t> με την μέθοδο του κανόνα.</a:t>
                </a:r>
                <a:endParaRPr lang="el-GR" sz="1800" dirty="0"/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l-GR" sz="1800" u="sng" dirty="0" smtClean="0"/>
              </a:p>
              <a:p>
                <a:pPr marL="0" indent="0" algn="l"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Στο </a:t>
                </a:r>
                <a:r>
                  <a:rPr lang="el-GR" sz="1800" dirty="0"/>
                  <a:t>σχήμα που ακολουθεί, φαίνονται οι γραφικές παραστάσεις των ακολουθιών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𝑘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𝑘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 </a:t>
                </a:r>
                <a:endParaRPr lang="en-US" sz="1800" dirty="0" smtClean="0"/>
              </a:p>
              <a:p>
                <a:pPr marL="0" indent="0" algn="l"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Επειδή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έξω </a:t>
                </a:r>
                <a:r>
                  <a:rPr lang="el-GR" sz="1800" dirty="0"/>
                  <a:t>από το διάστημα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[−3,3]</m:t>
                    </m:r>
                  </m:oMath>
                </a14:m>
                <a:r>
                  <a:rPr lang="el-GR" sz="1800" dirty="0"/>
                  <a:t> και 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)=0</m:t>
                    </m:r>
                  </m:oMath>
                </a14:m>
                <a:r>
                  <a:rPr lang="el-GR" sz="1800" dirty="0" smtClean="0"/>
                  <a:t> έξω </a:t>
                </a:r>
                <a:r>
                  <a:rPr lang="el-GR" sz="1800" dirty="0"/>
                  <a:t>από το διάστημα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[1,</m:t>
                    </m:r>
                    <m:r>
                      <a:rPr lang="el-GR" sz="1800" b="0" i="1" dirty="0" smtClean="0">
                        <a:latin typeface="Cambria Math"/>
                      </a:rPr>
                      <m:t> </m:t>
                    </m:r>
                    <m:r>
                      <a:rPr lang="el-GR" sz="1800" i="1" dirty="0" smtClean="0">
                        <a:latin typeface="Cambria Math"/>
                      </a:rPr>
                      <m:t>5]</m:t>
                    </m:r>
                  </m:oMath>
                </a14:m>
                <a:r>
                  <a:rPr lang="el-GR" sz="1800" dirty="0"/>
                  <a:t>,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 η συνέλιξη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)=</m:t>
                    </m:r>
                    <m:r>
                      <a:rPr lang="el-GR" sz="1800" i="1" dirty="0">
                        <a:latin typeface="Cambria Math"/>
                      </a:rPr>
                      <m:t>𝑥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)∗</m:t>
                    </m:r>
                    <m:r>
                      <a:rPr lang="el-GR" sz="1800" i="1" dirty="0">
                        <a:latin typeface="Cambria Math"/>
                      </a:rPr>
                      <m:t>h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θα είναι ίση με το μηδέν έξω από το διάστημα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[−</m:t>
                    </m:r>
                    <m:r>
                      <a:rPr lang="el-GR" sz="1800" i="1" dirty="0">
                        <a:latin typeface="Cambria Math"/>
                      </a:rPr>
                      <m:t>2,8]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38</a:t>
            </a:fld>
            <a:endParaRPr lang="el-GR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30" y="2918817"/>
            <a:ext cx="8591550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142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12(συνέχεια)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Εφαρμόζουμε την μέθοδο του κανόνα καταγράφοντας </a:t>
                </a:r>
                <a:r>
                  <a:rPr lang="el-GR" sz="1800" dirty="0"/>
                  <a:t>τις τιμές των σημάτων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𝑥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𝑘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h</m:t>
                    </m:r>
                    <m:r>
                      <a:rPr lang="el-GR" sz="1800" i="1" dirty="0">
                        <a:latin typeface="Cambria Math"/>
                      </a:rPr>
                      <m:t>(−</m:t>
                    </m:r>
                    <m:r>
                      <a:rPr lang="el-GR" sz="1800" i="1" dirty="0">
                        <a:latin typeface="Cambria Math"/>
                      </a:rPr>
                      <m:t>𝑘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σε δύο διαφορετικά κομμάτια χαρτιού. Ευθυγραμμίζοντάς τα στο σημείο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𝑘</m:t>
                    </m:r>
                    <m:r>
                      <a:rPr lang="el-GR" sz="1800" i="1" dirty="0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, έχουμε την παρακάτω εικόνα (η ακολουθία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h</m:t>
                    </m:r>
                    <m:r>
                      <a:rPr lang="el-GR" sz="1800" i="1" dirty="0">
                        <a:latin typeface="Cambria Math"/>
                      </a:rPr>
                      <m:t>(−</m:t>
                    </m:r>
                    <m:r>
                      <a:rPr lang="el-GR" sz="1800" i="1" dirty="0">
                        <a:latin typeface="Cambria Math"/>
                      </a:rPr>
                      <m:t>𝑘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βρίσκεται στο μπροστινό μέρος</a:t>
                </a:r>
                <a:r>
                  <a:rPr lang="el-GR" sz="1800" dirty="0" smtClean="0"/>
                  <a:t>).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/>
                  <a:t>Αθροίζοντας τα γινόμενα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 </m:t>
                    </m:r>
                    <m:r>
                      <a:rPr lang="el-GR" sz="1800" i="1" dirty="0">
                        <a:latin typeface="Cambria Math"/>
                      </a:rPr>
                      <m:t>h</m:t>
                    </m:r>
                    <m:r>
                      <a:rPr lang="el-GR" sz="1800" i="1" dirty="0">
                        <a:latin typeface="Cambria Math"/>
                      </a:rPr>
                      <m:t>(−</m:t>
                    </m:r>
                    <m:r>
                      <a:rPr lang="el-GR" sz="1800" i="1" dirty="0">
                        <a:latin typeface="Cambria Math"/>
                      </a:rPr>
                      <m:t>𝑘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παίρνουμε τη τιμή της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𝑦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για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 η </a:t>
                </a:r>
                <a:r>
                  <a:rPr lang="el-GR" sz="1800" dirty="0"/>
                  <a:t>οποία είναι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𝑦</m:t>
                    </m:r>
                    <m:r>
                      <a:rPr lang="el-GR" sz="1800" i="1" dirty="0">
                        <a:latin typeface="Cambria Math"/>
                      </a:rPr>
                      <m:t>(0)=2</m:t>
                    </m:r>
                  </m:oMath>
                </a14:m>
                <a:r>
                  <a:rPr lang="el-GR" sz="1800" dirty="0"/>
                  <a:t>. Μετατοπίζοντας τη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h</m:t>
                    </m:r>
                    <m:r>
                      <a:rPr lang="el-GR" sz="1800" i="1" dirty="0">
                        <a:latin typeface="Cambria Math"/>
                      </a:rPr>
                      <m:t>(−</m:t>
                    </m:r>
                    <m:r>
                      <a:rPr lang="el-GR" sz="1800" i="1" dirty="0">
                        <a:latin typeface="Cambria Math"/>
                      </a:rPr>
                      <m:t>𝑘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προς τα αριστερά κατά ένα, πολλαπλασιάζοντας και προσθέτοντας, παίρνουμε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𝑦</m:t>
                    </m:r>
                    <m:r>
                      <a:rPr lang="el-GR" sz="1800" i="1" dirty="0">
                        <a:latin typeface="Cambria Math"/>
                      </a:rPr>
                      <m:t>(−1)=2</m:t>
                    </m:r>
                  </m:oMath>
                </a14:m>
                <a:r>
                  <a:rPr lang="el-GR" sz="1800" dirty="0"/>
                  <a:t>. Ομοίως βρίσκουμε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𝑦</m:t>
                    </m:r>
                    <m:r>
                      <a:rPr lang="el-GR" sz="1800" i="1" dirty="0">
                        <a:latin typeface="Cambria Math"/>
                      </a:rPr>
                      <m:t>(−2)=1</m:t>
                    </m:r>
                  </m:oMath>
                </a14:m>
                <a:r>
                  <a:rPr lang="el-GR" sz="1800" dirty="0"/>
                  <a:t>, που είναι η τελευταία μη μηδενική τιμή της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𝑦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 </m:t>
                    </m:r>
                    <m:r>
                      <m:rPr>
                        <m:sty m:val="p"/>
                      </m:rPr>
                      <a:rPr lang="el-GR" sz="1800" dirty="0">
                        <a:latin typeface="Cambria Math"/>
                      </a:rPr>
                      <m:t>για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&lt;0</m:t>
                    </m:r>
                  </m:oMath>
                </a14:m>
                <a:r>
                  <a:rPr lang="el-GR" sz="1800" dirty="0"/>
                  <a:t>. 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/>
                  <a:t>Επαναλαμβάνοντας την ίδια διαδικασία μετατόπισης της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(−</m:t>
                    </m:r>
                    <m:r>
                      <a:rPr lang="el-GR" sz="1800" i="1" dirty="0" smtClean="0">
                        <a:latin typeface="Cambria Math"/>
                      </a:rPr>
                      <m:t>𝑘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προς τα δεξιά, παίρνουμε τις τιμές της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 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για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&gt;0</m:t>
                    </m:r>
                  </m:oMath>
                </a14:m>
                <a:r>
                  <a:rPr lang="el-GR" sz="1800" dirty="0"/>
                  <a:t>, οι οποίες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9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(1)=2,   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(2)=3,   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(3)=−2,   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(4)=−3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(5)=2,   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(6)=2,   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(7)=−4,   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(8)=−5</m:t>
                      </m:r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39</a:t>
            </a:fld>
            <a:endParaRPr lang="el-G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561" y="2185460"/>
            <a:ext cx="5895751" cy="1603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138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ΜΕΡΟΣ Α’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7592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Να βρεθεί η συνέλιξη μεταξύ των σημάτων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=0.5</m:t>
                    </m:r>
                    <m:r>
                      <a:rPr lang="el-GR" sz="1800" i="1">
                        <a:latin typeface="Cambria Math"/>
                      </a:rPr>
                      <m:t>𝑛</m:t>
                    </m:r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𝑢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𝑢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−6</m:t>
                            </m:r>
                          </m:e>
                        </m:d>
                      </m:e>
                    </m:d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=2</m:t>
                    </m:r>
                    <m:func>
                      <m:funcPr>
                        <m:ctrlPr>
                          <a:rPr lang="el-GR" sz="18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func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𝑢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+3</m:t>
                            </m:r>
                          </m:e>
                        </m:d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𝑢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−4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1800" dirty="0" smtClean="0"/>
                  <a:t>.</a:t>
                </a:r>
                <a:r>
                  <a:rPr lang="el-GR" sz="1800" dirty="0" smtClean="0"/>
                  <a:t> [Ισχύει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𝑥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)∗</m:t>
                    </m:r>
                    <m:r>
                      <a:rPr lang="el-GR" sz="1800" i="1" dirty="0">
                        <a:latin typeface="Cambria Math"/>
                      </a:rPr>
                      <m:t>𝛿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)=</m:t>
                    </m:r>
                    <m:r>
                      <a:rPr lang="el-GR" sz="1800" i="1" dirty="0">
                        <a:latin typeface="Cambria Math"/>
                      </a:rPr>
                      <m:t>𝑥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]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Γράφοντας </a:t>
                </a:r>
                <a:r>
                  <a:rPr lang="el-GR" sz="1800" dirty="0"/>
                  <a:t>τη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ως: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h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)=2</m:t>
                      </m:r>
                      <m:r>
                        <a:rPr lang="el-GR" sz="1800" i="1" dirty="0" smtClean="0">
                          <a:latin typeface="Cambria Math"/>
                        </a:rPr>
                        <m:t>𝛿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+3)−2</m:t>
                      </m:r>
                      <m:r>
                        <a:rPr lang="el-GR" sz="1800" i="1" dirty="0" smtClean="0">
                          <a:latin typeface="Cambria Math"/>
                        </a:rPr>
                        <m:t>𝛿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+1)+2</m:t>
                      </m:r>
                      <m:r>
                        <a:rPr lang="el-GR" sz="1800" i="1" dirty="0" smtClean="0">
                          <a:latin typeface="Cambria Math"/>
                        </a:rPr>
                        <m:t>𝛿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−1)−2</m:t>
                      </m:r>
                      <m:r>
                        <a:rPr lang="el-GR" sz="1800" i="1" dirty="0" smtClean="0">
                          <a:latin typeface="Cambria Math"/>
                        </a:rPr>
                        <m:t>𝛿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−3)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υπολογίζουμε την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ως </a:t>
                </a:r>
                <a:r>
                  <a:rPr lang="el-GR" sz="1800" dirty="0" smtClean="0"/>
                  <a:t>εξής: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)=2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+3)−2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+1)+2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−1)−2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−3)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Δημιουργώντας </a:t>
                </a:r>
                <a:r>
                  <a:rPr lang="el-GR" sz="1800" dirty="0"/>
                  <a:t>ένα πίνακα με τις τιμές αυτών των μετατοπισμένων </a:t>
                </a:r>
                <a:r>
                  <a:rPr lang="el-GR" sz="1800" dirty="0" smtClean="0"/>
                  <a:t>σημάτων: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και προσθέτοντας τις τιμές </a:t>
                </a:r>
                <a:r>
                  <a:rPr lang="el-GR" sz="1800" dirty="0"/>
                  <a:t>κατά στήλη, λαμβάνουμε την ακολουθία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b="-21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68948637"/>
                  </p:ext>
                </p:extLst>
              </p:nvPr>
            </p:nvGraphicFramePr>
            <p:xfrm>
              <a:off x="755575" y="3933056"/>
              <a:ext cx="7344817" cy="1935096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070436">
                      <a:extLst>
                        <a:ext uri="{9D8B030D-6E8A-4147-A177-3AD203B41FA5}">
                          <a16:colId xmlns="" xmlns:a16="http://schemas.microsoft.com/office/drawing/2014/main" val="20000"/>
                        </a:ext>
                      </a:extLst>
                    </a:gridCol>
                    <a:gridCol w="441275">
                      <a:extLst>
                        <a:ext uri="{9D8B030D-6E8A-4147-A177-3AD203B41FA5}">
                          <a16:colId xmlns="" xmlns:a16="http://schemas.microsoft.com/office/drawing/2014/main" val="20001"/>
                        </a:ext>
                      </a:extLst>
                    </a:gridCol>
                    <a:gridCol w="582621">
                      <a:extLst>
                        <a:ext uri="{9D8B030D-6E8A-4147-A177-3AD203B41FA5}">
                          <a16:colId xmlns="" xmlns:a16="http://schemas.microsoft.com/office/drawing/2014/main" val="20002"/>
                        </a:ext>
                      </a:extLst>
                    </a:gridCol>
                    <a:gridCol w="582621">
                      <a:extLst>
                        <a:ext uri="{9D8B030D-6E8A-4147-A177-3AD203B41FA5}">
                          <a16:colId xmlns="" xmlns:a16="http://schemas.microsoft.com/office/drawing/2014/main" val="20003"/>
                        </a:ext>
                      </a:extLst>
                    </a:gridCol>
                    <a:gridCol w="583483">
                      <a:extLst>
                        <a:ext uri="{9D8B030D-6E8A-4147-A177-3AD203B41FA5}">
                          <a16:colId xmlns="" xmlns:a16="http://schemas.microsoft.com/office/drawing/2014/main" val="20004"/>
                        </a:ext>
                      </a:extLst>
                    </a:gridCol>
                    <a:gridCol w="583483">
                      <a:extLst>
                        <a:ext uri="{9D8B030D-6E8A-4147-A177-3AD203B41FA5}">
                          <a16:colId xmlns="" xmlns:a16="http://schemas.microsoft.com/office/drawing/2014/main" val="20005"/>
                        </a:ext>
                      </a:extLst>
                    </a:gridCol>
                    <a:gridCol w="583483">
                      <a:extLst>
                        <a:ext uri="{9D8B030D-6E8A-4147-A177-3AD203B41FA5}">
                          <a16:colId xmlns="" xmlns:a16="http://schemas.microsoft.com/office/drawing/2014/main" val="20006"/>
                        </a:ext>
                      </a:extLst>
                    </a:gridCol>
                    <a:gridCol w="583483">
                      <a:extLst>
                        <a:ext uri="{9D8B030D-6E8A-4147-A177-3AD203B41FA5}">
                          <a16:colId xmlns="" xmlns:a16="http://schemas.microsoft.com/office/drawing/2014/main" val="20007"/>
                        </a:ext>
                      </a:extLst>
                    </a:gridCol>
                    <a:gridCol w="583483">
                      <a:extLst>
                        <a:ext uri="{9D8B030D-6E8A-4147-A177-3AD203B41FA5}">
                          <a16:colId xmlns="" xmlns:a16="http://schemas.microsoft.com/office/drawing/2014/main" val="20008"/>
                        </a:ext>
                      </a:extLst>
                    </a:gridCol>
                    <a:gridCol w="583483">
                      <a:extLst>
                        <a:ext uri="{9D8B030D-6E8A-4147-A177-3AD203B41FA5}">
                          <a16:colId xmlns="" xmlns:a16="http://schemas.microsoft.com/office/drawing/2014/main" val="20009"/>
                        </a:ext>
                      </a:extLst>
                    </a:gridCol>
                    <a:gridCol w="583483">
                      <a:extLst>
                        <a:ext uri="{9D8B030D-6E8A-4147-A177-3AD203B41FA5}">
                          <a16:colId xmlns="" xmlns:a16="http://schemas.microsoft.com/office/drawing/2014/main" val="20010"/>
                        </a:ext>
                      </a:extLst>
                    </a:gridCol>
                    <a:gridCol w="583483">
                      <a:extLst>
                        <a:ext uri="{9D8B030D-6E8A-4147-A177-3AD203B41FA5}">
                          <a16:colId xmlns="" xmlns:a16="http://schemas.microsoft.com/office/drawing/2014/main" val="20011"/>
                        </a:ext>
                      </a:extLst>
                    </a:gridCol>
                  </a:tblGrid>
                  <a:tr h="3225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-2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-1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2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3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4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5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6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7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8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10000"/>
                      </a:ext>
                    </a:extLst>
                  </a:tr>
                  <a:tr h="3225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𝑛</m:t>
                                </m:r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+3)</m:t>
                                </m:r>
                              </m:oMath>
                            </m:oMathPara>
                          </a14:m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2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3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4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5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10001"/>
                      </a:ext>
                    </a:extLst>
                  </a:tr>
                  <a:tr h="3225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−2</m:t>
                                </m:r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𝑛</m:t>
                                </m:r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+1)</m:t>
                                </m:r>
                              </m:oMath>
                            </m:oMathPara>
                          </a14:m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-1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-2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-3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-4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-5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10002"/>
                      </a:ext>
                    </a:extLst>
                  </a:tr>
                  <a:tr h="3225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𝑛</m:t>
                                </m:r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−1)</m:t>
                                </m:r>
                              </m:oMath>
                            </m:oMathPara>
                          </a14:m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2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3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4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5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10003"/>
                      </a:ext>
                    </a:extLst>
                  </a:tr>
                  <a:tr h="3225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−2</m:t>
                                </m:r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𝑛</m:t>
                                </m:r>
                                <m:r>
                                  <a:rPr lang="en-US" sz="1400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−3)</m:t>
                                </m:r>
                              </m:oMath>
                            </m:oMathPara>
                          </a14:m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-1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-2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-3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-4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-5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10004"/>
                      </a:ext>
                    </a:extLst>
                  </a:tr>
                  <a:tr h="3225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𝒚</m:t>
                                </m:r>
                                <m:r>
                                  <a:rPr lang="en-US" sz="1400" b="1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n-US" sz="1400" b="1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𝒏</m:t>
                                </m:r>
                                <m:r>
                                  <a:rPr lang="en-US" sz="1400" b="1" i="1" dirty="0" smtClean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2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2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2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3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-2</a:t>
                          </a:r>
                          <a:endParaRPr lang="el-GR" sz="1200" b="1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-3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2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2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-4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-5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15736018"/>
                  </p:ext>
                </p:extLst>
              </p:nvPr>
            </p:nvGraphicFramePr>
            <p:xfrm>
              <a:off x="755575" y="3933056"/>
              <a:ext cx="7344817" cy="1935096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070436"/>
                    <a:gridCol w="441275"/>
                    <a:gridCol w="582621"/>
                    <a:gridCol w="582621"/>
                    <a:gridCol w="583483"/>
                    <a:gridCol w="583483"/>
                    <a:gridCol w="583483"/>
                    <a:gridCol w="583483"/>
                    <a:gridCol w="583483"/>
                    <a:gridCol w="583483"/>
                    <a:gridCol w="583483"/>
                    <a:gridCol w="583483"/>
                  </a:tblGrid>
                  <a:tr h="32251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568" t="-13208" r="-584659" b="-5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-2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-1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2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3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4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5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6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7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8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32251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568" t="-113208" r="-584659" b="-4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2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3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4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5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32251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568" t="-213208" r="-584659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-1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-2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-3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-4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-5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32251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568" t="-313208" r="-584659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2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3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4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5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32251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568" t="-413208" r="-584659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0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-1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-2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-3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-4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-5</a:t>
                          </a:r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32251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568" t="-513208" r="-5846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2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2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2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3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-2</a:t>
                          </a:r>
                          <a:endParaRPr lang="el-GR" sz="1200" b="1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-3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2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2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-4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-5</a:t>
                          </a:r>
                          <a:endParaRPr lang="el-GR" sz="12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31734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b="1" dirty="0" smtClean="0"/>
              <a:t>ΜΕΡΟΣ Β’</a:t>
            </a:r>
            <a:endParaRPr lang="el-GR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326357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b="1" dirty="0" smtClean="0"/>
              <a:t>Εξισώσεις Διαφορών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502005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Εξισώσεις Διαφορών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052736"/>
                <a:ext cx="8352928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Η έξοδος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 σε τυχαία είσοδο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, όπου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, 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𝑘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 συντελεστές που ορίζουν το σύστημα, δίνεται από τη </a:t>
                </a:r>
                <a:r>
                  <a:rPr lang="el-GR" sz="1800" b="1" dirty="0" smtClean="0">
                    <a:solidFill>
                      <a:schemeClr val="tx1"/>
                    </a:solidFill>
                    <a:latin typeface="Cambria Math"/>
                  </a:rPr>
                  <a:t>Γραμμική Εξίσωση Διαφορών με Σταθερούς Συντελεστές</a:t>
                </a:r>
                <a:r>
                  <a:rPr lang="en-US" sz="1800" b="1" dirty="0" smtClean="0">
                    <a:solidFill>
                      <a:schemeClr val="tx1"/>
                    </a:solidFill>
                    <a:latin typeface="Cambria Math"/>
                  </a:rPr>
                  <a:t> (</a:t>
                </a:r>
                <a:r>
                  <a:rPr lang="el-GR" sz="1800" b="1" dirty="0" smtClean="0">
                    <a:solidFill>
                      <a:schemeClr val="tx1"/>
                    </a:solidFill>
                    <a:latin typeface="Cambria Math"/>
                  </a:rPr>
                  <a:t>ΓΕΔΣΣ) </a:t>
                </a:r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:</a:t>
                </a:r>
              </a:p>
              <a:p>
                <a:pPr marL="0" indent="0" algn="l">
                  <a:buNone/>
                </a:pPr>
                <a:endParaRPr lang="en-US" sz="1800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>
                              <a:latin typeface="Cambria Math"/>
                              <a:ea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r>
                        <a:rPr lang="el-GR" sz="1800" i="1">
                          <a:latin typeface="Cambria Math"/>
                        </a:rPr>
                        <m:t>−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>
                              <a:latin typeface="Cambria Math"/>
                              <a:ea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𝑝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l-GR" sz="1800" b="1" dirty="0" smtClean="0">
                    <a:solidFill>
                      <a:schemeClr val="tx1"/>
                    </a:solidFill>
                  </a:rPr>
                  <a:t>ΓΕΔΣΣ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l-GR" sz="1800" b="1" dirty="0" smtClean="0">
                    <a:latin typeface="Cambria Math"/>
                  </a:rPr>
                  <a:t>μη-Αναδρομική</a:t>
                </a:r>
                <a:r>
                  <a:rPr lang="el-GR" sz="1800" dirty="0"/>
                  <a:t> </a:t>
                </a:r>
                <a:r>
                  <a:rPr lang="el-GR" sz="1800" dirty="0" smtClean="0">
                    <a:latin typeface="Cambria Math"/>
                  </a:rPr>
                  <a:t>(</a:t>
                </a:r>
                <a:r>
                  <a:rPr lang="en-US" sz="1800" dirty="0" smtClean="0">
                    <a:latin typeface="Cambria Math"/>
                  </a:rPr>
                  <a:t>non-recursive</a:t>
                </a:r>
                <a:r>
                  <a:rPr lang="en-US" sz="1800" dirty="0">
                    <a:latin typeface="Cambria Math"/>
                  </a:rPr>
                  <a:t>) </a:t>
                </a:r>
                <a:r>
                  <a:rPr lang="el-GR" sz="1800" dirty="0" smtClean="0"/>
                  <a:t>	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αν 	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d>
                      <m:d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=0  </m:t>
                    </m:r>
                    <m:r>
                      <m:rPr>
                        <m:sty m:val="p"/>
                      </m:rPr>
                      <a:rPr lang="el-GR" sz="1800" b="0" i="0" smtClean="0">
                        <a:solidFill>
                          <a:schemeClr val="tx1"/>
                        </a:solidFill>
                        <a:latin typeface="Cambria Math"/>
                      </a:rPr>
                      <m:t>για</m:t>
                    </m:r>
                    <m:r>
                      <a:rPr lang="el-GR" sz="1800" b="0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b="0" i="0" smtClean="0">
                        <a:solidFill>
                          <a:schemeClr val="tx1"/>
                        </a:solidFill>
                        <a:latin typeface="Cambria Math"/>
                      </a:rPr>
                      <m:t>καθε</m:t>
                    </m:r>
                    <m:r>
                      <a:rPr lang="el-GR" sz="1800" b="0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𝑘</m:t>
                    </m:r>
                  </m:oMath>
                </a14:m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 </a:t>
                </a:r>
              </a:p>
              <a:p>
                <a:pPr algn="l"/>
                <a:r>
                  <a:rPr lang="el-GR" sz="1800" b="1" dirty="0" smtClean="0">
                    <a:latin typeface="Cambria Math"/>
                  </a:rPr>
                  <a:t>ΓΕΔΣΣ </a:t>
                </a:r>
                <a:r>
                  <a:rPr lang="el-GR" sz="1800" b="1" dirty="0" smtClean="0">
                    <a:solidFill>
                      <a:schemeClr val="tx1"/>
                    </a:solidFill>
                    <a:latin typeface="Cambria Math"/>
                  </a:rPr>
                  <a:t>Αναδρομική  </a:t>
                </a:r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(</a:t>
                </a:r>
                <a:r>
                  <a:rPr lang="en-US" sz="1800" dirty="0" smtClean="0">
                    <a:solidFill>
                      <a:schemeClr val="tx1"/>
                    </a:solidFill>
                    <a:latin typeface="Cambria Math"/>
                  </a:rPr>
                  <a:t>recursive)</a:t>
                </a:r>
                <a:r>
                  <a:rPr lang="el-GR" sz="1800" b="1" dirty="0" smtClean="0">
                    <a:solidFill>
                      <a:schemeClr val="tx1"/>
                    </a:solidFill>
                    <a:latin typeface="Cambria Math"/>
                  </a:rPr>
                  <a:t>	</a:t>
                </a:r>
                <a:r>
                  <a:rPr lang="en-US" sz="1800" b="1" dirty="0" smtClean="0">
                    <a:solidFill>
                      <a:schemeClr val="tx1"/>
                    </a:solidFill>
                    <a:latin typeface="Cambria Math"/>
                  </a:rPr>
                  <a:t>	</a:t>
                </a:r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α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ν 	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d>
                      <m:d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8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el-GR" sz="1800" i="1">
                        <a:solidFill>
                          <a:schemeClr val="tx1"/>
                        </a:solidFill>
                        <a:latin typeface="Cambria Math"/>
                      </a:rPr>
                      <m:t>0</m:t>
                    </m:r>
                  </m:oMath>
                </a14:m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  για κάποιο </a:t>
                </a:r>
                <a:r>
                  <a:rPr lang="en-US" sz="1800" i="1" dirty="0" smtClean="0">
                    <a:solidFill>
                      <a:schemeClr val="tx1"/>
                    </a:solidFill>
                    <a:latin typeface="Cambria Math"/>
                  </a:rPr>
                  <a:t>k</a:t>
                </a:r>
                <a:endParaRPr lang="el-GR" sz="1800" b="1" dirty="0">
                  <a:solidFill>
                    <a:schemeClr val="tx1"/>
                  </a:solidFill>
                  <a:latin typeface="Cambria Math"/>
                </a:endParaRPr>
              </a:p>
              <a:p>
                <a:pPr marL="0" indent="0" algn="l">
                  <a:buNone/>
                </a:pPr>
                <a:endParaRPr lang="el-GR" sz="1800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marL="0" indent="0" algn="l">
                  <a:buNone/>
                </a:pPr>
                <a:r>
                  <a:rPr lang="el-GR" sz="1800" dirty="0" smtClean="0">
                    <a:latin typeface="Cambria Math"/>
                  </a:rPr>
                  <a:t>Η </a:t>
                </a:r>
                <a:r>
                  <a:rPr lang="el-GR" sz="1800" b="1" dirty="0" smtClean="0">
                    <a:latin typeface="Cambria Math"/>
                  </a:rPr>
                  <a:t>Γενική Λύση</a:t>
                </a:r>
                <a:r>
                  <a:rPr lang="en-US" sz="1800" b="1" dirty="0" smtClean="0">
                    <a:latin typeface="Cambria Math"/>
                  </a:rPr>
                  <a:t> </a:t>
                </a:r>
                <a:r>
                  <a:rPr lang="el-GR" sz="1800" dirty="0" smtClean="0">
                    <a:latin typeface="Cambria Math"/>
                  </a:rPr>
                  <a:t>της ΓΕΔΣΣ δίνεται από :  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>
                    <a:latin typeface="Cambria Math"/>
                  </a:rPr>
                  <a:t>, όπου:</a:t>
                </a:r>
              </a:p>
              <a:p>
                <a:pPr marL="800100" lvl="2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b="0" i="1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dirty="0" smtClean="0">
                    <a:solidFill>
                      <a:schemeClr val="tx1"/>
                    </a:solidFill>
                    <a:latin typeface="Cambria Math"/>
                  </a:rPr>
                  <a:t> : ο</a:t>
                </a:r>
                <a:r>
                  <a:rPr lang="el-GR" dirty="0" smtClean="0">
                    <a:latin typeface="Cambria Math"/>
                  </a:rPr>
                  <a:t>μογενής λύση </a:t>
                </a:r>
                <a:endParaRPr lang="el-GR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marL="800100" lvl="2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b="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b="0" i="1">
                        <a:latin typeface="Cambria Math"/>
                      </a:rPr>
                      <m:t>(</m:t>
                    </m:r>
                    <m:r>
                      <a:rPr lang="en-US" b="0" i="1">
                        <a:latin typeface="Cambria Math"/>
                      </a:rPr>
                      <m:t>𝑛</m:t>
                    </m:r>
                    <m:r>
                      <a:rPr lang="en-US" b="0" i="1">
                        <a:latin typeface="Cambria Math"/>
                      </a:rPr>
                      <m:t>)</m:t>
                    </m:r>
                  </m:oMath>
                </a14:m>
                <a:r>
                  <a:rPr lang="el-GR" dirty="0" smtClean="0">
                    <a:solidFill>
                      <a:schemeClr val="tx1"/>
                    </a:solidFill>
                    <a:latin typeface="Cambria Math"/>
                  </a:rPr>
                  <a:t> : </a:t>
                </a:r>
                <a:r>
                  <a:rPr lang="el-GR" dirty="0" smtClean="0">
                    <a:latin typeface="Cambria Math"/>
                  </a:rPr>
                  <a:t>μερική </a:t>
                </a:r>
                <a:r>
                  <a:rPr lang="el-GR" dirty="0">
                    <a:latin typeface="Cambria Math"/>
                  </a:rPr>
                  <a:t>λύση </a:t>
                </a:r>
                <a:endParaRPr lang="en-US" dirty="0" smtClean="0">
                  <a:latin typeface="Cambria Math"/>
                </a:endParaRPr>
              </a:p>
              <a:p>
                <a:pPr marL="0" indent="0" algn="l">
                  <a:buNone/>
                </a:pPr>
                <a:endParaRPr lang="el-GR" sz="1800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marL="0" indent="0" algn="l"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Για να υπολογιστεί η λύση της ΓΕΔΣΣ για </a:t>
                </a:r>
                <a:r>
                  <a:rPr lang="en-US" sz="1800" dirty="0" smtClean="0">
                    <a:solidFill>
                      <a:schemeClr val="tx1"/>
                    </a:solidFill>
                    <a:latin typeface="Cambria Math"/>
                  </a:rPr>
                  <a:t>n&gt;=0</a:t>
                </a:r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 απαιτείται να έχουν οριστεί προηγουμένως οι τιμές των αρχικών συνθηκών.</a:t>
                </a:r>
                <a:endParaRPr lang="en-US" sz="1800" dirty="0" smtClean="0">
                  <a:solidFill>
                    <a:schemeClr val="tx1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052736"/>
                <a:ext cx="8352928" cy="5472608"/>
              </a:xfrm>
              <a:blipFill rotWithShape="1">
                <a:blip r:embed="rId2"/>
                <a:stretch>
                  <a:fillRect l="-657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903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Εξισώσεις Διαφορών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507288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dirty="0" smtClean="0">
                    <a:latin typeface="Cambria Math"/>
                  </a:rPr>
                  <a:t>Ομογενής λύση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b="1" dirty="0">
                    <a:latin typeface="Cambria Math"/>
                  </a:rPr>
                  <a:t> </a:t>
                </a:r>
                <a:r>
                  <a:rPr lang="el-GR" sz="1800" dirty="0">
                    <a:latin typeface="Cambria Math"/>
                  </a:rPr>
                  <a:t>: απόκριση στις αρχικές </a:t>
                </a:r>
                <a:r>
                  <a:rPr lang="el-GR" sz="1800" dirty="0" smtClean="0">
                    <a:latin typeface="Cambria Math"/>
                  </a:rPr>
                  <a:t>συνθήκες, </a:t>
                </a:r>
                <a:r>
                  <a:rPr lang="el-GR" sz="1800" dirty="0">
                    <a:latin typeface="Cambria Math"/>
                  </a:rPr>
                  <a:t>θεωρώντας ότι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>
                    <a:latin typeface="Cambria Math"/>
                  </a:rPr>
                  <a:t>.</a:t>
                </a:r>
                <a:endParaRPr lang="el-GR" sz="1800" b="1" dirty="0">
                  <a:latin typeface="Cambria Math"/>
                </a:endParaRPr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1800" b="0" i="1">
                              <a:latin typeface="Cambria Math"/>
                            </a:rPr>
                            <m:t>h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>
                              <a:latin typeface="Cambria Math"/>
                            </a:rPr>
                            <m:t>𝑘</m:t>
                          </m:r>
                          <m:r>
                            <a:rPr lang="en-US" sz="1800" b="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800" b="0" i="1">
                              <a:latin typeface="Cambria Math"/>
                            </a:rPr>
                            <m:t>𝑝</m:t>
                          </m:r>
                        </m:sup>
                        <m:e>
                          <m:sSub>
                            <m:sSub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b="0" i="1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800" b="0" i="1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1800" b="0" i="1">
                              <a:latin typeface="Cambria Math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800" b="0" i="1">
                                  <a:latin typeface="Cambria Math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1800" b="0" i="1">
                                  <a:latin typeface="Cambria Math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US" sz="1800" b="0" i="1">
                                  <a:latin typeface="Cambria Math"/>
                                </a:rPr>
                                <m:t>𝑛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sz="1800" dirty="0" smtClean="0">
                  <a:latin typeface="Cambria Math"/>
                </a:endParaRPr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>
                    <a:latin typeface="Cambria Math"/>
                  </a:rPr>
                  <a:t>όπου </a:t>
                </a:r>
                <a:r>
                  <a:rPr lang="el-GR" sz="1800" dirty="0">
                    <a:latin typeface="Cambria Math"/>
                  </a:rPr>
                  <a:t>οι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l-GR" sz="1800" dirty="0">
                    <a:latin typeface="Cambria Math"/>
                  </a:rPr>
                  <a:t>επιλέγονται ώστε να ικανοποιούνται οι αρχικές συνθήκες και τα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l-GR" sz="1800" dirty="0">
                    <a:latin typeface="Cambria Math"/>
                  </a:rPr>
                  <a:t> είναι οι ρίζες του </a:t>
                </a:r>
                <a:r>
                  <a:rPr lang="el-GR" sz="1800" b="1" dirty="0">
                    <a:latin typeface="Cambria Math"/>
                  </a:rPr>
                  <a:t>χαρακτηριστικού </a:t>
                </a:r>
                <a:r>
                  <a:rPr lang="el-GR" sz="1800" b="1" dirty="0" smtClean="0">
                    <a:latin typeface="Cambria Math"/>
                  </a:rPr>
                  <a:t>πολυωνύμου</a:t>
                </a:r>
                <a:r>
                  <a:rPr lang="en-US" sz="1800" b="1" dirty="0" smtClean="0">
                    <a:latin typeface="Cambria Math"/>
                  </a:rPr>
                  <a:t> </a:t>
                </a:r>
                <a:r>
                  <a:rPr lang="el-GR" sz="1800" dirty="0" smtClean="0">
                    <a:latin typeface="Cambria Math"/>
                  </a:rPr>
                  <a:t>:</a:t>
                </a:r>
                <a:endParaRPr lang="en-US" sz="1800" dirty="0">
                  <a:latin typeface="Cambria Math"/>
                </a:endParaRPr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𝑝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=0 </m:t>
                          </m:r>
                          <m:groupChr>
                            <m:groupChrPr>
                              <m:chr m:val="⇒"/>
                              <m:vertJc m:val="bot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nary>
                      <m:sSup>
                        <m:sSupPr>
                          <m:ctrlPr>
                            <a:rPr lang="en-US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𝑝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1800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𝑝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+…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𝑝</m:t>
                          </m:r>
                          <m:r>
                            <a:rPr lang="en-US" sz="1800" i="1">
                              <a:latin typeface="Cambria Math"/>
                            </a:rPr>
                            <m:t>)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sz="1800" b="1" dirty="0">
                  <a:latin typeface="Cambria Math"/>
                </a:endParaRP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b="1" dirty="0">
                  <a:latin typeface="Cambria Math"/>
                </a:endParaRPr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dirty="0" smtClean="0">
                    <a:latin typeface="Cambria Math"/>
                  </a:rPr>
                  <a:t>Μερική </a:t>
                </a:r>
                <a:r>
                  <a:rPr lang="en-US" sz="1800" b="1" dirty="0" smtClean="0">
                    <a:latin typeface="Cambria Math"/>
                  </a:rPr>
                  <a:t>(</a:t>
                </a:r>
                <a:r>
                  <a:rPr lang="el-GR" sz="1800" b="1" dirty="0" smtClean="0">
                    <a:latin typeface="Cambria Math"/>
                  </a:rPr>
                  <a:t>ειδική) λύση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>
                    <a:latin typeface="Cambria Math"/>
                  </a:rPr>
                  <a:t>: απόκριση για είσοδο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>
                    <a:latin typeface="Cambria Math"/>
                  </a:rPr>
                  <a:t>, με μηδενικές Α.Σ.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800" dirty="0" smtClean="0">
                  <a:latin typeface="Cambria Math"/>
                </a:endParaRPr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600" dirty="0" smtClean="0">
                    <a:latin typeface="Cambria Math"/>
                  </a:rPr>
                  <a:t>Όρος στη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600" b="0" i="1" smtClean="0">
                        <a:latin typeface="Cambria Math"/>
                      </a:rPr>
                      <m:t>:</m:t>
                    </m:r>
                  </m:oMath>
                </a14:m>
                <a:r>
                  <a:rPr lang="en-US" sz="1600" dirty="0" smtClean="0">
                    <a:solidFill>
                      <a:schemeClr val="tx1"/>
                    </a:solidFill>
                    <a:latin typeface="Cambria Math"/>
                  </a:rPr>
                  <a:t> 	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𝐶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 smtClean="0">
                    <a:solidFill>
                      <a:schemeClr val="tx1"/>
                    </a:solidFill>
                    <a:latin typeface="Cambria Math"/>
                  </a:rPr>
                  <a:t>	</a:t>
                </a:r>
                <a:r>
                  <a:rPr lang="el-GR" sz="1600" dirty="0" smtClean="0">
                    <a:latin typeface="Cambria Math"/>
                  </a:rPr>
                  <a:t>Μερική λύση: </a:t>
                </a:r>
                <a:r>
                  <a:rPr lang="en-US" sz="1600" dirty="0" smtClean="0">
                    <a:latin typeface="Cambria Math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en-US" sz="1600" dirty="0" smtClean="0">
                  <a:latin typeface="Cambria Math"/>
                </a:endParaRPr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n-US" sz="1600" dirty="0" smtClean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𝐶</m:t>
                    </m:r>
                    <m:r>
                      <a:rPr lang="en-US" sz="1600" b="0" i="1" smtClean="0">
                        <a:latin typeface="Cambria Math"/>
                      </a:rPr>
                      <m:t> </m:t>
                    </m:r>
                    <m:r>
                      <a:rPr lang="en-US" sz="1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sz="1600" dirty="0">
                    <a:latin typeface="Cambria Math"/>
                  </a:rPr>
                  <a:t>	</a:t>
                </a:r>
                <a:r>
                  <a:rPr lang="en-US" sz="1600" dirty="0" smtClean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𝑛</m:t>
                    </m:r>
                    <m:r>
                      <a:rPr lang="en-US" sz="16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1600" dirty="0" smtClean="0">
                  <a:latin typeface="Cambria Math"/>
                </a:endParaRPr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n-US" sz="1600" dirty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𝐶</m:t>
                    </m:r>
                    <m:sSup>
                      <m:sSupPr>
                        <m:ctrlPr>
                          <a:rPr lang="en-US" sz="1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1600" dirty="0">
                    <a:latin typeface="Cambria Math"/>
                  </a:rPr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endParaRPr lang="en-US" sz="1600" dirty="0">
                  <a:latin typeface="Cambria Math"/>
                </a:endParaRPr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n-US" sz="1600" dirty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𝐶</m:t>
                    </m:r>
                    <m:r>
                      <a:rPr lang="en-US" sz="1600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</a:rPr>
                      <m:t>cos</m:t>
                    </m:r>
                    <m:r>
                      <a:rPr lang="en-US" sz="1600" b="0" i="1" smtClean="0">
                        <a:latin typeface="Cambria Math"/>
                      </a:rPr>
                      <m:t>⁡(</m:t>
                    </m:r>
                    <m:r>
                      <a:rPr lang="en-US" sz="1600" b="0" i="1" smtClean="0">
                        <a:latin typeface="Cambria Math"/>
                      </a:rPr>
                      <m:t>𝑛</m:t>
                    </m:r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b="0" i="1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6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6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600" dirty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6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sz="16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m:rPr>
                        <m:nor/>
                      </m:rPr>
                      <a:rPr lang="en-US" sz="1600" dirty="0"/>
                      <m:t> </m:t>
                    </m:r>
                    <m:func>
                      <m:funcPr>
                        <m:ctrlPr>
                          <a:rPr lang="en-US" sz="1600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1600" b="0" i="1" smtClean="0">
                            <a:latin typeface="Cambria Math"/>
                          </a:rPr>
                          <m:t>𝑠𝑖𝑛</m:t>
                        </m:r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l-GR" sz="1600" dirty="0" smtClean="0">
                  <a:latin typeface="Cambria Math"/>
                </a:endParaRPr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n-US" sz="1600" dirty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𝐶</m:t>
                    </m:r>
                    <m:r>
                      <a:rPr lang="en-US" sz="16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s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</a:rPr>
                      <m:t>in</m:t>
                    </m:r>
                    <m:r>
                      <a:rPr lang="en-US" sz="1600" i="1">
                        <a:latin typeface="Cambria Math"/>
                      </a:rPr>
                      <m:t>⁡(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1600" dirty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6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sz="16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m:rPr>
                        <m:nor/>
                      </m:rPr>
                      <a:rPr lang="en-US" sz="1600" dirty="0"/>
                      <m:t> </m:t>
                    </m:r>
                    <m:func>
                      <m:funcPr>
                        <m:ctrlPr>
                          <a:rPr lang="en-US" sz="1600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1600" i="1">
                            <a:latin typeface="Cambria Math"/>
                          </a:rPr>
                          <m:t>𝑠𝑖𝑛</m:t>
                        </m:r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l-GR" sz="1600" dirty="0">
                  <a:latin typeface="Cambria Math"/>
                </a:endParaRPr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n-US" sz="1600" dirty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𝐶</m:t>
                    </m:r>
                    <m:r>
                      <a:rPr lang="en-US" sz="1600" b="0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cos</m:t>
                    </m:r>
                    <m:r>
                      <a:rPr lang="en-US" sz="1600" i="1">
                        <a:latin typeface="Cambria Math"/>
                      </a:rPr>
                      <m:t>⁡(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1600" dirty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6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sz="16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sup>
                    </m:sSup>
                    <m:func>
                      <m:funcPr>
                        <m:ctrlPr>
                          <a:rPr lang="en-US" sz="1600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1600" i="1">
                            <a:latin typeface="Cambria Math"/>
                          </a:rPr>
                          <m:t>𝑠𝑖𝑛</m:t>
                        </m:r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l-GR" sz="1600" dirty="0">
                  <a:latin typeface="Cambria Math"/>
                </a:endParaRPr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n-US" sz="1600" dirty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𝐶</m:t>
                    </m:r>
                    <m:r>
                      <a:rPr lang="en-US" sz="1600" b="0" i="1" smtClean="0">
                        <a:latin typeface="Cambria Math"/>
                      </a:rPr>
                      <m:t> </m:t>
                    </m:r>
                    <m:r>
                      <a:rPr lang="el-GR" sz="1600" b="0" i="1" smtClean="0">
                        <a:latin typeface="Cambria Math"/>
                      </a:rPr>
                      <m:t>𝛿</m:t>
                    </m:r>
                    <m:r>
                      <a:rPr lang="el-GR" sz="1600" b="0" i="1" smtClean="0">
                        <a:latin typeface="Cambria Math"/>
                      </a:rPr>
                      <m:t>(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l-GR" sz="16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600" dirty="0">
                    <a:latin typeface="Cambria Math"/>
                  </a:rPr>
                  <a:t>			</a:t>
                </a:r>
                <a:r>
                  <a:rPr lang="el-GR" sz="1600" dirty="0" smtClean="0">
                    <a:latin typeface="Cambria Math"/>
                  </a:rPr>
                  <a:t>Καμία </a:t>
                </a:r>
                <a:endParaRPr lang="en-US" sz="1600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507288" cy="5472608"/>
              </a:xfrm>
              <a:blipFill rotWithShape="1">
                <a:blip r:embed="rId2"/>
                <a:stretch>
                  <a:fillRect l="-573" t="-669" r="-7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1916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b="1" dirty="0"/>
              <a:t>Ταξινόμηση Συστημάτων ανάλογα με τον Τύπο της Κρουστικής </a:t>
            </a:r>
            <a:r>
              <a:rPr lang="el-GR" sz="3600" b="1" dirty="0" smtClean="0"/>
              <a:t>Απόκρισης</a:t>
            </a:r>
            <a:endParaRPr lang="el-GR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2575922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dirty="0" smtClean="0"/>
              <a:t>Ταξινόμηση Συστημάτων ανάλογα </a:t>
            </a:r>
            <a:br>
              <a:rPr lang="el-GR" sz="2800" dirty="0" smtClean="0"/>
            </a:br>
            <a:r>
              <a:rPr lang="el-GR" sz="2800" dirty="0" smtClean="0"/>
              <a:t>με τη διάρκεια της Κρουστικής Απόκρισης</a:t>
            </a:r>
            <a:endParaRPr lang="el-G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229600" cy="525658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n-US" sz="1800" b="1" dirty="0" smtClean="0"/>
                  <a:t>FIR  - Finite Impulse Response - </a:t>
                </a:r>
                <a:r>
                  <a:rPr lang="el-GR" sz="1800" b="1" dirty="0" smtClean="0"/>
                  <a:t>Συστήματα με κρουστική απόκριση </a:t>
                </a:r>
                <a:r>
                  <a:rPr lang="el-GR" sz="1800" b="1" u="sng" dirty="0" smtClean="0"/>
                  <a:t>πεπερασμένης</a:t>
                </a:r>
                <a:r>
                  <a:rPr lang="el-GR" sz="1800" b="1" dirty="0" smtClean="0"/>
                  <a:t> διάρκειας</a:t>
                </a:r>
                <a:r>
                  <a:rPr lang="en-US" sz="1800" b="1" dirty="0" smtClean="0"/>
                  <a:t>: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n-US" sz="1800" b="1" dirty="0" smtClean="0"/>
              </a:p>
              <a:p>
                <a:pPr marL="0" indent="0" algn="l">
                  <a:spcBef>
                    <a:spcPts val="0"/>
                  </a:spcBef>
                  <a:buNone/>
                  <a:tabLst>
                    <a:tab pos="1790700" algn="l"/>
                  </a:tabLst>
                </a:pP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κρουστική απόκριση διάρκειας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𝛭</m:t>
                    </m:r>
                  </m:oMath>
                </a14:m>
                <a:r>
                  <a:rPr lang="el-GR" sz="1800" dirty="0" smtClean="0"/>
                  <a:t> [δηλ.</a:t>
                </a:r>
                <a:r>
                  <a:rPr lang="en-US" sz="1800" dirty="0" smtClean="0"/>
                  <a:t>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sz="1800" i="1">
                        <a:latin typeface="Cambria Math"/>
                      </a:rPr>
                      <m:t>0,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n-US" sz="18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για</m:t>
                    </m:r>
                    <m:r>
                      <a:rPr lang="el-GR" sz="1800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0</m:t>
                    </m:r>
                    <m:r>
                      <a:rPr lang="el-GR" sz="1800" b="0" i="1" smtClean="0">
                        <a:latin typeface="Cambria Math"/>
                      </a:rPr>
                      <m:t>≤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&lt;</m:t>
                    </m:r>
                    <m:r>
                      <a:rPr lang="en-US" sz="1800" i="1">
                        <a:latin typeface="Cambria Math"/>
                      </a:rPr>
                      <m:t>𝑀</m:t>
                    </m:r>
                  </m:oMath>
                </a14:m>
                <a:r>
                  <a:rPr lang="en-US" sz="1800" i="1" dirty="0" smtClean="0">
                    <a:latin typeface="Cambria Math"/>
                  </a:rPr>
                  <a:t>   </a:t>
                </a:r>
                <a:r>
                  <a:rPr lang="el-GR" sz="1800" dirty="0" smtClean="0">
                    <a:latin typeface="Cambria Math"/>
                  </a:rPr>
                  <a:t>και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=0,</m:t>
                    </m:r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l-GR" sz="18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b="0" i="0" smtClean="0">
                        <a:latin typeface="Cambria Math"/>
                      </a:rPr>
                      <m:t>για</m:t>
                    </m:r>
                    <m:r>
                      <a:rPr lang="el-GR" sz="1800" b="0" i="0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&lt;0 </m:t>
                    </m:r>
                    <m:r>
                      <m:rPr>
                        <m:sty m:val="p"/>
                      </m:rPr>
                      <a:rPr lang="el-GR" sz="1800" b="0" i="0" smtClean="0">
                        <a:latin typeface="Cambria Math"/>
                      </a:rPr>
                      <m:t>και</m:t>
                    </m:r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≥</m:t>
                    </m:r>
                    <m:r>
                      <a:rPr lang="en-US" sz="1800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el-GR" sz="1800" dirty="0" smtClean="0">
                    <a:latin typeface="Cambria Math"/>
                  </a:rPr>
                  <a:t>], η έξοδος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>
                    <a:latin typeface="Cambria Math"/>
                  </a:rPr>
                  <a:t> για είσοδο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>
                    <a:latin typeface="Cambria Math"/>
                  </a:rPr>
                  <a:t> δίνεται από: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 smtClean="0">
                  <a:latin typeface="Cambria Math"/>
                </a:endParaRPr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  </m:t>
                      </m:r>
                      <m:r>
                        <a:rPr lang="en-US" sz="1800" i="1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𝑀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h</m:t>
                          </m:r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 smtClean="0"/>
                  <a:t>Επειδή το σύστημα είναι </a:t>
                </a:r>
                <a:r>
                  <a:rPr lang="el-GR" sz="1800" b="1" dirty="0" smtClean="0"/>
                  <a:t>μη-αναδρομικό</a:t>
                </a:r>
                <a:r>
                  <a:rPr lang="el-GR" sz="1800" dirty="0" smtClean="0"/>
                  <a:t>, δηλ. ισχύει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  <a:ea typeface="Cambria Math"/>
                      </a:rPr>
                      <m:t>𝑎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b="0" dirty="0" smtClean="0"/>
                  <a:t>, σε </a:t>
                </a:r>
                <a:r>
                  <a:rPr lang="el-GR" sz="1800" dirty="0" smtClean="0"/>
                  <a:t>μορφή </a:t>
                </a:r>
                <a:r>
                  <a:rPr lang="el-GR" sz="1800" dirty="0"/>
                  <a:t>ΓΕΔΣΣ </a:t>
                </a:r>
                <a:r>
                  <a:rPr lang="el-GR" sz="1800" dirty="0" smtClean="0"/>
                  <a:t>έχουμε</a:t>
                </a:r>
                <a:r>
                  <a:rPr lang="el-GR" sz="1800" b="0" dirty="0" smtClean="0"/>
                  <a:t>: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229600" cy="5256584"/>
              </a:xfrm>
              <a:blipFill rotWithShape="1">
                <a:blip r:embed="rId2"/>
                <a:stretch>
                  <a:fillRect l="-593" t="-69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64810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dirty="0" smtClean="0"/>
              <a:t>Ταξινόμηση Συστημάτων ανάλογα </a:t>
            </a:r>
            <a:br>
              <a:rPr lang="el-GR" sz="2800" dirty="0" smtClean="0"/>
            </a:br>
            <a:r>
              <a:rPr lang="el-GR" sz="2800" dirty="0" smtClean="0"/>
              <a:t>με τη διάρκεια της Κρουστικής Απόκρισης</a:t>
            </a:r>
            <a:endParaRPr lang="el-G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229600" cy="525658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b="1" dirty="0" smtClean="0"/>
                  <a:t>Ι</a:t>
                </a:r>
                <a:r>
                  <a:rPr lang="en-US" sz="1800" b="1" dirty="0" smtClean="0"/>
                  <a:t>IR  </a:t>
                </a:r>
                <a:r>
                  <a:rPr lang="el-GR" sz="1800" b="1" dirty="0" smtClean="0"/>
                  <a:t>- </a:t>
                </a:r>
                <a:r>
                  <a:rPr lang="en-US" sz="1800" b="1" dirty="0" smtClean="0"/>
                  <a:t>Infinite Impulse Response - </a:t>
                </a:r>
                <a:r>
                  <a:rPr lang="el-GR" sz="1800" b="1" dirty="0" smtClean="0"/>
                  <a:t>Συστήματα με κρουστική απόκριση </a:t>
                </a:r>
                <a:r>
                  <a:rPr lang="el-GR" sz="1800" b="1" u="sng" dirty="0" smtClean="0"/>
                  <a:t>άπειρη</a:t>
                </a:r>
                <a:r>
                  <a:rPr lang="el-GR" sz="1800" b="1" dirty="0" smtClean="0"/>
                  <a:t>ς διάρκειας</a:t>
                </a:r>
                <a:r>
                  <a:rPr lang="en-US" sz="1800" b="1" dirty="0" smtClean="0"/>
                  <a:t>:</a:t>
                </a:r>
                <a:endParaRPr lang="en-US" sz="1800" b="1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κρουστική απόκριση </a:t>
                </a:r>
                <a:r>
                  <a:rPr lang="el-GR" sz="1800" dirty="0" smtClean="0"/>
                  <a:t>άπειρης διάρκειας</a:t>
                </a:r>
                <a:r>
                  <a:rPr lang="el-GR" sz="1800" dirty="0" smtClean="0">
                    <a:latin typeface="Cambria Math"/>
                  </a:rPr>
                  <a:t>, </a:t>
                </a:r>
                <a:r>
                  <a:rPr lang="el-GR" sz="1800" dirty="0">
                    <a:latin typeface="Cambria Math"/>
                  </a:rPr>
                  <a:t>η έξοδος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𝑦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>
                    <a:latin typeface="Cambria Math"/>
                  </a:rPr>
                  <a:t> για είσοδο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>
                    <a:latin typeface="Cambria Math"/>
                  </a:rPr>
                  <a:t> </a:t>
                </a:r>
                <a:r>
                  <a:rPr lang="el-GR" sz="1800" dirty="0" smtClean="0">
                    <a:latin typeface="Cambria Math"/>
                  </a:rPr>
                  <a:t>υπολογίζεται από το άθροισμα της συνέλιξης:</a:t>
                </a:r>
                <a:endParaRPr lang="el-GR" sz="1800" dirty="0">
                  <a:latin typeface="Cambria Math"/>
                </a:endParaRP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h</m:t>
                          </m:r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/>
                  <a:t>Επειδή το σύστημα είναι </a:t>
                </a:r>
                <a:r>
                  <a:rPr lang="el-GR" sz="1800" b="1" dirty="0" smtClean="0"/>
                  <a:t>αναδρομικό</a:t>
                </a:r>
                <a:r>
                  <a:rPr lang="el-GR" sz="1800" dirty="0"/>
                  <a:t>, δηλ. ισχύει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  <a:ea typeface="Cambria Math"/>
                      </a:rPr>
                      <m:t>𝑎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800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el-GR" sz="1800" i="1">
                        <a:latin typeface="Cambria Math"/>
                      </a:rPr>
                      <m:t>0</m:t>
                    </m:r>
                  </m:oMath>
                </a14:m>
                <a:r>
                  <a:rPr lang="el-GR" sz="1800" dirty="0"/>
                  <a:t>, σε μορφή ΓΕΔΣΣ έχουμε: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229600" cy="5256584"/>
              </a:xfrm>
              <a:blipFill rotWithShape="1">
                <a:blip r:embed="rId2"/>
                <a:stretch>
                  <a:fillRect l="-593" t="-69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8001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1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Να βρεθεί η κρουστική απόκριση ενός αναδρομικού συστήματος 2</a:t>
                </a:r>
                <a:r>
                  <a:rPr lang="el-GR" sz="1800" baseline="30000" dirty="0" smtClean="0"/>
                  <a:t>ης</a:t>
                </a:r>
                <a:r>
                  <a:rPr lang="el-GR" sz="1800" dirty="0" smtClean="0"/>
                  <a:t> τάξης που περιγράφεται από τη ΓΕΔΣΣ: 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−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.</m:t>
                    </m:r>
                  </m:oMath>
                </a14:m>
                <a:endParaRPr lang="el-GR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b="1" dirty="0" smtClean="0"/>
                  <a:t>:</a:t>
                </a:r>
                <a:r>
                  <a:rPr lang="el-GR" sz="1800" dirty="0" smtClean="0"/>
                  <a:t> Επειδή αναζητούμε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την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κρουστική απόκριση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h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,</a:t>
                </a:r>
                <a:r>
                  <a:rPr lang="el-GR" sz="1800" dirty="0" smtClean="0"/>
                  <a:t> θέτουμε ως είσοδο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l-GR" sz="1800" b="0" i="1" smtClean="0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και μηδενικές αρχικές συνθήκες. 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Χαρακτηριστική εξίσωση: </a:t>
                </a:r>
                <a:r>
                  <a:rPr lang="en-US" sz="18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1800" b="0" i="1" smtClean="0">
                        <a:latin typeface="Cambria Math"/>
                      </a:rPr>
                      <m:t>𝑧</m:t>
                    </m:r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18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1800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</m:e>
                    </m:d>
                  </m:oMath>
                </a14:m>
                <a:r>
                  <a:rPr lang="el-GR" sz="1800" dirty="0" smtClean="0"/>
                  <a:t>		</a:t>
                </a:r>
                <a:r>
                  <a:rPr lang="en-US" sz="1800" dirty="0" smtClean="0"/>
                  <a:t>(</a:t>
                </a:r>
                <a:r>
                  <a:rPr lang="el-GR" sz="1800" dirty="0" smtClean="0"/>
                  <a:t>1</a:t>
                </a:r>
                <a:r>
                  <a:rPr lang="en-US" sz="1800" dirty="0" smtClean="0"/>
                  <a:t>)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Ομογενής λύση: </a:t>
                </a:r>
                <a:r>
                  <a:rPr lang="en-US" sz="1800" dirty="0" smtClean="0"/>
                  <a:t>	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,     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≥0</m:t>
                    </m:r>
                  </m:oMath>
                </a14:m>
                <a:r>
                  <a:rPr lang="el-GR" sz="1800" dirty="0" smtClean="0"/>
                  <a:t>		</a:t>
                </a:r>
                <a:r>
                  <a:rPr lang="en-US" sz="1800" dirty="0" smtClean="0"/>
                  <a:t>(</a:t>
                </a:r>
                <a:r>
                  <a:rPr lang="el-GR" sz="1800" dirty="0" smtClean="0"/>
                  <a:t>2</a:t>
                </a:r>
                <a:r>
                  <a:rPr lang="en-US" sz="1800" dirty="0"/>
                  <a:t>)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Μερική λύση:</a:t>
                </a:r>
                <a:r>
                  <a:rPr lang="en-US" sz="1800" dirty="0" smtClean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l-GR" sz="1800" i="1" smtClean="0">
                        <a:latin typeface="Cambria Math"/>
                      </a:rPr>
                      <m:t>0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n-US" sz="1800" dirty="0" smtClean="0"/>
                  <a:t>	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Πλήρης λύση:	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h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u="sng" dirty="0" smtClean="0"/>
                  <a:t>Λύση ομογενούς:</a:t>
                </a:r>
                <a:r>
                  <a:rPr lang="en-US" sz="1800" dirty="0" smtClean="0"/>
                  <a:t> 		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1800" b="0" i="0" smtClean="0">
                            <a:latin typeface="Cambria Math"/>
                          </a:rPr>
                          <m:t>Ισχύει</m:t>
                        </m:r>
                        <m:r>
                          <a:rPr lang="el-GR" sz="1800" b="0" i="0" smtClean="0">
                            <a:latin typeface="Cambria Math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en-US" sz="1800" b="0" i="1" smtClean="0">
                            <a:latin typeface="Cambria Math"/>
                          </a:rPr>
                          <m:t>=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−2</m:t>
                            </m:r>
                          </m:e>
                        </m:d>
                        <m:r>
                          <a:rPr lang="en-US" sz="1800" b="0" i="1" smtClean="0">
                            <a:latin typeface="Cambria Math"/>
                          </a:rPr>
                          <m:t>=0</m:t>
                        </m:r>
                      </m:e>
                    </m:d>
                  </m:oMath>
                </a14:m>
                <a:endParaRPr lang="el-GR" sz="1800" u="sng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0" dirty="0" smtClean="0"/>
                  <a:t>Για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 smtClean="0"/>
                  <a:t> έχουμε:	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b="0" i="1" smtClean="0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+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b="0" i="1" smtClean="0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−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b="0" i="1" smtClean="0">
                            <a:latin typeface="Cambria Math"/>
                          </a:rPr>
                          <m:t>0</m:t>
                        </m:r>
                        <m:r>
                          <a:rPr lang="en-US" sz="18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    </m:t>
                    </m:r>
                    <m:groupChr>
                      <m:groupChrPr>
                        <m:chr m:val="⇒"/>
                        <m:vertJc m:val="bot"/>
                        <m:ctrlPr>
                          <a:rPr lang="en-US" sz="1800" i="1" smtClean="0">
                            <a:latin typeface="Cambria Math"/>
                          </a:rPr>
                        </m:ctrlPr>
                      </m:groupChrPr>
                      <m:e/>
                    </m:groupCh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sz="1800" dirty="0"/>
                  <a:t> 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/>
                  <a:t>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 έχουμε</a:t>
                </a:r>
                <a:r>
                  <a:rPr lang="el-GR" sz="1800" dirty="0" smtClean="0"/>
                  <a:t>:	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+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−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1800" b="0" i="1" smtClean="0">
                        <a:latin typeface="Cambria Math"/>
                      </a:rPr>
                      <m:t>−1</m:t>
                    </m:r>
                    <m:groupChr>
                      <m:groupChrPr>
                        <m:chr m:val="⇒"/>
                        <m:vertJc m:val="bot"/>
                        <m:ctrlPr>
                          <a:rPr lang="en-US" sz="1800" i="1">
                            <a:latin typeface="Cambria Math"/>
                          </a:rPr>
                        </m:ctrlPr>
                      </m:groupChrPr>
                      <m:e/>
                    </m:groupCh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l-GR" sz="18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l-GR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1800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b="-32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44821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n-US" dirty="0"/>
              <a:t>1</a:t>
            </a:r>
            <a:r>
              <a:rPr lang="el-GR" dirty="0" smtClean="0"/>
              <a:t> </a:t>
            </a:r>
            <a:r>
              <a:rPr lang="en-US" dirty="0" smtClean="0"/>
              <a:t>(</a:t>
            </a:r>
            <a:r>
              <a:rPr lang="el-GR" dirty="0" smtClean="0"/>
              <a:t>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Λύνουμε την </a:t>
                </a:r>
                <a:r>
                  <a:rPr lang="en-US" sz="1800" dirty="0" smtClean="0"/>
                  <a:t>(</a:t>
                </a:r>
                <a:r>
                  <a:rPr lang="el-GR" sz="1800" dirty="0" smtClean="0"/>
                  <a:t>2</a:t>
                </a:r>
                <a:r>
                  <a:rPr lang="en-US" sz="1800" dirty="0" smtClean="0"/>
                  <a:t>)</a:t>
                </a:r>
                <a:r>
                  <a:rPr lang="el-GR" sz="1800" dirty="0" smtClean="0"/>
                  <a:t> για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και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 smtClean="0"/>
                  <a:t> και έχουμε: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0</m:t>
                            </m:r>
                          </m:e>
                        </m:d>
                        <m:r>
                          <a:rPr lang="el-GR" sz="1800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l-GR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h</m:t>
                            </m:r>
                          </m:sub>
                        </m:sSub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e>
                        </m:d>
                        <m:r>
                          <a:rPr lang="en-US" sz="1800" b="0" i="1" smtClean="0">
                            <a:latin typeface="Cambria Math"/>
                          </a:rPr>
                          <m:t>=</m:t>
                        </m:r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l-GR" sz="1800" b="0" i="1" smtClean="0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l-GR" sz="1800" b="0" i="1" smtClean="0">
                            <a:latin typeface="Cambria Math"/>
                          </a:rPr>
                          <m:t>0</m:t>
                        </m:r>
                      </m:sup>
                    </m:sSup>
                    <m:groupChr>
                      <m:groupChrPr>
                        <m:chr m:val="⇒"/>
                        <m:vertJc m:val="bot"/>
                        <m:ctrlPr>
                          <a:rPr lang="en-US" sz="1800" i="1">
                            <a:latin typeface="Cambria Math"/>
                          </a:rPr>
                        </m:ctrlPr>
                      </m:groupChrPr>
                      <m:e/>
                    </m:groupChr>
                    <m:r>
                      <a:rPr lang="en-US" sz="1800" b="0" i="1" smtClean="0">
                        <a:latin typeface="Cambria Math"/>
                      </a:rPr>
                      <m:t>1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=</m:t>
                        </m:r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800" dirty="0" smtClean="0"/>
                  <a:t>	</a:t>
                </a:r>
                <a:r>
                  <a:rPr lang="el-GR" sz="1800" dirty="0" smtClean="0"/>
                  <a:t>	</a:t>
                </a:r>
              </a:p>
              <a:p>
                <a:pPr algn="l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b="0" i="1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  <m:r>
                          <a:rPr lang="en-US" sz="1800" i="1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h</m:t>
                            </m:r>
                          </m:sub>
                        </m:sSub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  <m:r>
                          <a:rPr lang="en-US" sz="1800" b="0" i="1" smtClean="0">
                            <a:latin typeface="Cambria Math"/>
                          </a:rPr>
                          <m:t>=</m:t>
                        </m:r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l-GR" sz="1800" b="0" i="1" smtClean="0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l-GR" sz="1800" b="0" i="1" smtClean="0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groupChr>
                      <m:groupChrPr>
                        <m:chr m:val="⇒"/>
                        <m:vertJc m:val="bot"/>
                        <m:ctrlPr>
                          <a:rPr lang="en-US" sz="1800" i="1">
                            <a:latin typeface="Cambria Math"/>
                          </a:rPr>
                        </m:ctrlPr>
                      </m:groupChrPr>
                      <m:e/>
                    </m:groupChr>
                    <m:r>
                      <a:rPr lang="el-GR" sz="18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l-GR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b="0" i="1" smtClean="0">
                            <a:latin typeface="Cambria Math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l-GR" sz="18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l-GR" sz="1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l-GR" sz="18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l-GR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b="0" i="1" smtClean="0">
                            <a:latin typeface="Cambria Math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Λύνουμε το παραπάνω σύστημα ως προς 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 smtClean="0"/>
                  <a:t> και βρίσκουμε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,</m:t>
                    </m:r>
                    <m:r>
                      <a:rPr lang="el-GR" sz="1800" b="0" i="1" smtClean="0">
                        <a:latin typeface="Cambria Math"/>
                      </a:rPr>
                      <m:t>=−2,  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b="0" i="1" smtClean="0">
                        <a:latin typeface="Cambria Math"/>
                      </a:rPr>
                      <m:t>=3</m:t>
                    </m:r>
                  </m:oMath>
                </a14:m>
                <a:r>
                  <a:rPr lang="el-GR" sz="1800" dirty="0" smtClean="0"/>
                  <a:t>.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  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Επομένως: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i="1" smtClean="0">
                        <a:latin typeface="Cambria Math"/>
                      </a:rPr>
                      <m:t>−</m:t>
                    </m:r>
                    <m:r>
                      <a:rPr lang="en-US" sz="1800" b="0" i="1" smtClean="0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+</m:t>
                    </m:r>
                    <m:r>
                      <a:rPr lang="en-US" sz="1800" b="0" i="1" smtClean="0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,   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≥0</m:t>
                    </m:r>
                  </m:oMath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Και η κρουστική απόκριση είναι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8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−2</m:t>
                        </m:r>
                        <m:sSup>
                          <m:sSup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8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en-US" sz="1800" i="1">
                            <a:latin typeface="Cambria Math"/>
                          </a:rPr>
                          <m:t>+3</m:t>
                        </m:r>
                        <m:sSup>
                          <m:sSup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8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sz="1800" b="0" i="1" smtClean="0">
                        <a:latin typeface="Cambria Math"/>
                      </a:rPr>
                      <m:t>𝑢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29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48435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b="1" dirty="0"/>
              <a:t>Εισαγωγή στα Συστήματα Διακριτού </a:t>
            </a:r>
            <a:r>
              <a:rPr lang="el-GR" sz="4000" b="1" dirty="0" smtClean="0"/>
              <a:t>Χρόνου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9378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2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507288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η απόκριση του συστήματος </a:t>
                </a:r>
                <a:r>
                  <a:rPr lang="el-GR" sz="1800" dirty="0" smtClean="0"/>
                  <a:t>της άσκησης 1 για είσοδο: </a:t>
                </a:r>
                <a:br>
                  <a:rPr lang="el-GR" sz="180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)−</m:t>
                      </m:r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−10)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b="1" u="sng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Η είσοδος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𝑥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είναι άθροισμα δύο </a:t>
                </a:r>
                <a:r>
                  <a:rPr lang="el-GR" sz="1800" dirty="0" smtClean="0"/>
                  <a:t>βηματικών. Υπολογίζουμε </a:t>
                </a:r>
                <a:r>
                  <a:rPr lang="el-GR" sz="1800" dirty="0"/>
                  <a:t>τη βηματική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και </a:t>
                </a:r>
                <a:r>
                  <a:rPr lang="el-GR" sz="1800" dirty="0" smtClean="0"/>
                  <a:t>λόγω γραμμικότητας εκφράζουμε την απόκριση ως 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)−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−10)</m:t>
                    </m:r>
                  </m:oMath>
                </a14:m>
                <a:r>
                  <a:rPr lang="el-GR" sz="1800" dirty="0" smtClean="0"/>
                  <a:t>.</a:t>
                </a:r>
                <a:r>
                  <a:rPr lang="en-US" sz="1800" dirty="0" smtClean="0"/>
                  <a:t>  </a:t>
                </a:r>
                <a:r>
                  <a:rPr lang="el-GR" sz="1800" dirty="0" smtClean="0"/>
                  <a:t>Η </a:t>
                </a:r>
                <a:r>
                  <a:rPr lang="el-GR" sz="1800" dirty="0"/>
                  <a:t>βηματική απόκριση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≥0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𝑠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h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)∗</m:t>
                      </m:r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hr m:val="∑"/>
                              <m:limLoc m:val="subSup"/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US" sz="1800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−2</m:t>
                                  </m:r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sz="1800" i="1">
                                                  <a:latin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1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1800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sup>
                                  </m:sSup>
                                  <m:r>
                                    <a:rPr lang="en-US" sz="1800" i="1">
                                      <a:latin typeface="Cambria Math"/>
                                    </a:rPr>
                                    <m:t>+3</m:t>
                                  </m:r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sz="1800" i="1">
                                                  <a:latin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1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4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1800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1800" b="0" i="1" smtClean="0">
                                  <a:latin typeface="Cambria Math"/>
                                </a:rPr>
                                <m:t>,    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≥0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Υπολογίζοντας </a:t>
                </a:r>
                <a:r>
                  <a:rPr lang="el-GR" sz="1800" dirty="0"/>
                  <a:t>το άθροισμα με χρήση γεωμετρικών προόδων, </a:t>
                </a:r>
                <a:r>
                  <a:rPr lang="el-GR" sz="1800" dirty="0" smtClean="0"/>
                  <a:t>βρίσκουμε: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𝑠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−2</m:t>
                          </m:r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l-GR" sz="1800" i="1" dirty="0" smtClean="0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l-GR" sz="1800" i="1" dirty="0" smtClean="0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l-GR" sz="1800" i="1" dirty="0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+1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den>
                          </m:f>
                          <m:r>
                            <a:rPr lang="el-GR" sz="1800" i="1" dirty="0" smtClean="0">
                              <a:latin typeface="Cambria Math"/>
                            </a:rPr>
                            <m:t>+3</m:t>
                          </m:r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l-GR" sz="1800" i="1" dirty="0" smtClean="0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l-GR" sz="1800" i="1" dirty="0" smtClean="0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l-GR" sz="1800" i="1" dirty="0" smtClean="0">
                                              <a:latin typeface="Cambria Math"/>
                                            </a:rPr>
                                            <m:t>4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+1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4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Η λύση είναι: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−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−10</m:t>
                        </m:r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 dirty="0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el-GR" sz="1800" i="1" dirty="0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 dirty="0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)−</m:t>
                    </m:r>
                    <m:d>
                      <m:dPr>
                        <m:begChr m:val="["/>
                        <m:endChr m:val="]"/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 dirty="0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−10</m:t>
                            </m:r>
                          </m:sup>
                        </m:sSup>
                        <m:r>
                          <a:rPr lang="el-GR" sz="1800" i="1" dirty="0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 dirty="0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−10</m:t>
                            </m:r>
                          </m:sup>
                        </m:sSup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−10)</m:t>
                    </m:r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507288" cy="5616624"/>
              </a:xfrm>
              <a:blipFill rotWithShape="1">
                <a:blip r:embed="rId2"/>
                <a:stretch>
                  <a:fillRect l="-573" t="-651" b="-217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8492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3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Να βρεθεί η βηματική απόκριση του αναδρομικού </a:t>
                </a:r>
                <a:r>
                  <a:rPr lang="el-GR" sz="1800" dirty="0"/>
                  <a:t>συστήματος 2</a:t>
                </a:r>
                <a:r>
                  <a:rPr lang="el-GR" sz="1800" baseline="30000" dirty="0"/>
                  <a:t>ης</a:t>
                </a:r>
                <a:r>
                  <a:rPr lang="el-GR" sz="1800" dirty="0"/>
                  <a:t> τάξης που περιγράφεται από τη ΓΕΔΣΣ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−0.25 </m:t>
                    </m:r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, </a:t>
                </a:r>
                <a:r>
                  <a:rPr lang="el-GR" sz="1800" dirty="0" smtClean="0"/>
                  <a:t>για αρχικές συνθήκες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(−1)=0</m:t>
                    </m:r>
                  </m:oMath>
                </a14:m>
                <a:r>
                  <a:rPr lang="el-GR" sz="1800" dirty="0" smtClean="0"/>
                  <a:t> και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(−2)=0</m:t>
                    </m:r>
                  </m:oMath>
                </a14:m>
                <a:r>
                  <a:rPr lang="en-US" sz="18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b="1" u="sng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Επειδή ζητείται η βηματική απόκριση, η είσοδος είναι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)=</m:t>
                    </m:r>
                    <m:r>
                      <a:rPr lang="en-US" sz="1800" i="1" dirty="0" smtClean="0">
                        <a:latin typeface="Cambria Math"/>
                      </a:rPr>
                      <m:t>𝑢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(</a:t>
                </a:r>
                <a:r>
                  <a:rPr lang="el-GR" sz="1800" dirty="0"/>
                  <a:t>α) </a:t>
                </a:r>
                <a:r>
                  <a:rPr lang="el-GR" sz="1800" u="sng" dirty="0"/>
                  <a:t>Εύρεση μερικής </a:t>
                </a:r>
                <a:r>
                  <a:rPr lang="el-GR" sz="1800" u="sng" dirty="0" smtClean="0"/>
                  <a:t>λύσης</a:t>
                </a:r>
                <a:r>
                  <a:rPr lang="el-GR" sz="1800" dirty="0" smtClean="0"/>
                  <a:t>: Από τον πίνακα βρίσκουμε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)=</m:t>
                    </m:r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800" dirty="0" smtClean="0"/>
                  <a:t> 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Θέτουμε τη λύση στη ΓΕΔΣΣ και έχουμε: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−</m:t>
                    </m:r>
                    <m:r>
                      <a:rPr lang="el-GR" sz="1800" i="1">
                        <a:latin typeface="Cambria Math"/>
                      </a:rPr>
                      <m:t>0.25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=1</m:t>
                    </m:r>
                    <m:groupChr>
                      <m:groupChrPr>
                        <m:chr m:val="⇒"/>
                        <m:vertJc m:val="bot"/>
                        <m:ctrlPr>
                          <a:rPr lang="en-US" sz="1800" b="0" i="1" smtClean="0">
                            <a:latin typeface="Cambria Math"/>
                          </a:rPr>
                        </m:ctrlPr>
                      </m:groupChrPr>
                      <m:e/>
                    </m:groupCh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l-GR" sz="1800" i="1">
                        <a:latin typeface="Cambria Math"/>
                      </a:rPr>
                      <m:t> </m:t>
                    </m:r>
                  </m:oMath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u="sng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(β) </a:t>
                </a:r>
                <a:r>
                  <a:rPr lang="el-GR" sz="1800" u="sng" dirty="0"/>
                  <a:t>Εύρεση </a:t>
                </a:r>
                <a:r>
                  <a:rPr lang="el-GR" sz="1800" u="sng" dirty="0" smtClean="0"/>
                  <a:t>ομογενούς λύσης</a:t>
                </a:r>
                <a:r>
                  <a:rPr lang="en-US" sz="1800" dirty="0" smtClean="0"/>
                  <a:t>: </a:t>
                </a:r>
                <a:r>
                  <a:rPr lang="el-GR" sz="1800" dirty="0" smtClean="0"/>
                  <a:t>Η χαρακτηριστική εξίσωση είναι: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−0.25=0</m:t>
                    </m:r>
                    <m:groupChr>
                      <m:groupChrPr>
                        <m:chr m:val="⇒"/>
                        <m:vertJc m:val="bot"/>
                        <m:ctrlPr>
                          <a:rPr lang="en-US" sz="1800" i="1">
                            <a:latin typeface="Cambria Math"/>
                          </a:rPr>
                        </m:ctrlPr>
                      </m:groupChrPr>
                      <m:e/>
                    </m:groupCh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−0.5</m:t>
                        </m:r>
                      </m:e>
                    </m:d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  <m:r>
                          <a:rPr lang="en-US" sz="1800" b="0" i="1" smtClean="0">
                            <a:latin typeface="Cambria Math"/>
                          </a:rPr>
                          <m:t>+0.5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sz="1800" dirty="0" smtClean="0"/>
                  <a:t>,  </a:t>
                </a:r>
                <a:r>
                  <a:rPr lang="el-GR" sz="1800" dirty="0" smtClean="0"/>
                  <a:t>άρα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 dirty="0" smtClean="0">
                        <a:latin typeface="Cambria Math"/>
                      </a:rPr>
                      <m:t>=0.5 </m:t>
                    </m:r>
                    <m:r>
                      <m:rPr>
                        <m:sty m:val="p"/>
                      </m:rPr>
                      <a:rPr lang="el-GR" sz="1800" b="0" i="0" dirty="0" smtClean="0">
                        <a:latin typeface="Cambria Math"/>
                      </a:rPr>
                      <m:t>και</m:t>
                    </m:r>
                    <m:r>
                      <a:rPr lang="el-GR" sz="1800" b="0" i="0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800" i="1" dirty="0" smtClean="0">
                        <a:latin typeface="Cambria Math"/>
                      </a:rPr>
                      <m:t>=−0.5</m:t>
                    </m:r>
                  </m:oMath>
                </a14:m>
                <a:r>
                  <a:rPr lang="el-GR" sz="1800" dirty="0" smtClean="0"/>
                  <a:t>. 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Έτσι, η ομογενής λύση είναι: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sup>
                    </m:sSubSup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en-US" sz="18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bSup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0.5</m:t>
                            </m:r>
                          </m:e>
                        </m:d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0.5</m:t>
                            </m:r>
                          </m:e>
                        </m:d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και η γενική λύση είναι: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0.5</m:t>
                            </m:r>
                          </m:e>
                        </m:d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−0.5</m:t>
                            </m:r>
                          </m:e>
                        </m:d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,     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≥0</m:t>
                    </m:r>
                  </m:oMath>
                </a14:m>
                <a:r>
                  <a:rPr lang="el-GR" sz="1800" dirty="0" smtClean="0"/>
                  <a:t>      (1)</a:t>
                </a: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3932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3</a:t>
            </a:r>
            <a:r>
              <a:rPr lang="en-US" dirty="0" smtClean="0"/>
              <a:t> (</a:t>
            </a:r>
            <a:r>
              <a:rPr lang="el-GR" dirty="0" smtClean="0"/>
              <a:t>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Οι συντελεστές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και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 smtClean="0"/>
                  <a:t> πρέπει να υπολογιστούν έτσι ώστε να ικανοποιούν τη γενική λύση για τις δοσμένες αρχικές συνθήκες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(−2) 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και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(−1)</m:t>
                    </m:r>
                  </m:oMath>
                </a14:m>
                <a:r>
                  <a:rPr lang="el-GR" sz="1800" dirty="0" smtClean="0"/>
                  <a:t>. Επειδή η λύση που δίνεται από την (1) ισχύει μόνο για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≥0</m:t>
                    </m:r>
                  </m:oMath>
                </a14:m>
                <a:r>
                  <a:rPr lang="en-US" sz="1800" dirty="0" smtClean="0"/>
                  <a:t>,</a:t>
                </a:r>
                <a:r>
                  <a:rPr lang="el-GR" sz="1800" dirty="0" smtClean="0"/>
                  <a:t> αναζητούμε ένα ισοδύναμο σύνολο αρχικών συνθηκών για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(0) 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και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(1)</m:t>
                    </m:r>
                  </m:oMath>
                </a14:m>
                <a:r>
                  <a:rPr lang="en-US" sz="1800" dirty="0" smtClean="0"/>
                  <a:t>. 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Από τη ΓΕΔΣΣ έχουμε: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−0.25 </m:t>
                      </m:r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=1</m:t>
                      </m:r>
                      <m:groupChr>
                        <m:groupChrPr>
                          <m:chr m:val="⇒"/>
                          <m:vertJc m:val="bot"/>
                          <m:ctrlPr>
                            <a:rPr lang="el-GR" sz="1800" b="0" i="1" smtClean="0">
                              <a:latin typeface="Cambria Math"/>
                            </a:rPr>
                          </m:ctrlPr>
                        </m:groupChrPr>
                        <m:e/>
                      </m:groupChr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−0.25 </m:t>
                      </m:r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=1</m:t>
                      </m:r>
                      <m:groupChr>
                        <m:groupChrPr>
                          <m:chr m:val="⇒"/>
                          <m:vertJc m:val="bot"/>
                          <m:ctrlPr>
                            <a:rPr lang="el-GR" sz="1800" i="1">
                              <a:latin typeface="Cambria Math"/>
                            </a:rPr>
                          </m:ctrlPr>
                        </m:groupChrPr>
                        <m:e/>
                      </m:groupChr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Αντικαθιστώντας τις νέες αρχικές συνθήκες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𝑦</m:t>
                    </m:r>
                    <m:r>
                      <a:rPr lang="en-US" sz="1800" i="1" dirty="0">
                        <a:latin typeface="Cambria Math"/>
                      </a:rPr>
                      <m:t>(0) </m:t>
                    </m:r>
                    <m:r>
                      <m:rPr>
                        <m:sty m:val="p"/>
                      </m:rPr>
                      <a:rPr lang="el-GR" sz="1800" dirty="0">
                        <a:latin typeface="Cambria Math"/>
                      </a:rPr>
                      <m:t>και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𝑦</m:t>
                    </m:r>
                    <m:r>
                      <a:rPr lang="en-US" sz="1800" i="1" dirty="0">
                        <a:latin typeface="Cambria Math"/>
                      </a:rPr>
                      <m:t>(1)</m:t>
                    </m:r>
                  </m:oMath>
                </a14:m>
                <a:r>
                  <a:rPr lang="el-GR" sz="1800" dirty="0" smtClean="0"/>
                  <a:t> στην (1), έχουμε: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800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l-GR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l-GR" sz="1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18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8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Λύνοντας ως προς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dirty="0">
                        <a:latin typeface="Cambria Math"/>
                      </a:rPr>
                      <m:t>και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έχουμε: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b="0" i="1" dirty="0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l-GR" sz="1800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dirty="0">
                        <a:latin typeface="Cambria Math"/>
                      </a:rPr>
                      <m:t>και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b="0" i="1" dirty="0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l-GR" sz="1800" dirty="0"/>
                  <a:t>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Θέτοντας τις τιμές 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dirty="0">
                        <a:latin typeface="Cambria Math"/>
                      </a:rPr>
                      <m:t>και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στην (1) έχουμε τη γενική λύση: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l-GR" sz="18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18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0.5</m:t>
                              </m:r>
                            </m:e>
                          </m:d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sSup>
                        <m:sSupPr>
                          <m:ctrlPr>
                            <a:rPr lang="en-US" sz="18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−0.5</m:t>
                              </m:r>
                            </m:e>
                          </m:d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,     </m:t>
                      </m:r>
                      <m:r>
                        <a:rPr lang="en-US" sz="1800" i="1">
                          <a:latin typeface="Cambria Math"/>
                        </a:rPr>
                        <m:t>𝑛</m:t>
                      </m:r>
                      <m:r>
                        <a:rPr lang="en-US" sz="1800" i="1">
                          <a:latin typeface="Cambria Math"/>
                        </a:rPr>
                        <m:t>≥0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7095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4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Ένα σύστημα περιγράφεται από την ΓΕΔΣΣ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−1)−</m:t>
                    </m:r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−2)+0.5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)+0.5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−1)</m:t>
                    </m:r>
                  </m:oMath>
                </a14:m>
                <a:r>
                  <a:rPr lang="el-GR" sz="1800" dirty="0" smtClean="0"/>
                  <a:t>. Να </a:t>
                </a:r>
                <a:r>
                  <a:rPr lang="el-GR" sz="1800" dirty="0"/>
                  <a:t>βρεθεί η απόκριση του συστήματος στην </a:t>
                </a:r>
                <a:r>
                  <a:rPr lang="el-GR" sz="1800" dirty="0" smtClean="0"/>
                  <a:t>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0.5</m:t>
                            </m:r>
                          </m:e>
                        </m:d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με </a:t>
                </a:r>
                <a:r>
                  <a:rPr lang="el-GR" sz="1800" dirty="0"/>
                  <a:t>αρχικές </a:t>
                </a:r>
                <a:r>
                  <a:rPr lang="el-GR" sz="1800" dirty="0" smtClean="0"/>
                  <a:t>συνθήκες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(−1)=0.75 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και</m:t>
                    </m:r>
                    <m:r>
                      <a:rPr lang="el-GR" sz="1800" i="0" dirty="0" smtClean="0">
                        <a:latin typeface="Cambria Math"/>
                      </a:rPr>
                      <m:t> </m:t>
                    </m:r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(−2)=0.25 </m:t>
                    </m:r>
                  </m:oMath>
                </a14:m>
                <a:r>
                  <a:rPr lang="el-GR" sz="18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(α) </a:t>
                </a:r>
                <a:r>
                  <a:rPr lang="el-GR" sz="1800" u="sng" dirty="0" smtClean="0"/>
                  <a:t>Εύρεση μερικής λύσης</a:t>
                </a:r>
                <a:r>
                  <a:rPr lang="el-GR" sz="1800" dirty="0" smtClean="0"/>
                  <a:t>. Για 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0.5</m:t>
                            </m:r>
                          </m:e>
                        </m:d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θεωρούμε μια λύση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)=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800" i="1" dirty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0.5</m:t>
                            </m:r>
                          </m:e>
                        </m:d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800" i="1" dirty="0">
                        <a:latin typeface="Cambria Math"/>
                      </a:rPr>
                      <m:t>   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≥0</m:t>
                    </m:r>
                  </m:oMath>
                </a14:m>
                <a:r>
                  <a:rPr lang="el-GR" sz="1800" dirty="0" smtClean="0"/>
                  <a:t>. Αντικαθιστώντας τη λύση στη ΓΕΔΣΣ, έχουμε: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 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0.5</m:t>
                              </m:r>
                            </m:e>
                          </m:d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0.5</m:t>
                              </m:r>
                            </m:e>
                          </m:d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0.5</m:t>
                              </m:r>
                            </m:e>
                          </m:d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−2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+0.5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0.5</m:t>
                              </m:r>
                            </m:e>
                          </m:d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+0.5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0.5</m:t>
                              </m:r>
                            </m:e>
                          </m:d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    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≥0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Διαιρούμε </a:t>
                </a:r>
                <a:r>
                  <a:rPr lang="el-GR" sz="1800" dirty="0"/>
                  <a:t>με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0.5</m:t>
                            </m:r>
                          </m:e>
                        </m:d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l-GR" sz="1800" dirty="0" smtClean="0"/>
                  <a:t> και βρίσκουμε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=2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−4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+0.5+1</m:t>
                    </m:r>
                    <m:groupChr>
                      <m:groupChrPr>
                        <m:chr m:val="⇒"/>
                        <m:vertJc m:val="bot"/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groupChrPr>
                      <m:e/>
                    </m:groupCh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l-GR" sz="1800" dirty="0" smtClean="0"/>
                  <a:t>  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(β) </a:t>
                </a:r>
                <a:r>
                  <a:rPr lang="el-GR" sz="1800" u="sng" dirty="0" smtClean="0"/>
                  <a:t>Εύρεση ομογενούς λύσης</a:t>
                </a:r>
                <a:r>
                  <a:rPr lang="el-GR" sz="1800" dirty="0" smtClean="0"/>
                  <a:t>. </a:t>
                </a:r>
                <a:r>
                  <a:rPr lang="el-GR" sz="1800" dirty="0"/>
                  <a:t>Η χαρακτηριστική εξίσωση </a:t>
                </a:r>
                <a:r>
                  <a:rPr lang="el-GR" sz="1800" dirty="0" smtClean="0"/>
                  <a:t>είναι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 dirty="0" smtClean="0">
                        <a:latin typeface="Cambria Math"/>
                      </a:rPr>
                      <m:t>−</m:t>
                    </m:r>
                    <m:r>
                      <a:rPr lang="el-GR" sz="1800" i="1" dirty="0" smtClean="0">
                        <a:latin typeface="Cambria Math"/>
                      </a:rPr>
                      <m:t>𝑧</m:t>
                    </m:r>
                    <m:r>
                      <a:rPr lang="el-GR" sz="1800" i="1" dirty="0" smtClean="0">
                        <a:latin typeface="Cambria Math"/>
                      </a:rPr>
                      <m:t>+1=0</m:t>
                    </m:r>
                  </m:oMath>
                </a14:m>
                <a:r>
                  <a:rPr lang="el-GR" sz="1800" dirty="0" smtClean="0"/>
                  <a:t>, η </a:t>
                </a:r>
                <a:r>
                  <a:rPr lang="el-GR" sz="1800" dirty="0"/>
                  <a:t>οποία έχει </a:t>
                </a:r>
                <a:r>
                  <a:rPr lang="el-GR" sz="1800" dirty="0" smtClean="0"/>
                  <a:t>ρίζες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𝑧</m:t>
                    </m:r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a:rPr lang="el-GR" sz="1800" i="1" dirty="0">
                        <a:latin typeface="Cambria Math"/>
                      </a:rPr>
                      <m:t>(1±</m:t>
                    </m:r>
                    <m:r>
                      <a:rPr lang="el-GR" sz="1800" i="1" dirty="0">
                        <a:latin typeface="Cambria Math"/>
                      </a:rPr>
                      <m:t>𝑗</m:t>
                    </m:r>
                    <m:rad>
                      <m:radPr>
                        <m:degHide m:val="on"/>
                        <m:ctrlPr>
                          <a:rPr lang="el-GR" sz="1800" i="1" dirty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l-GR" sz="1800" i="1" dirty="0">
                            <a:latin typeface="Cambria Math"/>
                          </a:rPr>
                          <m:t>3</m:t>
                        </m:r>
                      </m:e>
                    </m:rad>
                    <m:r>
                      <a:rPr lang="el-GR" sz="1800" i="1" dirty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±</m:t>
                        </m:r>
                        <m:f>
                          <m:fPr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l-GR" sz="1800" i="1" dirty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l-GR" sz="1800" i="1" dirty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r>
                  <a:rPr lang="el-GR" sz="1800" dirty="0" smtClean="0"/>
                  <a:t>. 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Άρα </a:t>
                </a:r>
                <a:r>
                  <a:rPr lang="el-GR" sz="1800" dirty="0"/>
                  <a:t>η </a:t>
                </a:r>
                <a:r>
                  <a:rPr lang="el-GR" sz="1800" dirty="0" smtClean="0"/>
                  <a:t>ομογενής λύση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h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)=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>
                            <a:latin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l-GR" sz="1800" i="1" dirty="0">
                                <a:latin typeface="Cambria Math"/>
                              </a:rPr>
                              <m:t>𝑗𝑛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l-GR" sz="1800" i="1" dirty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l-GR" sz="1800" i="1" dirty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>
                            <a:latin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l-GR" sz="1800" i="1" dirty="0">
                                <a:latin typeface="Cambria Math"/>
                              </a:rPr>
                              <m:t>−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𝑗𝑛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l-GR" sz="1800" i="1" dirty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Η γενική λύση είναι </a:t>
                </a:r>
                <a14:m>
                  <m:oMath xmlns:m="http://schemas.openxmlformats.org/officeDocument/2006/math">
                    <m:r>
                      <a:rPr lang="pt-BR" sz="1800" i="1" dirty="0" smtClean="0">
                        <a:latin typeface="Cambria Math"/>
                      </a:rPr>
                      <m:t>𝑦</m:t>
                    </m:r>
                    <m:r>
                      <a:rPr lang="pt-BR" sz="1800" i="1" dirty="0" smtClean="0">
                        <a:latin typeface="Cambria Math"/>
                      </a:rPr>
                      <m:t>(</m:t>
                    </m:r>
                    <m:r>
                      <a:rPr lang="pt-BR" sz="1800" i="1" dirty="0" smtClean="0">
                        <a:latin typeface="Cambria Math"/>
                      </a:rPr>
                      <m:t>𝑛</m:t>
                    </m:r>
                    <m:r>
                      <a:rPr lang="pt-B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pt-BR" sz="1800" i="1" dirty="0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t-B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pt-BR" sz="1800" i="1" dirty="0" smtClean="0">
                                <a:latin typeface="Cambria Math"/>
                              </a:rPr>
                              <m:t>0.5</m:t>
                            </m:r>
                          </m:e>
                        </m:d>
                      </m:e>
                      <m:sup>
                        <m:r>
                          <a:rPr lang="pt-BR" sz="1800" i="1" dirty="0" smtClean="0">
                            <a:latin typeface="Cambria Math"/>
                          </a:rPr>
                          <m:t>𝑛</m:t>
                        </m:r>
                        <m:r>
                          <a:rPr lang="pt-BR" sz="1800" i="1" dirty="0" smtClean="0">
                            <a:latin typeface="Cambria Math"/>
                          </a:rPr>
                          <m:t>+1</m:t>
                        </m:r>
                      </m:sup>
                    </m:sSup>
                    <m:r>
                      <a:rPr lang="pt-BR" sz="180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pt-B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t-B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pt-B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pt-BR" sz="1800" i="1" dirty="0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pt-B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t-B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pt-BR" sz="18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pt-BR" sz="1800" i="1" dirty="0" smtClean="0">
                                <a:latin typeface="Cambria Math"/>
                              </a:rPr>
                              <m:t>𝑗𝑛</m:t>
                            </m:r>
                            <m:r>
                              <a:rPr lang="pt-BR" sz="1800" i="1" dirty="0" smtClean="0">
                                <a:latin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pt-BR" sz="1800" i="1" dirty="0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pt-BR" sz="180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pt-B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t-B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pt-B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pt-B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t-B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pt-BR" sz="18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pt-BR" sz="1800" i="1" dirty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t-BR" sz="1800" i="1" dirty="0" smtClean="0">
                                <a:latin typeface="Cambria Math"/>
                              </a:rPr>
                              <m:t>𝑗𝑛</m:t>
                            </m:r>
                            <m:r>
                              <a:rPr lang="pt-BR" sz="1800" i="1" dirty="0" smtClean="0">
                                <a:latin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pt-BR" sz="1800" i="1" dirty="0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pt-BR" sz="1800" i="1" dirty="0" smtClean="0">
                        <a:latin typeface="Cambria Math"/>
                      </a:rPr>
                      <m:t>     </m:t>
                    </m:r>
                    <m:r>
                      <a:rPr lang="pt-BR" sz="1800" i="1" dirty="0" smtClean="0">
                        <a:latin typeface="Cambria Math"/>
                      </a:rPr>
                      <m:t>𝑛</m:t>
                    </m:r>
                    <m:r>
                      <a:rPr lang="pt-BR" sz="1800" i="1" dirty="0" smtClean="0">
                        <a:latin typeface="Cambria Math"/>
                      </a:rPr>
                      <m:t>≥0 </m:t>
                    </m:r>
                  </m:oMath>
                </a14:m>
                <a:r>
                  <a:rPr lang="pt-BR" sz="1800" dirty="0"/>
                  <a:t>              (1)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296" b="-122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3608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n-US" dirty="0"/>
              <a:t>4</a:t>
            </a:r>
            <a:r>
              <a:rPr lang="el-GR" dirty="0" smtClean="0"/>
              <a:t> (συνέχεια)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Υπολογίζουμε τις σταθερές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, ώστε η γενική λύση </a:t>
                </a:r>
                <a:r>
                  <a:rPr lang="el-GR" sz="1800" dirty="0" smtClean="0"/>
                  <a:t>να </a:t>
                </a:r>
                <a:r>
                  <a:rPr lang="el-GR" sz="1800" dirty="0"/>
                  <a:t>ικανοποιεί τις αρχικές </a:t>
                </a:r>
                <a:r>
                  <a:rPr lang="el-GR" sz="1800" dirty="0" smtClean="0"/>
                  <a:t>συνθήκες: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(−1)=0.75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(−2)=0.25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Επειδή </a:t>
                </a:r>
                <a:r>
                  <a:rPr lang="el-GR" sz="1800" dirty="0"/>
                  <a:t>η λύση που δίνεται στην εξίσωση (1) είναι κατάλληλη μόνο 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≥0</m:t>
                    </m:r>
                  </m:oMath>
                </a14:m>
                <a:r>
                  <a:rPr lang="el-GR" sz="1800" dirty="0"/>
                  <a:t>, πρέπει να αναζητήσουμε ένα ισοδύναμο σύνολο αρχικών συνθηκών 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(0)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(1)</m:t>
                    </m:r>
                  </m:oMath>
                </a14:m>
                <a:r>
                  <a:rPr lang="el-GR" sz="1800" dirty="0"/>
                  <a:t>. Λύνοντας την </a:t>
                </a:r>
                <a:r>
                  <a:rPr lang="el-GR" sz="1800" dirty="0" smtClean="0"/>
                  <a:t>ΓΕΔΣΣ 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έχουμε: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(0)=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(−1)−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(−2)+0.5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(0)+0.5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(−1)=0.75−0.25+0.5=1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/>
                  <a:t>και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(1)=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(0)−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(−1)+0.5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(1)+0.5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(0)=1−0.75+0.25+0.5=1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Αντικαθιστώντας τις </a:t>
                </a:r>
                <a:r>
                  <a:rPr lang="el-GR" sz="1800" dirty="0"/>
                  <a:t>παραγόμενες αρχικές συνθήκες στην εξίσωση (1), </a:t>
                </a:r>
                <a:r>
                  <a:rPr lang="el-GR" sz="1800" dirty="0" smtClean="0"/>
                  <a:t>έχουμε: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(0)=0.5+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(1)=0.25+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9224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n-US" dirty="0"/>
              <a:t>4</a:t>
            </a:r>
            <a:r>
              <a:rPr lang="el-GR" dirty="0" smtClean="0"/>
              <a:t> (συνέχεια)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Γράφουμε το </a:t>
                </a:r>
                <a:r>
                  <a:rPr lang="el-GR" sz="1800" dirty="0"/>
                  <a:t>ζεύγος </a:t>
                </a:r>
                <a:r>
                  <a:rPr lang="el-GR" sz="1800" dirty="0" smtClean="0"/>
                  <a:t>εξισώσεων </a:t>
                </a:r>
                <a:r>
                  <a:rPr lang="el-GR" sz="1800" dirty="0"/>
                  <a:t>με αγνώστους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, σε μορφή </a:t>
                </a:r>
                <a:r>
                  <a:rPr lang="el-GR" sz="1800" dirty="0" smtClean="0"/>
                  <a:t>πινάκων: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l-GR" sz="18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l-GR" sz="18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latin typeface="Cambria Math"/>
                                      </a:rPr>
                                      <m:t>𝑗</m:t>
                                    </m:r>
                                    <m:r>
                                      <a:rPr lang="el-GR" sz="1800" b="0" i="1" smtClean="0">
                                        <a:latin typeface="Cambria Math"/>
                                      </a:rPr>
                                      <m:t>𝜋</m:t>
                                    </m:r>
                                    <m:r>
                                      <a:rPr lang="el-GR" sz="1800" b="0" i="1" smtClean="0">
                                        <a:latin typeface="Cambria Math"/>
                                      </a:rPr>
                                      <m:t>/3</m:t>
                                    </m:r>
                                  </m:sup>
                                </m:sSup>
                              </m:e>
                              <m:e>
                                <m:sSup>
                                  <m:sSupPr>
                                    <m:ctrlPr>
                                      <a:rPr lang="en-US" sz="18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l-GR" sz="1800" b="0" i="1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𝑗</m:t>
                                    </m:r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𝜋</m:t>
                                    </m:r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/3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l-GR" sz="18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l-GR" sz="1800" b="0" i="0" smtClean="0">
                                        <a:latin typeface="Cambria Math"/>
                                      </a:rPr>
                                      <m:t>Α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l-GR" sz="1800" b="0" i="0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l-GR" sz="18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1800" b="0" i="0" smtClean="0">
                                        <a:latin typeface="Cambria Math"/>
                                      </a:rPr>
                                      <m:t>Α</m:t>
                                    </m:r>
                                  </m:e>
                                  <m:sub>
                                    <m:r>
                                      <a:rPr lang="el-GR" sz="1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l-GR" sz="1800" b="0" i="1" smtClean="0">
                                    <a:latin typeface="Cambria Math"/>
                                  </a:rPr>
                                  <m:t>0</m:t>
                                </m:r>
                                <m:r>
                                  <a:rPr lang="el-GR" sz="1800" b="0" i="1" smtClean="0">
                                    <a:latin typeface="Cambria Math"/>
                                  </a:rPr>
                                  <m:t>.5</m:t>
                                </m:r>
                              </m:e>
                            </m:mr>
                            <m:mr>
                              <m:e>
                                <m:r>
                                  <a:rPr lang="el-GR" sz="1800" b="0" i="1" smtClean="0">
                                    <a:latin typeface="Cambria Math"/>
                                  </a:rPr>
                                  <m:t>0.75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Λύνοντας, βρίσκουμε: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l-GR" sz="18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l-GR" sz="1800">
                                        <a:latin typeface="Cambria Math"/>
                                      </a:rPr>
                                      <m:t>Α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l-GR" sz="180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l-GR" sz="18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1800">
                                        <a:latin typeface="Cambria Math"/>
                                      </a:rPr>
                                      <m:t>Α</m:t>
                                    </m:r>
                                  </m:e>
                                  <m:sub>
                                    <m:r>
                                      <a:rPr lang="el-GR" sz="180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𝑗</m:t>
                          </m:r>
                          <m:rad>
                            <m:radPr>
                              <m:degHide m:val="on"/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sz="18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18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18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en-US" sz="18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𝑗</m:t>
                                    </m:r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𝜋</m:t>
                                    </m:r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/3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8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US" sz="18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8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1800" i="1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1800" i="1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en-US" sz="18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f>
                                      <m:fPr>
                                        <m:ctrlPr>
                                          <a:rPr lang="el-GR" sz="18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800" i="1">
                                            <a:latin typeface="Cambria Math"/>
                                          </a:rPr>
                                          <m:t>𝑗</m:t>
                                        </m:r>
                                        <m:r>
                                          <a:rPr lang="el-GR" sz="1800" i="1">
                                            <a:latin typeface="Cambria Math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l-GR" sz="1800" i="1">
                                            <a:latin typeface="Cambria Math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sup>
                                </m:sSup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sz="1800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mr>
                          </m:m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Αντικαθιστούμε στην (</a:t>
                </a:r>
                <a:r>
                  <a:rPr lang="el-GR" sz="1800" dirty="0"/>
                  <a:t>1) και </a:t>
                </a:r>
                <a:r>
                  <a:rPr lang="el-GR" sz="1800" dirty="0" smtClean="0"/>
                  <a:t>απλοποιώντας βρίσκουμε: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0.5</m:t>
                              </m:r>
                            </m:e>
                          </m:d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+1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l-GR" sz="1800" i="1" dirty="0" smtClean="0">
                              <a:latin typeface="Cambria Math"/>
                            </a:rPr>
                            <m:t>𝑠𝑖𝑛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l-GR" sz="1800" i="1" dirty="0" smtClean="0">
                              <a:latin typeface="Cambria Math"/>
                            </a:rPr>
                            <m:t>𝑠𝑖𝑛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f>
                                <m:f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Παρατηρούμε ότι</a:t>
                </a:r>
                <a:r>
                  <a:rPr lang="el-GR" sz="1800" dirty="0"/>
                  <a:t>, επειδή η </a:t>
                </a:r>
                <a:r>
                  <a:rPr lang="el-GR" sz="1800" dirty="0" smtClean="0"/>
                  <a:t>ΓΕΔΣΣ έχει </a:t>
                </a:r>
                <a:r>
                  <a:rPr lang="el-GR" sz="1800" dirty="0"/>
                  <a:t>πραγματικούς συντελεστές, οι ρίζες του χαρακτηριστικού πολυωνύμου είναι συζυγείς μιγαδικές. </a:t>
                </a:r>
                <a:r>
                  <a:rPr lang="el-GR" sz="1800" dirty="0" smtClean="0"/>
                  <a:t>Άρα η </a:t>
                </a:r>
                <a:r>
                  <a:rPr lang="el-GR" sz="1800" dirty="0"/>
                  <a:t>κρουστική απόκριση είναι πραγματική. </a:t>
                </a:r>
                <a:r>
                  <a:rPr lang="el-GR" sz="1800" dirty="0" smtClean="0"/>
                  <a:t>Για ένα πραγματικό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η απόκριση </a:t>
                </a:r>
                <a:r>
                  <a:rPr lang="el-GR" sz="1800" dirty="0" smtClean="0"/>
                  <a:t>θα είναι </a:t>
                </a:r>
                <a:r>
                  <a:rPr lang="el-GR" sz="1800" dirty="0"/>
                  <a:t>επίσης πραγματική, άρα </a:t>
                </a:r>
                <a:r>
                  <a:rPr lang="el-GR" sz="1800" dirty="0" smtClean="0"/>
                  <a:t>η </a:t>
                </a:r>
                <a:r>
                  <a:rPr lang="el-GR" sz="1800" dirty="0"/>
                  <a:t>σταθερά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 θα είναι η συζυγής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 smtClean="0"/>
                  <a:t>, δηλ: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l-GR" sz="1800" i="1" dirty="0" smtClean="0">
                            <a:latin typeface="Cambria Math"/>
                          </a:rPr>
                          <m:t>∗</m:t>
                        </m:r>
                      </m:sup>
                    </m:sSubSup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4913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Συστήματα Διακριτού Χρόνου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43528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buNone/>
                </a:pPr>
                <a:r>
                  <a:rPr lang="el-GR" sz="1800" dirty="0" smtClean="0"/>
                  <a:t>Ένα </a:t>
                </a:r>
                <a:r>
                  <a:rPr lang="el-GR" sz="1800" b="1" dirty="0" smtClean="0"/>
                  <a:t>σύστημα διακριτού χρόνου </a:t>
                </a:r>
                <a:r>
                  <a:rPr lang="el-GR" sz="1800" dirty="0" smtClean="0"/>
                  <a:t>θεωρείται ένας μαθηματικός τελεστής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𝑇</m:t>
                    </m:r>
                    <m:r>
                      <a:rPr lang="en-US" sz="1800" i="1" dirty="0" smtClean="0">
                        <a:latin typeface="Cambria Math"/>
                      </a:rPr>
                      <m:t>[.]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με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l-GR" sz="1800" dirty="0" smtClean="0"/>
                  <a:t>τον οποίο ένα σήμα εισόδου [διέγερση]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i="1" dirty="0" smtClean="0"/>
                  <a:t> </a:t>
                </a:r>
                <a:r>
                  <a:rPr lang="el-GR" sz="1800" dirty="0" smtClean="0"/>
                  <a:t>μετατρέπεται σε ένα σήμα εξόδου [απόκριση]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>
                  <a:lnSpc>
                    <a:spcPct val="150000"/>
                  </a:lnSpc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>
                  <a:lnSpc>
                    <a:spcPct val="150000"/>
                  </a:lnSpc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buNone/>
                </a:pPr>
                <a:r>
                  <a:rPr lang="el-GR" sz="1800" dirty="0" smtClean="0"/>
                  <a:t>Ο συνήθης τρόπος περιγραφής ενός συστήματος είναι μέσω της </a:t>
                </a:r>
                <a:r>
                  <a:rPr lang="el-GR" sz="1800" b="1" dirty="0" smtClean="0"/>
                  <a:t>σχέσης εισόδου – εξόδου 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𝑦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 =</m:t>
                    </m:r>
                    <m:r>
                      <a:rPr lang="en-US" sz="1800" i="1" dirty="0">
                        <a:latin typeface="Cambria Math"/>
                      </a:rPr>
                      <m:t>𝑇</m:t>
                    </m:r>
                    <m:r>
                      <a:rPr lang="en-US" sz="1800" i="1" dirty="0">
                        <a:latin typeface="Cambria Math"/>
                      </a:rPr>
                      <m:t>[</m:t>
                    </m:r>
                    <m:r>
                      <a:rPr lang="en-US" sz="1800" i="1" dirty="0">
                        <a:latin typeface="Cambria Math"/>
                      </a:rPr>
                      <m:t>𝑥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)]</m:t>
                    </m:r>
                  </m:oMath>
                </a14:m>
                <a:r>
                  <a:rPr lang="el-GR" sz="1800" i="1" dirty="0" smtClean="0"/>
                  <a:t>.</a:t>
                </a:r>
                <a:endParaRPr lang="el-GR" sz="1800" i="1" dirty="0"/>
              </a:p>
              <a:p>
                <a:pPr marL="0" indent="0">
                  <a:lnSpc>
                    <a:spcPct val="150000"/>
                  </a:lnSpc>
                  <a:spcBef>
                    <a:spcPts val="600"/>
                  </a:spcBef>
                  <a:buNone/>
                </a:pPr>
                <a:endParaRPr lang="en-US" sz="18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435280" cy="5184576"/>
              </a:xfrm>
              <a:blipFill rotWithShape="1">
                <a:blip r:embed="rId2"/>
                <a:stretch>
                  <a:fillRect l="-57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  <p:pic>
        <p:nvPicPr>
          <p:cNvPr id="11" name="Picture 10" descr="C:\Users\mparask\Dropbox\4_Personal\2_my_Publications\3_BOOKS\DSP\FIGURES\PROCESSED\K07\Figure_7.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3837" y="2924944"/>
            <a:ext cx="3490371" cy="7307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Συστήματα Διακριτού Χρόνου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435280" cy="5184576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50000"/>
                  </a:lnSpc>
                  <a:spcBef>
                    <a:spcPts val="600"/>
                  </a:spcBef>
                  <a:buNone/>
                </a:pPr>
                <a:r>
                  <a:rPr lang="el-GR" sz="1800" b="1" dirty="0" smtClean="0"/>
                  <a:t>Αρχικές Συνθήκες </a:t>
                </a:r>
              </a:p>
              <a:p>
                <a:pPr marL="0" indent="0">
                  <a:lnSpc>
                    <a:spcPct val="150000"/>
                  </a:lnSpc>
                  <a:spcBef>
                    <a:spcPts val="600"/>
                  </a:spcBef>
                  <a:buNone/>
                </a:pPr>
                <a:r>
                  <a:rPr lang="el-GR" sz="1800" b="1" dirty="0" smtClean="0"/>
                  <a:t> </a:t>
                </a:r>
                <a:r>
                  <a:rPr lang="el-GR" sz="1800" dirty="0" smtClean="0"/>
                  <a:t>Έστω </a:t>
                </a:r>
                <a:r>
                  <a:rPr lang="el-GR" sz="1800" dirty="0"/>
                  <a:t>ένα σύστημα με σχέση </a:t>
                </a:r>
                <a:r>
                  <a:rPr lang="el-GR" sz="1800" dirty="0" smtClean="0"/>
                  <a:t>εισόδου-εξόδου:</a:t>
                </a:r>
                <a:endParaRPr lang="el-GR" sz="1800" dirty="0"/>
              </a:p>
              <a:p>
                <a:pPr marL="0" indent="0">
                  <a:lnSpc>
                    <a:spcPct val="150000"/>
                  </a:lnSpc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)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</a:pPr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l-GR" sz="1800" dirty="0" smtClean="0"/>
                  <a:t>Για </a:t>
                </a:r>
                <a:r>
                  <a:rPr lang="el-GR" sz="1800" dirty="0"/>
                  <a:t>την εύρεση της τιμής του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για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≥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απαιτείται η γνώση της εισόδου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της αρχικής συνθήκης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.</m:t>
                    </m:r>
                  </m:oMath>
                </a14:m>
                <a:endParaRPr lang="en-US" sz="1800" dirty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=0 </m:t>
                    </m:r>
                  </m:oMath>
                </a14:m>
                <a:r>
                  <a:rPr lang="el-GR" sz="1800" dirty="0"/>
                  <a:t>τότε το σύστημα βρίσκεται σε </a:t>
                </a:r>
                <a:r>
                  <a:rPr lang="el-GR" sz="1800" b="1" dirty="0"/>
                  <a:t>αρχική ηρεμία </a:t>
                </a:r>
                <a:r>
                  <a:rPr lang="el-GR" sz="1800" dirty="0"/>
                  <a:t>(</a:t>
                </a:r>
                <a:r>
                  <a:rPr lang="en-US" sz="1800" dirty="0"/>
                  <a:t>initially relaxed)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435280" cy="5184576"/>
              </a:xfrm>
              <a:blipFill rotWithShape="1">
                <a:blip r:embed="rId2"/>
                <a:stretch>
                  <a:fillRect l="-578" r="-115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284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b="1" dirty="0" smtClean="0"/>
              <a:t>Ταξινόμηση Συστημάτων Διακριτού Χρόνου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2373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Ταξινόμηση Συστημάτων ΔΧ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800" dirty="0" smtClean="0"/>
                  <a:t>Ένα σύστημα σε ηρεμία (δηλ. μηδενική αρχική έξοδος), μπορεί να είναι: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n-US" sz="1800" dirty="0" smtClean="0"/>
              </a:p>
              <a:p>
                <a:pPr algn="l">
                  <a:spcBef>
                    <a:spcPts val="300"/>
                  </a:spcBef>
                </a:pPr>
                <a:r>
                  <a:rPr lang="el-GR" sz="1800" b="1" dirty="0" smtClean="0"/>
                  <a:t>Αιτιοκρατικό ή αιτιατό </a:t>
                </a:r>
                <a:r>
                  <a:rPr lang="el-GR" sz="1800" dirty="0"/>
                  <a:t>(</a:t>
                </a:r>
                <a:r>
                  <a:rPr lang="en-US" sz="1800" dirty="0"/>
                  <a:t>causal</a:t>
                </a:r>
                <a:r>
                  <a:rPr lang="en-US" sz="1800" dirty="0" smtClean="0"/>
                  <a:t>), </a:t>
                </a:r>
                <a:r>
                  <a:rPr lang="el-GR" sz="1800" dirty="0"/>
                  <a:t>όταν η έξοδός του σε κάθε χρονική στιγμή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=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, εξαρτάται μόνο από την είσοδο </a:t>
                </a:r>
                <a:r>
                  <a:rPr lang="el-GR" sz="1800" b="1" dirty="0"/>
                  <a:t>μέχρι</a:t>
                </a:r>
                <a:r>
                  <a:rPr lang="el-GR" sz="1800" dirty="0"/>
                  <a:t> τη στιγμή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=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.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algn="l">
                  <a:spcBef>
                    <a:spcPts val="300"/>
                  </a:spcBef>
                </a:pPr>
                <a:r>
                  <a:rPr lang="el-GR" sz="1800" b="1" dirty="0" smtClean="0"/>
                  <a:t>Στατικό ή χωρίς μνήμη </a:t>
                </a:r>
                <a:r>
                  <a:rPr lang="el-GR" sz="1800" dirty="0" smtClean="0"/>
                  <a:t>(</a:t>
                </a:r>
                <a:r>
                  <a:rPr lang="en-US" sz="1800" dirty="0" smtClean="0"/>
                  <a:t>memory less), </a:t>
                </a:r>
                <a:r>
                  <a:rPr lang="el-GR" sz="1800" dirty="0" smtClean="0"/>
                  <a:t>όταν η έξοδός του σε κάθε χρονική στιγμή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=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 smtClean="0"/>
                  <a:t> εξαρτάται μόνο από την είσοδο την </a:t>
                </a:r>
                <a:r>
                  <a:rPr lang="el-GR" sz="1800" b="1" dirty="0" smtClean="0"/>
                  <a:t>ίδια </a:t>
                </a:r>
                <a:r>
                  <a:rPr lang="el-GR" sz="1800" dirty="0" smtClean="0"/>
                  <a:t>στιγμή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=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 smtClean="0"/>
                  <a:t>.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algn="l">
                  <a:spcBef>
                    <a:spcPts val="300"/>
                  </a:spcBef>
                </a:pPr>
                <a:r>
                  <a:rPr lang="el-GR" sz="1800" b="1" dirty="0">
                    <a:latin typeface="Cambria Math"/>
                  </a:rPr>
                  <a:t>Χρονικά αμετάβλητο</a:t>
                </a:r>
                <a:r>
                  <a:rPr lang="el-GR" sz="1800" dirty="0">
                    <a:latin typeface="Cambria Math"/>
                  </a:rPr>
                  <a:t> </a:t>
                </a:r>
                <a:r>
                  <a:rPr lang="en-US" sz="1800" dirty="0" smtClean="0">
                    <a:latin typeface="Cambria Math"/>
                  </a:rPr>
                  <a:t>(time invariant), </a:t>
                </a:r>
                <a:r>
                  <a:rPr lang="el-GR" sz="1800" dirty="0" smtClean="0">
                    <a:latin typeface="Cambria Math"/>
                  </a:rPr>
                  <a:t>όταν για </a:t>
                </a:r>
                <a:r>
                  <a:rPr lang="el-GR" sz="1800" dirty="0">
                    <a:latin typeface="Cambria Math"/>
                  </a:rPr>
                  <a:t>οποιαδήποτε καθυστέρηση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>
                    <a:latin typeface="Cambria Math"/>
                  </a:rPr>
                  <a:t>,</a:t>
                </a:r>
                <a:r>
                  <a:rPr lang="el-GR" sz="1800" dirty="0">
                    <a:latin typeface="Cambria Math"/>
                  </a:rPr>
                  <a:t> η έξοδος στην είσοδο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>
                    <a:latin typeface="Cambria Math"/>
                  </a:rPr>
                  <a:t> ισούται με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1800" i="1">
                        <a:latin typeface="Cambria Math"/>
                      </a:rPr>
                      <m:t>.</m:t>
                    </m:r>
                  </m:oMath>
                </a14:m>
                <a:r>
                  <a:rPr lang="el-GR" sz="1800" dirty="0">
                    <a:latin typeface="Cambria Math"/>
                  </a:rPr>
                  <a:t> </a:t>
                </a:r>
                <a:r>
                  <a:rPr lang="el-GR" sz="1800" dirty="0" smtClean="0">
                    <a:latin typeface="Cambria Math"/>
                  </a:rPr>
                  <a:t> Δηλ. ολισθήσεις κατά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 smtClean="0">
                    <a:latin typeface="Cambria Math"/>
                  </a:rPr>
                  <a:t> στην είσοδο</a:t>
                </a:r>
                <a:r>
                  <a:rPr lang="en-US" sz="1800" dirty="0" smtClean="0"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 </m:t>
                    </m:r>
                  </m:oMath>
                </a14:m>
                <a:r>
                  <a:rPr lang="el-GR" sz="1800" dirty="0" smtClean="0">
                    <a:latin typeface="Cambria Math"/>
                  </a:rPr>
                  <a:t>προκαλούν ίδια ολίσθηση κατά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 smtClean="0">
                    <a:latin typeface="Cambria Math"/>
                  </a:rPr>
                  <a:t> και στην έξοδο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>
                    <a:latin typeface="Cambria Math"/>
                  </a:rPr>
                  <a:t>.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800" dirty="0" smtClean="0">
                  <a:latin typeface="Cambria Math"/>
                </a:endParaRPr>
              </a:p>
              <a:p>
                <a:pPr marL="400050" lvl="1" indent="0">
                  <a:spcBef>
                    <a:spcPts val="300"/>
                  </a:spcBef>
                  <a:buNone/>
                </a:pPr>
                <a:r>
                  <a:rPr lang="el-GR" sz="1800" u="sng" dirty="0" smtClean="0">
                    <a:latin typeface="Cambria Math"/>
                  </a:rPr>
                  <a:t>Έλεγχος χρονικής αμεταβλητότητας</a:t>
                </a:r>
                <a:r>
                  <a:rPr lang="el-GR" sz="1800" dirty="0" smtClean="0">
                    <a:latin typeface="Cambria Math"/>
                  </a:rPr>
                  <a:t>:</a:t>
                </a:r>
              </a:p>
              <a:p>
                <a:pPr lvl="1">
                  <a:spcBef>
                    <a:spcPts val="300"/>
                  </a:spcBef>
                </a:pPr>
                <a:r>
                  <a:rPr lang="el-GR" sz="1800" dirty="0" smtClean="0">
                    <a:latin typeface="Cambria Math"/>
                  </a:rPr>
                  <a:t>Βρίσκουμε την απόκριση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,</m:t>
                        </m:r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𝑇</m:t>
                    </m:r>
                    <m:r>
                      <a:rPr lang="en-US" sz="1800" i="1">
                        <a:latin typeface="Cambria Math"/>
                      </a:rPr>
                      <m:t>[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>
                    <a:latin typeface="Cambria Math"/>
                  </a:rPr>
                  <a:t>σε χρονικά μετατοπισμένη είσοδο.</a:t>
                </a:r>
                <a:endParaRPr lang="el-GR" sz="1800" dirty="0">
                  <a:latin typeface="Cambria Math"/>
                </a:endParaRPr>
              </a:p>
              <a:p>
                <a:pPr lvl="1">
                  <a:spcBef>
                    <a:spcPts val="300"/>
                  </a:spcBef>
                </a:pPr>
                <a:r>
                  <a:rPr lang="el-GR" sz="1800" dirty="0" smtClean="0">
                    <a:latin typeface="Cambria Math"/>
                  </a:rPr>
                  <a:t>Βρίσκουμε </a:t>
                </a:r>
                <a:r>
                  <a:rPr lang="el-GR" sz="1800" dirty="0">
                    <a:latin typeface="Cambria Math"/>
                  </a:rPr>
                  <a:t>την χρονικά μετατοπισμένη έξοδο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l-GR" sz="18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l-GR" sz="1800" dirty="0" smtClean="0">
                    <a:latin typeface="Cambria Math"/>
                  </a:rPr>
                  <a:t>.</a:t>
                </a:r>
                <a:endParaRPr lang="en-US" sz="1800" dirty="0">
                  <a:latin typeface="Cambria Math"/>
                </a:endParaRPr>
              </a:p>
              <a:p>
                <a:pPr lvl="1">
                  <a:spcBef>
                    <a:spcPts val="300"/>
                  </a:spcBef>
                </a:pPr>
                <a:r>
                  <a:rPr lang="el-GR" sz="1800" dirty="0" smtClean="0">
                    <a:latin typeface="Cambria Math"/>
                  </a:rPr>
                  <a:t>Αν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l-GR" sz="1800" b="0" i="1" smtClean="0">
                            <a:latin typeface="Cambria Math"/>
                          </a:rPr>
                          <m:t>,</m:t>
                        </m:r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, 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∀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𝑘</m:t>
                    </m:r>
                  </m:oMath>
                </a14:m>
                <a:r>
                  <a:rPr lang="en-US" sz="1800" dirty="0" smtClean="0"/>
                  <a:t>, </a:t>
                </a:r>
                <a:r>
                  <a:rPr lang="el-GR" sz="1800" dirty="0" smtClean="0"/>
                  <a:t>τότε το σύστημα είναι χρονικά αμετάβλητο</a:t>
                </a:r>
                <a:r>
                  <a:rPr lang="el-GR" sz="1800" b="1" dirty="0"/>
                  <a:t>.</a:t>
                </a: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1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12354</TotalTime>
  <Words>6681</Words>
  <Application>Microsoft Office PowerPoint</Application>
  <PresentationFormat>On-screen Show (4:3)</PresentationFormat>
  <Paragraphs>636</Paragraphs>
  <Slides>55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Office Theme</vt:lpstr>
      <vt:lpstr>Ψηφιακή Επεξεργασία Σημάτων</vt:lpstr>
      <vt:lpstr>Συστήματα Διακριτού Χρόνου</vt:lpstr>
      <vt:lpstr>Συστήματα Διακριτού Χρόνου</vt:lpstr>
      <vt:lpstr>ΜΕΡΟΣ Α’</vt:lpstr>
      <vt:lpstr>Εισαγωγή στα Συστήματα Διακριτού Χρόνου</vt:lpstr>
      <vt:lpstr>Συστήματα Διακριτού Χρόνου</vt:lpstr>
      <vt:lpstr>Συστήματα Διακριτού Χρόνου</vt:lpstr>
      <vt:lpstr>Ταξινόμηση Συστημάτων Διακριτού Χρόνου</vt:lpstr>
      <vt:lpstr>Ταξινόμηση Συστημάτων ΔΧ</vt:lpstr>
      <vt:lpstr>Ταξινόμηση Συστημάτων ΔΧ</vt:lpstr>
      <vt:lpstr>Ταξινόμηση Συστημάτων ΔΧ</vt:lpstr>
      <vt:lpstr>Ταξινόμηση Συστημάτων ΔΧ</vt:lpstr>
      <vt:lpstr>Άσκηση 1 </vt:lpstr>
      <vt:lpstr>Άσκηση 2</vt:lpstr>
      <vt:lpstr>Άσκηση 3</vt:lpstr>
      <vt:lpstr>Άσκηση 4 </vt:lpstr>
      <vt:lpstr>Άσκηση 5</vt:lpstr>
      <vt:lpstr>Άσκηση 5 (συνέχεια)</vt:lpstr>
      <vt:lpstr>Άσκηση 6</vt:lpstr>
      <vt:lpstr>Τεχνικές Ανάλυσης ΓΑΚΜ Συστημάτων</vt:lpstr>
      <vt:lpstr>Τεχνικές Ανάλυσης ΓΑΚΜ  Συστημάτων</vt:lpstr>
      <vt:lpstr>Ιδιότητες της Συνέλιξης</vt:lpstr>
      <vt:lpstr>Ιδιότητες Συνέλιξης</vt:lpstr>
      <vt:lpstr>Ιδιότητες Συνέλιξης</vt:lpstr>
      <vt:lpstr>Ιδιότητες Συνέλιξης</vt:lpstr>
      <vt:lpstr>Τρόποι Υπολογισμού Συνέλιξης</vt:lpstr>
      <vt:lpstr>Τρόποι Υπολογισμού Συνέλιξης</vt:lpstr>
      <vt:lpstr>Απευθείας Υπολογισμός Συνέλιξης</vt:lpstr>
      <vt:lpstr>Άσκηση 7</vt:lpstr>
      <vt:lpstr>Άσκηση 8</vt:lpstr>
      <vt:lpstr>Άσκηση 9</vt:lpstr>
      <vt:lpstr>Άσκηση 9 (συνέχεια)</vt:lpstr>
      <vt:lpstr>Άσκηση 10</vt:lpstr>
      <vt:lpstr>Γραφικός Υπολογισμός Συνέλιξης</vt:lpstr>
      <vt:lpstr>Άσκηση 11</vt:lpstr>
      <vt:lpstr>PowerPoint Presentation</vt:lpstr>
      <vt:lpstr>Υπολογισμός Συνέλιξης με τη Μέθοδο Κανόνα</vt:lpstr>
      <vt:lpstr>Άσκηση 12</vt:lpstr>
      <vt:lpstr>Άσκηση 12(συνέχεια)</vt:lpstr>
      <vt:lpstr>Άσκηση 13</vt:lpstr>
      <vt:lpstr>ΜΕΡΟΣ Β’</vt:lpstr>
      <vt:lpstr>Εξισώσεις Διαφορών</vt:lpstr>
      <vt:lpstr>Εξισώσεις Διαφορών</vt:lpstr>
      <vt:lpstr>Εξισώσεις Διαφορών</vt:lpstr>
      <vt:lpstr>Ταξινόμηση Συστημάτων ανάλογα με τον Τύπο της Κρουστικής Απόκρισης</vt:lpstr>
      <vt:lpstr>Ταξινόμηση Συστημάτων ανάλογα  με τη διάρκεια της Κρουστικής Απόκρισης</vt:lpstr>
      <vt:lpstr>Ταξινόμηση Συστημάτων ανάλογα  με τη διάρκεια της Κρουστικής Απόκρισης</vt:lpstr>
      <vt:lpstr>Άσκηση 1 </vt:lpstr>
      <vt:lpstr>Άσκηση 1 (συνέχεια)</vt:lpstr>
      <vt:lpstr>Άσκηση 2 </vt:lpstr>
      <vt:lpstr>Άσκηση 3 </vt:lpstr>
      <vt:lpstr>Άσκηση 3 (συνέχεια)</vt:lpstr>
      <vt:lpstr>Άσκηση 4 </vt:lpstr>
      <vt:lpstr>Άσκηση 4 (συνέχεια) </vt:lpstr>
      <vt:lpstr>Άσκηση 4 (συνέχεια)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409</cp:revision>
  <dcterms:created xsi:type="dcterms:W3CDTF">2012-03-18T08:27:36Z</dcterms:created>
  <dcterms:modified xsi:type="dcterms:W3CDTF">2018-03-01T21:02:04Z</dcterms:modified>
</cp:coreProperties>
</file>