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91" r:id="rId2"/>
    <p:sldId id="392" r:id="rId3"/>
    <p:sldId id="368" r:id="rId4"/>
    <p:sldId id="369" r:id="rId5"/>
    <p:sldId id="371" r:id="rId6"/>
    <p:sldId id="383" r:id="rId7"/>
    <p:sldId id="384" r:id="rId8"/>
    <p:sldId id="370" r:id="rId9"/>
    <p:sldId id="385" r:id="rId10"/>
    <p:sldId id="389" r:id="rId11"/>
    <p:sldId id="390" r:id="rId12"/>
    <p:sldId id="386" r:id="rId13"/>
    <p:sldId id="387" r:id="rId14"/>
    <p:sldId id="388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88" d="100"/>
          <a:sy n="88" d="100"/>
        </p:scale>
        <p:origin x="133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EAB72-414E-490B-8D48-452907339A1D}" type="datetimeFigureOut">
              <a:rPr lang="el-GR" smtClean="0"/>
              <a:t>5/3/2016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1C938-27F1-47D3-A152-D341607A89F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171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Ψηφιακή Επεξεργασία Σημάτων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smtClean="0"/>
              <a:t>Επίκουρος Καθηγητής</a:t>
            </a:r>
            <a:endParaRPr lang="el-GR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smtClean="0"/>
              <a:t>Ενότητα 4</a:t>
            </a:r>
            <a:r>
              <a:rPr lang="el-GR" sz="2800" b="1" dirty="0" smtClean="0"/>
              <a:t>: Συστήματα Διακριτού Χρόνου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7" name="Picture 2" descr="C:\Users\mparask.CTI\Desktop\CIED_LOGO\CIED_LOGO_FOR_WEB\GR\WEB_USE\TEL_CEID_LOGO_OUT_BLUE_G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62264" cy="185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00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3 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η βηματική απόκριση του αναδρομικού </a:t>
                </a:r>
                <a:r>
                  <a:rPr lang="el-GR" sz="1800" dirty="0"/>
                  <a:t>συστήματος 2</a:t>
                </a:r>
                <a:r>
                  <a:rPr lang="el-GR" sz="1800" baseline="30000" dirty="0"/>
                  <a:t>ης</a:t>
                </a:r>
                <a:r>
                  <a:rPr lang="el-GR" sz="1800" dirty="0"/>
                  <a:t> τάξης που περιγράφεται από τη ΓΕΔΣΣ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−0.25 </m:t>
                    </m:r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, </a:t>
                </a:r>
                <a:r>
                  <a:rPr lang="el-GR" sz="1800" dirty="0" smtClean="0"/>
                  <a:t>για αρχικές συνθήκες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(−1)=0</m:t>
                    </m:r>
                  </m:oMath>
                </a14:m>
                <a:r>
                  <a:rPr lang="el-GR" sz="1800" dirty="0" smtClean="0"/>
                  <a:t>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(−2)=0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Επειδή ζητείται η βηματική απόκριση, η είσοδος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α) </a:t>
                </a:r>
                <a:r>
                  <a:rPr lang="el-GR" sz="1800" u="sng" dirty="0"/>
                  <a:t>Εύρεση μερικής </a:t>
                </a:r>
                <a:r>
                  <a:rPr lang="el-GR" sz="1800" u="sng" dirty="0" smtClean="0"/>
                  <a:t>λύσης</a:t>
                </a:r>
                <a:r>
                  <a:rPr lang="el-GR" sz="1800" dirty="0" smtClean="0"/>
                  <a:t>: Από τον πίνακα βρίσκουμε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 smtClean="0"/>
                  <a:t>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Θέτουμε τη λύση στη ΓΕΔΣΣ και έχουμε: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l-GR" sz="1800" i="1">
                        <a:latin typeface="Cambria Math"/>
                      </a:rPr>
                      <m:t>0.25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=1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u="sng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(β) </a:t>
                </a:r>
                <a:r>
                  <a:rPr lang="el-GR" sz="1800" u="sng" dirty="0"/>
                  <a:t>Εύρεση </a:t>
                </a:r>
                <a:r>
                  <a:rPr lang="el-GR" sz="1800" u="sng" dirty="0" smtClean="0"/>
                  <a:t>ομογενούς λύσης</a:t>
                </a:r>
                <a:r>
                  <a:rPr lang="en-US" sz="1800" dirty="0" smtClean="0"/>
                  <a:t>: </a:t>
                </a:r>
                <a:r>
                  <a:rPr lang="el-GR" sz="1800" dirty="0" smtClean="0"/>
                  <a:t>Η χαρακτηριστική εξίσωση είναι: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−0.25=0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−0.5</m:t>
                        </m:r>
                      </m:e>
                    </m:d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+0.5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1800" dirty="0" smtClean="0"/>
                  <a:t>,  </a:t>
                </a:r>
                <a:r>
                  <a:rPr lang="el-GR" sz="1800" dirty="0" smtClean="0"/>
                  <a:t>άρα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=0.5 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και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=−0.5</m:t>
                    </m:r>
                  </m:oMath>
                </a14:m>
                <a:r>
                  <a:rPr lang="el-GR" sz="1800" dirty="0" smtClean="0"/>
                  <a:t>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Έτσι, η ομογενής λύση είναι: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bSup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και η γενική λύση είναι: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−0.5</m:t>
                            </m:r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,    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      (1)</a:t>
                </a: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73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3</a:t>
            </a:r>
            <a:r>
              <a:rPr lang="en-US" dirty="0" smtClean="0"/>
              <a:t>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 πρέπει να υπολογιστούν έτσι ώστε να ικανοποιούν τη γενική λύση για τις δοσμένες αρχικές συνθήκες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(−2)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(−1)</m:t>
                    </m:r>
                  </m:oMath>
                </a14:m>
                <a:r>
                  <a:rPr lang="el-GR" sz="1800" dirty="0" smtClean="0"/>
                  <a:t>. Επειδή η λύση που δίνεται από την (1) ισχύει μόνο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≥0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 smtClean="0"/>
                  <a:t> αναζητούμε ένα ισοδύναμο σύνολο αρχικών συνθηκών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(0)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(1)</m:t>
                    </m:r>
                  </m:oMath>
                </a14:m>
                <a:r>
                  <a:rPr lang="en-US" sz="1800" dirty="0" smtClean="0"/>
                  <a:t>. 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Από τη ΓΕΔΣΣ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−0.25 </m:t>
                      </m: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  <m:groupChr>
                        <m:groupChrPr>
                          <m:chr m:val="⇒"/>
                          <m:vertJc m:val="bot"/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−0.25 </m:t>
                      </m: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  <m:groupChr>
                        <m:groupChrPr>
                          <m:chr m:val="⇒"/>
                          <m:vertJc m:val="bot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Αντικαθιστώντας τις νέες αρχικές συνθήκες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(0)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(1)</m:t>
                    </m:r>
                  </m:oMath>
                </a14:m>
                <a:r>
                  <a:rPr lang="el-GR" sz="1800" dirty="0" smtClean="0"/>
                  <a:t> στην (1),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Λύνοντας ως προς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έχουμε: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b="0" i="1" dirty="0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Θέτοντας τις τιμές 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και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στην (1) έχουμε τη γενική λύση: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−0.5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,     </m:t>
                      </m:r>
                      <m:r>
                        <a:rPr lang="en-US" sz="1800" i="1">
                          <a:latin typeface="Cambria Math"/>
                        </a:rPr>
                        <m:t>𝑛</m:t>
                      </m:r>
                      <m:r>
                        <a:rPr lang="en-US" sz="1800" i="1">
                          <a:latin typeface="Cambria Math"/>
                        </a:rPr>
                        <m:t>≥0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95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4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Ένα σύστημα περιγράφεται από την ΓΕΔΣΣ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−1)−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−2)+0.5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)+0.5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−1)</m:t>
                    </m:r>
                  </m:oMath>
                </a14:m>
                <a:r>
                  <a:rPr lang="el-GR" sz="1800" dirty="0" smtClean="0"/>
                  <a:t>. Να </a:t>
                </a:r>
                <a:r>
                  <a:rPr lang="el-GR" sz="1800" dirty="0"/>
                  <a:t>βρεθεί η απόκριση του συστήματος στην </a:t>
                </a:r>
                <a:r>
                  <a:rPr lang="el-GR" sz="1800" dirty="0" smtClean="0"/>
                  <a:t>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αρχικές </a:t>
                </a:r>
                <a:r>
                  <a:rPr lang="el-GR" sz="1800" dirty="0" smtClean="0"/>
                  <a:t>συνθήκες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(−1)=0.75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0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(−2)=0.25 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(α) </a:t>
                </a:r>
                <a:r>
                  <a:rPr lang="el-GR" sz="1800" u="sng" dirty="0" smtClean="0"/>
                  <a:t>Εύρεση μερικής λύσης</a:t>
                </a:r>
                <a:r>
                  <a:rPr lang="el-GR" sz="1800" dirty="0" smtClean="0"/>
                  <a:t>. Για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θεωρούμε μια λύση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   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. Αντικαθιστώντας τη λύση στη ΓΕΔΣΣ, 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+0.5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+0.5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    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≥0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Διαιρούμε </a:t>
                </a:r>
                <a:r>
                  <a:rPr lang="el-GR" sz="1800" dirty="0"/>
                  <a:t>με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l-GR" sz="1800" dirty="0" smtClean="0"/>
                  <a:t> και βρίσκουμε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=2</m:t>
                    </m:r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−4</m:t>
                    </m:r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+0.5+1</m:t>
                    </m:r>
                    <m:groupChr>
                      <m:groupChrPr>
                        <m:chr m:val="⇒"/>
                        <m:vertJc m:val="bot"/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sSub>
                      <m:sSub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l-GR" sz="1800" dirty="0" smtClean="0"/>
                  <a:t> 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(β) </a:t>
                </a:r>
                <a:r>
                  <a:rPr lang="el-GR" sz="1800" u="sng" dirty="0" smtClean="0"/>
                  <a:t>Εύρεση ομογενούς λύσης</a:t>
                </a:r>
                <a:r>
                  <a:rPr lang="el-GR" sz="1800" dirty="0" smtClean="0"/>
                  <a:t>. </a:t>
                </a:r>
                <a:r>
                  <a:rPr lang="el-GR" sz="1800" dirty="0"/>
                  <a:t>Η χαρακτηριστική εξίσωση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smtClean="0">
                        <a:latin typeface="Cambria Math"/>
                      </a:rPr>
                      <m:t>𝑧</m:t>
                    </m:r>
                    <m:r>
                      <a:rPr lang="el-GR" sz="1800" i="1" dirty="0" smtClean="0">
                        <a:latin typeface="Cambria Math"/>
                      </a:rPr>
                      <m:t>+1=0</m:t>
                    </m:r>
                  </m:oMath>
                </a14:m>
                <a:r>
                  <a:rPr lang="el-GR" sz="1800" dirty="0" smtClean="0"/>
                  <a:t>, η </a:t>
                </a:r>
                <a:r>
                  <a:rPr lang="el-GR" sz="1800" dirty="0"/>
                  <a:t>οποία έχει </a:t>
                </a:r>
                <a:r>
                  <a:rPr lang="el-GR" sz="1800" dirty="0" smtClean="0"/>
                  <a:t>ρίζες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𝑧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(1±</m:t>
                    </m:r>
                    <m:r>
                      <a:rPr lang="el-GR" sz="1800" i="1" dirty="0">
                        <a:latin typeface="Cambria Math"/>
                      </a:rPr>
                      <m:t>𝑗</m:t>
                    </m:r>
                    <m:rad>
                      <m:radPr>
                        <m:degHide m:val="on"/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sz="1800" i="1" dirty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el-GR" sz="1800" i="1" dirty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±</m:t>
                        </m:r>
                        <m:f>
                          <m:fPr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el-GR" sz="1800" dirty="0" smtClean="0"/>
                  <a:t>. 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Άρα </a:t>
                </a:r>
                <a:r>
                  <a:rPr lang="el-GR" sz="1800" dirty="0"/>
                  <a:t>η </a:t>
                </a:r>
                <a:r>
                  <a:rPr lang="el-GR" sz="1800" dirty="0" smtClean="0"/>
                  <a:t>ομογενής λύση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 dirty="0">
                                <a:latin typeface="Cambria Math"/>
                              </a:rPr>
                              <m:t>𝑗𝑛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l-GR" sz="1800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l-GR" sz="18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𝑗𝑛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l-GR" sz="1800" i="1" dirty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Η γενική λύση είναι </a:t>
                </a:r>
                <a14:m>
                  <m:oMath xmlns:m="http://schemas.openxmlformats.org/officeDocument/2006/math">
                    <m:r>
                      <a:rPr lang="pt-BR" sz="1800" i="1" dirty="0" smtClean="0">
                        <a:latin typeface="Cambria Math"/>
                      </a:rPr>
                      <m:t>𝑦</m:t>
                    </m:r>
                    <m:r>
                      <a:rPr lang="pt-BR" sz="1800" i="1" dirty="0" smtClean="0">
                        <a:latin typeface="Cambria Math"/>
                      </a:rPr>
                      <m:t>(</m:t>
                    </m:r>
                    <m:r>
                      <a:rPr lang="pt-BR" sz="1800" i="1" dirty="0" smtClean="0">
                        <a:latin typeface="Cambria Math"/>
                      </a:rPr>
                      <m:t>𝑛</m:t>
                    </m:r>
                    <m:r>
                      <a:rPr lang="pt-B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pt-B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sz="18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sz="1800" i="1" dirty="0" smtClean="0">
                                <a:latin typeface="Cambria Math"/>
                              </a:rPr>
                              <m:t>0.5</m:t>
                            </m:r>
                          </m:e>
                        </m:d>
                      </m:e>
                      <m:sup>
                        <m:r>
                          <a:rPr lang="pt-BR" sz="1800" i="1" dirty="0" smtClean="0">
                            <a:latin typeface="Cambria Math"/>
                          </a:rPr>
                          <m:t>𝑛</m:t>
                        </m:r>
                        <m:r>
                          <a:rPr lang="pt-BR" sz="1800" i="1" dirty="0" smtClean="0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pt-BR" sz="180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pt-B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pt-B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pt-BR" sz="1800" i="1" dirty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pt-B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pt-BR" sz="18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BR" sz="1800" i="1" dirty="0" smtClean="0">
                                <a:latin typeface="Cambria Math"/>
                              </a:rPr>
                              <m:t>𝑗𝑛</m:t>
                            </m:r>
                            <m:r>
                              <a:rPr lang="pt-BR" sz="1800" i="1" dirty="0" smtClean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pt-BR" sz="1800" i="1" dirty="0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pt-BR" sz="180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pt-B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B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pt-B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pt-BR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pt-BR" sz="180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BR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t-BR" sz="1800" i="1" dirty="0" smtClean="0">
                                <a:latin typeface="Cambria Math"/>
                              </a:rPr>
                              <m:t>𝑗𝑛</m:t>
                            </m:r>
                            <m:r>
                              <a:rPr lang="pt-BR" sz="1800" i="1" dirty="0" smtClean="0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pt-BR" sz="1800" i="1" dirty="0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pt-BR" sz="1800" i="1" dirty="0" smtClean="0">
                        <a:latin typeface="Cambria Math"/>
                      </a:rPr>
                      <m:t>     </m:t>
                    </m:r>
                    <m:r>
                      <a:rPr lang="pt-BR" sz="1800" i="1" dirty="0" smtClean="0">
                        <a:latin typeface="Cambria Math"/>
                      </a:rPr>
                      <m:t>𝑛</m:t>
                    </m:r>
                    <m:r>
                      <a:rPr lang="pt-BR" sz="1800" i="1" dirty="0" smtClean="0">
                        <a:latin typeface="Cambria Math"/>
                      </a:rPr>
                      <m:t>≥0 </m:t>
                    </m:r>
                  </m:oMath>
                </a14:m>
                <a:r>
                  <a:rPr lang="pt-BR" sz="1800" dirty="0"/>
                  <a:t>              (1)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296" b="-122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857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4</a:t>
            </a:r>
            <a:r>
              <a:rPr lang="el-GR" dirty="0" smtClean="0"/>
              <a:t> 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Υπολογίζουμε τις σταθερές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, ώστε η γενική λύση </a:t>
                </a:r>
                <a:r>
                  <a:rPr lang="el-GR" sz="1800" dirty="0" smtClean="0"/>
                  <a:t>να </a:t>
                </a:r>
                <a:r>
                  <a:rPr lang="el-GR" sz="1800" dirty="0"/>
                  <a:t>ικανοποιεί τις αρχικές </a:t>
                </a:r>
                <a:r>
                  <a:rPr lang="el-GR" sz="1800" dirty="0" smtClean="0"/>
                  <a:t>συνθήκες: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(−1)=0.75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(−2)=0.25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Επειδή </a:t>
                </a:r>
                <a:r>
                  <a:rPr lang="el-GR" sz="1800" dirty="0"/>
                  <a:t>η λύση που δίνεται στην εξίσωση (1) είναι κατάλληλη μόνο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/>
                  <a:t>, πρέπει να αναζητήσουμε ένα ισοδύναμο σύνολο αρχικών συνθηκών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(0)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(1)</m:t>
                    </m:r>
                  </m:oMath>
                </a14:m>
                <a:r>
                  <a:rPr lang="el-GR" sz="1800" dirty="0"/>
                  <a:t>. Λύνοντας την </a:t>
                </a:r>
                <a:r>
                  <a:rPr lang="el-GR" sz="1800" dirty="0" smtClean="0"/>
                  <a:t>ΓΕΔΣΣ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(0)=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(−1)−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(−2)+0.5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(0)+0.5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(−1)=0.75−0.25+0.5=1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και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(1)=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(0)−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(−1)+0.5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(1)+0.5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(0)=1−0.75+0.25+0.5=1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Αντικαθιστώντας τις </a:t>
                </a:r>
                <a:r>
                  <a:rPr lang="el-GR" sz="1800" dirty="0"/>
                  <a:t>παραγόμενες αρχικές συνθήκες στην εξίσωση (1),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(0)=0.5+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(1)=0.25+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857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4</a:t>
            </a:r>
            <a:r>
              <a:rPr lang="el-GR" dirty="0" smtClean="0"/>
              <a:t> 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Γράφουμε το </a:t>
                </a:r>
                <a:r>
                  <a:rPr lang="el-GR" sz="1800" dirty="0"/>
                  <a:t>ζεύγος </a:t>
                </a:r>
                <a:r>
                  <a:rPr lang="el-GR" sz="1800" dirty="0" smtClean="0"/>
                  <a:t>εξισώσεων </a:t>
                </a:r>
                <a:r>
                  <a:rPr lang="el-GR" sz="1800" dirty="0"/>
                  <a:t>με αγνώστους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, σε μορφή </a:t>
                </a:r>
                <a:r>
                  <a:rPr lang="el-GR" sz="1800" dirty="0" smtClean="0"/>
                  <a:t>πινάκων: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l-GR" sz="18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/3</m:t>
                                    </m:r>
                                  </m:sup>
                                </m:sSup>
                              </m:e>
                              <m:e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𝜋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/3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l-G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l-GR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800" b="0" i="0" smtClean="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a:rPr lang="el-GR" sz="1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l-GR" sz="1800" b="0" i="1" smtClean="0"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.5</m:t>
                                </m:r>
                              </m:e>
                            </m:mr>
                            <m:mr>
                              <m:e>
                                <m:r>
                                  <a:rPr lang="el-GR" sz="1800" b="0" i="1" smtClean="0">
                                    <a:latin typeface="Cambria Math"/>
                                  </a:rPr>
                                  <m:t>0.75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Λύνοντας, βρίσκουμε: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l-GR" sz="180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l-GR" sz="180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800">
                                        <a:latin typeface="Cambria Math"/>
                                      </a:rPr>
                                      <m:t>Α</m:t>
                                    </m:r>
                                  </m:e>
                                  <m:sub>
                                    <m:r>
                                      <a:rPr lang="el-GR" sz="180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/>
                            </a:rPr>
                            <m:t>𝑗</m:t>
                          </m:r>
                          <m:rad>
                            <m:radPr>
                              <m:degHide m:val="on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800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n-US" sz="1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1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𝜋</m:t>
                                    </m:r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/3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8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sSup>
                                  <m:sSup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f>
                                      <m:fPr>
                                        <m:ctrlPr>
                                          <a:rPr lang="el-GR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i="1">
                                            <a:latin typeface="Cambria Math"/>
                                          </a:rPr>
                                          <m:t>𝑗</m:t>
                                        </m:r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l-GR" sz="1800" i="1">
                                            <a:latin typeface="Cambria Math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sup>
                                </m:sSup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mr>
                          </m:m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Αντικαθιστούμε στην (</a:t>
                </a:r>
                <a:r>
                  <a:rPr lang="el-GR" sz="1800" dirty="0"/>
                  <a:t>1) και </a:t>
                </a:r>
                <a:r>
                  <a:rPr lang="el-GR" sz="1800" dirty="0" smtClean="0"/>
                  <a:t>απλοποιώντας βρίσκουμε: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0.5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l-GR" sz="1800" i="1" dirty="0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l-GR" sz="1800" i="1" dirty="0" smtClean="0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Παρατηρούμε ότι</a:t>
                </a:r>
                <a:r>
                  <a:rPr lang="el-GR" sz="1800" dirty="0"/>
                  <a:t>, επειδή η </a:t>
                </a:r>
                <a:r>
                  <a:rPr lang="el-GR" sz="1800" dirty="0" smtClean="0"/>
                  <a:t>ΓΕΔΣΣ έχει </a:t>
                </a:r>
                <a:r>
                  <a:rPr lang="el-GR" sz="1800" dirty="0"/>
                  <a:t>πραγματικούς συντελεστές, οι ρίζες του χαρακτηριστικού πολυωνύμου είναι συζυγείς μιγαδικές. </a:t>
                </a:r>
                <a:r>
                  <a:rPr lang="el-GR" sz="1800" dirty="0" smtClean="0"/>
                  <a:t>Άρα η </a:t>
                </a:r>
                <a:r>
                  <a:rPr lang="el-GR" sz="1800" dirty="0"/>
                  <a:t>κρουστική απόκριση είναι πραγματική. </a:t>
                </a:r>
                <a:r>
                  <a:rPr lang="el-GR" sz="1800" dirty="0" smtClean="0"/>
                  <a:t>Για ένα πραγματικό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η απόκριση </a:t>
                </a:r>
                <a:r>
                  <a:rPr lang="el-GR" sz="1800" dirty="0" smtClean="0"/>
                  <a:t>θα είναι </a:t>
                </a:r>
                <a:r>
                  <a:rPr lang="el-GR" sz="1800" dirty="0"/>
                  <a:t>επίσης πραγματική, άρα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σταθερά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θα είναι η συζυγής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 smtClean="0"/>
                  <a:t>, δηλ: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857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Συστήματα Διακριτού Χρόνου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/>
              <a:t>Εξισώσεις Διαφορών</a:t>
            </a:r>
          </a:p>
          <a:p>
            <a:pPr algn="l">
              <a:lnSpc>
                <a:spcPct val="150000"/>
              </a:lnSpc>
            </a:pPr>
            <a:r>
              <a:rPr lang="el-GR" dirty="0" smtClean="0"/>
              <a:t>Επίλυση Εξισώσεων Διαφορών με Γραμμικούς Συντελεστές (ΓΕΔΣΣ)</a:t>
            </a:r>
          </a:p>
          <a:p>
            <a:pPr algn="l">
              <a:lnSpc>
                <a:spcPct val="150000"/>
              </a:lnSpc>
            </a:pPr>
            <a:r>
              <a:rPr lang="el-GR" smtClean="0"/>
              <a:t>Ταξινόμηση </a:t>
            </a:r>
            <a:r>
              <a:rPr lang="el-GR" dirty="0"/>
              <a:t>Συστημάτων ανάλογα με τον Τύπο της Κρουστικής </a:t>
            </a:r>
            <a:r>
              <a:rPr lang="el-GR" dirty="0" smtClean="0"/>
              <a:t>Απόκρισης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735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Εξισώσεις Διαφορών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052736"/>
                <a:ext cx="8352928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Η έξοδος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σε τυχαία είσοδο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, όπου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𝑏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𝑘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συντελεστές που ορίζουν το σύστημα, δίνεται από τη 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Γραμμική Εξίσωση Διαφορών με Σταθερούς Συντελεστές</a:t>
                </a:r>
                <a:r>
                  <a:rPr lang="en-US" sz="1800" b="1" dirty="0" smtClean="0">
                    <a:solidFill>
                      <a:schemeClr val="tx1"/>
                    </a:solidFill>
                    <a:latin typeface="Cambria Math"/>
                  </a:rPr>
                  <a:t> (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ΓΕΔΣΣ) 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:</a:t>
                </a:r>
              </a:p>
              <a:p>
                <a:pPr marL="0" indent="0" algn="l">
                  <a:buNone/>
                </a:pPr>
                <a:endParaRPr lang="en-US" sz="1800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  <m:r>
                        <a:rPr lang="el-GR" sz="1800" i="1">
                          <a:latin typeface="Cambria Math"/>
                        </a:rPr>
                        <m:t>−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800" i="1">
                              <a:latin typeface="Cambria Math"/>
                              <a:ea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l-GR" sz="1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l-GR" sz="1800" b="1" dirty="0" smtClean="0">
                    <a:solidFill>
                      <a:schemeClr val="tx1"/>
                    </a:solidFill>
                  </a:rPr>
                  <a:t>ΓΕΔΣΣ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1800" b="1" dirty="0" smtClean="0">
                    <a:latin typeface="Cambria Math"/>
                  </a:rPr>
                  <a:t>μη-Αναδρομική</a:t>
                </a:r>
                <a:r>
                  <a:rPr lang="el-GR" sz="1800" dirty="0"/>
                  <a:t> </a:t>
                </a:r>
                <a:r>
                  <a:rPr lang="el-GR" sz="1800" dirty="0" smtClean="0">
                    <a:latin typeface="Cambria Math"/>
                  </a:rPr>
                  <a:t>(</a:t>
                </a:r>
                <a:r>
                  <a:rPr lang="en-US" sz="1800" dirty="0" smtClean="0">
                    <a:latin typeface="Cambria Math"/>
                  </a:rPr>
                  <a:t>non-recursive</a:t>
                </a:r>
                <a:r>
                  <a:rPr lang="en-US" sz="1800" dirty="0">
                    <a:latin typeface="Cambria Math"/>
                  </a:rPr>
                  <a:t>) </a:t>
                </a:r>
                <a:r>
                  <a:rPr lang="el-GR" sz="1800" dirty="0" smtClean="0"/>
                  <a:t>	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αν 	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smtClean="0">
                        <a:solidFill>
                          <a:schemeClr val="tx1"/>
                        </a:solidFill>
                        <a:latin typeface="Cambria Math"/>
                      </a:rPr>
                      <m:t>=0  </m:t>
                    </m:r>
                    <m:r>
                      <m:rPr>
                        <m:sty m:val="p"/>
                      </m:rP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για</m:t>
                    </m:r>
                    <m: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καθε</m:t>
                    </m:r>
                    <m:r>
                      <a:rPr lang="el-GR" sz="1800" b="0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𝑘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</a:t>
                </a:r>
              </a:p>
              <a:p>
                <a:pPr algn="l"/>
                <a:r>
                  <a:rPr lang="el-GR" sz="1800" b="1" dirty="0" smtClean="0">
                    <a:latin typeface="Cambria Math"/>
                  </a:rPr>
                  <a:t>ΓΕΔΣΣ 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Αναδρομική  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(</a:t>
                </a:r>
                <a:r>
                  <a:rPr lang="en-US" sz="1800" dirty="0" smtClean="0">
                    <a:solidFill>
                      <a:schemeClr val="tx1"/>
                    </a:solidFill>
                    <a:latin typeface="Cambria Math"/>
                  </a:rPr>
                  <a:t>recursive)</a:t>
                </a:r>
                <a:r>
                  <a:rPr lang="el-GR" sz="1800" b="1" dirty="0" smtClean="0">
                    <a:solidFill>
                      <a:schemeClr val="tx1"/>
                    </a:solidFill>
                    <a:latin typeface="Cambria Math"/>
                  </a:rPr>
                  <a:t>	</a:t>
                </a:r>
                <a:r>
                  <a:rPr lang="en-US" sz="1800" b="1" dirty="0" smtClean="0">
                    <a:solidFill>
                      <a:schemeClr val="tx1"/>
                    </a:solidFill>
                    <a:latin typeface="Cambria Math"/>
                  </a:rPr>
                  <a:t>	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α</a:t>
                </a:r>
                <a:r>
                  <a:rPr lang="el-GR" sz="1800" dirty="0" smtClean="0">
                    <a:solidFill>
                      <a:schemeClr val="tx1"/>
                    </a:solidFill>
                  </a:rPr>
                  <a:t>ν 	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l-GR" sz="1800" i="1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 για κάποιο </a:t>
                </a:r>
                <a:r>
                  <a:rPr lang="en-US" sz="1800" i="1" dirty="0" smtClean="0">
                    <a:solidFill>
                      <a:schemeClr val="tx1"/>
                    </a:solidFill>
                    <a:latin typeface="Cambria Math"/>
                  </a:rPr>
                  <a:t>k</a:t>
                </a:r>
                <a:endParaRPr lang="el-GR" sz="1800" b="1" dirty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latin typeface="Cambria Math"/>
                  </a:rPr>
                  <a:t>Η </a:t>
                </a:r>
                <a:r>
                  <a:rPr lang="el-GR" sz="1800" b="1" dirty="0" smtClean="0">
                    <a:latin typeface="Cambria Math"/>
                  </a:rPr>
                  <a:t>Γενική Λύση</a:t>
                </a:r>
                <a:r>
                  <a:rPr lang="en-US" sz="1800" b="1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της ΓΕΔΣΣ δίνεται από : 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, όπου:</a:t>
                </a:r>
              </a:p>
              <a:p>
                <a:pPr marL="800100" lvl="2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dirty="0" smtClean="0">
                    <a:solidFill>
                      <a:schemeClr val="tx1"/>
                    </a:solidFill>
                    <a:latin typeface="Cambria Math"/>
                  </a:rPr>
                  <a:t> : ο</a:t>
                </a:r>
                <a:r>
                  <a:rPr lang="el-GR" dirty="0" smtClean="0">
                    <a:latin typeface="Cambria Math"/>
                  </a:rPr>
                  <a:t>μογενής λύση </a:t>
                </a:r>
                <a:endParaRPr lang="el-GR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800100" lvl="2" indent="0" algn="l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b="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b="0" i="1">
                        <a:latin typeface="Cambria Math"/>
                      </a:rPr>
                      <m:t>(</m:t>
                    </m:r>
                    <m:r>
                      <a:rPr lang="en-US" b="0" i="1">
                        <a:latin typeface="Cambria Math"/>
                      </a:rPr>
                      <m:t>𝑛</m:t>
                    </m:r>
                    <m:r>
                      <a:rPr lang="en-US" b="0" i="1">
                        <a:latin typeface="Cambria Math"/>
                      </a:rPr>
                      <m:t>)</m:t>
                    </m:r>
                  </m:oMath>
                </a14:m>
                <a:r>
                  <a:rPr lang="el-GR" dirty="0" smtClean="0">
                    <a:solidFill>
                      <a:schemeClr val="tx1"/>
                    </a:solidFill>
                    <a:latin typeface="Cambria Math"/>
                  </a:rPr>
                  <a:t> : </a:t>
                </a:r>
                <a:r>
                  <a:rPr lang="el-GR" dirty="0" smtClean="0">
                    <a:latin typeface="Cambria Math"/>
                  </a:rPr>
                  <a:t>μερική </a:t>
                </a:r>
                <a:r>
                  <a:rPr lang="el-GR" dirty="0">
                    <a:latin typeface="Cambria Math"/>
                  </a:rPr>
                  <a:t>λύση </a:t>
                </a:r>
                <a:endParaRPr lang="en-US" dirty="0" smtClean="0">
                  <a:latin typeface="Cambria Math"/>
                </a:endParaRPr>
              </a:p>
              <a:p>
                <a:pPr marL="0" indent="0" algn="l">
                  <a:buNone/>
                </a:pPr>
                <a:endParaRPr lang="el-GR" sz="1800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marL="0" indent="0" algn="l"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Για να υπολογιστεί η λύση της ΓΕΔΣΣ για </a:t>
                </a:r>
                <a:r>
                  <a:rPr lang="en-US" sz="1800" dirty="0" smtClean="0">
                    <a:solidFill>
                      <a:schemeClr val="tx1"/>
                    </a:solidFill>
                    <a:latin typeface="Cambria Math"/>
                  </a:rPr>
                  <a:t>n&gt;=0</a:t>
                </a:r>
                <a:r>
                  <a:rPr lang="el-GR" sz="1800" dirty="0" smtClean="0">
                    <a:solidFill>
                      <a:schemeClr val="tx1"/>
                    </a:solidFill>
                    <a:latin typeface="Cambria Math"/>
                  </a:rPr>
                  <a:t> απαιτείται να έχουν οριστεί προηγουμένως οι τιμές των αρχικών συνθηκών.</a:t>
                </a:r>
                <a:endParaRPr lang="en-US" sz="1800" dirty="0" smtClean="0">
                  <a:solidFill>
                    <a:schemeClr val="tx1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052736"/>
                <a:ext cx="8352928" cy="5472608"/>
              </a:xfrm>
              <a:blipFill rotWithShape="1">
                <a:blip r:embed="rId2"/>
                <a:stretch>
                  <a:fillRect l="-657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327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Εξισώσεις Διαφορών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507288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Ομογενής λύση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b="1" dirty="0">
                    <a:latin typeface="Cambria Math"/>
                  </a:rPr>
                  <a:t> </a:t>
                </a:r>
                <a:r>
                  <a:rPr lang="el-GR" sz="1800" dirty="0">
                    <a:latin typeface="Cambria Math"/>
                  </a:rPr>
                  <a:t>: απόκριση στις αρχικές </a:t>
                </a:r>
                <a:r>
                  <a:rPr lang="el-GR" sz="1800" dirty="0" smtClean="0">
                    <a:latin typeface="Cambria Math"/>
                  </a:rPr>
                  <a:t>συνθήκες, </a:t>
                </a:r>
                <a:r>
                  <a:rPr lang="el-GR" sz="1800" dirty="0">
                    <a:latin typeface="Cambria Math"/>
                  </a:rPr>
                  <a:t>θεωρώντας ότι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>
                    <a:latin typeface="Cambria Math"/>
                  </a:rPr>
                  <a:t>.</a:t>
                </a:r>
                <a:endParaRPr lang="el-GR" sz="1800" b="1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1800" b="0" i="1">
                              <a:latin typeface="Cambria Math"/>
                            </a:rPr>
                            <m:t>h</m:t>
                          </m:r>
                        </m:sub>
                      </m:sSub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b="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>
                              <a:latin typeface="Cambria Math"/>
                            </a:rPr>
                            <m:t>𝑘</m:t>
                          </m:r>
                          <m:r>
                            <a:rPr lang="en-US" sz="1800" b="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b="0" i="1">
                              <a:latin typeface="Cambria Math"/>
                            </a:rPr>
                            <m:t>𝑝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1800" b="0" i="1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𝑘</m:t>
                              </m:r>
                            </m:sub>
                            <m:sup>
                              <m:r>
                                <a:rPr lang="en-US" sz="1800" b="0" i="1">
                                  <a:latin typeface="Cambria Math"/>
                                </a:rPr>
                                <m:t>𝑛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1800" dirty="0" smtClean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dirty="0" smtClean="0">
                    <a:latin typeface="Cambria Math"/>
                  </a:rPr>
                  <a:t>όπου </a:t>
                </a:r>
                <a:r>
                  <a:rPr lang="el-GR" sz="1800" dirty="0">
                    <a:latin typeface="Cambria Math"/>
                  </a:rPr>
                  <a:t>οι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l-GR" sz="1800" dirty="0">
                    <a:latin typeface="Cambria Math"/>
                  </a:rPr>
                  <a:t>επιλέγονται ώστε να ικανοποιούνται οι αρχικές συνθήκες και τα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l-GR" sz="1800" dirty="0">
                    <a:latin typeface="Cambria Math"/>
                  </a:rPr>
                  <a:t> είναι οι ρίζες του </a:t>
                </a:r>
                <a:r>
                  <a:rPr lang="el-GR" sz="1800" b="1" dirty="0">
                    <a:latin typeface="Cambria Math"/>
                  </a:rPr>
                  <a:t>χαρακτηριστικού </a:t>
                </a:r>
                <a:r>
                  <a:rPr lang="el-GR" sz="1800" b="1" dirty="0" smtClean="0">
                    <a:latin typeface="Cambria Math"/>
                  </a:rPr>
                  <a:t>πολυωνύμου</a:t>
                </a:r>
                <a:r>
                  <a:rPr lang="en-US" sz="1800" b="1" dirty="0" smtClean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:</a:t>
                </a:r>
                <a:endParaRPr lang="en-US" sz="1800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=0 </m:t>
                          </m:r>
                          <m:groupChr>
                            <m:groupChrPr>
                              <m:chr m:val="⇒"/>
                              <m:vertJc m:val="bot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/>
                          </m:groupChr>
                        </m:e>
                      </m:nary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𝑝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+…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𝑧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𝑝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800" b="1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endParaRPr lang="el-GR" sz="1800" b="1" dirty="0">
                  <a:latin typeface="Cambria Math"/>
                </a:endParaRPr>
              </a:p>
              <a:p>
                <a:pPr marL="0" indent="0" algn="l">
                  <a:spcBef>
                    <a:spcPts val="300"/>
                  </a:spcBef>
                  <a:buNone/>
                </a:pPr>
                <a:r>
                  <a:rPr lang="el-GR" sz="1800" b="1" dirty="0" smtClean="0">
                    <a:latin typeface="Cambria Math"/>
                  </a:rPr>
                  <a:t>Μερική </a:t>
                </a:r>
                <a:r>
                  <a:rPr lang="en-US" sz="1800" b="1" dirty="0" smtClean="0">
                    <a:latin typeface="Cambria Math"/>
                  </a:rPr>
                  <a:t>(</a:t>
                </a:r>
                <a:r>
                  <a:rPr lang="el-GR" sz="1800" b="1" dirty="0" smtClean="0">
                    <a:latin typeface="Cambria Math"/>
                  </a:rPr>
                  <a:t>ειδική) λύση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latin typeface="Cambria Math"/>
                  </a:rPr>
                  <a:t>: απόκριση για είσοδο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>
                    <a:latin typeface="Cambria Math"/>
                  </a:rPr>
                  <a:t>, με μηδενικές Α.Σ.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l-GR" sz="1600" dirty="0" smtClean="0">
                    <a:latin typeface="Cambria Math"/>
                  </a:rPr>
                  <a:t>Όρος στη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600" b="0" i="1" smtClean="0">
                        <a:latin typeface="Cambria Math"/>
                      </a:rPr>
                      <m:t>: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latin typeface="Cambria Math"/>
                  </a:rPr>
                  <a:t> 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latin typeface="Cambria Math"/>
                  </a:rPr>
                  <a:t>	</a:t>
                </a:r>
                <a:r>
                  <a:rPr lang="el-GR" sz="1600" dirty="0" smtClean="0">
                    <a:latin typeface="Cambria Math"/>
                  </a:rPr>
                  <a:t>Μερική λύση: </a:t>
                </a:r>
                <a:r>
                  <a:rPr lang="en-US" sz="1600" dirty="0" smtClean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sz="16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 smtClean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600" dirty="0">
                    <a:latin typeface="Cambria Math"/>
                  </a:rPr>
                  <a:t>	</a:t>
                </a:r>
                <a:r>
                  <a:rPr lang="en-US" sz="1600" dirty="0" smtClean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16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600" dirty="0">
                    <a:latin typeface="Cambria Math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n-US" sz="1600" dirty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cos</m:t>
                    </m:r>
                    <m:r>
                      <a:rPr lang="en-US" sz="1600" b="0" i="1" smtClean="0">
                        <a:latin typeface="Cambria Math"/>
                      </a:rPr>
                      <m:t>⁡(</m:t>
                    </m:r>
                    <m:r>
                      <a:rPr lang="en-US" sz="1600" b="0" i="1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b="0" i="1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sz="1600" dirty="0"/>
                      <m:t> 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b="0" i="1" smtClean="0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l-GR" sz="1600" dirty="0" smtClean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s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in</m:t>
                    </m:r>
                    <m:r>
                      <a:rPr lang="en-US" sz="1600" i="1">
                        <a:latin typeface="Cambria Math"/>
                      </a:rPr>
                      <m:t>⁡(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sz="1600" dirty="0"/>
                      <m:t> </m:t>
                    </m:r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l-GR" sz="1600" dirty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cos</m:t>
                    </m:r>
                    <m:r>
                      <a:rPr lang="en-US" sz="1600" i="1">
                        <a:latin typeface="Cambria Math"/>
                      </a:rPr>
                      <m:t>⁡(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6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p>
                    </m:sSup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6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6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l-GR" sz="1600" dirty="0">
                  <a:latin typeface="Cambria Math"/>
                </a:endParaRP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sz="1600" dirty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a:rPr lang="el-GR" sz="1600" b="0" i="1" smtClean="0">
                        <a:latin typeface="Cambria Math"/>
                      </a:rPr>
                      <m:t>𝛿</m:t>
                    </m:r>
                    <m:r>
                      <a:rPr lang="el-GR" sz="1600" b="0" i="1" smtClean="0">
                        <a:latin typeface="Cambria Math"/>
                      </a:rPr>
                      <m:t>(</m:t>
                    </m:r>
                    <m:r>
                      <a:rPr lang="en-US" sz="1600" i="1">
                        <a:latin typeface="Cambria Math"/>
                      </a:rPr>
                      <m:t>𝑛</m:t>
                    </m:r>
                    <m:r>
                      <a:rPr lang="el-GR" sz="16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600" dirty="0">
                    <a:latin typeface="Cambria Math"/>
                  </a:rPr>
                  <a:t>			</a:t>
                </a:r>
                <a:r>
                  <a:rPr lang="el-GR" sz="1600" dirty="0" smtClean="0">
                    <a:latin typeface="Cambria Math"/>
                  </a:rPr>
                  <a:t>Καμία </a:t>
                </a:r>
                <a:endParaRPr lang="en-US" sz="16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507288" cy="5472608"/>
              </a:xfrm>
              <a:blipFill rotWithShape="1">
                <a:blip r:embed="rId2"/>
                <a:stretch>
                  <a:fillRect l="-573" t="-669" r="-7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0360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Ταξινόμηση Συστημάτων ανάλογα </a:t>
            </a:r>
            <a:br>
              <a:rPr lang="el-GR" sz="2800" dirty="0" smtClean="0"/>
            </a:br>
            <a:r>
              <a:rPr lang="el-GR" sz="2800" dirty="0" smtClean="0"/>
              <a:t>με τη διάρκεια της Κρουστικής Απόκρισης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n-US" sz="1800" b="1" dirty="0" smtClean="0"/>
                  <a:t>FIR  - Finite Impulse Response - </a:t>
                </a:r>
                <a:r>
                  <a:rPr lang="el-GR" sz="1800" b="1" dirty="0" smtClean="0"/>
                  <a:t>Συστήματα με κρουστική απόκριση </a:t>
                </a:r>
                <a:r>
                  <a:rPr lang="el-GR" sz="1800" b="1" u="sng" dirty="0" smtClean="0"/>
                  <a:t>πεπερασμένης</a:t>
                </a:r>
                <a:r>
                  <a:rPr lang="el-GR" sz="1800" b="1" dirty="0" smtClean="0"/>
                  <a:t> διάρκειας</a:t>
                </a:r>
                <a:r>
                  <a:rPr lang="en-US" sz="1800" b="1" dirty="0" smtClean="0"/>
                  <a:t>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b="1" dirty="0" smtClean="0"/>
              </a:p>
              <a:p>
                <a:pPr marL="0" indent="0" algn="l">
                  <a:spcBef>
                    <a:spcPts val="0"/>
                  </a:spcBef>
                  <a:buNone/>
                  <a:tabLst>
                    <a:tab pos="1790700" algn="l"/>
                  </a:tabLst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κρουστική απόκριση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𝛭</m:t>
                    </m:r>
                  </m:oMath>
                </a14:m>
                <a:r>
                  <a:rPr lang="el-GR" sz="1800" dirty="0" smtClean="0"/>
                  <a:t> [δηλ.</a:t>
                </a:r>
                <a:r>
                  <a:rPr lang="en-US" sz="1800" dirty="0" smtClean="0"/>
                  <a:t>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1800" i="1">
                        <a:latin typeface="Cambria Math"/>
                      </a:rPr>
                      <m:t>0,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n-US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για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0</m:t>
                    </m:r>
                    <m:r>
                      <a:rPr lang="el-GR" sz="1800" b="0" i="1" smtClean="0">
                        <a:latin typeface="Cambria Math"/>
                      </a:rPr>
                      <m:t>≤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&lt;</m:t>
                    </m:r>
                    <m:r>
                      <a:rPr lang="en-US" sz="1800" i="1">
                        <a:latin typeface="Cambria Math"/>
                      </a:rPr>
                      <m:t>𝑀</m:t>
                    </m:r>
                  </m:oMath>
                </a14:m>
                <a:r>
                  <a:rPr lang="en-US" sz="1800" i="1" dirty="0" smtClean="0">
                    <a:latin typeface="Cambria Math"/>
                  </a:rPr>
                  <a:t>   </a:t>
                </a:r>
                <a:r>
                  <a:rPr lang="el-GR" sz="1800" dirty="0" smtClean="0">
                    <a:latin typeface="Cambria Math"/>
                  </a:rPr>
                  <a:t>και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=0,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για</m:t>
                    </m:r>
                    <m:r>
                      <a:rPr lang="el-GR" sz="1800" b="0" i="0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&lt;0 </m:t>
                    </m:r>
                    <m:r>
                      <m:rPr>
                        <m:sty m:val="p"/>
                      </m:rPr>
                      <a:rPr lang="el-GR" sz="1800" b="0" i="0" smtClean="0">
                        <a:latin typeface="Cambria Math"/>
                      </a:rPr>
                      <m:t>και</m:t>
                    </m:r>
                    <m:r>
                      <a:rPr lang="el-GR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</m:t>
                    </m:r>
                    <m:r>
                      <a:rPr lang="en-US" sz="1800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], η έξοδος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για είσοδο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>
                    <a:latin typeface="Cambria Math"/>
                  </a:rPr>
                  <a:t> δίνεται από: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  </m:t>
                      </m:r>
                      <m:r>
                        <a:rPr lang="en-US" sz="180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𝑀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 smtClean="0"/>
                  <a:t>Επειδή το σύστημα είναι </a:t>
                </a:r>
                <a:r>
                  <a:rPr lang="el-GR" sz="1800" b="1" dirty="0" smtClean="0"/>
                  <a:t>μη-αναδρομικό</a:t>
                </a:r>
                <a:r>
                  <a:rPr lang="el-GR" sz="1800" dirty="0" smtClean="0"/>
                  <a:t>, δηλ. 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b="0" dirty="0" smtClean="0"/>
                  <a:t>, σε </a:t>
                </a:r>
                <a:r>
                  <a:rPr lang="el-GR" sz="1800" dirty="0" smtClean="0"/>
                  <a:t>μορφή </a:t>
                </a:r>
                <a:r>
                  <a:rPr lang="el-GR" sz="1800" dirty="0"/>
                  <a:t>ΓΕΔΣΣ </a:t>
                </a:r>
                <a:r>
                  <a:rPr lang="el-GR" sz="1800" dirty="0" smtClean="0"/>
                  <a:t>έχουμε</a:t>
                </a:r>
                <a:r>
                  <a:rPr lang="el-GR" sz="1800" b="0" dirty="0" smtClean="0"/>
                  <a:t>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  <a:blipFill rotWithShape="1">
                <a:blip r:embed="rId2"/>
                <a:stretch>
                  <a:fillRect l="-593" t="-6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649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smtClean="0"/>
              <a:t>Ταξινόμηση Συστημάτων ανάλογα </a:t>
            </a:r>
            <a:br>
              <a:rPr lang="el-GR" sz="2800" dirty="0" smtClean="0"/>
            </a:br>
            <a:r>
              <a:rPr lang="el-GR" sz="2800" dirty="0" smtClean="0"/>
              <a:t>με τη διάρκεια της Κρουστικής Απόκρισης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b="1" dirty="0" smtClean="0"/>
                  <a:t>Ι</a:t>
                </a:r>
                <a:r>
                  <a:rPr lang="en-US" sz="1800" b="1" dirty="0" smtClean="0"/>
                  <a:t>IR  </a:t>
                </a:r>
                <a:r>
                  <a:rPr lang="el-GR" sz="1800" b="1" dirty="0" smtClean="0"/>
                  <a:t>- </a:t>
                </a:r>
                <a:r>
                  <a:rPr lang="en-US" sz="1800" b="1" dirty="0" smtClean="0"/>
                  <a:t>Infinite Impulse Response - </a:t>
                </a:r>
                <a:r>
                  <a:rPr lang="el-GR" sz="1800" b="1" dirty="0" smtClean="0"/>
                  <a:t>Συστήματα με κρουστική απόκριση </a:t>
                </a:r>
                <a:r>
                  <a:rPr lang="el-GR" sz="1800" b="1" u="sng" dirty="0" smtClean="0"/>
                  <a:t>άπειρη</a:t>
                </a:r>
                <a:r>
                  <a:rPr lang="el-GR" sz="1800" b="1" dirty="0" smtClean="0"/>
                  <a:t>ς διάρκειας</a:t>
                </a:r>
                <a:r>
                  <a:rPr lang="en-US" sz="1800" b="1" dirty="0" smtClean="0"/>
                  <a:t>:</a:t>
                </a:r>
                <a:endParaRPr lang="en-US" sz="1800" b="1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κρουστική απόκριση </a:t>
                </a:r>
                <a:r>
                  <a:rPr lang="el-GR" sz="1800" dirty="0" smtClean="0"/>
                  <a:t>άπειρης διάρκειας</a:t>
                </a:r>
                <a:r>
                  <a:rPr lang="el-GR" sz="1800" dirty="0" smtClean="0">
                    <a:latin typeface="Cambria Math"/>
                  </a:rPr>
                  <a:t>, </a:t>
                </a:r>
                <a:r>
                  <a:rPr lang="el-GR" sz="1800" dirty="0">
                    <a:latin typeface="Cambria Math"/>
                  </a:rPr>
                  <a:t>η έξοδος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/>
                  </a:rPr>
                  <a:t> για είσοδο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𝑛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>
                    <a:latin typeface="Cambria Math"/>
                  </a:rPr>
                  <a:t> </a:t>
                </a:r>
                <a:r>
                  <a:rPr lang="el-GR" sz="1800" dirty="0" smtClean="0">
                    <a:latin typeface="Cambria Math"/>
                  </a:rPr>
                  <a:t>υπολογίζεται από το άθροισμα της συνέλιξης:</a:t>
                </a:r>
                <a:endParaRPr lang="el-GR" sz="1800" dirty="0">
                  <a:latin typeface="Cambria Math"/>
                </a:endParaRP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:r>
                  <a:rPr lang="el-GR" sz="1800" dirty="0"/>
                  <a:t>Επειδή το σύστημα είναι </a:t>
                </a:r>
                <a:r>
                  <a:rPr lang="el-GR" sz="1800" b="1" dirty="0" smtClean="0"/>
                  <a:t>αναδρομικό</a:t>
                </a:r>
                <a:r>
                  <a:rPr lang="el-GR" sz="1800" dirty="0"/>
                  <a:t>, δηλ. 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𝑎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180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l-GR" sz="1800" i="1">
                        <a:latin typeface="Cambria Math"/>
                      </a:rPr>
                      <m:t>0</m:t>
                    </m:r>
                  </m:oMath>
                </a14:m>
                <a:r>
                  <a:rPr lang="el-GR" sz="1800" dirty="0"/>
                  <a:t>, σε μορφή ΓΕΔΣΣ έχουμε:</a:t>
                </a:r>
              </a:p>
              <a:p>
                <a:pPr marL="0" indent="0" algn="l">
                  <a:spcBef>
                    <a:spcPts val="0"/>
                  </a:spcBef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256584"/>
              </a:xfrm>
              <a:blipFill rotWithShape="1">
                <a:blip r:embed="rId2"/>
                <a:stretch>
                  <a:fillRect l="-593" t="-6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030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r>
              <a:rPr lang="el-GR" dirty="0" smtClean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βρεθεί η κρουστική απόκριση ενός αναδρομικού συστήματος 2</a:t>
                </a:r>
                <a:r>
                  <a:rPr lang="el-GR" sz="1800" baseline="30000" dirty="0" smtClean="0"/>
                  <a:t>ης</a:t>
                </a:r>
                <a:r>
                  <a:rPr lang="el-GR" sz="1800" dirty="0" smtClean="0"/>
                  <a:t> τάξης που περιγράφεται από τη ΓΕΔΣΣ: 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.</m:t>
                    </m:r>
                  </m:oMath>
                </a14:m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b="1" dirty="0" smtClean="0"/>
                  <a:t>:</a:t>
                </a:r>
                <a:r>
                  <a:rPr lang="el-GR" sz="1800" dirty="0" smtClean="0"/>
                  <a:t> Επειδή αναζητούμε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την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κρουστική απόκριση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 smtClean="0"/>
                  <a:t> θέτουμε ως είσοδο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el-GR" sz="1800" dirty="0" smtClean="0"/>
                  <a:t> και μηδενικές αρχικές συνθήκες.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Χαρακτηριστική εξίσωση: </a:t>
                </a:r>
                <a:r>
                  <a:rPr lang="en-US" sz="18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𝑧</m:t>
                    </m:r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r>
                  <a:rPr lang="el-GR" sz="1800" dirty="0" smtClean="0"/>
                  <a:t>		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1</a:t>
                </a:r>
                <a:r>
                  <a:rPr lang="en-US" sz="1800" dirty="0" smtClean="0"/>
                  <a:t>)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Ομογενής λύση: </a:t>
                </a:r>
                <a:r>
                  <a:rPr lang="en-US" sz="1800" dirty="0" smtClean="0"/>
                  <a:t>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,    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		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2</a:t>
                </a:r>
                <a:r>
                  <a:rPr lang="en-US" sz="1800" dirty="0"/>
                  <a:t>)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Μερική λύση:</a:t>
                </a:r>
                <a:r>
                  <a:rPr lang="en-US" sz="180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l-GR" sz="180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n-US" sz="1800" dirty="0" smtClean="0"/>
                  <a:t>	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Πλήρης λύση:	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u="sng" dirty="0" smtClean="0"/>
                  <a:t>Λύση ομογενούς:</a:t>
                </a:r>
                <a:r>
                  <a:rPr lang="en-US" sz="1800" dirty="0" smtClean="0"/>
                  <a:t> 	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Ισχύει</m:t>
                        </m:r>
                        <m:r>
                          <a:rPr lang="el-GR" sz="1800" b="0" i="0" smtClean="0">
                            <a:latin typeface="Cambria Math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−2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=0</m:t>
                        </m:r>
                      </m:e>
                    </m:d>
                  </m:oMath>
                </a14:m>
                <a:endParaRPr lang="el-GR" sz="1800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 smtClean="0"/>
                  <a:t> έχουμε:	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  <m:r>
                          <a:rPr lang="en-US" sz="18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   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έχουμε</a:t>
                </a:r>
                <a:r>
                  <a:rPr lang="el-GR" sz="1800" dirty="0" smtClean="0"/>
                  <a:t>:	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1800" b="0" i="1" smtClean="0">
                        <a:latin typeface="Cambria Math"/>
                      </a:rPr>
                      <m:t>−1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l-GR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b="-32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287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l-GR" dirty="0" smtClean="0"/>
              <a:t> </a:t>
            </a:r>
            <a:r>
              <a:rPr lang="en-US" dirty="0" smtClean="0"/>
              <a:t>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Λύνουμε την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2</a:t>
                </a:r>
                <a:r>
                  <a:rPr lang="en-US" sz="1800" dirty="0" smtClean="0"/>
                  <a:t>)</a:t>
                </a:r>
                <a:r>
                  <a:rPr lang="el-GR" sz="1800" dirty="0" smtClean="0"/>
                  <a:t> για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n-US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 smtClean="0"/>
                  <a:t> και έχουμε: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</a:pP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l-GR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n-US" sz="1800" b="0" i="1" smtClean="0">
                        <a:latin typeface="Cambria Math"/>
                      </a:rPr>
                      <m:t>1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 smtClean="0"/>
                  <a:t>	</a:t>
                </a:r>
                <a:r>
                  <a:rPr lang="el-GR" sz="1800" dirty="0" smtClean="0"/>
                  <a:t>	</a:t>
                </a:r>
              </a:p>
              <a:p>
                <a:pPr algn="l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sz="1800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h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el-GR" sz="1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l-GR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1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1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Λύνουμε το παραπάνω σύστημα ως προς </a:t>
                </a: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 και βρίσκουμε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</m:t>
                    </m:r>
                    <m:r>
                      <a:rPr lang="el-GR" sz="1800" b="0" i="1" smtClean="0">
                        <a:latin typeface="Cambria Math"/>
                      </a:rPr>
                      <m:t>=−2, 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 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Επομένως: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 smtClean="0">
                        <a:latin typeface="Cambria Math"/>
                      </a:rPr>
                      <m:t>−</m:t>
                    </m:r>
                    <m:r>
                      <a:rPr lang="en-US" sz="18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+</m:t>
                    </m:r>
                    <m:r>
                      <a:rPr lang="en-US" sz="1800" b="0" i="1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b="0" i="1" smtClean="0">
                        <a:latin typeface="Cambria Math"/>
                      </a:rPr>
                      <m:t>,   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≥0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Και η κρουστική απόκριση είναι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+3</m:t>
                        </m:r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latin typeface="Cambria Math"/>
                      </a:rPr>
                      <m:t>𝑢</m:t>
                    </m:r>
                    <m:r>
                      <a:rPr lang="en-US" sz="1800" b="0" i="1" smtClean="0">
                        <a:latin typeface="Cambria Math"/>
                      </a:rPr>
                      <m:t>(</m:t>
                    </m:r>
                    <m:r>
                      <a:rPr lang="en-US" sz="1800" b="0" i="1" smtClean="0">
                        <a:latin typeface="Cambria Math"/>
                      </a:rPr>
                      <m:t>𝑛</m:t>
                    </m:r>
                    <m:r>
                      <a:rPr lang="en-US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229600" cy="5616624"/>
              </a:xfrm>
              <a:blipFill rotWithShape="1">
                <a:blip r:embed="rId2"/>
                <a:stretch>
                  <a:fillRect l="-593" t="-651" r="-2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9084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2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507288" cy="5616624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απόκριση του συστήματος </a:t>
                </a:r>
                <a:r>
                  <a:rPr lang="el-GR" sz="1800" dirty="0" smtClean="0"/>
                  <a:t>της άσκησης 1 για είσοδο: </a:t>
                </a:r>
                <a:br>
                  <a:rPr lang="el-GR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)−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−10)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b="1" u="sng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b="1" u="sng" dirty="0" smtClean="0"/>
                  <a:t>Απάντηση</a:t>
                </a:r>
                <a:r>
                  <a:rPr lang="el-GR" sz="1800" dirty="0" smtClean="0"/>
                  <a:t>: Η είσοδος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είναι άθροισμα δύο </a:t>
                </a:r>
                <a:r>
                  <a:rPr lang="el-GR" sz="1800" dirty="0" smtClean="0"/>
                  <a:t>βηματικών. Υπολογίζουμε </a:t>
                </a:r>
                <a:r>
                  <a:rPr lang="el-GR" sz="1800" dirty="0"/>
                  <a:t>τη βηματική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λόγω γραμμικότητας εκφράζουμε την απόκριση ως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)−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−10)</m:t>
                    </m:r>
                  </m:oMath>
                </a14:m>
                <a:r>
                  <a:rPr lang="el-GR" sz="1800" dirty="0" smtClean="0"/>
                  <a:t>.</a:t>
                </a:r>
                <a:r>
                  <a:rPr lang="en-US" sz="1800" dirty="0" smtClean="0"/>
                  <a:t> 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βηματική απόκριση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limLoc m:val="subSup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n-US" sz="1800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−2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latin typeface="Cambria Math"/>
                                    </a:rPr>
                                    <m:t>+3</m:t>
                                  </m:r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800" i="1">
                                                  <a:latin typeface="Cambria Math"/>
                                                </a:rPr>
                                                <m:t>4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b="0" i="1" smtClean="0">
                                  <a:latin typeface="Cambria Math"/>
                                </a:rPr>
                                <m:t>,    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b="0" i="1" smtClean="0">
                                  <a:latin typeface="Cambria Math"/>
                                </a:rPr>
                                <m:t>≥0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Υπολογίζοντας </a:t>
                </a:r>
                <a:r>
                  <a:rPr lang="el-GR" sz="1800" dirty="0"/>
                  <a:t>το άθροισμα με χρήση γεωμετρικών προόδων, </a:t>
                </a:r>
                <a:r>
                  <a:rPr lang="el-GR" sz="1800" dirty="0" smtClean="0"/>
                  <a:t>βρίσκουμε: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den>
                          </m:f>
                          <m:r>
                            <a:rPr lang="el-GR" sz="1800" i="1" dirty="0" smtClean="0">
                              <a:latin typeface="Cambria Math"/>
                            </a:rPr>
                            <m:t>+3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+1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4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𝑛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Η λύση είναι:</a:t>
                </a:r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−10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)−</m:t>
                    </m:r>
                    <m:d>
                      <m:dPr>
                        <m:begChr m:val="["/>
                        <m:endChr m:val="]"/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−10</m:t>
                            </m:r>
                          </m:sup>
                        </m:s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l-GR" sz="1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sz="18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l-GR" sz="18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−10</m:t>
                            </m:r>
                          </m:sup>
                        </m:sSup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−10)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507288" cy="5616624"/>
              </a:xfrm>
              <a:blipFill rotWithShape="1">
                <a:blip r:embed="rId2"/>
                <a:stretch>
                  <a:fillRect l="-573" t="-651" b="-217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727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13413</TotalTime>
  <Words>247</Words>
  <Application>Microsoft Office PowerPoint</Application>
  <PresentationFormat>On-screen Show (4:3)</PresentationFormat>
  <Paragraphs>164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Office Theme</vt:lpstr>
      <vt:lpstr>Ψηφιακή Επεξεργασία Σημάτων</vt:lpstr>
      <vt:lpstr>Συστήματα Διακριτού Χρόνου</vt:lpstr>
      <vt:lpstr>Εξισώσεις Διαφορών</vt:lpstr>
      <vt:lpstr>Εξισώσεις Διαφορών</vt:lpstr>
      <vt:lpstr>Ταξινόμηση Συστημάτων ανάλογα  με τη διάρκεια της Κρουστικής Απόκρισης</vt:lpstr>
      <vt:lpstr>Ταξινόμηση Συστημάτων ανάλογα  με τη διάρκεια της Κρουστικής Απόκρισης</vt:lpstr>
      <vt:lpstr>Άσκηση 1 </vt:lpstr>
      <vt:lpstr>Άσκηση 1 (συνέχεια)</vt:lpstr>
      <vt:lpstr>Άσκηση 2 </vt:lpstr>
      <vt:lpstr>Άσκηση 3 </vt:lpstr>
      <vt:lpstr>Άσκηση 3 (συνέχεια)</vt:lpstr>
      <vt:lpstr>Άσκηση 4 </vt:lpstr>
      <vt:lpstr>Άσκηση 4 (συνέχεια) </vt:lpstr>
      <vt:lpstr>Άσκηση 4 (συνέχεια)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Michael Paraskevas</cp:lastModifiedBy>
  <cp:revision>452</cp:revision>
  <dcterms:created xsi:type="dcterms:W3CDTF">2012-03-18T08:27:36Z</dcterms:created>
  <dcterms:modified xsi:type="dcterms:W3CDTF">2016-03-05T11:53:17Z</dcterms:modified>
</cp:coreProperties>
</file>