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5"/>
  </p:notesMasterIdLst>
  <p:sldIdLst>
    <p:sldId id="424" r:id="rId3"/>
    <p:sldId id="423" r:id="rId4"/>
    <p:sldId id="259" r:id="rId5"/>
    <p:sldId id="388" r:id="rId6"/>
    <p:sldId id="260" r:id="rId7"/>
    <p:sldId id="404" r:id="rId8"/>
    <p:sldId id="405" r:id="rId9"/>
    <p:sldId id="406" r:id="rId10"/>
    <p:sldId id="426" r:id="rId11"/>
    <p:sldId id="408" r:id="rId12"/>
    <p:sldId id="410" r:id="rId13"/>
    <p:sldId id="411" r:id="rId14"/>
    <p:sldId id="350" r:id="rId15"/>
    <p:sldId id="352" r:id="rId16"/>
    <p:sldId id="414" r:id="rId17"/>
    <p:sldId id="415" r:id="rId18"/>
    <p:sldId id="416" r:id="rId19"/>
    <p:sldId id="417" r:id="rId20"/>
    <p:sldId id="425" r:id="rId21"/>
    <p:sldId id="418" r:id="rId22"/>
    <p:sldId id="412" r:id="rId23"/>
    <p:sldId id="413" r:id="rId2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88" d="100"/>
          <a:sy n="88" d="100"/>
        </p:scale>
        <p:origin x="1339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1C8B7-D1EC-48BA-BB1C-D23C39F96FED}" type="datetimeFigureOut">
              <a:rPr lang="el-GR" smtClean="0"/>
              <a:t>5/3/2016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CD7A5-FBDC-49B2-BDF6-395110F633B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0571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/>
              <a:t>Ψηφιακή Επεξεργασία Σημάτων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Ενότητα 2</a:t>
            </a:r>
            <a:r>
              <a:rPr lang="el-GR" sz="2800" b="1" dirty="0" smtClean="0"/>
              <a:t>: Σήματα Διακριτού Χρόνου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52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(δ) </a:t>
                </a:r>
                <a:r>
                  <a:rPr lang="el-GR" sz="1800" dirty="0" smtClean="0"/>
                  <a:t>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l-GR" sz="1800" i="1">
                            <a:latin typeface="Cambria Math"/>
                          </a:rPr>
                          <m:t>−2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σχηματίζεται από ένα μη γραμμικό μετασχηματισμό της μεταβλητής του χρόνου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Το σήμα αυτό </a:t>
                </a:r>
                <a:r>
                  <a:rPr lang="el-GR" sz="1800" dirty="0"/>
                  <a:t>παριστάνεται γραφικά καταγράφοντας το πεδίο τιμών της μεταβλητής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≥4</m:t>
                    </m:r>
                  </m:oMath>
                </a14:m>
                <a:r>
                  <a:rPr lang="el-GR" sz="1800" dirty="0"/>
                  <a:t> 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≤−2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τότε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−2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+1≥9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οπότε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το </a:t>
                </a:r>
                <a:r>
                  <a:rPr lang="el-GR" sz="1800" dirty="0" smtClean="0"/>
                  <a:t>διάστημα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−1≤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≤3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4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=2</m:t>
                    </m:r>
                  </m:oMath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=5</m:t>
                    </m:r>
                  </m:oMath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=6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σχεδιάζεται στο σχήμα </a:t>
                </a:r>
                <a:r>
                  <a:rPr lang="el-GR" sz="1800" dirty="0" smtClean="0"/>
                  <a:t>(ζ</a:t>
                </a:r>
                <a:r>
                  <a:rPr lang="el-GR" sz="1800" dirty="0"/>
                  <a:t>).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  <a:blipFill rotWithShape="1">
                <a:blip r:embed="rId2"/>
                <a:stretch>
                  <a:fillRect l="-578" t="-70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746" y="4365104"/>
            <a:ext cx="4476750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692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Άσκηση </a:t>
            </a:r>
            <a:r>
              <a:rPr lang="el-GR" dirty="0" smtClean="0"/>
              <a:t>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Ένα σήμα δημιουργείται από τη σχέση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𝑚𝑜𝑑𝑢𝑙𝑜</m:t>
                        </m:r>
                        <m:r>
                          <a:rPr lang="en-US" sz="1800" i="1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e>
                    </m:d>
                  </m:oMath>
                </a14:m>
                <a:r>
                  <a:rPr lang="el-GR" sz="1800" dirty="0" smtClean="0"/>
                  <a:t>, όπου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𝑚𝑜𝑑𝑢𝑙𝑜</m:t>
                        </m:r>
                        <m:r>
                          <a:rPr lang="en-US" sz="1800" i="1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e>
                    </m:d>
                  </m:oMath>
                </a14:m>
                <a:r>
                  <a:rPr lang="el-GR" sz="1800" dirty="0"/>
                  <a:t> είναι ένας θετικός ακέραιος αριθμός στο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0,</m:t>
                        </m:r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  <m:r>
                          <a:rPr lang="el-GR" sz="180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l-GR" sz="1800" dirty="0"/>
                  <a:t> και αποτελεί το υπόλοιπο της διαίρεσης 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 με το </a:t>
                </a:r>
                <a14:m>
                  <m:oMath xmlns:m="http://schemas.openxmlformats.org/officeDocument/2006/math">
                    <m:r>
                      <a:rPr lang="el-GR" sz="180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el-GR" sz="1800" dirty="0" smtClean="0"/>
                  <a:t>.  Π.χ.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3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=3</m:t>
                    </m:r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και</m:t>
                    </m:r>
                  </m:oMath>
                </a14:m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12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=4</m:t>
                    </m:r>
                  </m:oMath>
                </a14:m>
                <a:r>
                  <a:rPr lang="el-GR" sz="1800" dirty="0" smtClean="0"/>
                  <a:t>.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Αν</a:t>
                </a:r>
                <a:r>
                  <a:rPr lang="en-US" sz="1800" dirty="0"/>
                  <a:t>:</a:t>
                </a:r>
                <a:r>
                  <a:rPr lang="el-GR" sz="1800" dirty="0" smtClean="0"/>
                  <a:t> </a:t>
                </a:r>
                <a:endParaRPr lang="en-US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func>
                        <m:func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δώστε τα γράφηματα: </a:t>
                </a:r>
                <a:endParaRPr lang="en-US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(</a:t>
                </a:r>
                <a:r>
                  <a:rPr lang="el-GR" sz="1800" dirty="0"/>
                  <a:t>α)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:endParaRPr lang="en-US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(</a:t>
                </a:r>
                <a:r>
                  <a:rPr lang="el-GR" sz="1800" dirty="0"/>
                  <a:t>β)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−2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endParaRPr lang="en-US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(</a:t>
                </a:r>
                <a:r>
                  <a:rPr lang="el-GR" sz="1800" dirty="0"/>
                  <a:t>α) </a:t>
                </a: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l-GR" sz="1800" dirty="0"/>
                  <a:t> για οποιαδήποτε τιμή 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, είναι πάντα ένας ακέραιος αριθμός στο διάστημα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0,2</m:t>
                        </m:r>
                      </m:e>
                    </m:d>
                  </m:oMath>
                </a14:m>
                <a:r>
                  <a:rPr lang="el-GR" sz="1800" dirty="0" smtClean="0"/>
                  <a:t>. Επειδή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+3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𝑘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l-GR" sz="1800" dirty="0"/>
                  <a:t> για κάθε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𝑘</m:t>
                    </m:r>
                  </m:oMath>
                </a14:m>
                <a:r>
                  <a:rPr lang="en-US" sz="1800" dirty="0" smtClean="0"/>
                  <a:t>,</a:t>
                </a:r>
                <a:r>
                  <a:rPr lang="el-GR" sz="1800" dirty="0" smtClean="0"/>
                  <a:t> τότε ισχύει: 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+3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𝑘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el-GR" sz="1800" dirty="0" smtClean="0"/>
                  <a:t> Επομένως</a:t>
                </a:r>
                <a:r>
                  <a:rPr lang="el-GR" sz="1800" dirty="0"/>
                  <a:t>,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l-GR" sz="1800" dirty="0"/>
                  <a:t> είναι περιοδική με περίοδο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𝑁</m:t>
                    </m:r>
                    <m:r>
                      <a:rPr lang="el-GR" sz="1800" i="1">
                        <a:latin typeface="Cambria Math"/>
                      </a:rPr>
                      <m:t>=3</m:t>
                    </m:r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και</m:t>
                    </m:r>
                    <m:r>
                      <a:rPr lang="el-GR" sz="18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l-GR" sz="1800" dirty="0"/>
                  <a:t> σχηματίζεται με τη περιοδική επανάληψη των τριών πρώτων τιμών 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, όπως φαίνεται στο παρακάτω σχήμα: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  <a:blipFill rotWithShape="1">
                <a:blip r:embed="rId2"/>
                <a:stretch>
                  <a:fillRect l="-578" t="-353" r="-867" b="-21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075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Άσκηση </a:t>
            </a:r>
            <a:r>
              <a:rPr lang="el-GR" dirty="0" smtClean="0"/>
              <a:t>2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(β) 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−2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l-GR" sz="1800" dirty="0"/>
                  <a:t> είναι επίσης </a:t>
                </a:r>
                <a:r>
                  <a:rPr lang="el-GR" sz="1800" dirty="0" smtClean="0"/>
                  <a:t>περιοδικό </a:t>
                </a:r>
                <a:r>
                  <a:rPr lang="el-GR" sz="1800" dirty="0"/>
                  <a:t>με περίοδο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𝑁</m:t>
                    </m:r>
                    <m:r>
                      <a:rPr lang="el-GR" sz="1800" i="1">
                        <a:latin typeface="Cambria Math"/>
                      </a:rPr>
                      <m:t>=3</m:t>
                    </m:r>
                  </m:oMath>
                </a14:m>
                <a:r>
                  <a:rPr lang="el-GR" sz="1800" dirty="0"/>
                  <a:t>, μόνο που το σήμα μετατοπίζεται προς τα δεξιά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=2</m:t>
                    </m:r>
                  </m:oMath>
                </a14:m>
                <a:r>
                  <a:rPr lang="el-GR" sz="1800" dirty="0"/>
                  <a:t> σε σχέση με </a:t>
                </a:r>
                <a:r>
                  <a:rPr lang="el-GR" sz="1800" dirty="0" smtClean="0"/>
                  <a:t>το προηγούμενο ερώτημα. Το σήμα φαίνεται </a:t>
                </a:r>
                <a:r>
                  <a:rPr lang="el-GR" sz="1800" dirty="0"/>
                  <a:t>στο επόμενο σχήμα</a:t>
                </a:r>
                <a:r>
                  <a:rPr lang="el-GR" sz="1800" dirty="0" smtClean="0"/>
                  <a:t>: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  <a:blipFill rotWithShape="1">
                <a:blip r:embed="rId2"/>
                <a:stretch>
                  <a:fillRect l="-57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440" y="1123578"/>
            <a:ext cx="411480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459" y="4149080"/>
            <a:ext cx="398145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213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802" y="3429000"/>
            <a:ext cx="417195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604" y="1556792"/>
            <a:ext cx="415290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Ανάλυση ΣΔΧ σε Ώσεις (</a:t>
            </a:r>
            <a:r>
              <a:rPr lang="en-US" dirty="0" smtClean="0"/>
              <a:t>impulses)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4474840" cy="5400600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700" b="1" dirty="0" smtClean="0"/>
                  <a:t>Ανάλυση Σημάτων</a:t>
                </a:r>
                <a:r>
                  <a:rPr lang="en-US" sz="1700" dirty="0" smtClean="0"/>
                  <a:t> </a:t>
                </a:r>
                <a:r>
                  <a:rPr lang="el-GR" sz="1700" dirty="0"/>
                  <a:t>: </a:t>
                </a:r>
                <a:endParaRPr lang="en-US" sz="1700" dirty="0" smtClean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700" dirty="0" smtClean="0"/>
                  <a:t>Κάθε </a:t>
                </a:r>
                <a:r>
                  <a:rPr lang="el-GR" sz="1700" dirty="0"/>
                  <a:t>ΣΔΧ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7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700" dirty="0"/>
                  <a:t>μπορεί να παρασταθεί ως ένα άθροισμα κατάλληλα μετατοπισμένων μοναδιαίων </a:t>
                </a:r>
                <a:r>
                  <a:rPr lang="el-GR" sz="1700" dirty="0" smtClean="0"/>
                  <a:t>ώσεων</a:t>
                </a:r>
                <a:r>
                  <a:rPr lang="en-US" sz="1700" dirty="0" smtClean="0"/>
                  <a:t> </a:t>
                </a:r>
                <a14:m>
                  <m:oMath xmlns:m="http://schemas.openxmlformats.org/officeDocument/2006/math">
                    <m:r>
                      <a:rPr lang="el-GR" sz="1700" b="0" i="1" smtClean="0">
                        <a:latin typeface="Cambria Math"/>
                      </a:rPr>
                      <m:t>𝛿</m:t>
                    </m:r>
                    <m:r>
                      <a:rPr lang="el-GR" sz="1700" b="0" i="1" smtClean="0">
                        <a:latin typeface="Cambria Math"/>
                      </a:rPr>
                      <m:t>(</m:t>
                    </m:r>
                    <m:r>
                      <a:rPr lang="en-US" sz="1700" b="0" i="1" smtClean="0">
                        <a:latin typeface="Cambria Math"/>
                      </a:rPr>
                      <m:t>𝑛</m:t>
                    </m:r>
                    <m:r>
                      <a:rPr lang="en-US" sz="17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700" dirty="0" smtClean="0"/>
                  <a:t>, </a:t>
                </a:r>
                <a:r>
                  <a:rPr lang="el-GR" sz="1700" dirty="0"/>
                  <a:t>πολλαπλασιασμένες με έναν </a:t>
                </a:r>
                <a:r>
                  <a:rPr lang="el-GR" sz="1700" dirty="0" smtClean="0"/>
                  <a:t>συντελεστή </a:t>
                </a:r>
                <a:r>
                  <a:rPr lang="el-GR" sz="1700" dirty="0"/>
                  <a:t>βάρους που αντιστοιχεί στην εκάστοτε τιμή του σήματος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700" dirty="0"/>
                  <a:t>.</a:t>
                </a:r>
                <a:r>
                  <a:rPr lang="en-US" sz="1700" i="1" dirty="0"/>
                  <a:t> (</a:t>
                </a:r>
                <a:r>
                  <a:rPr lang="el-GR" sz="1700" i="1" dirty="0"/>
                  <a:t>Ιδιότητα δειγματοληψίας</a:t>
                </a:r>
                <a:r>
                  <a:rPr lang="en-US" sz="1700" i="1" dirty="0"/>
                  <a:t>)</a:t>
                </a:r>
                <a:r>
                  <a:rPr lang="el-GR" sz="1700" i="1" dirty="0"/>
                  <a:t>.</a:t>
                </a:r>
              </a:p>
              <a:p>
                <a:pPr marL="0" indent="0">
                  <a:spcBef>
                    <a:spcPts val="400"/>
                  </a:spcBef>
                  <a:spcAft>
                    <a:spcPts val="400"/>
                  </a:spcAft>
                  <a:buNone/>
                </a:pPr>
                <a:endParaRPr lang="el-GR" sz="1700" dirty="0"/>
              </a:p>
              <a:p>
                <a:pPr marL="0" indent="0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7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= …+</m:t>
                      </m:r>
                      <m:r>
                        <a:rPr lang="en-US" sz="17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/>
                            </a:rPr>
                            <m:t>𝑛</m:t>
                          </m:r>
                          <m:r>
                            <a:rPr lang="en-US" sz="1700" i="1">
                              <a:latin typeface="Cambria Math"/>
                            </a:rPr>
                            <m:t>+1</m:t>
                          </m:r>
                        </m:e>
                      </m:d>
                      <m:r>
                        <a:rPr lang="en-US" sz="1700" i="1">
                          <a:latin typeface="Cambria Math"/>
                        </a:rPr>
                        <m:t>+</m:t>
                      </m:r>
                      <m:r>
                        <a:rPr lang="en-US" sz="17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700" i="1">
                          <a:latin typeface="Cambria Math"/>
                        </a:rPr>
                        <m:t>+</m:t>
                      </m:r>
                      <m:r>
                        <a:rPr lang="en-US" sz="17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/>
                            </a:rPr>
                            <m:t>𝑛</m:t>
                          </m:r>
                          <m:r>
                            <a:rPr lang="en-US" sz="17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sz="1700" i="1">
                          <a:latin typeface="Cambria Math"/>
                        </a:rPr>
                        <m:t>+</m:t>
                      </m:r>
                      <m:r>
                        <a:rPr lang="en-US" sz="17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/>
                            </a:rPr>
                            <m:t>𝑛</m:t>
                          </m:r>
                          <m:r>
                            <a:rPr lang="en-US" sz="1700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n-US" sz="1700" i="1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sz="1700" i="1" dirty="0">
                  <a:latin typeface="Cambria Math"/>
                </a:endParaRPr>
              </a:p>
              <a:p>
                <a:pPr marL="0" indent="0">
                  <a:spcBef>
                    <a:spcPts val="400"/>
                  </a:spcBef>
                  <a:spcAft>
                    <a:spcPts val="400"/>
                  </a:spcAft>
                  <a:buNone/>
                </a:pPr>
                <a:endParaRPr lang="en-US" sz="1700" i="1" dirty="0">
                  <a:latin typeface="Cambria Math"/>
                </a:endParaRPr>
              </a:p>
              <a:p>
                <a:pPr marL="0" indent="0" algn="ctr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pt-BR" sz="1700" dirty="0"/>
                  <a:t>          </a:t>
                </a:r>
                <a14:m>
                  <m:oMath xmlns:m="http://schemas.openxmlformats.org/officeDocument/2006/math">
                    <m:r>
                      <a:rPr lang="pt-BR" sz="17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pt-BR" sz="17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pt-BR" sz="1700" i="1">
                            <a:latin typeface="Cambria Math"/>
                          </a:rPr>
                          <m:t>𝑘</m:t>
                        </m:r>
                        <m:r>
                          <a:rPr lang="pt-BR" sz="17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pt-BR" sz="17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sz="17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700" i="1"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l-GR" sz="1700" i="1">
                            <a:latin typeface="Cambria Math"/>
                          </a:rPr>
                          <m:t>𝛿</m:t>
                        </m:r>
                        <m:r>
                          <a:rPr lang="en-US" sz="1700" i="1">
                            <a:latin typeface="Cambria Math"/>
                          </a:rPr>
                          <m:t>(</m:t>
                        </m:r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  <m:r>
                          <a:rPr lang="en-US" sz="1700" i="1">
                            <a:latin typeface="Cambria Math"/>
                          </a:rPr>
                          <m:t>−</m:t>
                        </m:r>
                        <m:r>
                          <a:rPr lang="en-US" sz="1700" i="1">
                            <a:latin typeface="Cambria Math"/>
                          </a:rPr>
                          <m:t>𝑘</m:t>
                        </m:r>
                        <m:r>
                          <a:rPr lang="en-US" sz="1700" i="1">
                            <a:latin typeface="Cambria Math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1700" dirty="0"/>
                  <a:t>   </a:t>
                </a:r>
                <a:endParaRPr lang="el-GR" sz="1700" dirty="0"/>
              </a:p>
              <a:p>
                <a:pPr marL="0" indent="0">
                  <a:spcBef>
                    <a:spcPts val="400"/>
                  </a:spcBef>
                  <a:spcAft>
                    <a:spcPts val="400"/>
                  </a:spcAft>
                  <a:buNone/>
                </a:pPr>
                <a:endParaRPr lang="en-US" sz="1700" dirty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700" dirty="0"/>
                  <a:t>Κάθε όρος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7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  <m:r>
                          <a:rPr lang="en-US" sz="1700" i="1">
                            <a:latin typeface="Cambria Math"/>
                          </a:rPr>
                          <m:t>−</m:t>
                        </m:r>
                        <m:r>
                          <a:rPr lang="en-US" sz="17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n-US" sz="1700" dirty="0"/>
                  <a:t> </a:t>
                </a:r>
                <a:r>
                  <a:rPr lang="el-GR" sz="1700" dirty="0"/>
                  <a:t>θεωρείται ότι είναι ένα σήμα με πλάτος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700" dirty="0"/>
                  <a:t> την χρονική στιγμή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𝑛</m:t>
                    </m:r>
                    <m:r>
                      <a:rPr lang="en-US" sz="1700" i="1" dirty="0" smtClean="0">
                        <a:latin typeface="Cambria Math"/>
                      </a:rPr>
                      <m:t>=</m:t>
                    </m:r>
                    <m:r>
                      <a:rPr lang="en-US" sz="1700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sz="1700" i="1" dirty="0"/>
                  <a:t>,</a:t>
                </a:r>
                <a:r>
                  <a:rPr lang="en-US" sz="1700" dirty="0"/>
                  <a:t> </a:t>
                </a:r>
                <a:r>
                  <a:rPr lang="el-GR" sz="1700" dirty="0"/>
                  <a:t>ενώ μηδενίζεται για οποιαδήποτε άλλη τιμή του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700" i="1" dirty="0" smtClean="0"/>
                  <a:t>.</a:t>
                </a:r>
                <a:endParaRPr lang="el-GR" sz="17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4474840" cy="5400600"/>
              </a:xfrm>
              <a:blipFill rotWithShape="1">
                <a:blip r:embed="rId4"/>
                <a:stretch>
                  <a:fillRect l="-817" t="-339" r="-163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7524328" y="1412776"/>
            <a:ext cx="288000" cy="4968552"/>
          </a:xfrm>
          <a:prstGeom prst="rect">
            <a:avLst/>
          </a:prstGeom>
          <a:solidFill>
            <a:schemeClr val="accent5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Down Arrow 4"/>
          <p:cNvSpPr/>
          <p:nvPr/>
        </p:nvSpPr>
        <p:spPr>
          <a:xfrm>
            <a:off x="7524360" y="908720"/>
            <a:ext cx="288000" cy="43204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6746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7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εκφραστεί (α) σε άθροισμα μετατοπισμένων μοναδιαίων ώσεων και (β) σαν άθροισμα μετατοπισμένων μοναδιαίων βηματικών συναρτήσεων, η ακολουθία: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1     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=0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2     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=1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3     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=2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0    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0" smtClean="0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</a:t>
                </a:r>
                <a:r>
                  <a:rPr lang="en-US" sz="1800" dirty="0"/>
                  <a:t>(</a:t>
                </a:r>
                <a:r>
                  <a:rPr lang="el-GR" sz="1800" dirty="0"/>
                  <a:t>α) Ως άθροισμα μοναδιαίων κρουστικών (ώσεων) είναι προφανώς: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l-GR" sz="1800" b="0" i="1" smtClean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+2</m:t>
                      </m:r>
                      <m:r>
                        <a:rPr lang="el-GR" sz="1800" b="0" i="1" smtClean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+3</m:t>
                      </m:r>
                      <m:r>
                        <a:rPr lang="el-GR" sz="1800" b="0" i="1" smtClean="0">
                          <a:latin typeface="Cambria Math"/>
                        </a:rPr>
                        <m:t>𝛿</m:t>
                      </m:r>
                      <m:r>
                        <a:rPr lang="en-US" sz="1800" b="0" i="1" smtClean="0">
                          <a:latin typeface="Cambria Math"/>
                        </a:rPr>
                        <m:t>(</m:t>
                      </m:r>
                      <m:r>
                        <a:rPr lang="en-US" sz="1800" b="0" i="1" smtClean="0">
                          <a:latin typeface="Cambria Math"/>
                        </a:rPr>
                        <m:t>𝑛</m:t>
                      </m:r>
                      <m:r>
                        <a:rPr lang="en-US" sz="1800" b="0" i="1" smtClean="0">
                          <a:latin typeface="Cambria Math"/>
                        </a:rPr>
                        <m:t>−2)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n-US" sz="1800" dirty="0" smtClean="0"/>
                  <a:t>(</a:t>
                </a:r>
                <a:r>
                  <a:rPr lang="el-GR" sz="1800" dirty="0" smtClean="0"/>
                  <a:t>β) Στην παραπάνω επίλυση θέτουμε όπου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i="1" dirty="0" smtClean="0"/>
                  <a:t>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r>
                      <a:rPr lang="en-US" sz="1800" b="0" i="1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l-GR" sz="1800" i="1" dirty="0" smtClean="0"/>
                  <a:t> </a:t>
                </a:r>
                <a:r>
                  <a:rPr lang="el-GR" sz="1800" dirty="0" smtClean="0"/>
                  <a:t> και λαμβάνουμε</a:t>
                </a:r>
                <a:r>
                  <a:rPr lang="en-US" sz="1800" dirty="0" smtClean="0"/>
                  <a:t>: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800" i="1" dirty="0"/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+2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+3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−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+2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−2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+3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−3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−3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−3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𝑛</m:t>
                      </m:r>
                      <m:r>
                        <a:rPr lang="en-US" sz="1800" i="1">
                          <a:latin typeface="Cambria Math"/>
                        </a:rPr>
                        <m:t>−3)</m:t>
                      </m:r>
                    </m:oMath>
                  </m:oMathPara>
                </a14:m>
                <a:endParaRPr lang="en-US" sz="1800" i="1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l-GR" sz="1800" i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1111" b="-532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1276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Χαρακτηριστικά Μεγέθη Σημάτων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l-GR" sz="1800" b="1" dirty="0" smtClean="0"/>
                  <a:t>Μέση Τιμή</a:t>
                </a:r>
                <a:r>
                  <a:rPr lang="el-GR" sz="1800" dirty="0"/>
                  <a:t> ενός </a:t>
                </a:r>
                <a:r>
                  <a:rPr lang="el-GR" sz="1800" dirty="0" smtClean="0"/>
                  <a:t>ΣΔΧ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στο διάστημα </a:t>
                </a:r>
                <a:r>
                  <a:rPr lang="el-GR" sz="1800" dirty="0" smtClean="0"/>
                  <a:t>τιμών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[0,</m:t>
                    </m:r>
                    <m:r>
                      <a:rPr lang="el-GR" sz="1800" i="1" dirty="0" smtClean="0">
                        <a:latin typeface="Cambria Math"/>
                      </a:rPr>
                      <m:t>𝛮</m:t>
                    </m:r>
                    <m:r>
                      <a:rPr lang="el-GR" sz="1800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 smtClean="0"/>
                  <a:t>:  </a:t>
                </a:r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𝑁</m:t>
                          </m:r>
                          <m:r>
                            <a:rPr lang="el-GR" sz="1800" i="1">
                              <a:latin typeface="Cambria Math"/>
                            </a:rPr>
                            <m:t>+1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𝑁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algn="l"/>
                <a:endParaRPr lang="el-GR" sz="1800" i="1" dirty="0" smtClean="0">
                  <a:latin typeface="Cambria Math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𝛮</m:t>
                    </m:r>
                    <m:r>
                      <a:rPr lang="el-GR" sz="1800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el-GR" sz="1800" dirty="0" smtClean="0"/>
                  <a:t> είναι το πλήθος των σημείων (δειγμάτων) του σήματος.</a:t>
                </a:r>
              </a:p>
              <a:p>
                <a:pPr algn="l"/>
                <a:r>
                  <a:rPr lang="el-GR" sz="1800" dirty="0" smtClean="0"/>
                  <a:t>Για ένα ημιτονοειδές σήμα η μέση τιμή είναι μηδέν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l-GR" sz="1800" b="0" i="0" smtClean="0">
                        <a:latin typeface="Cambria Math"/>
                      </a:rPr>
                      <m:t>=0)</m:t>
                    </m:r>
                  </m:oMath>
                </a14:m>
                <a:r>
                  <a:rPr lang="el-GR" sz="1800" dirty="0" smtClean="0"/>
                  <a:t>, όταν ως χρονικό διάστημα υπολογισμού θεωρηθεί η μία περίοδος.</a:t>
                </a:r>
                <a:endParaRPr lang="en-US" sz="1800" dirty="0" smtClean="0"/>
              </a:p>
              <a:p>
                <a:pPr algn="l"/>
                <a:r>
                  <a:rPr lang="el-GR" sz="1800" dirty="0" smtClean="0"/>
                  <a:t>Για ένα σταθερό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r>
                      <a:rPr lang="el-GR" sz="1800" b="0" i="1" smtClean="0">
                        <a:latin typeface="Cambria Math"/>
                      </a:rPr>
                      <m:t>𝛢</m:t>
                    </m:r>
                  </m:oMath>
                </a14:m>
                <a:r>
                  <a:rPr lang="el-GR" sz="1800" dirty="0" smtClean="0"/>
                  <a:t>, η μέση τιμή του είναι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l-GR" sz="1800" b="0" i="1" smtClean="0">
                        <a:latin typeface="Cambria Math"/>
                      </a:rPr>
                      <m:t>𝛢</m:t>
                    </m:r>
                  </m:oMath>
                </a14:m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marL="0" indent="0" algn="l">
                  <a:buNone/>
                </a:pPr>
                <a:endParaRPr lang="el-GR" sz="1800" b="1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l-GR" sz="1800" b="1" dirty="0" smtClean="0"/>
                  <a:t>Ενεργός Τιμή</a:t>
                </a:r>
                <a:r>
                  <a:rPr lang="en-US" sz="1800" b="1" dirty="0" smtClean="0"/>
                  <a:t> </a:t>
                </a:r>
                <a:r>
                  <a:rPr lang="el-GR" sz="1800" dirty="0"/>
                  <a:t>ενός ΣΔΧ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στο διάστημα τιμών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[0,</m:t>
                    </m:r>
                    <m:r>
                      <a:rPr lang="el-GR" sz="1800" i="1" dirty="0">
                        <a:latin typeface="Cambria Math"/>
                      </a:rPr>
                      <m:t>𝛮</m:t>
                    </m:r>
                    <m:r>
                      <a:rPr lang="el-GR" sz="1800" i="1" dirty="0">
                        <a:latin typeface="Cambria Math"/>
                      </a:rPr>
                      <m:t>]</m:t>
                    </m:r>
                  </m:oMath>
                </a14:m>
                <a:r>
                  <a:rPr lang="el-GR" sz="1800" b="1" dirty="0" smtClean="0"/>
                  <a:t>:</a:t>
                </a:r>
                <a:endParaRPr lang="en-US" sz="1800" b="1" dirty="0" smtClean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l-GR" sz="1800" b="1" dirty="0" smtClean="0"/>
              </a:p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</m:e>
                      </m:acc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𝑁</m:t>
                          </m:r>
                          <m:r>
                            <a:rPr lang="el-GR" sz="1800" i="1">
                              <a:latin typeface="Cambria Math"/>
                            </a:rPr>
                            <m:t>+1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𝑁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lang="el-GR" sz="1800" b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  <a:blipFill>
                <a:blip r:embed="rId2"/>
                <a:stretch>
                  <a:fillRect l="-578" t="-70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3416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Χαρακτηριστικά Μεγέθη Σημάτων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l-GR" sz="1800" b="1" dirty="0" smtClean="0">
                    <a:solidFill>
                      <a:schemeClr val="tx1"/>
                    </a:solidFill>
                  </a:rPr>
                  <a:t>Ενέργεια </a:t>
                </a:r>
                <a:r>
                  <a:rPr lang="el-GR" sz="1800" dirty="0">
                    <a:solidFill>
                      <a:schemeClr val="tx1"/>
                    </a:solidFill>
                  </a:rPr>
                  <a:t>ενός ΣΔΧ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στο διάστημα τιμών </a:t>
                </a:r>
                <a14:m>
                  <m:oMath xmlns:m="http://schemas.openxmlformats.org/officeDocument/2006/math">
                    <m:r>
                      <a:rPr lang="el-GR" sz="1800" i="1" dirty="0">
                        <a:solidFill>
                          <a:schemeClr val="tx1"/>
                        </a:solidFill>
                        <a:latin typeface="Cambria Math"/>
                      </a:rPr>
                      <m:t>[0,</m:t>
                    </m:r>
                    <m:r>
                      <a:rPr lang="el-GR" sz="1800" i="1" dirty="0">
                        <a:solidFill>
                          <a:schemeClr val="tx1"/>
                        </a:solidFill>
                        <a:latin typeface="Cambria Math"/>
                      </a:rPr>
                      <m:t>𝛮</m:t>
                    </m:r>
                    <m:r>
                      <a:rPr lang="el-GR" sz="1800" i="1" dirty="0">
                        <a:solidFill>
                          <a:schemeClr val="tx1"/>
                        </a:solidFill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: </a:t>
                </a: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𝐸</m:t>
                      </m:r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b="1" dirty="0">
                  <a:solidFill>
                    <a:schemeClr val="tx1"/>
                  </a:solidFill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Αν το σήμα εκτείνεται στο χρονικό διάστημα (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el-GR" sz="1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∞, +∞</m:t>
                    </m:r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</a:rPr>
                  <a:t>), ισχύει: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𝐸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𝑙𝑖𝑚</m:t>
                              </m:r>
                            </m:e>
                            <m:lim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  <m:nary>
                                <m:naryPr>
                                  <m:chr m:val="∑"/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=−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</a:rPr>
                                                <m:t>𝑛</m:t>
                                              </m:r>
                                              <m:r>
                                                <a:rPr lang="en-US" sz="18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</a:rPr>
                                                <m:t> 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80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𝑇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𝑠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d>
                        </m:e>
                      </m:func>
                    </m:oMath>
                  </m:oMathPara>
                </a14:m>
                <a:endParaRPr lang="el-GR" sz="1800" i="1" dirty="0">
                  <a:solidFill>
                    <a:schemeClr val="tx1"/>
                  </a:solidFill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algn="l"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</a:rPr>
                  <a:t> η περίοδος δειγματοληψίας</a:t>
                </a:r>
              </a:p>
              <a:p>
                <a:pPr algn="l">
                  <a:spcAft>
                    <a:spcPts val="600"/>
                  </a:spcAft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Η ενέργεια μπορεί να είναι άπειρη ή πεπερασμένη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algn="l">
                  <a:spcAft>
                    <a:spcPts val="600"/>
                  </a:spcAft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Το σήμα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</a:rPr>
                  <a:t> καλείται </a:t>
                </a:r>
                <a:r>
                  <a:rPr lang="el-GR" sz="1800" b="1" dirty="0" smtClean="0">
                    <a:solidFill>
                      <a:schemeClr val="tx1"/>
                    </a:solidFill>
                  </a:rPr>
                  <a:t>σήμα ενέργειας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 </a:t>
                </a:r>
                <a:r>
                  <a:rPr lang="el-GR" sz="1800" dirty="0">
                    <a:solidFill>
                      <a:schemeClr val="tx1"/>
                    </a:solidFill>
                  </a:rPr>
                  <a:t>α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ν περιέχει πεπερασμένη ενέργεια, δηλ. όταν ισχύει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0&lt;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&lt;</m:t>
                    </m:r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 </a:t>
                </a:r>
                <a:endParaRPr lang="el-GR" sz="1800" b="1" dirty="0">
                  <a:solidFill>
                    <a:schemeClr val="tx1"/>
                  </a:solidFill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5184576"/>
              </a:xfrm>
              <a:blipFill rotWithShape="1">
                <a:blip r:embed="rId2"/>
                <a:stretch>
                  <a:fillRect l="-593" t="-705" r="-1111" b="-352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154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Χαρακτηριστικά Μεγέθη Σημάτων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800" b="1" dirty="0" smtClean="0"/>
                  <a:t>Στιγμιαία Ισχύς </a:t>
                </a:r>
                <a:r>
                  <a:rPr lang="el-GR" sz="1800" dirty="0" smtClean="0"/>
                  <a:t>:</a:t>
                </a:r>
                <a:r>
                  <a:rPr lang="en-US" sz="1800" dirty="0" smtClean="0"/>
                  <a:t> 			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l-GR" sz="1800" b="1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800" b="1" dirty="0" smtClean="0"/>
                  <a:t>Μέση Ισχύς  </a:t>
                </a:r>
                <a:r>
                  <a:rPr lang="el-GR" sz="1800" dirty="0" smtClean="0"/>
                  <a:t>ενός </a:t>
                </a:r>
                <a:r>
                  <a:rPr lang="el-GR" sz="1800" dirty="0"/>
                  <a:t>ΣΔΧ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στο διάστημα τιμών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[0,</m:t>
                    </m:r>
                    <m:r>
                      <a:rPr lang="el-GR" sz="1800" i="1" dirty="0">
                        <a:latin typeface="Cambria Math"/>
                      </a:rPr>
                      <m:t>𝛮</m:t>
                    </m:r>
                    <m:r>
                      <a:rPr lang="el-GR" sz="1800" i="1" dirty="0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/>
                  <a:t>:  </a:t>
                </a:r>
                <a:endParaRPr lang="el-GR" sz="1800" b="1" dirty="0"/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𝑃</m:t>
                      </m:r>
                      <m:r>
                        <a:rPr lang="en-US" sz="1800" b="0" i="1" smtClean="0">
                          <a:latin typeface="Cambria Math"/>
                        </a:rPr>
                        <m:t>= </m:t>
                      </m:r>
                      <m:acc>
                        <m:accPr>
                          <m:chr m:val="̅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l-GR" sz="1800" i="1">
                              <a:latin typeface="Cambria Math"/>
                            </a:rPr>
                            <m:t>𝑃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acc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𝑁</m:t>
                          </m:r>
                          <m:r>
                            <a:rPr lang="el-GR" sz="1800" i="1">
                              <a:latin typeface="Cambria Math"/>
                            </a:rPr>
                            <m:t>+1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b="1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800" dirty="0"/>
                  <a:t>Αν το σήμα εκτείνεται στο χρονικό διάστημα (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−</m:t>
                    </m:r>
                    <m:r>
                      <a:rPr lang="el-GR" sz="1800" i="1">
                        <a:latin typeface="Cambria Math"/>
                        <a:ea typeface="Cambria Math"/>
                      </a:rPr>
                      <m:t>∞, +∞</m:t>
                    </m:r>
                  </m:oMath>
                </a14:m>
                <a:r>
                  <a:rPr lang="el-GR" sz="1800" dirty="0"/>
                  <a:t>), ισχύει </a:t>
                </a:r>
                <a:r>
                  <a:rPr lang="el-GR" sz="1800" dirty="0" smtClean="0">
                    <a:latin typeface="Cambria Math"/>
                  </a:rPr>
                  <a:t>: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𝑃</m:t>
                      </m:r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l-GR" sz="1800" i="1">
                              <a:latin typeface="Cambria Math"/>
                            </a:rPr>
                            <m:t>𝑃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acc>
                      <m:r>
                        <a:rPr lang="en-US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lang="en-US" sz="1800" i="1" smtClean="0">
                                  <a:latin typeface="Cambria Math"/>
                                </a:rPr>
                                <m:t>𝑙𝑖𝑚</m:t>
                              </m:r>
                            </m:e>
                            <m:lim>
                              <m:r>
                                <a:rPr lang="en-US" sz="1800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f>
                            <m:f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fName>
                        <m:e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=−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  <m:r>
                            <a:rPr lang="en-US" sz="1800" b="0" i="1" smtClean="0"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𝑙𝑖𝑚</m:t>
                                  </m:r>
                                </m:e>
                                <m:lim>
                                  <m:r>
                                    <a:rPr lang="en-US" sz="1800" i="1">
                                      <a:latin typeface="Cambria Math"/>
                                    </a:rPr>
                                    <m:t>𝑁</m:t>
                                  </m:r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→∞</m:t>
                                  </m:r>
                                </m:lim>
                              </m:limLow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𝑁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+1</m:t>
                                  </m:r>
                                </m:den>
                              </m:f>
                            </m:fName>
                            <m:e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</m:func>
                        </m:e>
                      </m:func>
                    </m:oMath>
                  </m:oMathPara>
                </a14:m>
                <a:endParaRPr lang="el-GR" sz="1800" i="1" dirty="0" smtClean="0"/>
              </a:p>
              <a:p>
                <a:pPr>
                  <a:spcBef>
                    <a:spcPts val="600"/>
                  </a:spcBef>
                </a:pPr>
                <a:endParaRPr lang="en-US" sz="1800" dirty="0" smtClean="0"/>
              </a:p>
              <a:p>
                <a:pPr>
                  <a:spcBef>
                    <a:spcPts val="600"/>
                  </a:spcBef>
                </a:pP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καλείται </a:t>
                </a:r>
                <a:r>
                  <a:rPr lang="el-GR" sz="1800" b="1" dirty="0"/>
                  <a:t>σήμα </a:t>
                </a:r>
                <a:r>
                  <a:rPr lang="el-GR" sz="1800" b="1" dirty="0" smtClean="0"/>
                  <a:t>ισχύος</a:t>
                </a:r>
                <a:r>
                  <a:rPr lang="el-GR" sz="1800" b="1" dirty="0"/>
                  <a:t> </a:t>
                </a:r>
                <a:r>
                  <a:rPr lang="el-GR" sz="1800" dirty="0" smtClean="0"/>
                  <a:t> αν ισχύει </a:t>
                </a:r>
                <a14:m>
                  <m:oMath xmlns:m="http://schemas.openxmlformats.org/officeDocument/2006/math">
                    <m:r>
                      <a:rPr lang="el-GR" sz="1800" b="0" i="0" smtClean="0">
                        <a:latin typeface="Cambria Math"/>
                      </a:rPr>
                      <m:t>0&lt;</m:t>
                    </m:r>
                    <m:r>
                      <a:rPr lang="en-US" sz="1800" b="0" i="1" smtClean="0">
                        <a:latin typeface="Cambria Math"/>
                      </a:rPr>
                      <m:t>𝑃</m:t>
                    </m:r>
                    <m:r>
                      <a:rPr lang="el-GR" sz="1800" b="0" i="1" smtClean="0">
                        <a:latin typeface="Cambria Math"/>
                      </a:rPr>
                      <m:t>&lt;</m:t>
                    </m:r>
                    <m:r>
                      <a:rPr lang="el-GR" sz="1800" b="0" i="1" smtClean="0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el-GR" sz="1800" dirty="0" smtClean="0"/>
                  <a:t>. 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l-GR" sz="1800" dirty="0">
                    <a:latin typeface="Cambria Math"/>
                  </a:rPr>
                  <a:t>Η μέση ισχύς </a:t>
                </a:r>
                <a:r>
                  <a:rPr lang="el-GR" sz="1800" b="1" dirty="0" smtClean="0">
                    <a:latin typeface="Cambria Math"/>
                  </a:rPr>
                  <a:t>περιοδικού </a:t>
                </a:r>
                <a:r>
                  <a:rPr lang="el-GR" sz="1800" b="1" dirty="0">
                    <a:latin typeface="Cambria Math"/>
                  </a:rPr>
                  <a:t>σήματος </a:t>
                </a:r>
                <a:r>
                  <a:rPr lang="el-GR" sz="1800" dirty="0">
                    <a:latin typeface="Cambria Math"/>
                  </a:rPr>
                  <a:t>είναι πεπερασμένη και ίση με </a:t>
                </a:r>
                <a:r>
                  <a:rPr lang="el-GR" sz="1800" dirty="0" smtClean="0">
                    <a:latin typeface="Cambria Math"/>
                  </a:rPr>
                  <a:t>τη </a:t>
                </a:r>
                <a:r>
                  <a:rPr lang="el-GR" sz="1800" dirty="0">
                    <a:latin typeface="Cambria Math"/>
                  </a:rPr>
                  <a:t>μέση ισχύ σε μία </a:t>
                </a:r>
                <a:r>
                  <a:rPr lang="el-GR" sz="1800" dirty="0" smtClean="0">
                    <a:latin typeface="Cambria Math"/>
                  </a:rPr>
                  <a:t>περίοδο Ν:</a:t>
                </a:r>
                <a:endParaRPr lang="el-GR" sz="1800" dirty="0">
                  <a:latin typeface="Cambria Math"/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𝑃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</m:den>
                          </m:f>
                        </m:fName>
                        <m:e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)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func>
                    </m:oMath>
                  </m:oMathPara>
                </a14:m>
                <a:endParaRPr lang="el-GR" sz="1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5184576"/>
              </a:xfrm>
              <a:blipFill rotWithShape="1">
                <a:blip r:embed="rId2"/>
                <a:stretch>
                  <a:fillRect l="-593" t="-70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19549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Χαρακτηριστικά Μεγέθη Σημάτων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b="1" dirty="0" smtClean="0"/>
              <a:t>Συμπεράσματα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Ένα σήμα μπορεί να είναι σήμα ενέργειας </a:t>
            </a:r>
            <a:r>
              <a:rPr lang="el-GR" sz="1800" u="sng" dirty="0" smtClean="0"/>
              <a:t>ή</a:t>
            </a:r>
            <a:r>
              <a:rPr lang="el-GR" sz="1800" dirty="0" smtClean="0"/>
              <a:t> σήμα ισχύος </a:t>
            </a:r>
            <a:r>
              <a:rPr lang="el-GR" sz="1800" u="sng" dirty="0" smtClean="0"/>
              <a:t>ή</a:t>
            </a:r>
            <a:r>
              <a:rPr lang="el-GR" sz="1800" dirty="0" smtClean="0"/>
              <a:t> τίποτε από τα δύο. Δεν μπορεί </a:t>
            </a:r>
            <a:r>
              <a:rPr lang="el-GR" sz="1800" dirty="0"/>
              <a:t>να είναι </a:t>
            </a:r>
            <a:r>
              <a:rPr lang="el-GR" sz="1800" dirty="0" smtClean="0"/>
              <a:t>ταυτόχρονα σήμα </a:t>
            </a:r>
            <a:r>
              <a:rPr lang="el-GR" sz="1800" dirty="0"/>
              <a:t>ενέργειας </a:t>
            </a:r>
            <a:r>
              <a:rPr lang="el-GR" sz="1800" u="sng" dirty="0" smtClean="0"/>
              <a:t>και</a:t>
            </a:r>
            <a:r>
              <a:rPr lang="el-GR" sz="1800" dirty="0" smtClean="0"/>
              <a:t> σήμα ισχύος.</a:t>
            </a:r>
            <a:endParaRPr lang="en-US" sz="1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Ένα σήμα ενέργειας έχει μηδενική ισχύ, επειδή η πεπερασμένη ενέργεια διαιρείται με άπειρο χρόνο.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Ένα σήμα ισχύος έχει άπειρη ενέργεια, επειδή η πεπερασμένη ισχύς του πολλαπλασιάζεται με άπειρο χρόνο.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Σήματα με άπειρη ενέργεια μπορούν να έχουν πεπερασμένη μέση ισχύ</a:t>
            </a:r>
            <a:r>
              <a:rPr lang="en-US" sz="1800" dirty="0"/>
              <a:t>.</a:t>
            </a:r>
            <a:endParaRPr lang="el-GR" sz="1800" dirty="0"/>
          </a:p>
          <a:p>
            <a:pPr marL="0" indent="0"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>
              <a:latin typeface="Cambria Math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7289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Χαρακτηριστικά Μεγέθη Σημάτων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b="1" dirty="0" smtClean="0"/>
              <a:t>Για περιοδικά σήματα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Τα περιοδικά σήματα είναι σήματα ισχύος.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>
                <a:latin typeface="Cambria Math"/>
              </a:rPr>
              <a:t>Αν ένα περιοδικό σήμα παίρνει πεπερασμένες τιμές, τότε η ενέργειά του σε μία περίοδο είναι πεπερασμένη</a:t>
            </a:r>
            <a:r>
              <a:rPr lang="el-GR" sz="1800" dirty="0" smtClean="0">
                <a:latin typeface="Cambria Math"/>
              </a:rPr>
              <a:t>.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>
                <a:latin typeface="Cambria Math"/>
              </a:rPr>
              <a:t>Η </a:t>
            </a:r>
            <a:r>
              <a:rPr lang="el-GR" sz="1800" dirty="0">
                <a:latin typeface="Cambria Math"/>
              </a:rPr>
              <a:t>ενέργεια του σήματος σε όλο το χρόνο είναι </a:t>
            </a:r>
            <a:r>
              <a:rPr lang="el-GR" sz="1800" dirty="0" smtClean="0">
                <a:latin typeface="Cambria Math"/>
              </a:rPr>
              <a:t>άπειρη, επειδή είναι </a:t>
            </a:r>
            <a:r>
              <a:rPr lang="el-GR" sz="1800" dirty="0"/>
              <a:t>το άθροισμα της ενέργειας άπειρων περιόδων</a:t>
            </a:r>
            <a:r>
              <a:rPr lang="el-GR" sz="1800" dirty="0" smtClean="0">
                <a:latin typeface="Cambria Math"/>
              </a:rPr>
              <a:t>.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Γι αυτό το λόγο ένα </a:t>
            </a:r>
            <a:r>
              <a:rPr lang="el-GR" sz="1800" dirty="0"/>
              <a:t>περιοδικό σήμα δεν είναι τύπου </a:t>
            </a:r>
            <a:r>
              <a:rPr lang="el-GR" sz="1800" dirty="0" smtClean="0"/>
              <a:t>ενέργειας.</a:t>
            </a:r>
            <a:endParaRPr lang="el-GR" sz="1800" dirty="0"/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l-GR" sz="1800" dirty="0">
              <a:latin typeface="Cambria Math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7036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Σήματα Διακριτού Χρόνου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Μετασχηματισμοί </a:t>
            </a:r>
            <a:r>
              <a:rPr lang="el-GR" dirty="0"/>
              <a:t>της Ανεξάρτητης Μεταβλητής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dirty="0"/>
              <a:t>Πράξεις σε ΣΔΧ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dirty="0"/>
              <a:t>Ανάλυση ΣΔΧ σε Μοναδιαίες Ώσεις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dirty="0"/>
              <a:t>Χαρακτηριστικά Μεγέθη </a:t>
            </a:r>
            <a:r>
              <a:rPr lang="el-GR" dirty="0" smtClean="0"/>
              <a:t>Σημάτων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προσδιορίσετε την ενέργεια και τη μέση ισχύ του μοναδιαίου βήματος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.</m:t>
                    </m:r>
                  </m:oMath>
                </a14:m>
                <a:endParaRPr lang="en-US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n-US" sz="1800" dirty="0"/>
                  <a:t>:</a:t>
                </a:r>
                <a:r>
                  <a:rPr lang="el-GR" sz="1800" dirty="0" smtClean="0"/>
                  <a:t>	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800" b="1" dirty="0" smtClean="0"/>
                  <a:t>Ενέργεια</a:t>
                </a:r>
                <a:r>
                  <a:rPr lang="el-GR" sz="1800" dirty="0" smtClean="0"/>
                  <a:t>	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𝐸</m:t>
                      </m:r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</m:e>
                      </m:nary>
                      <m:r>
                        <a:rPr lang="en-US" sz="1800" i="1" smtClean="0">
                          <a:latin typeface="Cambria Math"/>
                          <a:ea typeface="Cambria Math"/>
                        </a:rPr>
                        <m:t>∞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400050" lvl="1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Επειδή η ενέργεια είναι άπειρη, το σήμα δεν είναι σήμα ενέργειας.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800" b="1" dirty="0" smtClean="0"/>
                  <a:t>Μέση Ισχύς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𝑃</m:t>
                      </m:r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𝑙𝑖𝑚</m:t>
                              </m:r>
                            </m:e>
                            <m:lim>
                              <m:r>
                                <a:rPr lang="en-US" sz="1800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e>
                      </m:func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𝑢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</m:e>
                      </m:nary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𝑙𝑖𝑚</m:t>
                              </m:r>
                            </m:e>
                            <m:lim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  <m:func>
                            <m:func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1800" b="0" i="1" smtClean="0">
                                  <a:latin typeface="Cambria Math"/>
                                </a:rPr>
                                <m:t>=</m:t>
                              </m:r>
                              <m:limLow>
                                <m:limLow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𝑙𝑖𝑚</m:t>
                                  </m:r>
                                </m:e>
                                <m:lim>
                                  <m:r>
                                    <a:rPr lang="en-US" sz="1800" i="1">
                                      <a:latin typeface="Cambria Math"/>
                                    </a:rPr>
                                    <m:t>𝑁</m:t>
                                  </m:r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𝑁</m:t>
                                      </m:r>
                                    </m:den>
                                  </m:f>
                                </m:num>
                                <m:den>
                                  <m:r>
                                    <a:rPr lang="en-US" sz="1800" i="1">
                                      <a:latin typeface="Cambria Math"/>
                                    </a:rPr>
                                    <m:t>2+</m:t>
                                  </m:r>
                                  <m:f>
                                    <m:f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𝑁</m:t>
                                      </m:r>
                                    </m:den>
                                  </m:f>
                                </m:den>
                              </m:f>
                              <m:r>
                                <a:rPr lang="en-US" sz="1800" b="0" i="1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</m:e>
                      </m:func>
                    </m:oMath>
                  </m:oMathPara>
                </a14:m>
                <a:endParaRPr lang="en-US" sz="1800" i="1" dirty="0" smtClean="0"/>
              </a:p>
              <a:p>
                <a:pPr marL="400050" lvl="1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400050" lvl="1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Επειδή </a:t>
                </a:r>
                <a:r>
                  <a:rPr lang="el-GR" sz="1800" dirty="0"/>
                  <a:t>η </a:t>
                </a:r>
                <a:r>
                  <a:rPr lang="el-GR" sz="1800" dirty="0" smtClean="0"/>
                  <a:t>μέση ισχύς είναι πεπερασμένη, </a:t>
                </a:r>
                <a:r>
                  <a:rPr lang="el-GR" sz="1800" dirty="0"/>
                  <a:t>το σήμα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σήμα </a:t>
                </a:r>
                <a:r>
                  <a:rPr lang="el-GR" sz="1800" dirty="0" smtClean="0"/>
                  <a:t>ισχύος.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b="-64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2103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</p:spPr>
            <p:txBody>
              <a:bodyPr>
                <a:normAutofit lnSpcReduction="10000"/>
              </a:bodyPr>
              <a:lstStyle/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dirty="0" smtClean="0"/>
                  <a:t>(</a:t>
                </a:r>
                <a:r>
                  <a:rPr lang="el-GR" sz="1800" dirty="0"/>
                  <a:t>α) Να βρεθεί η αριθμητική τιμή </a:t>
                </a:r>
                <a:r>
                  <a:rPr lang="el-GR" sz="1800" dirty="0" smtClean="0"/>
                  <a:t>[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𝐴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nary>
                  </m:oMath>
                </a14:m>
                <a:r>
                  <a:rPr lang="el-GR" sz="1800" dirty="0" smtClean="0"/>
                  <a:t>] του σήματος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l-GR" sz="1800" dirty="0"/>
              </a:p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dirty="0"/>
                  <a:t>(β) Να υπολογιστεί η ισχύς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𝑃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nary>
                  </m:oMath>
                </a14:m>
                <a:endParaRPr lang="el-GR" sz="1800" dirty="0"/>
              </a:p>
              <a:p>
                <a:pPr marL="0" indent="0" algn="l">
                  <a:spcAft>
                    <a:spcPts val="600"/>
                  </a:spcAft>
                  <a:buNone/>
                </a:pPr>
                <a:r>
                  <a:rPr lang="el-GR" sz="1800" dirty="0"/>
                  <a:t>(γ) Αν 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εφαρμοστεί στην είσοδο ενός χρονικά μεταβαλλόμενου συστήματος που περιγράφεται από τη σχέση εισόδου – εξόδου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, να βρεθεί η ισχύς του σήματος εξόδου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.</a:t>
                </a:r>
                <a:endParaRPr lang="el-GR" sz="1800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l-GR" sz="1800" b="1" u="sng" dirty="0"/>
                  <a:t>Απάντηση</a:t>
                </a:r>
                <a:r>
                  <a:rPr lang="el-GR" sz="1800" dirty="0"/>
                  <a:t>: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l-GR" sz="1800" dirty="0"/>
                  <a:t>(α) Με χρήση Γεωμετρικών Προόδων έχουμε:</a:t>
                </a:r>
                <a:r>
                  <a:rPr lang="el-GR" sz="1800" i="1" dirty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𝐴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nary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el-GR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nary>
                  </m:oMath>
                </a14:m>
                <a:endParaRPr lang="el-GR" sz="1800" i="1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l-GR" sz="1800" dirty="0" smtClean="0"/>
                  <a:t>Θέτοντας όπου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, 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−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, έχουμε: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𝐴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</a:t>
                </a:r>
                <a:r>
                  <a:rPr lang="el-GR" sz="1800" dirty="0"/>
                  <a:t>τις γεωμετρικές προόδους προκύπτει ότι :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𝐴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1−</m:t>
                        </m:r>
                        <m:f>
                          <m:f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l-GR" sz="1800" i="1">
                                <a:latin typeface="Cambria Math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l-GR" sz="1800" i="1">
                        <a:latin typeface="Cambria Math"/>
                      </a:rPr>
                      <m:t>=3</m:t>
                    </m:r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  <a:blipFill rotWithShape="1">
                <a:blip r:embed="rId2"/>
                <a:stretch>
                  <a:fillRect l="-578" r="-8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617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l-GR" dirty="0"/>
              <a:t>5</a:t>
            </a:r>
            <a:r>
              <a:rPr lang="el-GR" dirty="0" smtClean="0"/>
              <a:t>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l-GR" sz="1800" dirty="0" smtClean="0"/>
                  <a:t>(β) Η </a:t>
                </a:r>
                <a:r>
                  <a:rPr lang="el-GR" sz="1800" dirty="0"/>
                  <a:t>ισχύς 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δίνεται από: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nary>
                    <m:r>
                      <a:rPr lang="el-GR" sz="1800" i="1">
                        <a:latin typeface="Cambria Math"/>
                      </a:rPr>
                      <m:t>. </m:t>
                    </m:r>
                  </m:oMath>
                </a14:m>
                <a:r>
                  <a:rPr lang="el-GR" sz="1800" dirty="0"/>
                  <a:t> Αντικαθιστώντας την τιμή του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και στη συνέχεια θέτοντας όπου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 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–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 και χρησιμοποιώντας γεωμετρικές προόδους έχουμε: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</m:sup>
                        </m:sSup>
                      </m:e>
                    </m:nary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−2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</m:sup>
                        </m:sSup>
                      </m:e>
                    </m:nary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</m:sup>
                        </m:sSup>
                      </m:e>
                    </m:nary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1−</m:t>
                        </m:r>
                        <m:f>
                          <m:f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800" i="1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el-GR" sz="1800" i="1">
                                <a:latin typeface="Cambria Math"/>
                              </a:rPr>
                              <m:t>9</m:t>
                            </m:r>
                          </m:den>
                        </m:f>
                      </m:den>
                    </m:f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el-GR" sz="18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800" dirty="0" smtClean="0"/>
                  <a:t>(</a:t>
                </a:r>
                <a:r>
                  <a:rPr lang="el-GR" sz="1800" dirty="0" smtClean="0"/>
                  <a:t>γ) Η ισχύς 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δίνεται </a:t>
                </a:r>
                <a:r>
                  <a:rPr lang="el-GR" sz="1800" dirty="0" smtClean="0"/>
                  <a:t>από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𝑛𝑥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9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r>
                  <a:rPr lang="el-GR" sz="1800" dirty="0"/>
                  <a:t> (1</a:t>
                </a:r>
                <a:r>
                  <a:rPr lang="el-GR" sz="1800" dirty="0" smtClean="0"/>
                  <a:t>).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l-GR" sz="1800" dirty="0" smtClean="0"/>
                  <a:t> </a:t>
                </a:r>
                <a:endParaRPr lang="el-GR" sz="1800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l-GR" sz="1800" dirty="0"/>
                  <a:t>Είναι γνωστό ότι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1−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𝑎</m:t>
                                </m:r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l-GR" sz="1800" i="1">
                        <a:latin typeface="Cambria Math"/>
                      </a:rPr>
                      <m:t> 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όταν</m:t>
                    </m:r>
                    <m:r>
                      <a:rPr lang="el-GR" sz="1800" i="1">
                        <a:latin typeface="Cambria Math"/>
                      </a:rPr>
                      <m:t>  </m:t>
                    </m:r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&lt;1.</m:t>
                    </m:r>
                  </m:oMath>
                </a14:m>
                <a:r>
                  <a:rPr lang="el-GR" sz="1800" dirty="0"/>
                  <a:t> Παραγωγίζοντας και τα δύο μέλη της εξίσωσης ως προς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𝑎</m:t>
                    </m:r>
                  </m:oMath>
                </a14:m>
                <a:r>
                  <a:rPr lang="el-GR" sz="1800" dirty="0"/>
                  <a:t> έχουμε: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nary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𝑑𝑎</m:t>
                        </m:r>
                      </m:den>
                    </m:f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1−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𝑎</m:t>
                                </m:r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1+</m:t>
                        </m:r>
                        <m:r>
                          <a:rPr lang="el-GR" sz="1800" i="1">
                            <a:latin typeface="Cambria Math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1−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𝑎</m:t>
                                </m:r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l-GR" sz="1800" dirty="0"/>
                  <a:t>.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l-GR" sz="1800" dirty="0" smtClean="0"/>
                  <a:t>Επομένως </a:t>
                </a:r>
                <a:r>
                  <a:rPr lang="el-GR" sz="1800" dirty="0"/>
                  <a:t>ισχύει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𝑎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1+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1−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𝑎</m:t>
                                </m:r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l-GR" sz="18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l-GR" sz="1800" dirty="0" smtClean="0"/>
                  <a:t>Χρησιμοποιώντας </a:t>
                </a:r>
                <a:r>
                  <a:rPr lang="el-GR" sz="1800" dirty="0"/>
                  <a:t>την έκφραση αυτή για να υπολογίσουμε το άθροισμα στην εξίσωση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r>
                  <a:rPr lang="el-GR" sz="1800" dirty="0"/>
                  <a:t>,  και βρίσκουμε: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9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nary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l-GR" sz="1800" i="1">
                                    <a:latin typeface="Cambria Math"/>
                                  </a:rPr>
                                  <m:t>9</m:t>
                                </m:r>
                              </m:den>
                            </m:f>
                          </m:e>
                        </m:d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13</m:t>
                                </m:r>
                              </m:num>
                              <m:den>
                                <m:r>
                                  <a:rPr lang="el-GR" sz="1800" i="1">
                                    <a:latin typeface="Cambria Math"/>
                                  </a:rPr>
                                  <m:t>9</m:t>
                                </m:r>
                              </m:den>
                            </m:f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9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468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125</m:t>
                        </m:r>
                      </m:den>
                    </m:f>
                  </m:oMath>
                </a14:m>
                <a:endParaRPr lang="el-GR" sz="18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l-GR" sz="1800" dirty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  <a:blipFill rotWithShape="1">
                <a:blip r:embed="rId2"/>
                <a:stretch>
                  <a:fillRect l="-578" t="-8461" r="-1156" b="-834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7193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Μετασχηματισμοί της Ανεξάρτητης Μεταβλητής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052736"/>
                <a:ext cx="8424936" cy="5328592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b="1" dirty="0" smtClean="0"/>
                  <a:t>1.   Χρονική Μετατόπιση</a:t>
                </a:r>
                <a:r>
                  <a:rPr lang="en-US" sz="1800" b="1" dirty="0" smtClean="0"/>
                  <a:t>:	</a:t>
                </a:r>
                <a:r>
                  <a:rPr lang="el-GR" sz="1800" b="1" dirty="0" smtClean="0"/>
                  <a:t>			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𝑜</m:t>
                            </m:r>
                          </m:sub>
                        </m:sSub>
                      </m:e>
                    </m:d>
                  </m:oMath>
                </a14:m>
                <a:endParaRPr lang="el-GR" sz="1800" dirty="0" smtClean="0"/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 smtClean="0"/>
                  <a:t>Αν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m:rPr>
                        <m:nor/>
                      </m:rPr>
                      <a:rPr lang="en-US" sz="1800" dirty="0"/>
                      <m:t>&gt;0</m:t>
                    </m:r>
                  </m:oMath>
                </a14:m>
                <a:r>
                  <a:rPr lang="el-GR" sz="1800" dirty="0" smtClean="0"/>
                  <a:t>  το σήμα μετατοπίζεται προς τα δεξιά </a:t>
                </a:r>
                <a14:m>
                  <m:oMath xmlns:m="http://schemas.openxmlformats.org/officeDocument/2006/math">
                    <m:r>
                      <a:rPr lang="el-GR" sz="1800" b="0" i="0" dirty="0" smtClean="0">
                        <a:latin typeface="Cambria Math"/>
                      </a:rPr>
                      <m:t>[</m:t>
                    </m:r>
                    <m:r>
                      <m:rPr>
                        <m:nor/>
                      </m:rPr>
                      <a:rPr lang="el-GR" sz="1800" b="1" dirty="0"/>
                      <m:t>καθυστέρηση</m:t>
                    </m:r>
                  </m:oMath>
                </a14:m>
                <a:r>
                  <a:rPr lang="el-GR" sz="1800" dirty="0" smtClean="0"/>
                  <a:t>]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 smtClean="0"/>
                  <a:t>Αν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𝑜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&lt;</m:t>
                    </m:r>
                    <m:r>
                      <m:rPr>
                        <m:nor/>
                      </m:rPr>
                      <a:rPr lang="en-US" sz="1800" dirty="0"/>
                      <m:t>0</m:t>
                    </m:r>
                  </m:oMath>
                </a14:m>
                <a:r>
                  <a:rPr lang="el-GR" sz="1800" dirty="0"/>
                  <a:t> το σήμα μετατοπίζεται προς τα </a:t>
                </a:r>
                <a:r>
                  <a:rPr lang="el-GR" sz="1800" dirty="0" smtClean="0"/>
                  <a:t>αριστερά </a:t>
                </a:r>
                <a14:m>
                  <m:oMath xmlns:m="http://schemas.openxmlformats.org/officeDocument/2006/math">
                    <m:r>
                      <a:rPr lang="el-GR" sz="1800" dirty="0">
                        <a:latin typeface="Cambria Math"/>
                      </a:rPr>
                      <m:t>[</m:t>
                    </m:r>
                    <m:r>
                      <m:rPr>
                        <m:nor/>
                      </m:rPr>
                      <a:rPr lang="el-GR" sz="1800" b="1" i="0" dirty="0" smtClean="0">
                        <a:latin typeface="Cambria Math"/>
                      </a:rPr>
                      <m:t>προπορεία</m:t>
                    </m:r>
                  </m:oMath>
                </a14:m>
                <a:r>
                  <a:rPr lang="el-GR" sz="1800" dirty="0"/>
                  <a:t>]</a:t>
                </a:r>
                <a:endParaRPr lang="el-GR" sz="1800" dirty="0" smtClean="0"/>
              </a:p>
              <a:p>
                <a:pPr marL="0" indent="0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b="1" dirty="0" smtClean="0"/>
                  <a:t>2.   Αντιστροφή</a:t>
                </a:r>
                <a:r>
                  <a:rPr lang="en-US" sz="1800" b="1" dirty="0" smtClean="0"/>
                  <a:t> 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αναδίπλωση)</a:t>
                </a:r>
                <a:r>
                  <a:rPr lang="el-GR" sz="1800" b="1" dirty="0" smtClean="0"/>
                  <a:t>	</a:t>
                </a:r>
                <a:r>
                  <a:rPr lang="en-US" sz="1800" b="1" dirty="0" smtClean="0"/>
                  <a:t>	</a:t>
                </a:r>
                <a:r>
                  <a:rPr lang="el-GR" sz="1800" b="1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(−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:endParaRPr lang="el-GR" sz="1800" b="1" dirty="0" smtClean="0"/>
              </a:p>
              <a:p>
                <a:pPr marL="0" indent="0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b="1" dirty="0" smtClean="0"/>
                  <a:t>3.   Κλιμάκωση στο χρόνο	</a:t>
                </a:r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 smtClean="0">
                    <a:latin typeface="Cambria Math"/>
                  </a:rPr>
                  <a:t>Διαίρεση συχνότητας</a:t>
                </a:r>
                <a:r>
                  <a:rPr lang="en-US" sz="1800" b="1" dirty="0" smtClean="0">
                    <a:latin typeface="Cambria Math"/>
                  </a:rPr>
                  <a:t> (down sampling)</a:t>
                </a:r>
                <a:r>
                  <a:rPr lang="el-GR" sz="1800" b="1" dirty="0" smtClean="0">
                    <a:latin typeface="Cambria Math"/>
                  </a:rPr>
                  <a:t>:	</a:t>
                </a:r>
                <a:r>
                  <a:rPr lang="en-US" sz="1800" b="1" dirty="0" smtClean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Μ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(Μ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  <a:ea typeface="Cambria Math"/>
                      </a:rPr>
                      <m:t>∈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  <a:ea typeface="Cambria Math"/>
                      </a:rPr>
                      <m:t>Ν</m:t>
                    </m:r>
                    <m:r>
                      <a:rPr lang="el-GR" sz="180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l-GR" sz="1800" b="1" dirty="0" smtClean="0"/>
                  <a:t> </a:t>
                </a:r>
                <a:br>
                  <a:rPr lang="el-GR" sz="1800" b="1" dirty="0" smtClean="0"/>
                </a:b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σχηματίζεται λαμβάνοντας κάθε φορά το δείγμα Μ-τάξης του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.</a:t>
                </a:r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 smtClean="0">
                    <a:latin typeface="Cambria Math"/>
                  </a:rPr>
                  <a:t>Πολλαπλασιασμός συχνότητας</a:t>
                </a:r>
                <a:r>
                  <a:rPr lang="en-US" sz="1800" b="1" dirty="0" smtClean="0">
                    <a:latin typeface="Cambria Math"/>
                  </a:rPr>
                  <a:t> (up sampling)</a:t>
                </a:r>
                <a:r>
                  <a:rPr lang="el-GR" sz="1800" b="1" dirty="0" smtClean="0">
                    <a:latin typeface="Cambria Math"/>
                  </a:rPr>
                  <a:t>: </a:t>
                </a:r>
                <a:r>
                  <a:rPr lang="el-GR" sz="1800" b="1" dirty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b="0" i="1" smtClean="0">
                        <a:latin typeface="Cambria Math"/>
                      </a:rPr>
                      <m:t>/</m:t>
                    </m:r>
                    <m:r>
                      <a:rPr lang="en-US" sz="1800" b="0" i="1" smtClean="0">
                        <a:latin typeface="Cambria Math"/>
                      </a:rPr>
                      <m:t>𝑁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N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  <a:ea typeface="Cambria Math"/>
                      </a:rPr>
                      <m:t>∈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  <a:ea typeface="Cambria Math"/>
                      </a:rPr>
                      <m:t>Ν</m:t>
                    </m:r>
                    <m:r>
                      <a:rPr lang="el-GR" sz="180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l-GR" sz="1800" b="1" dirty="0"/>
                  <a:t> </a:t>
                </a:r>
                <a:br>
                  <a:rPr lang="el-GR" sz="1800" b="1" dirty="0"/>
                </a:b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σχηματίζεται </a:t>
                </a:r>
                <a:r>
                  <a:rPr lang="el-GR" sz="1800" dirty="0" smtClean="0"/>
                  <a:t>παρεμβάλλοντας Ν-1 μηδενικά ανάμεσα σε κάθε δείγμα 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b="1" dirty="0" smtClean="0"/>
                  <a:t>Προσοχή</a:t>
                </a:r>
                <a:r>
                  <a:rPr lang="el-GR" sz="1800" dirty="0" smtClean="0"/>
                  <a:t>: Οι πράξεις της μετατόπισης, αντιστροφής και κλιμάκωσης εξαρτώνται από την </a:t>
                </a:r>
                <a:r>
                  <a:rPr lang="el-GR" sz="1800" b="1" dirty="0" smtClean="0"/>
                  <a:t>σειρά </a:t>
                </a:r>
                <a:r>
                  <a:rPr lang="el-GR" sz="1800" dirty="0" smtClean="0"/>
                  <a:t>με την οποία θα εκτελεστούν.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052736"/>
                <a:ext cx="8424936" cy="5328592"/>
              </a:xfrm>
              <a:blipFill rotWithShape="1">
                <a:blip r:embed="rId2"/>
                <a:stretch>
                  <a:fillRect l="-579" t="-6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850106"/>
          </a:xfrm>
        </p:spPr>
        <p:txBody>
          <a:bodyPr>
            <a:noAutofit/>
          </a:bodyPr>
          <a:lstStyle/>
          <a:p>
            <a:r>
              <a:rPr lang="el-GR" sz="2500" dirty="0" smtClean="0"/>
              <a:t>Παραδείγματα Μετασχηματισμών της Ανεξάρτητης Μεταβλητής</a:t>
            </a:r>
            <a:endParaRPr lang="el-GR" sz="25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917892"/>
            <a:ext cx="7632327" cy="575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801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Πράξεις σε Σήματα Διακριτού Χρόνου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5256584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Πρόσθεση		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        −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∞&lt;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&lt;∞</m:t>
                    </m:r>
                  </m:oMath>
                </a14:m>
                <a:r>
                  <a:rPr lang="en-US" sz="1800" dirty="0" smtClean="0"/>
                  <a:t>      </a:t>
                </a:r>
              </a:p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b="1" dirty="0" smtClean="0"/>
              </a:p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Πολλαπλασιασμός 	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latin typeface="Cambria Math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             −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∞&lt;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&lt;∞</m:t>
                    </m:r>
                  </m:oMath>
                </a14:m>
                <a:r>
                  <a:rPr lang="en-US" sz="1800" dirty="0" smtClean="0"/>
                  <a:t>      </a:t>
                </a:r>
                <a:endParaRPr lang="el-GR" sz="1800" dirty="0"/>
              </a:p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b="1" dirty="0" smtClean="0"/>
              </a:p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Κλιμάκωση  πλάτους	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𝑐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                       −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∞&lt;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&lt;∞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,</a:t>
                </a:r>
                <a:r>
                  <a:rPr lang="en-US" sz="1800" dirty="0" smtClean="0"/>
                  <a:t> 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𝑐</m:t>
                    </m:r>
                    <m:r>
                      <a:rPr lang="el-GR" sz="1800" i="1">
                        <a:latin typeface="Cambria Math"/>
                        <a:ea typeface="Cambria Math"/>
                      </a:rPr>
                      <m:t>∈</m:t>
                    </m:r>
                    <m:r>
                      <m:rPr>
                        <m:sty m:val="p"/>
                      </m:rPr>
                      <a:rPr lang="en-US" sz="1800">
                        <a:latin typeface="Cambria Math"/>
                        <a:ea typeface="Cambria Math"/>
                      </a:rPr>
                      <m:t>R</m:t>
                    </m:r>
                    <m:r>
                      <a:rPr lang="en-US" sz="180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sz="1800" dirty="0" smtClean="0"/>
              </a:p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5256584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4006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Δίνεται το σήμα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6−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−6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dirty="0" smtClean="0"/>
                  <a:t>. Να σχεδιάσετε τα σήματα:</a:t>
                </a: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(</a:t>
                </a:r>
                <a:r>
                  <a:rPr lang="el-GR" sz="1800" dirty="0"/>
                  <a:t>α)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4−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(</a:t>
                </a:r>
                <a:r>
                  <a:rPr lang="el-GR" sz="1800" dirty="0"/>
                  <a:t>β)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−3</m:t>
                        </m:r>
                      </m:e>
                    </m:d>
                  </m:oMath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(</a:t>
                </a:r>
                <a:r>
                  <a:rPr lang="el-GR" sz="1800" dirty="0"/>
                  <a:t>γ)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8−3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(</a:t>
                </a:r>
                <a:r>
                  <a:rPr lang="el-GR" sz="1800" dirty="0"/>
                  <a:t>δ)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l-GR" sz="1800" i="1">
                            <a:latin typeface="Cambria Math"/>
                          </a:rPr>
                          <m:t>−2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endParaRPr lang="el-GR" sz="1800" dirty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u="sng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b="1" dirty="0" smtClean="0"/>
                  <a:t>:</a:t>
                </a:r>
                <a:endParaRPr lang="el-GR" sz="1800" b="1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(α) Το σήμα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[βλ. Σχήμα (α)], </a:t>
                </a:r>
                <a:r>
                  <a:rPr lang="el-GR" sz="1800" dirty="0"/>
                  <a:t>είναι μια γραμμικά μειούμενη </a:t>
                </a:r>
                <a:r>
                  <a:rPr lang="el-GR" sz="1800" dirty="0" smtClean="0"/>
                  <a:t>ακολουθία, που ξεκινά στην </a:t>
                </a:r>
                <a:r>
                  <a:rPr lang="el-GR" sz="1800" dirty="0"/>
                  <a:t>τιμή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και </a:t>
                </a:r>
                <a:r>
                  <a:rPr lang="el-GR" sz="1800" dirty="0" smtClean="0"/>
                  <a:t>τελειώνει στην </a:t>
                </a:r>
                <a:r>
                  <a:rPr lang="el-GR" sz="1800" dirty="0"/>
                  <a:t>τιμή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=5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4−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προκύπτει με τη μετατόπιση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κατά τέσσερα </a:t>
                </a:r>
                <a:r>
                  <a:rPr lang="el-GR" sz="1800" dirty="0" smtClean="0"/>
                  <a:t>σημεία και </a:t>
                </a:r>
                <a:r>
                  <a:rPr lang="el-GR" sz="1800" dirty="0"/>
                  <a:t>με αντιστροφή ως προς το χρόνο. </a:t>
                </a:r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=4</m:t>
                    </m:r>
                  </m:oMath>
                </a14:m>
                <a:r>
                  <a:rPr lang="el-GR" sz="1800" dirty="0"/>
                  <a:t>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είναι ίση με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l-GR" sz="1800" dirty="0"/>
                  <a:t>. Επομένως,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παίρνει </a:t>
                </a:r>
                <a:r>
                  <a:rPr lang="el-GR" sz="1800" dirty="0" smtClean="0"/>
                  <a:t>την </a:t>
                </a:r>
                <a:r>
                  <a:rPr lang="el-GR" sz="1800" dirty="0"/>
                  <a:t>τιμή 6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=4</m:t>
                    </m:r>
                  </m:oMath>
                </a14:m>
                <a:r>
                  <a:rPr lang="el-GR" sz="1800" dirty="0"/>
                  <a:t> και μειώνεται γραμμικά προς τα αριστερά </a:t>
                </a:r>
                <a:r>
                  <a:rPr lang="el-GR" sz="1800" dirty="0" smtClean="0"/>
                  <a:t>μέχρι </a:t>
                </a:r>
                <a:r>
                  <a:rPr lang="el-GR" sz="1800" dirty="0"/>
                  <a:t>το σημείο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=−1</m:t>
                    </m:r>
                  </m:oMath>
                </a14:m>
                <a:r>
                  <a:rPr lang="el-GR" sz="1800" dirty="0"/>
                  <a:t>, πέρα από το οποίο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ισούται με το μηδέν. </a:t>
                </a:r>
                <a:r>
                  <a:rPr lang="el-GR" sz="1800" dirty="0" smtClean="0"/>
                  <a:t>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φαίνεται στο </a:t>
                </a:r>
                <a:r>
                  <a:rPr lang="el-GR" sz="1800" dirty="0" smtClean="0"/>
                  <a:t>Σχήμα </a:t>
                </a:r>
                <a:r>
                  <a:rPr lang="el-GR" sz="1800" dirty="0"/>
                  <a:t>(</a:t>
                </a:r>
                <a:r>
                  <a:rPr lang="el-GR" sz="1800" dirty="0" smtClean="0"/>
                  <a:t>β).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400600"/>
              </a:xfrm>
              <a:blipFill rotWithShape="1">
                <a:blip r:embed="rId2"/>
                <a:stretch>
                  <a:fillRect l="-578" t="-677" r="-115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8578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 (συνέχεια)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238" y="1628800"/>
            <a:ext cx="4581525" cy="42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72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l-GR" dirty="0"/>
              <a:t>1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(β) Το δεύτερο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−3</m:t>
                        </m:r>
                      </m:e>
                    </m:d>
                  </m:oMath>
                </a14:m>
                <a:r>
                  <a:rPr lang="el-GR" sz="1800" dirty="0"/>
                  <a:t> διαμορφώνεται από </a:t>
                </a:r>
                <a:r>
                  <a:rPr lang="el-GR" sz="1800" dirty="0" smtClean="0"/>
                  <a:t>τον </a:t>
                </a:r>
                <a:r>
                  <a:rPr lang="el-GR" sz="1800" dirty="0"/>
                  <a:t>συνδυασμό της μετατόπισης ως προς </a:t>
                </a:r>
                <a:r>
                  <a:rPr lang="el-GR" sz="1800" dirty="0" smtClean="0"/>
                  <a:t>τον </a:t>
                </a:r>
                <a:r>
                  <a:rPr lang="el-GR" sz="1800" dirty="0"/>
                  <a:t>χρόνο και της διαίρεσης συχνότητας. Επομένως,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σχεδιάζεται μετατοπίζοντας πρώτα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προς τα δεξιά κατά </a:t>
                </a:r>
                <a:r>
                  <a:rPr lang="el-GR" sz="1800" dirty="0" smtClean="0"/>
                  <a:t>τρία σημεία  </a:t>
                </a:r>
                <a:r>
                  <a:rPr lang="el-GR" sz="1800" dirty="0"/>
                  <a:t>(καθυστέρηση) όπως φαίνεται στο σχήμα </a:t>
                </a:r>
                <a:r>
                  <a:rPr lang="el-GR" sz="1800" dirty="0" smtClean="0"/>
                  <a:t>(γ</a:t>
                </a:r>
                <a:r>
                  <a:rPr lang="el-GR" sz="1800" dirty="0"/>
                  <a:t>).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εφαρμόζεται στη συνέχεια διαίρεση συχνότητας κατά ένα συντελεστή 2 (δηλαδή κρατώντας μόνο τους άρτιους </a:t>
                </a:r>
                <a:r>
                  <a:rPr lang="el-GR" sz="1800" dirty="0" smtClean="0"/>
                  <a:t>όρους, όπως </a:t>
                </a:r>
                <a:r>
                  <a:rPr lang="el-GR" sz="1800" dirty="0"/>
                  <a:t>φαίνεται και από τους συμπαγείς κύκλους στο σχήμα </a:t>
                </a:r>
                <a:r>
                  <a:rPr lang="el-GR" sz="1800" dirty="0" smtClean="0"/>
                  <a:t>(γ</a:t>
                </a:r>
                <a:r>
                  <a:rPr lang="el-GR" sz="1800" dirty="0"/>
                  <a:t>)). Το γράφημα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φαίνεται στο σχήμα </a:t>
                </a:r>
                <a:r>
                  <a:rPr lang="el-GR" sz="1800" dirty="0" smtClean="0"/>
                  <a:t>(δ).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  <a:blipFill rotWithShape="1">
                <a:blip r:embed="rId2"/>
                <a:stretch>
                  <a:fillRect l="-578" t="-705" r="-79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91" y="2713231"/>
            <a:ext cx="8431873" cy="2155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67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l-GR" dirty="0"/>
              <a:t>1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</a:t>
                </a:r>
                <a:r>
                  <a:rPr lang="el-GR" sz="1800" dirty="0"/>
                  <a:t>γ) </a:t>
                </a:r>
                <a:r>
                  <a:rPr lang="el-GR" sz="1800" dirty="0" smtClean="0"/>
                  <a:t>Το τρίτο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8−3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σχηματίζεται από </a:t>
                </a:r>
                <a:r>
                  <a:rPr lang="el-GR" sz="1800" dirty="0" smtClean="0"/>
                  <a:t>έναν </a:t>
                </a:r>
                <a:r>
                  <a:rPr lang="el-GR" sz="1800" dirty="0"/>
                  <a:t>συνδυασμό μετατόπισης στο χρόνο, διαίρεσης συχνότητας και αντιστροφής στο χρόνο. Για να παρασταθεί γραφικά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ξεκινάμε σχεδιάζοντας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8−3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 το οποίο </a:t>
                </a:r>
                <a:r>
                  <a:rPr lang="el-GR" sz="1800" dirty="0"/>
                  <a:t>σχηματίζεται μετατοπίζοντας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προς τα αριστερά κατά οκτώ </a:t>
                </a:r>
                <a:r>
                  <a:rPr lang="el-GR" sz="1800" dirty="0" smtClean="0"/>
                  <a:t>σημεία (προπορεία</a:t>
                </a:r>
                <a:r>
                  <a:rPr lang="el-GR" sz="1800" dirty="0"/>
                  <a:t>) και με αναστροφή στο χρόνο, όπως φαίνεται στο </a:t>
                </a:r>
                <a:r>
                  <a:rPr lang="el-GR" sz="1800" dirty="0" smtClean="0"/>
                  <a:t>σχήμα (ε).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</a:t>
                </a:r>
                <a:r>
                  <a:rPr lang="el-GR" sz="1800" dirty="0"/>
                  <a:t>,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βρίσκεται υπολογίζοντας κάθε τρίτο δείγμα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8−3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, όπως υποδεικνύεται και από τους μαύρους κύκλους και που σχεδιάζεται στο σχήμα </a:t>
                </a:r>
                <a:r>
                  <a:rPr lang="el-GR" sz="1800" dirty="0" smtClean="0"/>
                  <a:t>(στ</a:t>
                </a:r>
                <a:r>
                  <a:rPr lang="el-GR" sz="1800" dirty="0"/>
                  <a:t>).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  <a:blipFill rotWithShape="1">
                <a:blip r:embed="rId2"/>
                <a:stretch>
                  <a:fillRect l="-578" t="-70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973444"/>
            <a:ext cx="8208913" cy="215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351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699CCC7E-A5D1-469C-B0D8-E6575A11E7B4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12865</TotalTime>
  <Words>376</Words>
  <Application>Microsoft Office PowerPoint</Application>
  <PresentationFormat>On-screen Show (4:3)</PresentationFormat>
  <Paragraphs>201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Cambria Math</vt:lpstr>
      <vt:lpstr>Office Theme</vt:lpstr>
      <vt:lpstr>Ψηφιακή Επεξεργασία Σημάτων</vt:lpstr>
      <vt:lpstr>Σήματα Διακριτού Χρόνου</vt:lpstr>
      <vt:lpstr>Μετασχηματισμοί της Ανεξάρτητης Μεταβλητής</vt:lpstr>
      <vt:lpstr>Παραδείγματα Μετασχηματισμών της Ανεξάρτητης Μεταβλητής</vt:lpstr>
      <vt:lpstr>Πράξεις σε Σήματα Διακριτού Χρόνου</vt:lpstr>
      <vt:lpstr>Άσκηση 1</vt:lpstr>
      <vt:lpstr>Άσκηση 1 (συνέχεια)</vt:lpstr>
      <vt:lpstr>Άσκηση 1 (συνέχεια)</vt:lpstr>
      <vt:lpstr>Άσκηση 1 (συνέχεια)</vt:lpstr>
      <vt:lpstr>Άσκηση 1 (συνέχεια)</vt:lpstr>
      <vt:lpstr>Άσκηση 2</vt:lpstr>
      <vt:lpstr>Άσκηση 2 (συνέχεια)</vt:lpstr>
      <vt:lpstr>Ανάλυση ΣΔΧ σε Ώσεις (impulses)</vt:lpstr>
      <vt:lpstr>Άσκηση 3</vt:lpstr>
      <vt:lpstr>Χαρακτηριστικά Μεγέθη Σημάτων</vt:lpstr>
      <vt:lpstr>Χαρακτηριστικά Μεγέθη Σημάτων</vt:lpstr>
      <vt:lpstr>Χαρακτηριστικά Μεγέθη Σημάτων</vt:lpstr>
      <vt:lpstr>Χαρακτηριστικά Μεγέθη Σημάτων</vt:lpstr>
      <vt:lpstr>Χαρακτηριστικά Μεγέθη Σημάτων</vt:lpstr>
      <vt:lpstr>Άσκηση 4</vt:lpstr>
      <vt:lpstr>Άσκηση 5</vt:lpstr>
      <vt:lpstr>Άσκηση 5(συνέχεια)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393</cp:revision>
  <dcterms:created xsi:type="dcterms:W3CDTF">2012-03-18T08:27:36Z</dcterms:created>
  <dcterms:modified xsi:type="dcterms:W3CDTF">2016-03-05T11:47:03Z</dcterms:modified>
</cp:coreProperties>
</file>