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89" r:id="rId2"/>
    <p:sldId id="390" r:id="rId3"/>
    <p:sldId id="281" r:id="rId4"/>
    <p:sldId id="383" r:id="rId5"/>
    <p:sldId id="382" r:id="rId6"/>
    <p:sldId id="282" r:id="rId7"/>
    <p:sldId id="384" r:id="rId8"/>
    <p:sldId id="385" r:id="rId9"/>
    <p:sldId id="364" r:id="rId10"/>
    <p:sldId id="336" r:id="rId11"/>
    <p:sldId id="386" r:id="rId12"/>
    <p:sldId id="283" r:id="rId13"/>
    <p:sldId id="284" r:id="rId14"/>
    <p:sldId id="285" r:id="rId15"/>
    <p:sldId id="387" r:id="rId16"/>
    <p:sldId id="365" r:id="rId17"/>
    <p:sldId id="366" r:id="rId18"/>
    <p:sldId id="367" r:id="rId19"/>
    <p:sldId id="368" r:id="rId20"/>
    <p:sldId id="370" r:id="rId21"/>
    <p:sldId id="369" r:id="rId22"/>
    <p:sldId id="373" r:id="rId23"/>
    <p:sldId id="374" r:id="rId24"/>
    <p:sldId id="372" r:id="rId2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0C078-6B98-42B9-A06B-D30E71805100}" type="datetimeFigureOut">
              <a:rPr lang="el-GR" smtClean="0"/>
              <a:t>24/4/2017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37D86-5577-4598-8458-CB03A328F7A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50271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CB22-DED5-4828-AD08-BEBF6A7823D9}" type="datetime1">
              <a:rPr lang="el-GR" smtClean="0"/>
              <a:t>24/4/2017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57F5-6413-4487-827D-DB302B0AF006}" type="datetime1">
              <a:rPr lang="el-GR" smtClean="0"/>
              <a:t>24/4/2017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3F7B-60E3-4BE8-9B3F-AE834BAE894F}" type="datetime1">
              <a:rPr lang="el-GR" smtClean="0"/>
              <a:t>24/4/2017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2B35-D44A-40A0-BB4B-E7A5F2F2C36E}" type="datetime1">
              <a:rPr lang="el-GR" smtClean="0"/>
              <a:t>24/4/2017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24CD-5928-4552-91B2-76B5F21094B8}" type="datetime1">
              <a:rPr lang="el-GR" smtClean="0"/>
              <a:t>24/4/2017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DA8D-45A0-437B-8E25-677037D1FFFD}" type="datetime1">
              <a:rPr lang="el-GR" smtClean="0"/>
              <a:t>24/4/2017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8673-6F50-47EA-ACE5-0E302418A9F0}" type="datetime1">
              <a:rPr lang="el-GR" smtClean="0"/>
              <a:t>24/4/2017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2DC03-A2CE-4FDE-BCAA-B9DC88C756B5}" type="datetime1">
              <a:rPr lang="el-GR" smtClean="0"/>
              <a:t>24/4/2017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B4D8-C2DA-44C1-BED1-C8558E2929B2}" type="datetime1">
              <a:rPr lang="el-GR" smtClean="0"/>
              <a:t>24/4/2017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0218-883C-4457-BBED-A9A4FBB125E4}" type="datetime1">
              <a:rPr lang="el-GR" smtClean="0"/>
              <a:t>24/4/2017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4E58B09D-8E7D-4C4A-BB94-906155ED52DB}" type="datetime1">
              <a:rPr lang="el-GR" smtClean="0"/>
              <a:t>24/4/2017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8: Μετασχηματισμός Ζ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09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Z</a:t>
            </a:r>
            <a:r>
              <a:rPr lang="el-GR" dirty="0" smtClean="0"/>
              <a:t>Τ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  <a:tabLst>
                    <a:tab pos="1790700" algn="l"/>
                  </a:tabLst>
                </a:pPr>
                <a:r>
                  <a:rPr lang="el-GR" sz="1800" b="1" dirty="0" smtClean="0"/>
                  <a:t>Γραμμικότητα </a:t>
                </a:r>
                <a:r>
                  <a:rPr lang="el-GR" sz="1800" dirty="0" smtClean="0"/>
                  <a:t>:</a:t>
                </a:r>
              </a:p>
              <a:p>
                <a:pPr marL="0" indent="0" algn="ctr">
                  <a:spcBef>
                    <a:spcPts val="600"/>
                  </a:spcBef>
                  <a:buNone/>
                  <a:tabLst>
                    <a:tab pos="1790700" algn="l"/>
                  </a:tabLs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𝑅𝑂𝐶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𝑅𝑂𝐶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)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endParaRPr lang="pl-PL" sz="1800" i="1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Μετατόπιση</a:t>
                </a:r>
                <a:r>
                  <a:rPr lang="en-US" sz="1800" b="1" dirty="0" smtClean="0"/>
                  <a:t> </a:t>
                </a:r>
                <a:r>
                  <a:rPr lang="el-GR" sz="1800" b="1" dirty="0" smtClean="0"/>
                  <a:t>στο χρόνο :</a:t>
                </a:r>
                <a:r>
                  <a:rPr lang="el-GR" sz="1800" dirty="0" smtClean="0"/>
                  <a:t>	</a:t>
                </a:r>
              </a:p>
              <a:p>
                <a:pPr marL="0" indent="0" algn="l">
                  <a:spcBef>
                    <a:spcPts val="600"/>
                  </a:spcBef>
                  <a:buNone/>
                  <a:tabLst>
                    <a:tab pos="1346200" algn="l"/>
                    <a:tab pos="4749800" algn="l"/>
                    <a:tab pos="5029200" algn="l"/>
                  </a:tabLst>
                </a:pPr>
                <a:r>
                  <a:rPr lang="el-GR" sz="1800" b="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e>
                    </m:groupCh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 smtClean="0"/>
                  <a:t>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𝑅𝑂𝐶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ίδιο</a:t>
                </a: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Αντιστροφή στο χρόνο</a:t>
                </a:r>
                <a:r>
                  <a:rPr lang="el-GR" sz="1800" dirty="0"/>
                  <a:t>	</a:t>
                </a:r>
                <a:r>
                  <a:rPr lang="el-GR" sz="1800" dirty="0" smtClean="0"/>
                  <a:t> :</a:t>
                </a:r>
              </a:p>
              <a:p>
                <a:pPr marL="0" indent="0" algn="ctr">
                  <a:spcBef>
                    <a:spcPts val="600"/>
                  </a:spcBef>
                  <a:buNone/>
                  <a:tabLst>
                    <a:tab pos="1079500" algn="l"/>
                  </a:tabLst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 smtClean="0"/>
                  <a:t> 	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: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1800" dirty="0" smtClean="0"/>
              </a:p>
              <a:p>
                <a:pPr marL="0" indent="0" algn="ctr">
                  <a:spcBef>
                    <a:spcPts val="600"/>
                  </a:spcBef>
                  <a:buNone/>
                  <a:tabLst>
                    <a:tab pos="1079500" algn="l"/>
                  </a:tabLst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l-GR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 </a:t>
                </a:r>
                <a:r>
                  <a:rPr lang="en-US" sz="1800" dirty="0" smtClean="0"/>
                  <a:t>	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: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l-GR" sz="1800" b="1" dirty="0" smtClean="0"/>
              </a:p>
              <a:p>
                <a:pPr marL="0" indent="0" algn="l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Πολ/σμός με εκθετικό όρο :</a:t>
                </a:r>
              </a:p>
              <a:p>
                <a:pPr marL="0" indent="0" algn="l">
                  <a:spcBef>
                    <a:spcPts val="600"/>
                  </a:spcBef>
                  <a:buNone/>
                  <a:tabLst>
                    <a:tab pos="1346200" algn="l"/>
                    <a:tab pos="50292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: 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i="1" dirty="0" smtClean="0">
                    <a:latin typeface="Cambria Math"/>
                  </a:rPr>
                  <a:t/>
                </a:r>
                <a:br>
                  <a:rPr lang="en-US" sz="1800" i="1" dirty="0" smtClean="0">
                    <a:latin typeface="Cambria Math"/>
                  </a:rPr>
                </a:br>
                <a:r>
                  <a:rPr lang="en-US" sz="1800" i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i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b="0" i="1" smtClean="0">
                        <a:latin typeface="Cambria Math"/>
                      </a:rPr>
                      <m:t> :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𝑎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n-US" sz="1800" dirty="0" smtClean="0"/>
                  <a:t>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 rotWithShape="1">
                <a:blip r:embed="rId2"/>
                <a:stretch>
                  <a:fillRect l="-578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042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Z</a:t>
            </a:r>
            <a:r>
              <a:rPr lang="el-GR" dirty="0" smtClean="0"/>
              <a:t>Τ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Θεώρημα Συνέλιξης :</a:t>
                </a:r>
                <a:r>
                  <a:rPr lang="el-GR" sz="1800" dirty="0" smtClean="0"/>
                  <a:t>	</a:t>
                </a:r>
              </a:p>
              <a:p>
                <a:pPr marL="0" indent="0" algn="ctr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0" smtClean="0">
                        <a:latin typeface="Cambria Math"/>
                      </a:rPr>
                      <m:t>∗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endParaRPr lang="el-GR" sz="1800" i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n-US" sz="1800" i="1" dirty="0" smtClean="0"/>
              </a:p>
              <a:p>
                <a:pPr marL="355600" indent="0" algn="l">
                  <a:spcBef>
                    <a:spcPts val="600"/>
                  </a:spcBef>
                  <a:buNone/>
                </a:pPr>
                <a:r>
                  <a:rPr lang="el-GR" sz="1800" u="sng" dirty="0"/>
                  <a:t>Υπολογισμός συνέλιξης δύο σημάτων</a:t>
                </a:r>
              </a:p>
              <a:p>
                <a:pPr marL="641350" indent="-285750" algn="l">
                  <a:spcBef>
                    <a:spcPts val="600"/>
                  </a:spcBef>
                </a:pPr>
                <a:r>
                  <a:rPr lang="el-GR" sz="1800" dirty="0"/>
                  <a:t>Υπολογισμός των</a:t>
                </a:r>
                <a:r>
                  <a:rPr lang="en-US" sz="1800" dirty="0"/>
                  <a:t> </a:t>
                </a:r>
                <a:r>
                  <a:rPr lang="el-GR" sz="1800" i="1" dirty="0"/>
                  <a:t>z </a:t>
                </a:r>
                <a:r>
                  <a:rPr lang="el-GR" sz="1800" dirty="0"/>
                  <a:t>-μετασχηματισμών των σημάτων</a:t>
                </a:r>
              </a:p>
              <a:p>
                <a:pPr marL="641350" indent="-285750" algn="l">
                  <a:spcBef>
                    <a:spcPts val="600"/>
                  </a:spcBef>
                </a:pPr>
                <a:r>
                  <a:rPr lang="el-GR" sz="1800" dirty="0"/>
                  <a:t>Πολλαπλασιασμός των</a:t>
                </a:r>
                <a:r>
                  <a:rPr lang="en-US" sz="1800" dirty="0"/>
                  <a:t> </a:t>
                </a:r>
                <a:r>
                  <a:rPr lang="el-GR" sz="1800" i="1" dirty="0"/>
                  <a:t>z </a:t>
                </a:r>
                <a:r>
                  <a:rPr lang="el-GR" sz="1800" dirty="0"/>
                  <a:t>-μετασχηματισμών</a:t>
                </a:r>
              </a:p>
              <a:p>
                <a:pPr marL="641350" indent="-285750" algn="l">
                  <a:spcBef>
                    <a:spcPts val="600"/>
                  </a:spcBef>
                </a:pPr>
                <a:r>
                  <a:rPr lang="el-GR" sz="1800" dirty="0"/>
                  <a:t>Εύρεση του αντίστροφου μετασχηματισμού</a:t>
                </a:r>
                <a:r>
                  <a:rPr lang="en-US" sz="1800" dirty="0"/>
                  <a:t> </a:t>
                </a:r>
                <a:r>
                  <a:rPr lang="el-GR" sz="1800" i="1" dirty="0"/>
                  <a:t>z </a:t>
                </a:r>
                <a:endParaRPr lang="el-GR" sz="1800" i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Παράγωγος :</a:t>
                </a: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1800" dirty="0"/>
                  <a:t>	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𝑅𝑂𝐶</m:t>
                    </m:r>
                    <m:r>
                      <a:rPr lang="en-US" sz="1800" i="1">
                        <a:latin typeface="Cambria Math"/>
                      </a:rPr>
                      <m:t> : 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mbria Math"/>
                  </a:rPr>
                  <a:t/>
                </a:r>
                <a:br>
                  <a:rPr lang="en-US" sz="1800" i="1" dirty="0">
                    <a:latin typeface="Cambria Math"/>
                  </a:rPr>
                </a:br>
                <a:r>
                  <a:rPr lang="en-US" sz="1800" i="1" dirty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e>
                    </m:groupChr>
                    <m:f>
                      <m:f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𝑑</m:t>
                        </m:r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𝑧</m:t>
                            </m:r>
                          </m:e>
                        </m:d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US" sz="1800" i="1" dirty="0">
                    <a:latin typeface="Cambria Math"/>
                  </a:rPr>
                  <a:t>	</a:t>
                </a:r>
                <a:r>
                  <a:rPr lang="el-GR" sz="1800" i="1" dirty="0" smtClean="0">
                    <a:latin typeface="Cambria Math"/>
                  </a:rPr>
                  <a:t>		</a:t>
                </a:r>
                <a:r>
                  <a:rPr lang="en-US" sz="1800" dirty="0" smtClean="0"/>
                  <a:t>ROC</a:t>
                </a:r>
                <a:r>
                  <a:rPr lang="el-GR" sz="1800" dirty="0" smtClean="0"/>
                  <a:t> :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ίδιο</a:t>
                </a:r>
                <a:endParaRPr lang="en-US" sz="1800" dirty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endParaRPr lang="el-GR" sz="1800" b="1" dirty="0" smtClean="0"/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Θεώρημα Αρχικής Τιμής :</a:t>
                </a:r>
              </a:p>
              <a:p>
                <a:pPr marL="0" indent="0">
                  <a:spcBef>
                    <a:spcPts val="600"/>
                  </a:spcBef>
                  <a:buNone/>
                  <a:tabLst>
                    <a:tab pos="2239963" algn="l"/>
                  </a:tabLst>
                </a:pPr>
                <a:r>
                  <a:rPr lang="el-GR" sz="1800" b="1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sz="1800" b="0" i="1" smtClean="0">
                                <a:latin typeface="Cambria Math"/>
                              </a:rPr>
                              <m:t>𝑧</m:t>
                            </m:r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sz="1800" b="0" i="1" smtClean="0">
                            <a:latin typeface="Cambria Math"/>
                          </a:rPr>
                          <m:t>𝑋</m:t>
                        </m:r>
                        <m:r>
                          <a:rPr lang="en-US" sz="1800" b="0" i="1" smtClean="0">
                            <a:latin typeface="Cambria Math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 rotWithShape="1">
                <a:blip r:embed="rId2"/>
                <a:stretch>
                  <a:fillRect l="-578" t="-651" r="-11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660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Κλασματικές Μορφές Ζ</a:t>
            </a:r>
            <a:r>
              <a:rPr lang="en-US" dirty="0" smtClean="0"/>
              <a:t>T</a:t>
            </a:r>
            <a:r>
              <a:rPr lang="el-GR" dirty="0" smtClean="0"/>
              <a:t> – Πόλοι και Μηδενικά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800" dirty="0" smtClean="0">
                    <a:latin typeface="Cambria Math"/>
                  </a:rPr>
                  <a:t>Ο ΜΖ μπορεί να εκφραστεί σε κλασματική μορφή:</a:t>
                </a:r>
              </a:p>
              <a:p>
                <a:pPr marL="0" indent="0">
                  <a:buNone/>
                </a:pPr>
                <a:endParaRPr lang="en-US" sz="1800" b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𝐴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+…+</m:t>
                          </m:r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b="0" dirty="0" smtClean="0"/>
              </a:p>
              <a:p>
                <a:pPr marL="0" indent="0">
                  <a:buNone/>
                </a:pPr>
                <a:endParaRPr lang="el-GR" sz="1800" b="0" dirty="0" smtClean="0"/>
              </a:p>
              <a:p>
                <a:pPr marL="0" indent="0">
                  <a:buNone/>
                </a:pPr>
                <a:r>
                  <a:rPr lang="el-GR" sz="1800" dirty="0"/>
                  <a:t>ή</a:t>
                </a:r>
                <a:r>
                  <a:rPr lang="el-GR" sz="1800" b="0" dirty="0" smtClean="0"/>
                  <a:t> ισοδύναμα: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𝐶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(1−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∏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(1−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l-GR" sz="1800" b="0" dirty="0" smtClean="0"/>
              </a:p>
              <a:p>
                <a:pPr marL="0" indent="0">
                  <a:buNone/>
                </a:pPr>
                <a:endParaRPr lang="el-GR" sz="1800" b="0" dirty="0" smtClean="0"/>
              </a:p>
              <a:p>
                <a:pPr algn="l"/>
                <a:r>
                  <a:rPr lang="el-GR" sz="1800" b="1" dirty="0" smtClean="0"/>
                  <a:t>Μηδενικά</a:t>
                </a:r>
                <a:r>
                  <a:rPr lang="el-GR" sz="1800" b="0" dirty="0" smtClean="0"/>
                  <a:t>:   </a:t>
                </a:r>
                <a:r>
                  <a:rPr lang="en-US" sz="1800" b="0" dirty="0" smtClean="0"/>
                  <a:t>	</a:t>
                </a:r>
                <a:r>
                  <a:rPr lang="el-GR" sz="1800" b="0" dirty="0" smtClean="0"/>
                  <a:t>οι ρίζες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l-GR" sz="1800" b="0" dirty="0" smtClean="0"/>
                  <a:t> του αριθμητή 	</a:t>
                </a:r>
                <a:endParaRPr lang="en-US" sz="1800" b="0" dirty="0" smtClean="0"/>
              </a:p>
              <a:p>
                <a:pPr algn="l"/>
                <a:r>
                  <a:rPr lang="el-GR" sz="1800" b="1" dirty="0" smtClean="0"/>
                  <a:t>Πόλοι </a:t>
                </a:r>
                <a:r>
                  <a:rPr lang="el-GR" sz="1800" dirty="0" smtClean="0"/>
                  <a:t>: 	οι ρίζες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1" i="1" smtClean="0">
                            <a:latin typeface="Cambria Math"/>
                          </a:rPr>
                          <m:t>𝜶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l-GR" sz="1800" dirty="0" smtClean="0"/>
                  <a:t> του παρανομαστή</a:t>
                </a: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b="-929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850106"/>
          </a:xfrm>
        </p:spPr>
        <p:txBody>
          <a:bodyPr>
            <a:noAutofit/>
          </a:bodyPr>
          <a:lstStyle/>
          <a:p>
            <a:r>
              <a:rPr lang="el-GR" sz="2400" dirty="0" smtClean="0"/>
              <a:t>Επίδραση πόλων στη χρονική συμπεριφορά αιτιατών σημάτων</a:t>
            </a:r>
            <a:endParaRPr lang="el-G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700" b="1" dirty="0" smtClean="0"/>
                  <a:t>Απλός πραγματικός πόλος</a:t>
                </a:r>
                <a:r>
                  <a:rPr lang="el-GR" sz="1700" dirty="0" smtClean="0"/>
                  <a:t>: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7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700" b="0" i="1" smtClean="0">
                        <a:latin typeface="Cambria Math"/>
                      </a:rPr>
                      <m:t>𝑢</m:t>
                    </m:r>
                    <m:r>
                      <a:rPr lang="en-US" sz="1700" i="1">
                        <a:latin typeface="Cambria Math"/>
                      </a:rPr>
                      <m:t>(</m:t>
                    </m:r>
                    <m:r>
                      <a:rPr lang="en-US" sz="1700" i="1">
                        <a:latin typeface="Cambria Math"/>
                      </a:rPr>
                      <m:t>𝑛</m:t>
                    </m:r>
                    <m:r>
                      <a:rPr lang="en-US" sz="17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US" sz="1700" i="1">
                            <a:latin typeface="Cambria Math"/>
                          </a:rPr>
                          <m:t>𝑍</m:t>
                        </m:r>
                      </m:e>
                    </m:groupChr>
                    <m:f>
                      <m:f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700" b="0" i="1" smtClean="0">
                            <a:latin typeface="Cambria Math"/>
                          </a:rPr>
                          <m:t>1−</m:t>
                        </m:r>
                        <m:r>
                          <a:rPr lang="en-US" sz="1700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700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εκτός</a:t>
                </a:r>
                <a:r>
                  <a:rPr lang="el-GR" sz="1700" dirty="0" smtClean="0"/>
                  <a:t> μοναδιαίου κύκλου: 	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το </a:t>
                </a:r>
                <a:r>
                  <a:rPr lang="el-GR" sz="1700" dirty="0"/>
                  <a:t>σήμα αυξάνεται </a:t>
                </a:r>
                <a:r>
                  <a:rPr lang="el-GR" sz="1700" dirty="0" smtClean="0"/>
                  <a:t>συνεχώς.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επάνω</a:t>
                </a:r>
                <a:r>
                  <a:rPr lang="el-GR" sz="1700" dirty="0" smtClean="0"/>
                  <a:t> στο μοναδιαίο κύκλο: 	το </a:t>
                </a:r>
                <a:r>
                  <a:rPr lang="el-GR" sz="1700" dirty="0"/>
                  <a:t>σήμα έχει σταθερή τιμή και άπειρη </a:t>
                </a:r>
                <a:r>
                  <a:rPr lang="el-GR" sz="1700" dirty="0" smtClean="0"/>
                  <a:t>διάρκεια.</a:t>
                </a:r>
                <a:endParaRPr lang="el-GR" sz="1700" dirty="0"/>
              </a:p>
              <a:p>
                <a:pPr algn="l">
                  <a:spcBef>
                    <a:spcPts val="600"/>
                  </a:spcBef>
                </a:pPr>
                <a:r>
                  <a:rPr lang="el-GR" sz="1700" dirty="0" smtClean="0"/>
                  <a:t>Πόλος </a:t>
                </a:r>
                <a:r>
                  <a:rPr lang="el-GR" sz="1700" u="sng" dirty="0" smtClean="0"/>
                  <a:t>μέσα</a:t>
                </a:r>
                <a:r>
                  <a:rPr lang="el-GR" sz="1700" dirty="0" smtClean="0"/>
                  <a:t> </a:t>
                </a:r>
                <a:r>
                  <a:rPr lang="el-GR" sz="1700" dirty="0"/>
                  <a:t>στο μοναδιαίο </a:t>
                </a:r>
                <a:r>
                  <a:rPr lang="el-GR" sz="1700" dirty="0" smtClean="0"/>
                  <a:t>κύκλο: 	</a:t>
                </a:r>
                <a:r>
                  <a:rPr lang="en-US" sz="1700" dirty="0" smtClean="0"/>
                  <a:t>	</a:t>
                </a:r>
                <a:r>
                  <a:rPr lang="el-GR" sz="1700" dirty="0" smtClean="0"/>
                  <a:t>το </a:t>
                </a:r>
                <a:r>
                  <a:rPr lang="el-GR" sz="1700" dirty="0"/>
                  <a:t>σήμα τείνει στο </a:t>
                </a:r>
                <a:r>
                  <a:rPr lang="el-GR" sz="1700" dirty="0" smtClean="0"/>
                  <a:t>μηδέν για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/>
                      </a:rPr>
                      <m:t>𝑛</m:t>
                    </m:r>
                    <m:r>
                      <a:rPr lang="en-US" sz="1700" b="0" i="1" smtClean="0">
                        <a:latin typeface="Cambria Math"/>
                        <a:ea typeface="Cambria Math"/>
                      </a:rPr>
                      <m:t>→∞</m:t>
                    </m:r>
                  </m:oMath>
                </a14:m>
                <a:r>
                  <a:rPr lang="el-GR" sz="1700" dirty="0" smtClean="0"/>
                  <a:t>.</a:t>
                </a:r>
                <a:endParaRPr lang="el-GR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544616"/>
              </a:xfrm>
              <a:blipFill rotWithShape="1">
                <a:blip r:embed="rId2"/>
                <a:stretch>
                  <a:fillRect l="-444" t="-5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2255" b="12349"/>
          <a:stretch/>
        </p:blipFill>
        <p:spPr bwMode="auto">
          <a:xfrm>
            <a:off x="1979712" y="1664406"/>
            <a:ext cx="5328592" cy="355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Μεταφοράς ΓΧΑ Συστήματος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l-GR" sz="1800" b="0" dirty="0" smtClean="0">
                    <a:latin typeface="Cambria Math"/>
                  </a:rPr>
                  <a:t>Από  το θεώρημα της συνέλιξης, έχουμε: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∗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  <m:r>
                          <a:rPr lang="el-GR" sz="1800" b="0" i="1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 smtClean="0"/>
                  <a:t>,        άρα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𝑌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1800" dirty="0" smtClean="0"/>
              </a:p>
              <a:p>
                <a:pPr marL="0" indent="0" algn="ctr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b="1" dirty="0" smtClean="0"/>
                  <a:t>συνάρτηση μεταφοράς </a:t>
                </a:r>
                <a:r>
                  <a:rPr lang="en-US" sz="1800" b="1" dirty="0"/>
                  <a:t>H(z</a:t>
                </a:r>
                <a:r>
                  <a:rPr lang="en-US" sz="1800" b="1" dirty="0" smtClean="0"/>
                  <a:t>)</a:t>
                </a:r>
                <a:r>
                  <a:rPr lang="el-GR" sz="1800" dirty="0" smtClean="0"/>
                  <a:t> ενός ΓΧΑ συστήματος είναι ο ΖΤ της κρουστικής απόκρισης, δηλ.: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Εύρεση της συνάρτησης μεταφοράς</a:t>
                </a:r>
                <a:r>
                  <a:rPr lang="en-US" sz="1800" b="1" dirty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την ΓΕΔΣΣ και αντίστροφα: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176" b="-4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Μεταφοράς ΓΧΑ Συστήματος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l-GR" sz="1800" b="1" dirty="0" smtClean="0"/>
                  <a:t>Σύστημα </a:t>
                </a:r>
                <a:r>
                  <a:rPr lang="el-GR" sz="1800" b="1" dirty="0"/>
                  <a:t>Μόνο Μηδενικών </a:t>
                </a:r>
                <a:endParaRPr lang="el-GR" sz="1800" b="1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	(</a:t>
                </a:r>
                <a:r>
                  <a:rPr lang="en-US" sz="1800" dirty="0" smtClean="0"/>
                  <a:t>All-zero) </a:t>
                </a:r>
                <a:r>
                  <a:rPr lang="en-US" sz="1800" dirty="0"/>
                  <a:t>– FIR (</a:t>
                </a:r>
                <a:r>
                  <a:rPr lang="el-GR" sz="1800" dirty="0"/>
                  <a:t>πεπερασμένης κρουστικής απόκρισης)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	</a:t>
                </a:r>
              </a:p>
              <a:p>
                <a:pPr marL="0" indent="0"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=0</m:t>
                    </m:r>
                    <m:r>
                      <a:rPr lang="el-GR" sz="180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n-US" sz="1800" i="1">
                        <a:latin typeface="Cambria Math"/>
                      </a:rPr>
                      <m:t> 1≤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</a:rPr>
                      <m:t>𝑝</m:t>
                    </m:r>
                  </m:oMath>
                </a14:m>
                <a:r>
                  <a:rPr lang="el-GR" sz="1800" dirty="0"/>
                  <a:t>, τότε </a:t>
                </a:r>
                <a:r>
                  <a:rPr lang="el-GR" sz="1800" dirty="0" smtClean="0"/>
                  <a:t>:   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z</m:t>
                          </m:r>
                        </m:e>
                      </m:d>
                      <m:r>
                        <a:rPr lang="en-US" sz="180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r>
                  <a:rPr lang="el-GR" sz="1800" b="1" dirty="0"/>
                  <a:t>Σύστημα Μόνο Πόλων </a:t>
                </a:r>
                <a:endParaRPr lang="el-GR" sz="1800" b="1" dirty="0" smtClean="0"/>
              </a:p>
              <a:p>
                <a:pPr marL="0" indent="0">
                  <a:buNone/>
                </a:pPr>
                <a:r>
                  <a:rPr lang="el-GR" sz="1800" b="1" dirty="0"/>
                  <a:t>	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All-pole) </a:t>
                </a:r>
                <a:r>
                  <a:rPr lang="en-US" sz="1800" dirty="0"/>
                  <a:t>– IIR</a:t>
                </a:r>
                <a:r>
                  <a:rPr lang="el-GR" sz="1800" dirty="0"/>
                  <a:t> (άπειρης κρουστικής απόκρισης)</a:t>
                </a:r>
                <a:endParaRPr lang="en-US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	</a:t>
                </a:r>
              </a:p>
              <a:p>
                <a:pPr marL="0" indent="0"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𝑏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)=0</m:t>
                    </m:r>
                    <m:r>
                      <a:rPr lang="el-GR" sz="1800">
                        <a:latin typeface="Cambria Math"/>
                      </a:rPr>
                      <m:t>   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n-US" sz="1800" i="1">
                        <a:latin typeface="Cambria Math"/>
                      </a:rPr>
                      <m:t> 1≤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n-US" sz="1800" i="1">
                        <a:latin typeface="Cambria Math"/>
                      </a:rPr>
                      <m:t>≤</m:t>
                    </m:r>
                    <m:r>
                      <a:rPr lang="en-US" sz="1800" i="1">
                        <a:latin typeface="Cambria Math"/>
                      </a:rPr>
                      <m:t>𝑞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τότε 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z</m:t>
                          </m:r>
                        </m:e>
                      </m:d>
                      <m:r>
                        <a:rPr lang="en-US" sz="18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928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Να γραφεί μια εξίσωση διαφορών η οποία να υλοποιεί ένα σύστημα με συνάρτηση μεταφοράς:</a:t>
                </a:r>
                <a:endParaRPr lang="el-GR" sz="18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+0.75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b="1" u="sng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ισχύει: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800" dirty="0" smtClean="0"/>
                  <a:t>και με χιαστί πολλαπλασιασμό του δεξιού και το αριστερού μέλους έχουμε: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1+0.5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+0.75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Υπολογίζοντας τον </a:t>
                </a:r>
                <a:r>
                  <a:rPr lang="el-GR" sz="1800" dirty="0"/>
                  <a:t>αντίστροφο </a:t>
                </a:r>
                <a:r>
                  <a:rPr lang="el-GR" sz="1800" dirty="0" smtClean="0"/>
                  <a:t>μετασχηματισμό </a:t>
                </a:r>
                <a:r>
                  <a:rPr lang="en-US" sz="1800" dirty="0" smtClean="0"/>
                  <a:t>Z </a:t>
                </a:r>
                <a:r>
                  <a:rPr lang="el-GR" sz="1800" dirty="0" smtClean="0"/>
                  <a:t>κάθε </a:t>
                </a:r>
                <a:r>
                  <a:rPr lang="el-GR" sz="1800" dirty="0" smtClean="0"/>
                  <a:t>όρου, βρίσκουμε την εξίσωση διαφορών: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dirty="0"/>
              </a:p>
              <a:p>
                <a:pPr marL="0" indent="0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+0.5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+0.75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−0.5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−3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ctr">
                  <a:spcBef>
                    <a:spcPts val="300"/>
                  </a:spcBef>
                  <a:buNone/>
                </a:pP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3" t="-82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777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Ο μετασχηματισμός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l-GR" sz="1800" dirty="0"/>
                  <a:t> μιας ακολουθίας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−3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−4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−5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Αν η περιοχή σύγκλισης περιλαμβάνει </a:t>
                </a:r>
                <a:r>
                  <a:rPr lang="el-GR" sz="1800" dirty="0" smtClean="0"/>
                  <a:t>τον </a:t>
                </a:r>
                <a:r>
                  <a:rPr lang="el-GR" sz="1800" dirty="0"/>
                  <a:t>μοναδιαίο κύκλο, να βρεθεί ο </a:t>
                </a:r>
                <a:r>
                  <a:rPr lang="en-US" sz="1800" dirty="0"/>
                  <a:t>DTFT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για</m:t>
                    </m:r>
                    <m:r>
                      <a:rPr lang="el-GR" sz="1800" i="0" dirty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είναι ο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και ο μοναδιαίος κύκλος βρίσκεται μέσα στη περιοχή σύγκλισης, ο </a:t>
                </a:r>
                <a:r>
                  <a:rPr lang="en-US" sz="1800" dirty="0"/>
                  <a:t>DTFT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μπορεί να βρεθεί αν υπολογίσουμε τη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πάνω και γύρω από τον μοναδιαίο </a:t>
                </a:r>
                <a:r>
                  <a:rPr lang="el-GR" sz="1800" dirty="0" smtClean="0"/>
                  <a:t>κύκλο, δηλ.: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=−1</m:t>
                          </m:r>
                        </m:sub>
                      </m:sSub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ο </a:t>
                </a:r>
                <a:r>
                  <a:rPr lang="en-US" sz="1800" dirty="0"/>
                  <a:t>DTFT</a:t>
                </a:r>
                <a:r>
                  <a:rPr lang="el-GR" sz="1800" dirty="0"/>
                  <a:t> στο σημείο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sup>
                          </m:sSup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=−1</m:t>
                          </m:r>
                        </m:sub>
                      </m:sSub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Και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+2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−2</m:t>
                                      </m:r>
                                    </m:sup>
                                  </m:sSup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1−3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−4</m:t>
                                      </m:r>
                                    </m:sup>
                                  </m:sSup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−5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sup>
                          </m:sSup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−1+2−1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1−3−1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444" b="-289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7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βρεθεί ο μετασχηματισμός Ζ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=3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+2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Επειδή </a:t>
                </a:r>
                <a:r>
                  <a:rPr lang="el-GR" sz="1800" dirty="0"/>
                  <a:t>η ακολουθία αυτή είναι πεπερασμένη σε μήκος, ο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είναι </a:t>
                </a:r>
                <a:r>
                  <a:rPr lang="el-GR" sz="1800" dirty="0" smtClean="0"/>
                  <a:t>το πολυώνυμο: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=3+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περιοχή </a:t>
                </a:r>
                <a:r>
                  <a:rPr lang="el-GR" sz="1800" dirty="0"/>
                  <a:t>σύγκλισης περιλαμβάνει τα σημεία για τα οποία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0&lt;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&lt;∞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η περιοχή σύγκλισης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περιλαμβάνει τα σημεία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=∞</m:t>
                    </m:r>
                    <m:r>
                      <a:rPr lang="el-GR" sz="1800" b="0" i="0" smtClean="0">
                        <a:latin typeface="Cambria Math"/>
                      </a:rPr>
                      <m:t>. </m:t>
                    </m:r>
                  </m:oMath>
                </a14:m>
                <a:endParaRPr lang="el-GR" sz="1800" b="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Επίσης</a:t>
                </a:r>
                <a:r>
                  <a:rPr lang="el-GR" sz="1800" dirty="0"/>
                  <a:t>,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, η περιοχή σύγκλισης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περιλαμβάνει το σημείο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7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Να βρεθεί ο μετασχηματισμός Ζ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−10</m:t>
                        </m:r>
                      </m:e>
                    </m:d>
                  </m:oMath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b="1" u="sng" dirty="0"/>
                  <a:t>Απάντηση</a:t>
                </a:r>
                <a:r>
                  <a:rPr lang="el-GR" sz="1800" dirty="0" smtClean="0"/>
                  <a:t>: Ο μετασχηματισμός Ζ είναι:</a:t>
                </a: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−10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και συγκλίνει </a:t>
                </a:r>
                <a:r>
                  <a:rPr lang="el-GR" sz="1800" dirty="0"/>
                  <a:t>για όλα τα σημεία με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οι ρίζες του αριθμητή είναι λύσεις της </a:t>
                </a:r>
                <a:r>
                  <a:rPr lang="el-GR" sz="1800" dirty="0" smtClean="0"/>
                  <a:t>εξίσωσης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i="1" dirty="0" smtClean="0"/>
                  <a:t>. </a:t>
                </a:r>
                <a:r>
                  <a:rPr lang="el-GR" sz="1800" dirty="0" smtClean="0"/>
                  <a:t>Οι </a:t>
                </a:r>
                <a:r>
                  <a:rPr lang="el-GR" sz="1800" dirty="0"/>
                  <a:t>ρίζες αυτές </a:t>
                </a:r>
                <a:r>
                  <a:rPr lang="el-GR" sz="1800" dirty="0" smtClean="0"/>
                  <a:t>είναι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10</m:t>
                            </m:r>
                          </m:den>
                        </m:f>
                      </m:sup>
                    </m:sSup>
                    <m:r>
                      <a:rPr lang="el-GR" sz="1800">
                        <a:latin typeface="Cambria Math"/>
                      </a:rPr>
                      <m:t>    </m:t>
                    </m:r>
                    <m:r>
                      <a:rPr lang="el-GR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=0,1,…,9</m:t>
                    </m:r>
                  </m:oMath>
                </a14:m>
                <a:r>
                  <a:rPr lang="el-GR" sz="1800" i="1" dirty="0" smtClean="0"/>
                  <a:t>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είναι τοποθετημένες σε 10 σημεία, που απέχουν μεταξύ τους την ίδια απόσταση, γύρω από το μοναδιαίο κύκλο. </a:t>
                </a: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Συνεπώς</a:t>
                </a:r>
                <a:r>
                  <a:rPr lang="el-GR" sz="1800" dirty="0"/>
                  <a:t>, ο πόλος στο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στο παρονομαστή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εξουδετερώνεται από το μηδενικό στο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του αριθμητή, και ο μετασχηματισμός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l-GR" sz="1800" dirty="0"/>
                  <a:t> μπορεί 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εκφραστεί με τη </a:t>
                </a:r>
                <a:r>
                  <a:rPr lang="el-GR" sz="1800" dirty="0" smtClean="0"/>
                  <a:t>μορφή:</a:t>
                </a: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9</m:t>
                          </m:r>
                        </m:sup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𝑗𝑘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10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l-GR" sz="1800" i="1" dirty="0"/>
              </a:p>
              <a:p>
                <a:pPr marL="0" indent="0" algn="l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1185" b="-352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7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smtClean="0"/>
              <a:t>Z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/>
              <a:t>Μετασχηματισμός Ζ  (Ζ-</a:t>
            </a:r>
            <a:r>
              <a:rPr lang="en-US" dirty="0"/>
              <a:t>Transform)</a:t>
            </a:r>
            <a:endParaRPr lang="el-GR" dirty="0"/>
          </a:p>
          <a:p>
            <a:pPr>
              <a:lnSpc>
                <a:spcPct val="150000"/>
              </a:lnSpc>
            </a:pPr>
            <a:r>
              <a:rPr lang="el-GR" dirty="0"/>
              <a:t>Χρήσιμα Ζεύγη Ζ</a:t>
            </a:r>
            <a:r>
              <a:rPr lang="en-US" dirty="0"/>
              <a:t>T</a:t>
            </a:r>
            <a:r>
              <a:rPr lang="el-GR" dirty="0"/>
              <a:t> και Περιοχές Σύγκλισης (</a:t>
            </a:r>
            <a:r>
              <a:rPr lang="en-US" dirty="0"/>
              <a:t>ROC)</a:t>
            </a:r>
            <a:endParaRPr lang="el-GR" dirty="0"/>
          </a:p>
          <a:p>
            <a:pPr>
              <a:lnSpc>
                <a:spcPct val="150000"/>
              </a:lnSpc>
            </a:pPr>
            <a:r>
              <a:rPr lang="el-GR" dirty="0"/>
              <a:t>Ιδιότητες </a:t>
            </a:r>
            <a:r>
              <a:rPr lang="el-GR" dirty="0" smtClean="0"/>
              <a:t>Μετασχηματισμού </a:t>
            </a:r>
            <a:r>
              <a:rPr lang="en-US" dirty="0" smtClean="0"/>
              <a:t>Z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19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Χωρίς τον απευθείας υπολογισμό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, να βρεθεί η περιοχή σύγκλισης του μετασχηματισμού </a:t>
                </a:r>
                <a:r>
                  <a:rPr lang="en-US" sz="1800" dirty="0"/>
                  <a:t>Z</a:t>
                </a:r>
                <a:r>
                  <a:rPr lang="el-GR" sz="1800" dirty="0"/>
                  <a:t> κάθε </a:t>
                </a:r>
                <a:r>
                  <a:rPr lang="el-GR" sz="1800" dirty="0" smtClean="0"/>
                  <a:t>ενός από τα παρακάτω σήματα:</a:t>
                </a:r>
                <a:endParaRPr lang="el-GR" sz="1800" dirty="0"/>
              </a:p>
              <a:p>
                <a:pPr marL="400050" lvl="1" indent="0" algn="l">
                  <a:buNone/>
                </a:pPr>
                <a:r>
                  <a:rPr lang="el-GR" sz="1800" dirty="0"/>
                  <a:t>(α</a:t>
                </a:r>
                <a:r>
                  <a:rPr lang="el-GR" sz="1800" dirty="0" smtClean="0"/>
                  <a:t>) 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−10</m:t>
                        </m:r>
                      </m:e>
                    </m:d>
                  </m:oMath>
                </a14:m>
                <a:endParaRPr lang="el-GR" sz="1800" i="1" dirty="0"/>
              </a:p>
              <a:p>
                <a:pPr marL="400050" lvl="1" indent="0" algn="l">
                  <a:buNone/>
                </a:pPr>
                <a:r>
                  <a:rPr lang="el-GR" sz="1800" dirty="0" smtClean="0"/>
                  <a:t>(β)  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i="1" dirty="0"/>
              </a:p>
              <a:p>
                <a:pPr marL="400050" lvl="1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(</a:t>
                </a:r>
                <a:r>
                  <a:rPr lang="el-GR" sz="1800" dirty="0"/>
                  <a:t>α) Επειδή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ακολουθία δεξιάς </a:t>
                </a:r>
                <a:r>
                  <a:rPr lang="el-GR" sz="1800" dirty="0"/>
                  <a:t>πλευράς, η περιοχή σύγκλισης καλύπτει την εξωτερική επιφάνεια ενός κύκλου. Με ένα πόλο στο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/>
                  <a:t> που προέρχεται από 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/>
                  <a:t>, και ένα πόλο  στο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l-GR" sz="1800" dirty="0"/>
                  <a:t> που προέρχεται από 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/>
                  <a:t>, έπεται ότι η περιοχή σύγκλισης περιλαμβάνει τα σημεία για τα οποία είναι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(β) </a:t>
                </a:r>
                <a:r>
                  <a:rPr lang="el-GR" sz="1800" dirty="0"/>
                  <a:t>Επειδή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είναι ακολουθία αριστερής </a:t>
                </a:r>
                <a:r>
                  <a:rPr lang="el-GR" sz="1800" dirty="0"/>
                  <a:t>πλευράς, η περιοχή σύγκλισης καλύπτει την εσωτερική επιφάνεια ενός κύκλου. Με ένα πόλο στο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𝑧</m:t>
                    </m:r>
                    <m:r>
                      <a:rPr lang="el-GR" sz="18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dirty="0"/>
                  <a:t>, έπεται ότι η περιοχή σύγκλισης καλύπτει τα σημεία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&lt;2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3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r>
                          <a:rPr lang="el-GR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𝑘</m:t>
                            </m:r>
                          </m:e>
                        </m:d>
                      </m:e>
                    </m:nary>
                  </m:oMath>
                </a14:m>
                <a:r>
                  <a:rPr lang="el-GR" sz="1800" dirty="0"/>
                  <a:t> συναρτήσει του μετασχηματισμού </a:t>
                </a:r>
                <a:r>
                  <a:rPr lang="en-US" sz="1800" dirty="0"/>
                  <a:t>Z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μπορεί να γραφεί συναρτήσει 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ως εξής: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μετασχηματίσουμε και τα δύο μέλη της εξίσωσης αυτής και χρησιμοποιήσουμε την ιδιότητα της μετατόπισης του μετασχηματισμού </a:t>
                </a:r>
                <a:r>
                  <a:rPr lang="en-US" sz="1800" dirty="0"/>
                  <a:t>Z</a:t>
                </a:r>
                <a:r>
                  <a:rPr lang="el-GR" sz="1800" dirty="0"/>
                  <a:t>, βρίσκουμε ότι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Λύνοντας ως προς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βρίσκουμε: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Επομένως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box>
                        <m:box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σχέση αυτή αναφέρεται </a:t>
                </a:r>
                <a:r>
                  <a:rPr lang="el-GR" sz="1800" dirty="0"/>
                  <a:t>και ως </a:t>
                </a:r>
                <a:r>
                  <a:rPr lang="el-GR" sz="1800" b="1" dirty="0"/>
                  <a:t>ιδιότητα της επαλληλίας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47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78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η συνέλιξη των σημάτων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>
                        <a:latin typeface="Cambria Math"/>
                      </a:rPr>
                      <m:t>και</m:t>
                    </m:r>
                    <m:r>
                      <a:rPr lang="el-GR" sz="1800" i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Χρησιμοποιούμε </a:t>
                </a:r>
                <a:r>
                  <a:rPr lang="el-GR" sz="1800" dirty="0"/>
                  <a:t>το θεώρημα της συνέλιξης για το </a:t>
                </a:r>
                <a:r>
                  <a:rPr lang="en-US" sz="1800" dirty="0" smtClean="0"/>
                  <a:t>ZT</a:t>
                </a:r>
                <a:r>
                  <a:rPr lang="el-GR" sz="1800" dirty="0" smtClean="0"/>
                  <a:t> και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ZT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βρίσκεται με </a:t>
                </a:r>
                <a:r>
                  <a:rPr lang="el-GR" sz="1800" dirty="0"/>
                  <a:t>χρήση των ιδιοτήτων της μετατόπισης και της αντιστροφής στο </a:t>
                </a:r>
                <a:r>
                  <a:rPr lang="el-GR" sz="1800" dirty="0" smtClean="0"/>
                  <a:t>χρόνο: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&lt;3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Άρα,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ZT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της </a:t>
                </a:r>
                <a:r>
                  <a:rPr lang="el-GR" sz="1800" dirty="0" smtClean="0"/>
                  <a:t>συνέλιξης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∗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11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916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 7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περιοχή σύγκλισης είναι η τομή των περιοχών για τις οποίες ισχύει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 i="0">
                            <a:latin typeface="Cambria Math"/>
                          </a:rPr>
                          <m:t>z</m:t>
                        </m:r>
                      </m:e>
                    </m:d>
                    <m:r>
                      <a:rPr lang="el-GR" sz="1800" i="0">
                        <a:latin typeface="Cambria Math"/>
                      </a:rPr>
                      <m:t>&gt;</m:t>
                    </m:r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&lt;3</m:t>
                    </m:r>
                  </m:oMath>
                </a14:m>
                <a:r>
                  <a:rPr lang="el-GR" sz="1800" dirty="0"/>
                  <a:t>, και η οποία περιλαμβάνει τα σημεία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&lt;3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 αντίστροφος </a:t>
                </a:r>
                <a:r>
                  <a:rPr lang="en-US" sz="1800" dirty="0" smtClean="0"/>
                  <a:t>ZT</a:t>
                </a:r>
                <a:r>
                  <a:rPr lang="el-GR" sz="1800" dirty="0" smtClean="0"/>
                  <a:t>, προκύπτει αναπτύσσοντας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l-GR" sz="1800" dirty="0"/>
                  <a:t> σε μερικά </a:t>
                </a:r>
                <a:r>
                  <a:rPr lang="el-GR" sz="1800" dirty="0" smtClean="0"/>
                  <a:t>κλάσματα: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𝛣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1−3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όπου: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𝑌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κ</a:t>
                </a:r>
                <a:r>
                  <a:rPr lang="el-GR" sz="1800" dirty="0" smtClean="0"/>
                  <a:t>αι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𝛣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1−3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𝑌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l-GR" sz="1800" i="1">
                              <a:latin typeface="Cambria Math"/>
                            </a:rPr>
                            <m:t>=3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Συνεπώς, έπεται ότι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8235" r="-2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916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Z</a:t>
                </a:r>
                <a:r>
                  <a:rPr lang="el-GR" sz="1800" dirty="0"/>
                  <a:t> κάθε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i="1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Γράφουμε 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ως: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i="1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𝑍</m:t>
                    </m:r>
                    <m:r>
                      <a:rPr lang="en-US" sz="1800" b="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περιοχή σύγκλισης τα σημεία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Συνδυάζοντας </a:t>
                </a:r>
                <a:r>
                  <a:rPr lang="el-GR" sz="1800" dirty="0"/>
                  <a:t>τους δύο όρους μαζί, </a:t>
                </a:r>
                <a:r>
                  <a:rPr lang="el-GR" sz="1800" dirty="0" smtClean="0"/>
                  <a:t>έχουμε: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1−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l-GR" sz="1800" i="1">
                                      <a:latin typeface="Cambria Math"/>
                                    </a:rPr>
                                    <m:t>𝑐𝑜𝑠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1−2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l-GR" sz="1800" i="1">
                                      <a:latin typeface="Cambria Math"/>
                                    </a:rPr>
                                    <m:t>𝑐𝑜𝑠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  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&gt;1</m:t>
                      </m:r>
                    </m:oMath>
                  </m:oMathPara>
                </a14:m>
                <a:endParaRPr lang="el-GR" sz="1800" i="1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3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Μετασχηματισμός Ζ  (Ζ-</a:t>
            </a:r>
            <a:r>
              <a:rPr lang="en-US" dirty="0"/>
              <a:t>Transform)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ένα ΣΔΧ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ο </a:t>
                </a:r>
                <a:r>
                  <a:rPr lang="el-GR" sz="1800" b="1" dirty="0" smtClean="0"/>
                  <a:t>ευθύς Μετασχηματισμός Ζ </a:t>
                </a:r>
                <a:r>
                  <a:rPr lang="en-US" sz="1800" dirty="0" smtClean="0"/>
                  <a:t>(Z-Transform, ZT) </a:t>
                </a:r>
                <a:r>
                  <a:rPr lang="el-GR" sz="1800" dirty="0" smtClean="0"/>
                  <a:t>ορίζεται ως: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𝑧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𝑟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l-GR" sz="1800" dirty="0" smtClean="0"/>
                  <a:t> είναι μία μιγαδική μεταβλητή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𝑧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 Οι τιμές της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για τις οποίες συγκλίνει το άθροισμα, ορίζουν στο επίπεδο-</a:t>
                </a:r>
                <a:r>
                  <a:rPr lang="en-US" sz="1800" dirty="0" smtClean="0"/>
                  <a:t>z</a:t>
                </a:r>
                <a:r>
                  <a:rPr lang="el-GR" sz="1800" dirty="0" smtClean="0"/>
                  <a:t> την </a:t>
                </a:r>
                <a:r>
                  <a:rPr lang="el-GR" sz="1800" b="1" dirty="0" smtClean="0"/>
                  <a:t>Περιοχή Σύγκλισης </a:t>
                </a:r>
                <a:r>
                  <a:rPr lang="el-GR" sz="1800" dirty="0" smtClean="0"/>
                  <a:t>(</a:t>
                </a:r>
                <a:r>
                  <a:rPr lang="en-US" sz="1800" dirty="0"/>
                  <a:t>Region </a:t>
                </a:r>
                <a:r>
                  <a:rPr lang="en-US" sz="1800" dirty="0" smtClean="0"/>
                  <a:t>of Convergence</a:t>
                </a:r>
                <a:r>
                  <a:rPr lang="el-GR" sz="1800" dirty="0" smtClean="0"/>
                  <a:t> - </a:t>
                </a:r>
                <a:r>
                  <a:rPr lang="en-US" sz="1800" dirty="0" smtClean="0"/>
                  <a:t>ROC)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που συμβολίζεται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800" dirty="0"/>
                  <a:t>.</a:t>
                </a:r>
                <a:r>
                  <a:rPr lang="el-GR" sz="1800" dirty="0" smtClean="0"/>
                  <a:t> Συγκεκριμένα: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 :</m:t>
                          </m:r>
                          <m:nary>
                            <m:naryPr>
                              <m:chr m:val="∑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  <m:r>
                            <a:rPr lang="el-GR" sz="1800" b="0" i="1" smtClean="0">
                              <a:latin typeface="Cambria Math"/>
                            </a:rPr>
                            <m:t>&lt;</m:t>
                          </m:r>
                          <m:r>
                            <a:rPr lang="el-GR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αιτιατά σήματα με πεπερασμένη </a:t>
                </a:r>
                <a:r>
                  <a:rPr lang="el-GR" sz="1800" dirty="0" smtClean="0"/>
                  <a:t>διάρκεια, η περιοχή σύγκλισης</a:t>
                </a:r>
                <a:r>
                  <a:rPr lang="en-US" sz="1800" dirty="0" smtClean="0"/>
                  <a:t> (ROC)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όλο το </a:t>
                </a:r>
                <a:r>
                  <a:rPr lang="el-GR" sz="1800" dirty="0" smtClean="0"/>
                  <a:t>πεδίο</a:t>
                </a:r>
                <a:r>
                  <a:rPr lang="en-US" sz="1800" dirty="0" smtClean="0"/>
                  <a:t> </a:t>
                </a:r>
                <a:r>
                  <a:rPr lang="el-GR" sz="1800" i="1" dirty="0" smtClean="0"/>
                  <a:t>z</a:t>
                </a:r>
                <a:r>
                  <a:rPr lang="el-GR" sz="1800" i="1" dirty="0"/>
                  <a:t> </a:t>
                </a:r>
                <a:r>
                  <a:rPr lang="en-US" sz="1800" i="1" dirty="0" smtClean="0"/>
                  <a:t> </a:t>
                </a:r>
                <a:r>
                  <a:rPr lang="el-GR" sz="1800" dirty="0" smtClean="0"/>
                  <a:t>εκτός από</a:t>
                </a:r>
                <a:r>
                  <a:rPr lang="en-US" sz="1800" dirty="0" smtClean="0"/>
                  <a:t> </a:t>
                </a:r>
                <a:r>
                  <a:rPr lang="el-GR" sz="1800" i="1" dirty="0" smtClean="0"/>
                  <a:t>z</a:t>
                </a:r>
                <a:r>
                  <a:rPr lang="el-GR" sz="1800" i="1" dirty="0"/>
                  <a:t> </a:t>
                </a:r>
                <a:r>
                  <a:rPr lang="el-GR" sz="1800" dirty="0" smtClean="0"/>
                  <a:t>=0.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</a:t>
                </a:r>
                <a:r>
                  <a:rPr lang="el-GR" sz="1800" dirty="0"/>
                  <a:t> αιτιατά σήματα με άπειρη </a:t>
                </a:r>
                <a:r>
                  <a:rPr lang="el-GR" sz="1800" dirty="0" smtClean="0"/>
                  <a:t>διάρκεια,</a:t>
                </a:r>
                <a:r>
                  <a:rPr lang="el-GR" sz="1800" dirty="0"/>
                  <a:t> </a:t>
                </a:r>
                <a:r>
                  <a:rPr lang="el-GR" sz="1800" dirty="0" smtClean="0"/>
                  <a:t>η περιοχή </a:t>
                </a:r>
                <a:r>
                  <a:rPr lang="el-GR" sz="1800" dirty="0"/>
                  <a:t> σύγκλισης </a:t>
                </a:r>
                <a:r>
                  <a:rPr lang="en-US" sz="1800" dirty="0" smtClean="0"/>
                  <a:t>(ROC)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το εξωτερικό ενός </a:t>
                </a:r>
                <a:r>
                  <a:rPr lang="el-GR" sz="1800" dirty="0" smtClean="0"/>
                  <a:t>κύκλου.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να υπολογιστεί ο </a:t>
                </a:r>
                <a:r>
                  <a:rPr lang="el-GR" sz="1800" dirty="0" smtClean="0"/>
                  <a:t>ΖΤ, </a:t>
                </a:r>
                <a:r>
                  <a:rPr lang="el-GR" sz="1800" dirty="0"/>
                  <a:t>απαιτείται ο υπολογισμός τόσο της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𝑋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𝑧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όσο και της περιοχής σύγκλισης (</a:t>
                </a:r>
                <a:r>
                  <a:rPr lang="en-US" sz="1800" dirty="0"/>
                  <a:t>ROC</a:t>
                </a:r>
                <a:r>
                  <a:rPr lang="el-GR" sz="1800" dirty="0"/>
                  <a:t>)</a:t>
                </a:r>
                <a:r>
                  <a:rPr lang="en-US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593" t="-677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Ζ  (Ζ-</a:t>
            </a:r>
            <a:r>
              <a:rPr lang="en-US" dirty="0" smtClean="0"/>
              <a:t>Transform)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dirty="0" smtClean="0"/>
                  <a:t>Σύνδεση ΖΤ με </a:t>
                </a:r>
                <a:r>
                  <a:rPr lang="en-US" sz="1800" b="1" dirty="0" smtClean="0"/>
                  <a:t>DTFT</a:t>
                </a:r>
                <a:endParaRPr lang="el-GR" sz="1800" b="1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sz="1800" dirty="0" smtClean="0"/>
                  <a:t>O Z</a:t>
                </a:r>
                <a:r>
                  <a:rPr lang="el-GR" sz="1800" dirty="0" smtClean="0"/>
                  <a:t>Τ είναι πιο γενικός από τον </a:t>
                </a:r>
                <a:r>
                  <a:rPr lang="en-US" sz="1800" dirty="0" smtClean="0"/>
                  <a:t>DTFT. </a:t>
                </a:r>
                <a:r>
                  <a:rPr lang="el-GR" sz="1800" dirty="0" smtClean="0"/>
                  <a:t> Θέτοντας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 = </m:t>
                    </m:r>
                    <m:r>
                      <a:rPr lang="en-US" sz="1800" i="1" dirty="0" smtClean="0">
                        <a:latin typeface="Cambria Math"/>
                      </a:rPr>
                      <m:t>𝑟</m:t>
                    </m:r>
                    <m:sSup>
                      <m:sSup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𝑍𝑇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 = </m:t>
                      </m:r>
                      <m:r>
                        <a:rPr lang="en-US" sz="1800" i="1" dirty="0">
                          <a:latin typeface="Cambria Math"/>
                        </a:rPr>
                        <m:t>𝐷𝑇𝐹𝑇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‘Ετσι για ένα σήμα για το οποίο δεν μπορεί να υπολογιστεί ο </a:t>
                </a:r>
                <a:r>
                  <a:rPr lang="en-US" sz="1800" dirty="0" smtClean="0"/>
                  <a:t>DTFT,</a:t>
                </a:r>
                <a:r>
                  <a:rPr lang="el-GR" sz="1800" dirty="0" smtClean="0"/>
                  <a:t> ο υπολογισμός του </a:t>
                </a:r>
                <a:r>
                  <a:rPr lang="en-US" sz="1800" dirty="0" smtClean="0"/>
                  <a:t>ZT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μπορεί να είναι </a:t>
                </a:r>
                <a:r>
                  <a:rPr lang="el-GR" sz="1800" dirty="0" smtClean="0"/>
                  <a:t>εφικτός</a:t>
                </a:r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Αν θεωρήσουμε ότι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 = </m:t>
                    </m:r>
                    <m:sSup>
                      <m:sSup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 ∈ </m:t>
                    </m:r>
                    <m:r>
                      <a:rPr lang="en-US" sz="1800" i="1" dirty="0">
                        <a:latin typeface="Cambria Math"/>
                      </a:rPr>
                      <m:t>𝑅𝑂𝐶</m:t>
                    </m:r>
                  </m:oMath>
                </a14:m>
                <a:r>
                  <a:rPr lang="el-GR" sz="1800" dirty="0" smtClean="0"/>
                  <a:t> τότε</a:t>
                </a:r>
                <a:r>
                  <a:rPr lang="en-US" sz="1800" dirty="0" smtClean="0"/>
                  <a:t> o ZT </a:t>
                </a:r>
                <a:r>
                  <a:rPr lang="el-GR" sz="1800" dirty="0" smtClean="0"/>
                  <a:t>ταυτίζεται με τον </a:t>
                </a:r>
                <a:r>
                  <a:rPr lang="en-US" sz="1800" dirty="0" smtClean="0"/>
                  <a:t>DTFT, </a:t>
                </a:r>
                <a:r>
                  <a:rPr lang="el-GR" sz="1800" dirty="0" smtClean="0"/>
                  <a:t>δηλ:</a:t>
                </a:r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 = </m:t>
                      </m:r>
                      <m:r>
                        <a:rPr lang="en-US" sz="1800" i="1" dirty="0" smtClean="0">
                          <a:latin typeface="Cambria Math"/>
                        </a:rPr>
                        <m:t>𝐷𝑇𝐹𝑇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593" t="-677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853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Ζ</a:t>
            </a:r>
            <a:r>
              <a:rPr lang="en-US" dirty="0" smtClean="0"/>
              <a:t> (Z-Transform)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229600" cy="5400600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Αντίστροφος Μετασχηματισμός Ζ </a:t>
                </a:r>
                <a:r>
                  <a:rPr lang="el-GR" sz="1800" dirty="0" smtClean="0"/>
                  <a:t>: Θεωρώντας ότι 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με την αντίστοιχη περιοχή σύγκλισης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ο ΜΖ ενός ΣΔΧ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, τότε το σήμα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μπορεί να ανακτηθεί από:</a:t>
                </a:r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hr m:val="∮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  <m:sup/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κάθε κλειστή απλή καμπύλη στο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 = 0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μέσα στην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800" dirty="0" smtClean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dirty="0" smtClean="0"/>
                  <a:t>Στην πράξη δεν χρησιμοποιούμε την παραπάνω σχέση για τον υπολογισμό του αντίστροφου ΖΤ, λόγω θεωρητικών περιορισμών.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Συμβολισμός ΖΤ:              </a:t>
                </a:r>
                <a14:m>
                  <m:oMath xmlns:m="http://schemas.openxmlformats.org/officeDocument/2006/math">
                    <m:r>
                      <a:rPr lang="pl-PL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↔"/>
                        <m:vertJc m:val="bot"/>
                        <m:ctrlPr>
                          <a:rPr lang="pl-PL" sz="1800" i="1" dirty="0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l-GR" sz="1800" b="0" i="0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b="0" i="0" dirty="0" smtClean="0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l-GR" sz="1800" b="0" i="0" dirty="0" smtClean="0">
                            <a:latin typeface="Cambria Math"/>
                          </a:rPr>
                          <m:t>Ζ</m:t>
                        </m:r>
                        <m:r>
                          <a:rPr lang="el-GR" sz="1800" b="0" i="0" dirty="0" smtClean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pl-PL" sz="1800" i="1" dirty="0">
                        <a:latin typeface="Cambria Math"/>
                      </a:rPr>
                      <m:t> </m:t>
                    </m:r>
                    <m:r>
                      <a:rPr lang="pl-PL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pl-PL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1800" i="1" dirty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,      </m:t>
                    </m:r>
                    <m:r>
                      <a:rPr lang="pl-PL" sz="1800" i="1" dirty="0">
                        <a:latin typeface="Cambria Math"/>
                      </a:rPr>
                      <m:t>𝑧</m:t>
                    </m:r>
                    <m:r>
                      <a:rPr lang="pl-PL" sz="1800" i="1" dirty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1800" i="1" dirty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pl-PL" sz="1800" i="1" dirty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b="1" dirty="0" smtClean="0"/>
              </a:p>
              <a:p>
                <a:pPr marL="0" indent="0" algn="l">
                  <a:spcBef>
                    <a:spcPts val="1200"/>
                  </a:spcBef>
                  <a:buNone/>
                </a:pPr>
                <a:r>
                  <a:rPr lang="el-GR" sz="1800" b="1" dirty="0" smtClean="0"/>
                  <a:t>Χρήση ΖΤ</a:t>
                </a:r>
                <a:r>
                  <a:rPr lang="el-GR" sz="1800" dirty="0" smtClean="0"/>
                  <a:t>:  Χρησιμοποιείται για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την </a:t>
                </a:r>
                <a:r>
                  <a:rPr lang="el-GR" sz="1800" dirty="0"/>
                  <a:t>επίλυση ΓΕΔΣΣ, </a:t>
                </a:r>
                <a:endParaRPr lang="el-GR" sz="18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τον </a:t>
                </a:r>
                <a:r>
                  <a:rPr lang="el-GR" sz="1800" dirty="0"/>
                  <a:t>υπολογισμό της απόκρισης ΓΧΑ </a:t>
                </a:r>
                <a:r>
                  <a:rPr lang="el-GR" sz="1800" dirty="0" smtClean="0"/>
                  <a:t>συστημάτων, </a:t>
                </a:r>
                <a:r>
                  <a:rPr lang="el-GR" sz="1800" dirty="0"/>
                  <a:t>και </a:t>
                </a:r>
                <a:endParaRPr lang="el-GR" sz="1800" dirty="0" smtClean="0"/>
              </a:p>
              <a:p>
                <a:pPr algn="l">
                  <a:spcBef>
                    <a:spcPts val="1200"/>
                  </a:spcBef>
                </a:pPr>
                <a:r>
                  <a:rPr lang="el-GR" sz="1800" dirty="0" smtClean="0"/>
                  <a:t>τη </a:t>
                </a:r>
                <a:r>
                  <a:rPr lang="el-GR" sz="1800" dirty="0"/>
                  <a:t>σχεδίαση γραμμικών φίλτρων.</a:t>
                </a:r>
              </a:p>
              <a:p>
                <a:pPr marL="0" indent="0" algn="l">
                  <a:spcBef>
                    <a:spcPts val="120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229600" cy="5400600"/>
              </a:xfrm>
              <a:blipFill rotWithShape="1">
                <a:blip r:embed="rId2"/>
                <a:stretch>
                  <a:fillRect l="-593" t="-677" b="-85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641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Χρήσιμα Ζεύγη Ζ</a:t>
            </a:r>
            <a:r>
              <a:rPr lang="en-US" dirty="0" smtClean="0"/>
              <a:t>T</a:t>
            </a:r>
            <a:r>
              <a:rPr lang="el-GR" dirty="0" smtClean="0"/>
              <a:t> και Περιοχές Σύγκλισης (</a:t>
            </a:r>
            <a:r>
              <a:rPr lang="en-US" dirty="0" smtClean="0"/>
              <a:t>ROC)</a:t>
            </a:r>
            <a:endParaRPr lang="el-G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5763564" cy="5538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Χρήσιμα Ζεύγη Ζ</a:t>
            </a:r>
            <a:r>
              <a:rPr lang="en-US" dirty="0" smtClean="0"/>
              <a:t>T</a:t>
            </a:r>
            <a:r>
              <a:rPr lang="el-GR" dirty="0" smtClean="0"/>
              <a:t> και Περιοχές Σύγκλισης (</a:t>
            </a:r>
            <a:r>
              <a:rPr lang="en-US" dirty="0" smtClean="0"/>
              <a:t>ROC)</a:t>
            </a:r>
            <a:endParaRPr lang="el-G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94" y="1268760"/>
            <a:ext cx="750123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8798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Χρήσιμα Ζεύγη Ζ</a:t>
            </a:r>
            <a:r>
              <a:rPr lang="en-US" dirty="0" smtClean="0"/>
              <a:t>T</a:t>
            </a:r>
            <a:r>
              <a:rPr lang="el-GR" dirty="0" smtClean="0"/>
              <a:t> και Περιοχές Σύγκλισης (</a:t>
            </a:r>
            <a:r>
              <a:rPr lang="en-US" dirty="0" smtClean="0"/>
              <a:t>ROC)</a:t>
            </a:r>
            <a:endParaRPr lang="el-G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72729"/>
            <a:ext cx="7698701" cy="496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399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υπολογιστεί ο μετασχηματισμός Ζ της ακολουθίας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1800" i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n-US" sz="1800" dirty="0" smtClean="0"/>
                  <a:t>: </a:t>
                </a:r>
                <a:r>
                  <a:rPr lang="el-GR" sz="1800" dirty="0" smtClean="0"/>
                  <a:t>Χρησιμοποιώντας τον ορισμό του μετασχηματισμού Ζ,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n-US" sz="1800" dirty="0" smtClean="0"/>
                  <a:t>O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𝑧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i="1" dirty="0" smtClean="0"/>
                  <a:t> </a:t>
                </a:r>
                <a:r>
                  <a:rPr lang="el-GR" sz="1800" dirty="0" smtClean="0"/>
                  <a:t>συγκλίνει επειδή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𝛼</m:t>
                        </m:r>
                        <m:sSup>
                          <m:sSup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άρα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l-GR" sz="1800" dirty="0" smtClean="0"/>
                  <a:t>. Άρα η περιοχή σύγκλισης του μετασχηματισμού είναι η εξωτερική επιφάνεια ενός κύκλου που ορίζεται από το σύνολο των σημείων για τα οποία ισχύει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Υπάρχει ένας πόλος για </a:t>
                </a:r>
                <a:r>
                  <a:rPr lang="en-US" sz="1800" i="1" dirty="0" smtClean="0"/>
                  <a:t>z=</a:t>
                </a:r>
                <a:r>
                  <a:rPr lang="el-GR" sz="1800" i="1" dirty="0" smtClean="0"/>
                  <a:t>α</a:t>
                </a:r>
                <a:r>
                  <a:rPr lang="en-US" sz="1800" i="1" dirty="0" smtClean="0"/>
                  <a:t> </a:t>
                </a:r>
                <a:r>
                  <a:rPr lang="el-GR" sz="1800" dirty="0" smtClean="0"/>
                  <a:t>και ένα μηδενικό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για </a:t>
                </a:r>
                <a:r>
                  <a:rPr lang="en-US" sz="1800" i="1" dirty="0" smtClean="0"/>
                  <a:t>z=0.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 α&lt;1, τότε ο μοναδιαίος κύκλος περιέχει την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περιοχή σύγκλισης,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κι  έτσι ορίζεται  και ο</a:t>
                </a:r>
                <a:r>
                  <a:rPr lang="en-US" sz="1800" dirty="0" smtClean="0"/>
                  <a:t> DTFT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της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endParaRPr lang="en-US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					       Διάγραμμα Πόλων - Μηδενικών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037" b="-21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200812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36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13429</TotalTime>
  <Words>330</Words>
  <Application>Microsoft Office PowerPoint</Application>
  <PresentationFormat>On-screen Show (4:3)</PresentationFormat>
  <Paragraphs>251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Cambria Math</vt:lpstr>
      <vt:lpstr>Office Theme</vt:lpstr>
      <vt:lpstr>Ψηφιακή Επεξεργασία Σημάτων</vt:lpstr>
      <vt:lpstr>Μετασχηματισμός Z</vt:lpstr>
      <vt:lpstr>Μετασχηματισμός Ζ  (Ζ-Transform)</vt:lpstr>
      <vt:lpstr>Μετασχηματισμός Ζ  (Ζ-Transform)</vt:lpstr>
      <vt:lpstr>Μετασχηματισμός Ζ (Z-Transform)</vt:lpstr>
      <vt:lpstr>Χρήσιμα Ζεύγη ΖT και Περιοχές Σύγκλισης (ROC)</vt:lpstr>
      <vt:lpstr>Χρήσιμα Ζεύγη ΖT και Περιοχές Σύγκλισης (ROC)</vt:lpstr>
      <vt:lpstr>Χρήσιμα Ζεύγη ΖT και Περιοχές Σύγκλισης (ROC)</vt:lpstr>
      <vt:lpstr>Άσκηση 1 </vt:lpstr>
      <vt:lpstr>Ιδιότητες ZΤ</vt:lpstr>
      <vt:lpstr>Ιδιότητες ZΤ</vt:lpstr>
      <vt:lpstr>Κλασματικές Μορφές ΖT – Πόλοι και Μηδενικά</vt:lpstr>
      <vt:lpstr>Επίδραση πόλων στη χρονική συμπεριφορά αιτιατών σημάτων</vt:lpstr>
      <vt:lpstr>Συνάρτηση Μεταφοράς ΓΧΑ Συστήματος</vt:lpstr>
      <vt:lpstr>Συνάρτηση Μεταφοράς ΓΧΑ Συστήματος</vt:lpstr>
      <vt:lpstr>Άσκηση 1</vt:lpstr>
      <vt:lpstr>Άσκηση 2</vt:lpstr>
      <vt:lpstr>Άσκηση 3</vt:lpstr>
      <vt:lpstr>Άσκηση 4</vt:lpstr>
      <vt:lpstr>Άσκηση 5</vt:lpstr>
      <vt:lpstr>Άσκηση 6 </vt:lpstr>
      <vt:lpstr>Άσκηση 7</vt:lpstr>
      <vt:lpstr>Άσκηση  7 (συνέχεια)</vt:lpstr>
      <vt:lpstr>Άσκηση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404</cp:revision>
  <dcterms:created xsi:type="dcterms:W3CDTF">2012-03-18T08:27:36Z</dcterms:created>
  <dcterms:modified xsi:type="dcterms:W3CDTF">2017-04-24T10:55:40Z</dcterms:modified>
</cp:coreProperties>
</file>