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11" r:id="rId2"/>
    <p:sldId id="423" r:id="rId3"/>
    <p:sldId id="257" r:id="rId4"/>
    <p:sldId id="367" r:id="rId5"/>
    <p:sldId id="315" r:id="rId6"/>
    <p:sldId id="368" r:id="rId7"/>
    <p:sldId id="258" r:id="rId8"/>
    <p:sldId id="318" r:id="rId9"/>
    <p:sldId id="371" r:id="rId10"/>
    <p:sldId id="319" r:id="rId11"/>
    <p:sldId id="422" r:id="rId12"/>
    <p:sldId id="373" r:id="rId13"/>
    <p:sldId id="421" r:id="rId14"/>
    <p:sldId id="316" r:id="rId15"/>
    <p:sldId id="377" r:id="rId16"/>
    <p:sldId id="381" r:id="rId17"/>
    <p:sldId id="382" r:id="rId18"/>
    <p:sldId id="383" r:id="rId19"/>
    <p:sldId id="325" r:id="rId20"/>
    <p:sldId id="384" r:id="rId21"/>
    <p:sldId id="385" r:id="rId22"/>
    <p:sldId id="386" r:id="rId23"/>
    <p:sldId id="387" r:id="rId2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8" d="100"/>
          <a:sy n="88" d="100"/>
        </p:scale>
        <p:origin x="1339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5/3/2016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7.png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Ενότητα 1</a:t>
            </a:r>
            <a:r>
              <a:rPr lang="el-GR" sz="2800" b="1" dirty="0" smtClean="0"/>
              <a:t>: Σήματα Διακριτού Χρόνου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Θεμελιώδη </a:t>
            </a:r>
            <a:r>
              <a:rPr lang="el-GR" dirty="0"/>
              <a:t>Σήματα Διακριτού Χρόνου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196752"/>
                <a:ext cx="8280920" cy="5472608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Μιγαδική εκθετική ακολουθία</a:t>
                </a:r>
                <a:r>
                  <a:rPr lang="en-US" sz="1800" b="1" dirty="0"/>
                  <a:t>:</a:t>
                </a:r>
                <a:r>
                  <a:rPr lang="el-GR" sz="1800" b="1" dirty="0" smtClean="0"/>
                  <a:t> 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1800" i="1" dirty="0" smtClean="0">
                    <a:latin typeface="Cambria Math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dirty="0"/>
                      <m:t>όπου</m:t>
                    </m:r>
                    <m:r>
                      <m:rPr>
                        <m:nor/>
                      </m:rPr>
                      <a:rPr lang="el-GR" sz="1800" dirty="0"/>
                      <m:t> </m:t>
                    </m:r>
                    <m:r>
                      <a:rPr lang="el-GR" sz="1800" i="1">
                        <a:latin typeface="Cambria Math"/>
                      </a:rPr>
                      <m:t>𝛼</m:t>
                    </m:r>
                    <m:r>
                      <a:rPr lang="el-GR" sz="1800" i="1">
                        <a:latin typeface="Cambria Math"/>
                        <a:ea typeface="Cambria Math"/>
                      </a:rPr>
                      <m:t>∈</m:t>
                    </m:r>
                    <m:r>
                      <m:rPr>
                        <m:sty m:val="p"/>
                      </m:rPr>
                      <a:rPr lang="en-US" sz="1800">
                        <a:latin typeface="Cambria Math"/>
                        <a:ea typeface="Cambria Math"/>
                      </a:rPr>
                      <m:t>C</m:t>
                    </m:r>
                  </m:oMath>
                </a14:m>
                <a:r>
                  <a:rPr lang="el-GR" sz="1800" i="1" dirty="0" smtClean="0">
                    <a:latin typeface="Cambria Math"/>
                  </a:rPr>
                  <a:t>. </a:t>
                </a:r>
                <a:r>
                  <a:rPr lang="en-US" sz="1800" i="1" dirty="0" smtClean="0">
                    <a:latin typeface="Cambria Math"/>
                  </a:rPr>
                  <a:t> </a:t>
                </a:r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>
                    <a:latin typeface="Cambria Math"/>
                  </a:rPr>
                  <a:t>Θέτοντας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𝛼</m:t>
                    </m:r>
                    <m:r>
                      <a:rPr lang="en-US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𝑟𝑒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έχουμε: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r>
                        <a:rPr lang="en-US" sz="1800" b="0" i="1" smtClean="0">
                          <a:latin typeface="Cambria Math"/>
                        </a:rPr>
                        <m:t>(</m:t>
                      </m:r>
                      <m:r>
                        <a:rPr lang="en-US" sz="1800" b="0" i="1" smtClean="0">
                          <a:latin typeface="Cambria Math"/>
                        </a:rPr>
                        <m:t>𝑛</m:t>
                      </m:r>
                      <m:r>
                        <a:rPr lang="en-US" sz="1800" b="0" i="1" smtClean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𝑗𝑛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>
                              <a:latin typeface="Cambria Math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n-US" sz="1800" i="1">
                          <a:latin typeface="Cambria Math"/>
                        </a:rPr>
                        <m:t>𝑗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0" i="1" dirty="0" smtClean="0">
                  <a:latin typeface="Cambria Math"/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>
                    <a:latin typeface="Cambria Math"/>
                  </a:rPr>
                  <a:t>Καρτεσιανή Μορφή</a:t>
                </a:r>
                <a:r>
                  <a:rPr lang="el-GR" sz="1800" dirty="0" smtClean="0">
                    <a:latin typeface="Cambria Math"/>
                  </a:rPr>
                  <a:t>:</a:t>
                </a:r>
                <a:endParaRPr lang="en-US" sz="1800" b="0" dirty="0" smtClean="0">
                  <a:latin typeface="Cambria Math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Πραγματικό μέρος:  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𝑅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800" b="0" i="1" smtClean="0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l-GR" sz="1800" b="0" i="1" dirty="0" smtClean="0">
                    <a:latin typeface="Cambria Math"/>
                  </a:rPr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0" dirty="0" smtClean="0">
                    <a:latin typeface="Cambria Math"/>
                  </a:rPr>
                  <a:t>Φανταστικό μέρος: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𝐼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800" i="1">
                            <a:latin typeface="Cambria Math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Πολική Μορφή</a:t>
                </a:r>
                <a:r>
                  <a:rPr lang="el-GR" sz="1800" dirty="0" smtClean="0"/>
                  <a:t>: </a:t>
                </a:r>
                <a:endParaRPr lang="en-US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Μέτρο :		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A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n</m:t>
                        </m:r>
                      </m:e>
                    </m:d>
                    <m:r>
                      <a:rPr lang="en-US" sz="18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Φάση:    		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&lt;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𝜑</m:t>
                    </m:r>
                    <m:r>
                      <a:rPr lang="el-GR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)=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600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196752"/>
                <a:ext cx="8280920" cy="5472608"/>
              </a:xfrm>
              <a:blipFill rotWithShape="1">
                <a:blip r:embed="rId2"/>
                <a:stretch>
                  <a:fillRect l="-589" t="-668" b="-779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915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Θεμελιώδη </a:t>
            </a:r>
            <a:r>
              <a:rPr lang="el-GR" dirty="0"/>
              <a:t>Σήματα Διακριτού Χρόνου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196752"/>
                <a:ext cx="4824536" cy="5472608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Παράδειγμα</a:t>
                </a:r>
                <a:r>
                  <a:rPr lang="el-GR" sz="1800" dirty="0" smtClean="0"/>
                  <a:t>: Να βρεθεί το μέτρο και η φάση του παρακάτω μιγαδικού σήματος: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 smtClean="0">
                  <a:latin typeface="Cambria Math"/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0,9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>
                              <a:latin typeface="Cambria Math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b="0" i="1" smtClean="0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/>
                                </a:rPr>
                                <m:t>10</m:t>
                              </m:r>
                            </m:den>
                          </m:f>
                        </m:e>
                      </m:func>
                      <m:r>
                        <a:rPr lang="en-US" sz="1800" b="0" i="1" smtClean="0">
                          <a:latin typeface="Cambria Math"/>
                        </a:rPr>
                        <m:t>+</m:t>
                      </m:r>
                      <m:r>
                        <a:rPr lang="en-US" sz="1800" i="1" smtClean="0">
                          <a:latin typeface="Cambria Math"/>
                        </a:rPr>
                        <m:t>𝑗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10</m:t>
                              </m:r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US" sz="1800" dirty="0" smtClean="0">
                  <a:latin typeface="Cambria Math"/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>
                  <a:latin typeface="Cambria Math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>
                    <a:latin typeface="Cambria Math"/>
                  </a:rPr>
                  <a:t>Μέτρο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0,9</m:t>
                            </m:r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el-GR" sz="1800" dirty="0" smtClean="0">
                  <a:latin typeface="Cambria Math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>
                  <a:latin typeface="Cambria Math"/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>
                  <a:latin typeface="Cambria Math"/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>
                    <a:latin typeface="Cambria Math"/>
                  </a:rPr>
                  <a:t>Φάση</a:t>
                </a:r>
                <a:r>
                  <a:rPr lang="en-US" sz="1800" dirty="0" smtClean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 smtClean="0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𝑛</m:t>
                    </m:r>
                  </m:oMath>
                </a14:m>
                <a:endParaRPr lang="el-GR" sz="1800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196752"/>
                <a:ext cx="4824536" cy="5472608"/>
              </a:xfrm>
              <a:blipFill rotWithShape="1">
                <a:blip r:embed="rId2"/>
                <a:stretch>
                  <a:fillRect l="-1011" t="-66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64078"/>
            <a:ext cx="3732343" cy="2096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999" y="4427317"/>
            <a:ext cx="3705965" cy="2242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736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Περιοδικά Σήματα Διακριτού Χρόνου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Όταν υπάρχει θετικός πραγματικός αριθμός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Ν</m:t>
                    </m:r>
                  </m:oMath>
                </a14:m>
                <a:r>
                  <a:rPr lang="el-GR" sz="1800" dirty="0" smtClean="0"/>
                  <a:t>, ώστε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για κάθε τιμή 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να ικανοποιείται η σχέση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n-US" sz="1800" b="0" i="1" smtClean="0">
                        <a:latin typeface="Cambria Math"/>
                      </a:rPr>
                      <m:t>𝑁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το ΣΔΧ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καλείται </a:t>
                </a:r>
                <a:r>
                  <a:rPr lang="el-GR" sz="1800" b="1" dirty="0"/>
                  <a:t>περιοδικό</a:t>
                </a:r>
                <a:r>
                  <a:rPr lang="el-GR" sz="1800" dirty="0" smtClean="0"/>
                  <a:t>, διαφορετικά καλείται </a:t>
                </a:r>
                <a:r>
                  <a:rPr lang="el-GR" sz="1800" b="1" dirty="0" smtClean="0"/>
                  <a:t>μη-περιοδικό</a:t>
                </a:r>
                <a:r>
                  <a:rPr lang="el-GR" sz="1800" dirty="0" smtClean="0"/>
                  <a:t> ή </a:t>
                </a:r>
                <a:r>
                  <a:rPr lang="el-GR" sz="1800" b="1" dirty="0" smtClean="0"/>
                  <a:t>απεριοδικό</a:t>
                </a:r>
                <a:r>
                  <a:rPr lang="el-GR" sz="1800" dirty="0" smtClean="0"/>
                  <a:t>.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 smtClean="0"/>
                  <a:t> ονομάζεται </a:t>
                </a:r>
                <a:r>
                  <a:rPr lang="el-GR" sz="1800" b="1" dirty="0" smtClean="0"/>
                  <a:t>θεμελιώδης περίοδος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Η περιοδική ακολουθία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με περίοδο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 smtClean="0"/>
                  <a:t> επαναλαμβάνει τον εαυτό της κάθε φορά που θα εμφανιστούν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δείγματα. Ένα περιοδικό ΣΔΧ με περίοδο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 smtClean="0"/>
                  <a:t>, είναι περιοδικό και με περίοδο </a:t>
                </a:r>
                <a14:m>
                  <m:oMath xmlns:m="http://schemas.openxmlformats.org/officeDocument/2006/math">
                    <m:r>
                      <a:rPr lang="el-GR" sz="1800" b="0" i="0" dirty="0" smtClean="0">
                        <a:latin typeface="Cambria Math"/>
                      </a:rPr>
                      <m:t>2</m:t>
                    </m:r>
                    <m:r>
                      <a:rPr lang="el-GR" sz="1800" i="1" dirty="0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 smtClean="0"/>
                  <a:t>, </a:t>
                </a:r>
                <a14:m>
                  <m:oMath xmlns:m="http://schemas.openxmlformats.org/officeDocument/2006/math">
                    <m:r>
                      <a:rPr lang="el-GR" sz="1800" b="0" i="0" dirty="0" smtClean="0">
                        <a:latin typeface="Cambria Math"/>
                      </a:rPr>
                      <m:t>3</m:t>
                    </m:r>
                    <m:r>
                      <a:rPr lang="el-GR" sz="1800" i="1" dirty="0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 smtClean="0"/>
                  <a:t> και γενικά με κάθε ακέραιο πολλαπλάσιο του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𝛮</m:t>
                    </m:r>
                    <m:r>
                      <a:rPr lang="el-GR" sz="1800" b="0" i="0" dirty="0" smtClean="0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και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περιοδικά ΣΔΧ με περιόδους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</a:rPr>
                          <m:t>𝛮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i="1" dirty="0" smtClean="0"/>
                  <a:t>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𝛮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, αντίστοιχα, τότε :</a:t>
                </a:r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Το ΣΔΧ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 είναι περιοδικό με περίοδο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𝑁</m:t>
                    </m:r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ΜΚΔ</m:t>
                        </m:r>
                        <m:d>
                          <m:dPr>
                            <m:ctrlPr>
                              <a:rPr lang="el-GR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/>
                                  </a:rPr>
                                  <m:t>N</m:t>
                                </m:r>
                              </m:e>
                              <m:sub>
                                <m:r>
                                  <a:rPr lang="en-US" sz="1800" b="0" i="0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800" b="0" i="0" smtClean="0">
                                <a:latin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/>
                                  </a:rPr>
                                  <m:t>N</m:t>
                                </m:r>
                              </m:e>
                              <m:sub>
                                <m:r>
                                  <a:rPr lang="en-US" sz="1800" b="0" i="0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l-GR" sz="1800" dirty="0" smtClean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Το ΣΔΧ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 είναι </a:t>
                </a:r>
                <a:r>
                  <a:rPr lang="el-GR" sz="1800" dirty="0"/>
                  <a:t>περιοδικό με περίοδο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𝑁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 rotWithShape="1">
                <a:blip r:embed="rId2"/>
                <a:stretch>
                  <a:fillRect l="-578" t="-705" r="-101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29180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Περιοδικά Σήματα Διακριτού Χρόνου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μία οποιαδήποτε ακολουθία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μπορούμε πάντα να δημιουργήσουμε ένα </a:t>
                </a:r>
                <a:r>
                  <a:rPr lang="el-GR" sz="1800" b="1" dirty="0" smtClean="0"/>
                  <a:t>περιοδικό σήμα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με περίοδο Ν, επαναλαμβάνοντας το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ως εξής: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𝑘𝑁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 rotWithShape="1">
                <a:blip r:embed="rId2"/>
                <a:stretch>
                  <a:fillRect l="-578" t="-70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257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800" b="1" dirty="0" smtClean="0"/>
                  <a:t>Ημιτονικά Σήματα:</a:t>
                </a:r>
                <a:r>
                  <a:rPr lang="en-US" sz="1800" b="1" dirty="0" smtClean="0"/>
                  <a:t>       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𝐴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+</m:t>
                        </m:r>
                        <m:r>
                          <a:rPr lang="el-GR" sz="1800" b="0" i="1" smtClean="0">
                            <a:latin typeface="Cambria Math"/>
                          </a:rPr>
                          <m:t>𝜃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,      −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∞&lt;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&lt;∞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=2</m:t>
                    </m:r>
                    <m:r>
                      <a:rPr lang="el-GR" sz="1800" b="0" i="1" smtClean="0">
                        <a:latin typeface="Cambria Math"/>
                      </a:rPr>
                      <m:t>𝜋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sz="1800" dirty="0" smtClean="0"/>
              </a:p>
              <a:p>
                <a:pPr marL="0" indent="0">
                  <a:buNone/>
                </a:pPr>
                <a:endParaRPr lang="en-US" sz="1800" b="1" dirty="0" smtClean="0"/>
              </a:p>
              <a:p>
                <a:pPr marL="0" indent="0" algn="l">
                  <a:buNone/>
                </a:pPr>
                <a:r>
                  <a:rPr lang="el-GR" sz="1800" b="1" dirty="0" smtClean="0"/>
                  <a:t>Περιοδικότητα</a:t>
                </a:r>
                <a:r>
                  <a:rPr lang="el-GR" sz="1800" dirty="0" smtClean="0"/>
                  <a:t>  μεταξύ δύο ΣΔΧ υπάρχει μόνο όταν η συχνότητα εμφανίζεται ως </a:t>
                </a:r>
                <a:r>
                  <a:rPr lang="el-GR" sz="1800" u="sng" dirty="0" smtClean="0"/>
                  <a:t>λόγος δύο ακεραίων αριθμών</a:t>
                </a:r>
                <a:r>
                  <a:rPr lang="el-GR" sz="1800" dirty="0" smtClean="0"/>
                  <a:t> 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𝑓</m:t>
                    </m:r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n-US" sz="1800" i="1" dirty="0" smtClean="0"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latin typeface="Cambria Math"/>
                      </a:rPr>
                      <m:t>/</m:t>
                    </m:r>
                    <m:r>
                      <a:rPr lang="en-US" sz="1800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όπου το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el-GR" sz="1800" dirty="0" smtClean="0"/>
                  <a:t> ονομάζεται περίοδος).</a:t>
                </a:r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 algn="ctr">
                  <a:buNone/>
                </a:pPr>
                <a:endParaRPr lang="el-GR" sz="1800" dirty="0" smtClean="0"/>
              </a:p>
              <a:p>
                <a:pPr marL="0" indent="0" algn="ctr">
                  <a:buNone/>
                </a:pPr>
                <a:endParaRPr lang="el-GR" sz="1800" dirty="0"/>
              </a:p>
              <a:p>
                <a:pPr marL="0" indent="0" algn="ctr">
                  <a:buNone/>
                </a:pPr>
                <a:endParaRPr lang="el-GR" sz="1800" dirty="0" smtClean="0"/>
              </a:p>
              <a:p>
                <a:pPr marL="0" indent="0" algn="ctr">
                  <a:buNone/>
                </a:pPr>
                <a:endParaRPr lang="el-GR" sz="1800" dirty="0"/>
              </a:p>
              <a:p>
                <a:pPr marL="0" indent="0" algn="ctr">
                  <a:buNone/>
                </a:pPr>
                <a:r>
                  <a:rPr lang="el-GR" sz="1800" dirty="0" smtClean="0"/>
                  <a:t>Το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b="0" i="1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για διάφορες τιμές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  <a:blipFill rotWithShape="1">
                <a:blip r:embed="rId2"/>
                <a:stretch>
                  <a:fillRect l="-593" t="-660" b="-231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έννοια της συχνότητας σε ΣΔΧ</a:t>
            </a:r>
            <a:endParaRPr lang="el-GR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706" y="3356992"/>
            <a:ext cx="5364596" cy="156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630" y="4869160"/>
            <a:ext cx="5184576" cy="151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76" t="6727" r="2905" b="18836"/>
          <a:stretch/>
        </p:blipFill>
        <p:spPr bwMode="auto">
          <a:xfrm>
            <a:off x="3282037" y="2348880"/>
            <a:ext cx="2773759" cy="124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7771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1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800" dirty="0" smtClean="0"/>
                  <a:t>Διερευνήστε αν το παρακάτω σήμα είναι περιοδικό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σε θετική περίπτωση </a:t>
                </a:r>
                <a:r>
                  <a:rPr lang="el-GR" sz="1800" dirty="0"/>
                  <a:t>να προσδιορίσετε τη θεμελιώδη περίοδό του</a:t>
                </a:r>
                <a:r>
                  <a:rPr lang="el-GR" sz="1800" dirty="0" smtClean="0"/>
                  <a:t>.</a:t>
                </a:r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0.125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endParaRPr lang="el-GR" sz="1800" u="sng" dirty="0" smtClean="0"/>
              </a:p>
              <a:p>
                <a:pPr marL="0" indent="0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Επειδή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0.125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και ισχύει:</a:t>
                </a:r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l-GR" sz="18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+16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l-GR" sz="1800" i="1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Άρα 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είναι περιοδικό με περίοδο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𝑁</m:t>
                    </m:r>
                    <m:r>
                      <a:rPr lang="el-GR" sz="1800" i="1">
                        <a:latin typeface="Cambria Math"/>
                      </a:rPr>
                      <m:t>=16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118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424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2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Διερευνήστε αν το παρακάτω σήμα είναι περιοδικό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σε θετική περίπτωση </a:t>
                </a:r>
                <a:r>
                  <a:rPr lang="el-GR" sz="1800" dirty="0"/>
                  <a:t>να προσδιορίσετε τη θεμελιώδη περίοδό του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𝑗𝑛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12</m:t>
                                  </m:r>
                                </m:den>
                              </m:f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n-US" sz="1800" i="1">
                          <a:latin typeface="Cambria Math"/>
                        </a:rPr>
                        <m:t>𝐼𝑚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𝑗𝑛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18</m:t>
                                  </m:r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buNone/>
                </a:pPr>
                <a:endParaRPr lang="el-GR" sz="1800" u="sng" dirty="0" smtClean="0"/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είναι το άθροισμα </a:t>
                </a:r>
                <a:r>
                  <a:rPr lang="el-GR" sz="1800" dirty="0"/>
                  <a:t>δύο περιοδικών </a:t>
                </a:r>
                <a:r>
                  <a:rPr lang="el-GR" sz="1800" dirty="0" smtClean="0"/>
                  <a:t>σημάτων: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12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18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Οι περίοδοι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=24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=36</m:t>
                    </m:r>
                    <m:r>
                      <a:rPr lang="el-GR" sz="1800" b="0" i="0" smtClean="0">
                        <a:latin typeface="Cambria Math"/>
                      </a:rPr>
                      <m:t>,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αντίστοιχα</m:t>
                    </m:r>
                    <m:r>
                      <a:rPr lang="el-GR" sz="1800" b="0" i="0" smtClean="0">
                        <a:latin typeface="Cambria Math"/>
                      </a:rPr>
                      <m:t>.</m:t>
                    </m:r>
                  </m:oMath>
                </a14:m>
                <a:endParaRPr lang="el-GR" sz="1800" b="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Συνεπώς</a:t>
                </a:r>
                <a:r>
                  <a:rPr lang="el-GR" sz="1800" dirty="0"/>
                  <a:t>, η περίοδος του </a:t>
                </a:r>
                <a:r>
                  <a:rPr lang="el-GR" sz="1800" dirty="0" smtClean="0"/>
                  <a:t>αθροίσματος, δηλ. 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είναι: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𝑁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l-GR" sz="1800" b="0" i="0" smtClean="0">
                              <a:latin typeface="Cambria Math"/>
                            </a:rPr>
                            <m:t>ΜΚΔ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24 . 36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1800" b="0" i="0" smtClean="0">
                              <a:latin typeface="Cambria Math"/>
                            </a:rPr>
                            <m:t>ΜΚΔ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24,36</m:t>
                              </m:r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864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=72</m:t>
                      </m:r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851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Διερευνήστε αν το παρακάτω σήμα είναι περιοδικό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σε θετική περίπτωση </a:t>
                </a:r>
                <a:r>
                  <a:rPr lang="el-GR" sz="1800" dirty="0"/>
                  <a:t>να προσδιορίσετε τη θεμελιώδη περίοδό του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800" i="1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+0.2 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u="sng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Για </a:t>
                </a:r>
                <a:r>
                  <a:rPr lang="el-GR" sz="1800" dirty="0"/>
                  <a:t>να είναι περιοδικό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πρέπει να βρεθεί μία τιμή Ν, τέτοια ώστε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800" i="1">
                            <a:latin typeface="Cambria Math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+0.2 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func>
                    <m:r>
                      <a:rPr lang="el-GR" sz="18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800" i="1">
                            <a:latin typeface="Cambria Math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+0.2 (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𝑁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)</m:t>
                            </m:r>
                          </m:e>
                        </m:d>
                      </m:e>
                    </m:func>
                  </m:oMath>
                </a14:m>
                <a:r>
                  <a:rPr lang="el-GR" sz="1800" i="1" dirty="0"/>
                  <a:t>. </a:t>
                </a:r>
                <a:endParaRPr lang="el-GR" sz="1800" i="1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𝑠𝑖𝑛</m:t>
                    </m:r>
                    <m:r>
                      <a:rPr lang="el-GR" sz="1800" i="1" dirty="0">
                        <a:latin typeface="Cambria Math"/>
                      </a:rPr>
                      <m:t>⁡( )</m:t>
                    </m:r>
                    <m:r>
                      <a:rPr lang="el-GR" sz="1800" dirty="0">
                        <a:latin typeface="Cambria Math"/>
                      </a:rPr>
                      <m:t>⁡</m:t>
                    </m:r>
                  </m:oMath>
                </a14:m>
                <a:r>
                  <a:rPr lang="el-GR" sz="1800" dirty="0"/>
                  <a:t>είναι περιοδική με περίοδο </a:t>
                </a:r>
                <a:r>
                  <a:rPr lang="en-US" sz="1800" dirty="0"/>
                  <a:t>2</a:t>
                </a:r>
                <a:r>
                  <a:rPr lang="el-GR" sz="1800" dirty="0"/>
                  <a:t>π. 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ποσότητα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0.2</m:t>
                    </m:r>
                    <m:r>
                      <a:rPr lang="el-GR" sz="1800" i="1" dirty="0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/>
                  <a:t> πρέπει να είναι ακέραιο πολλαπλάσιο του 2π. Όμως ο π είναι άρρητος αριθμός, άρα δεν υπάρχει καμία ακέραια τιμή του Ν ώστε να επαληθεύεται η ισότητα. 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Άρα</a:t>
                </a:r>
                <a:r>
                  <a:rPr lang="el-GR" sz="1800" dirty="0"/>
                  <a:t>, το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είναι μη-περιοδικό</a:t>
                </a:r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094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4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Διερευνήστε αν το παρακάτω σήμα είναι περιοδικό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σε θετική περίπτωση </a:t>
                </a:r>
                <a:r>
                  <a:rPr lang="el-GR" sz="1800" dirty="0"/>
                  <a:t>να προσδιορίσετε τη θεμελιώδη περίοδό του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16</m:t>
                              </m:r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17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800" i="1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Το δοθέν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είναι γινόμενο δύο επιμέρους ακολουθιών.</a:t>
                </a: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Και </a:t>
                </a:r>
                <a:r>
                  <a:rPr lang="el-GR" sz="1800" dirty="0"/>
                  <a:t>οι δύο </a:t>
                </a:r>
                <a:r>
                  <a:rPr lang="el-GR" sz="1800" dirty="0" smtClean="0"/>
                  <a:t>ακολουθίες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f>
                          <m:f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1800" i="1">
                                <a:latin typeface="Cambria Math"/>
                              </a:rPr>
                              <m:t>16</m:t>
                            </m:r>
                          </m:den>
                        </m:f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και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8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17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l-GR" sz="1800" dirty="0"/>
                  <a:t> είναι περιοδικές, με περιόδους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=32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=34</m:t>
                    </m:r>
                  </m:oMath>
                </a14:m>
                <a:r>
                  <a:rPr lang="el-GR" sz="1800" dirty="0" smtClean="0"/>
                  <a:t>, αντίστοιχα.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Άρα </a:t>
                </a:r>
                <a:r>
                  <a:rPr lang="el-GR" sz="1800" dirty="0"/>
                  <a:t>και το γινόμενο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είναι περιοδικό με </a:t>
                </a:r>
                <a:r>
                  <a:rPr lang="el-GR" sz="1800" dirty="0" smtClean="0"/>
                  <a:t>περίοδο </a:t>
                </a:r>
                <a:r>
                  <a:rPr lang="el-GR" sz="1800" i="1" dirty="0"/>
                  <a:t>Ν 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𝑁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32 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n-US" sz="1800" i="1">
                              <a:latin typeface="Cambria Math"/>
                            </a:rPr>
                            <m:t> 34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ΜΚΔ</m:t>
                          </m:r>
                          <m:r>
                            <a:rPr lang="el-GR" sz="1800">
                              <a:latin typeface="Cambria Math"/>
                            </a:rPr>
                            <m:t>(32, 34)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1.088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=544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094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Συμμετρικά Σήματα Διακριτού Χρόνου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29600" cy="5328592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:r>
                  <a:rPr lang="el-GR" sz="1800" b="1" dirty="0" smtClean="0">
                    <a:latin typeface="Cambria Math"/>
                  </a:rPr>
                  <a:t>Συμμετρικά  ΣΔΧ:</a:t>
                </a: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	</a:t>
                </a:r>
                <a:r>
                  <a:rPr lang="el-GR" sz="1800" u="sng" dirty="0" smtClean="0">
                    <a:latin typeface="Cambria Math"/>
                  </a:rPr>
                  <a:t>Άρτιο ή συμμετρικό</a:t>
                </a:r>
                <a:r>
                  <a:rPr lang="el-GR" sz="1800" dirty="0" smtClean="0">
                    <a:latin typeface="Cambria Math"/>
                  </a:rPr>
                  <a:t> 	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, 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 		</a:t>
                </a: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:r>
                  <a:rPr lang="el-GR" sz="1800" dirty="0">
                    <a:latin typeface="Cambria Math"/>
                  </a:rPr>
                  <a:t>	</a:t>
                </a:r>
                <a:r>
                  <a:rPr lang="el-GR" sz="1800" u="sng" dirty="0" smtClean="0">
                    <a:latin typeface="Cambria Math"/>
                  </a:rPr>
                  <a:t>Περιττό ή αντισυμμετρικό</a:t>
                </a:r>
                <a:r>
                  <a:rPr lang="en-US" sz="1800" b="0" dirty="0" smtClean="0"/>
                  <a:t> </a:t>
                </a:r>
                <a:r>
                  <a:rPr lang="el-GR" sz="1800" b="0" dirty="0" smtClean="0"/>
                  <a:t>	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−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, 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</m:oMath>
                </a14:m>
                <a:endParaRPr lang="el-GR" sz="1800" dirty="0" smtClean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:endParaRPr lang="en-US" sz="1800" dirty="0" smtClean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Για κάθε σήμα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b="0" dirty="0" smtClean="0">
                    <a:latin typeface="Cambria Math"/>
                  </a:rPr>
                  <a:t>, ισχύει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𝑜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b="0" dirty="0" smtClean="0">
                    <a:latin typeface="Cambria Math"/>
                  </a:rPr>
                  <a:t>, </a:t>
                </a:r>
                <a:r>
                  <a:rPr lang="el-GR" sz="1800" dirty="0" smtClean="0">
                    <a:latin typeface="Cambria Math"/>
                  </a:rPr>
                  <a:t>όπου</a:t>
                </a:r>
                <a:r>
                  <a:rPr lang="en-US" sz="1800" dirty="0">
                    <a:latin typeface="Cambria Math"/>
                  </a:rPr>
                  <a:t>:</a:t>
                </a:r>
                <a:endParaRPr lang="el-GR" sz="1800" dirty="0" smtClean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:r>
                  <a:rPr lang="el-GR" sz="1800" b="0" dirty="0" smtClean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l-GR" sz="1800" b="0" i="1" smtClean="0">
                            <a:latin typeface="Cambria Math"/>
                          </a:rPr>
                          <m:t>+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1800" b="1" dirty="0" smtClean="0">
                    <a:latin typeface="Cambria Math"/>
                  </a:rPr>
                  <a:t>	</a:t>
                </a:r>
                <a:r>
                  <a:rPr lang="el-GR" sz="1800" dirty="0" smtClean="0">
                    <a:latin typeface="Cambria Math"/>
                  </a:rPr>
                  <a:t>άρτια συνιστώσα</a:t>
                </a:r>
                <a:endParaRPr lang="en-US" sz="1800" dirty="0" smtClean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:r>
                  <a:rPr lang="el-GR" sz="1800" b="0" dirty="0" smtClean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𝜊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b="1" dirty="0" smtClean="0">
                    <a:latin typeface="Cambria Math"/>
                  </a:rPr>
                  <a:t> 	</a:t>
                </a:r>
                <a:r>
                  <a:rPr lang="el-GR" sz="1800" dirty="0" smtClean="0">
                    <a:latin typeface="Cambria Math"/>
                  </a:rPr>
                  <a:t>περιττή συνιστώσα</a:t>
                </a: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:endParaRPr lang="el-GR" sz="1800" b="1" dirty="0" smtClean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:r>
                  <a:rPr lang="el-GR" sz="1800" dirty="0">
                    <a:latin typeface="Cambria Math"/>
                  </a:rPr>
                  <a:t>	 </a:t>
                </a:r>
                <a:r>
                  <a:rPr lang="el-GR" sz="1800" dirty="0" smtClean="0">
                    <a:latin typeface="Cambria Math"/>
                  </a:rPr>
                  <a:t>        Άρτιο Σήμα				Περιττό Σήμα</a:t>
                </a:r>
                <a:endParaRPr lang="el-GR" sz="1800" dirty="0">
                  <a:latin typeface="Cambria Math"/>
                </a:endParaRPr>
              </a:p>
              <a:p>
                <a:pPr marL="0" indent="0">
                  <a:lnSpc>
                    <a:spcPct val="110000"/>
                  </a:lnSpc>
                  <a:spcBef>
                    <a:spcPts val="600"/>
                  </a:spcBef>
                  <a:buNone/>
                </a:pPr>
                <a:endParaRPr lang="en-US" sz="1800" b="0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29600" cy="5328592"/>
              </a:xfrm>
              <a:blipFill rotWithShape="1">
                <a:blip r:embed="rId2"/>
                <a:stretch>
                  <a:fillRect l="-593" t="-57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837776"/>
            <a:ext cx="3267075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879801"/>
            <a:ext cx="324802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026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Σήματα Διακριτού Χρόνου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dirty="0" smtClean="0"/>
              <a:t>Εισαγωγή</a:t>
            </a:r>
            <a:endParaRPr lang="el-GR" dirty="0"/>
          </a:p>
          <a:p>
            <a:pPr>
              <a:lnSpc>
                <a:spcPct val="150000"/>
              </a:lnSpc>
            </a:pPr>
            <a:r>
              <a:rPr lang="el-GR" dirty="0"/>
              <a:t>Διαφορές Αναλογικής – Ψηφιακής Επεξεργασίας</a:t>
            </a:r>
          </a:p>
          <a:p>
            <a:pPr>
              <a:lnSpc>
                <a:spcPct val="150000"/>
              </a:lnSpc>
            </a:pPr>
            <a:r>
              <a:rPr lang="el-GR" dirty="0"/>
              <a:t>Παραγωγή Ψηφιακών Σημάτων</a:t>
            </a:r>
          </a:p>
          <a:p>
            <a:pPr>
              <a:lnSpc>
                <a:spcPct val="150000"/>
              </a:lnSpc>
            </a:pPr>
            <a:r>
              <a:rPr lang="el-GR" dirty="0"/>
              <a:t>Θεμελιώδη Σήματα Διακριτού Χρόνου (ΣΔΧ)</a:t>
            </a:r>
          </a:p>
          <a:p>
            <a:pPr>
              <a:lnSpc>
                <a:spcPct val="150000"/>
              </a:lnSpc>
            </a:pPr>
            <a:r>
              <a:rPr lang="el-GR" dirty="0"/>
              <a:t>Περιοδικά ΣΔΧ</a:t>
            </a:r>
          </a:p>
          <a:p>
            <a:pPr>
              <a:lnSpc>
                <a:spcPct val="150000"/>
              </a:lnSpc>
            </a:pPr>
            <a:r>
              <a:rPr lang="el-GR" dirty="0"/>
              <a:t>Συμμετρικά ΣΔΧ</a:t>
            </a:r>
          </a:p>
          <a:p>
            <a:pPr>
              <a:lnSpc>
                <a:spcPct val="150000"/>
              </a:lnSpc>
            </a:pPr>
            <a:r>
              <a:rPr lang="el-GR" dirty="0"/>
              <a:t>Η Έννοια της Συχνότητας σε ένα </a:t>
            </a:r>
            <a:r>
              <a:rPr lang="el-GR" dirty="0" smtClean="0"/>
              <a:t>ΣΔΧ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Βρείτε το άρτιο και το περιττό μέρος του ΣΔΧ </a:t>
                </a:r>
                <a:r>
                  <a:rPr lang="en-US" sz="1800" dirty="0"/>
                  <a:t>:</a:t>
                </a:r>
                <a:r>
                  <a:rPr lang="en-US" sz="1800" dirty="0" smtClean="0"/>
                  <a:t>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Το άρτιο μέρος δίνεται από τη σχέση: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,   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&amp;1/2,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eqArr>
                          <m:r>
                            <a:rPr lang="en-US" sz="1800" b="0" i="1" smtClean="0">
                              <a:latin typeface="Cambria Math"/>
                            </a:rPr>
                            <m:t> =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𝛿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Το περιττό μέρος </a:t>
                </a:r>
                <a:r>
                  <a:rPr lang="el-GR" sz="1800" dirty="0"/>
                  <a:t>δίνεται από τη σχέση:</a:t>
                </a: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𝑜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1/2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,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&gt;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0,         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&amp;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−1/2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e>
                          </m:eqAr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800" b="0" i="1" smtClean="0">
                              <a:latin typeface="Cambria Math"/>
                            </a:rPr>
                            <m:t>𝑠𝑔𝑛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076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Βρείτε το άρτιο και το περιττό μέρος του ΣΔΧ </a:t>
                </a:r>
                <a:r>
                  <a:rPr lang="en-US" sz="1800" dirty="0"/>
                  <a:t>:</a:t>
                </a:r>
                <a:r>
                  <a:rPr lang="en-US" sz="1800" dirty="0" smtClean="0"/>
                  <a:t>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Το άρτιο μέρος δίνεται από τη σχέση: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&gt;0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1,         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&amp;</m:t>
                              </m:r>
                              <m:f>
                                <m:f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&lt;0</m:t>
                              </m:r>
                            </m:e>
                          </m:eqAr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Το περιττό μέρος </a:t>
                </a:r>
                <a:r>
                  <a:rPr lang="el-GR" sz="1800" dirty="0"/>
                  <a:t>δίνεται από τη σχέση:</a:t>
                </a: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𝑜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𝑠𝑔𝑛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𝑛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b="-10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931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7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b="0" dirty="0" smtClean="0"/>
                  <a:t> άρτιο σήμα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περιττό, τι προκύπτει για το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endParaRPr lang="en-US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b="0" dirty="0" smtClean="0"/>
                  <a:t>: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0" dirty="0" smtClean="0"/>
                  <a:t>Επειδή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 άρτιο </a:t>
                </a:r>
                <a:r>
                  <a:rPr lang="el-GR" sz="1800" dirty="0"/>
                  <a:t>σήμα </a:t>
                </a:r>
                <a:r>
                  <a:rPr lang="el-GR" sz="1800" dirty="0" smtClean="0"/>
                  <a:t>ισχύει 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Επειδή </a:t>
                </a:r>
                <a:r>
                  <a:rPr lang="el-GR" sz="1800" dirty="0"/>
                  <a:t>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είναι </a:t>
                </a:r>
                <a:r>
                  <a:rPr lang="el-GR" sz="1800" dirty="0" smtClean="0"/>
                  <a:t>περιττό σήμα ισχύει: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Επομένως :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(−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)=−</m:t>
                    </m:r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r>
                      <a:rPr lang="en-US" sz="1800" b="0" i="1" smtClean="0">
                        <a:latin typeface="Cambria Math"/>
                      </a:rPr>
                      <m:t>(−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Άρα το σήμα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b="0" dirty="0" smtClean="0"/>
                  <a:t> είναι περιττό.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886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8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Βρείτε το συζυγές συμμετρικό (άρτιο) μέρος του σήματος: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latin typeface="Cambria Math"/>
                        </a:rPr>
                        <m:t>𝑗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>
                              <a:latin typeface="Cambria Math"/>
                            </a:rPr>
                            <m:t>/4</m:t>
                          </m:r>
                        </m:sup>
                      </m:sSup>
                    </m:oMath>
                  </m:oMathPara>
                </a14:m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Το </a:t>
                </a:r>
                <a:r>
                  <a:rPr lang="el-GR" sz="1800" dirty="0"/>
                  <a:t>συζυγές συμμετρικό μέρος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l-GR" sz="1800" b="0" i="1" smtClean="0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/4</m:t>
                              </m:r>
                            </m:sup>
                          </m:sSup>
                          <m:r>
                            <a:rPr lang="el-GR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/4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0" dirty="0" smtClean="0"/>
                  <a:t>Άρα το σήμα είναι συζυγές αντισυμμετρικό (περιττό).</a:t>
                </a:r>
                <a:endParaRPr lang="en-US" sz="1800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1566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Σήματα και Συστήματα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Σήμα:</a:t>
                </a:r>
                <a:r>
                  <a:rPr lang="el-GR" sz="1800" dirty="0" smtClean="0"/>
                  <a:t> οποιαδήποτε φυσική ποσότητα που μεταβάλλεται με το χρόνο, το χώρο και οποιαδήποτε άλλη ανεξάρτητη μεταβλητή, π.χ.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=5</m:t>
                      </m:r>
                      <m:r>
                        <a:rPr lang="en-US" sz="1800" b="0" i="1" smtClean="0">
                          <a:latin typeface="Cambria Math"/>
                        </a:rPr>
                        <m:t>𝑡</m:t>
                      </m:r>
                      <m:r>
                        <a:rPr lang="en-US" sz="1800" b="0" i="1" smtClean="0">
                          <a:latin typeface="Cambria Math"/>
                        </a:rPr>
                        <m:t>,            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</a:rPr>
                            <m:t>sin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⁡[2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]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Σύστημα: </a:t>
                </a:r>
                <a:r>
                  <a:rPr lang="el-GR" sz="1800" dirty="0" smtClean="0"/>
                  <a:t>μία οντότητα που πραγματοποιεί μία λειτουργία (μετατροπή) σε ένα σήμα εισόδου και παράγει ένα (ή περισσότερα) σήματα εξόδου.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103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696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Διαφορές Αναλογικής – Ψηφιακής Επεξεργασίας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184576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l-GR" sz="2000" b="1" dirty="0"/>
              <a:t>Ψηφιακή Επεξεργασία </a:t>
            </a:r>
            <a:r>
              <a:rPr lang="el-GR" sz="2000" b="1" dirty="0" smtClean="0"/>
              <a:t>Σήματος</a:t>
            </a:r>
            <a:r>
              <a:rPr lang="en-US" sz="2000" b="1" dirty="0"/>
              <a:t>:</a:t>
            </a:r>
            <a:endParaRPr lang="el-GR" sz="2000" b="1" dirty="0"/>
          </a:p>
          <a:p>
            <a:pPr>
              <a:spcBef>
                <a:spcPts val="1200"/>
              </a:spcBef>
            </a:pPr>
            <a:r>
              <a:rPr lang="el-GR" sz="1800" dirty="0"/>
              <a:t>Ευελιξία στη </a:t>
            </a:r>
            <a:r>
              <a:rPr lang="el-GR" sz="1800" dirty="0" smtClean="0"/>
              <a:t>σχεδίαση</a:t>
            </a:r>
            <a:endParaRPr lang="el-GR" sz="1800" dirty="0"/>
          </a:p>
          <a:p>
            <a:pPr>
              <a:spcBef>
                <a:spcPts val="1200"/>
              </a:spcBef>
            </a:pPr>
            <a:r>
              <a:rPr lang="el-GR" sz="1800" dirty="0"/>
              <a:t>Προβλεπόμενη </a:t>
            </a:r>
            <a:r>
              <a:rPr lang="el-GR" sz="1800" dirty="0" smtClean="0"/>
              <a:t>ακρίβεια</a:t>
            </a:r>
            <a:endParaRPr lang="el-GR" sz="1800" dirty="0"/>
          </a:p>
          <a:p>
            <a:pPr>
              <a:spcBef>
                <a:spcPts val="1200"/>
              </a:spcBef>
            </a:pPr>
            <a:r>
              <a:rPr lang="el-GR" sz="1800" dirty="0"/>
              <a:t>Ομοιογένεια στην απόδοση προϊόντων ίδιου </a:t>
            </a:r>
            <a:r>
              <a:rPr lang="el-GR" sz="1800" dirty="0" smtClean="0"/>
              <a:t>τύπου</a:t>
            </a:r>
            <a:endParaRPr lang="el-GR" sz="1800" dirty="0"/>
          </a:p>
          <a:p>
            <a:pPr>
              <a:spcBef>
                <a:spcPts val="1200"/>
              </a:spcBef>
            </a:pPr>
            <a:r>
              <a:rPr lang="el-GR" sz="1800" dirty="0"/>
              <a:t>Μειωμένο κόστος υλοποίησης, </a:t>
            </a:r>
            <a:r>
              <a:rPr lang="el-GR" sz="1800" dirty="0" smtClean="0"/>
              <a:t>αξιοπιστία</a:t>
            </a:r>
            <a:endParaRPr lang="el-GR" sz="1800" dirty="0"/>
          </a:p>
          <a:p>
            <a:pPr>
              <a:spcBef>
                <a:spcPts val="1200"/>
              </a:spcBef>
            </a:pPr>
            <a:r>
              <a:rPr lang="el-GR" sz="1800" dirty="0"/>
              <a:t>Υλοποίηση πολύπλοκων </a:t>
            </a:r>
            <a:r>
              <a:rPr lang="el-GR" sz="1800" dirty="0" smtClean="0"/>
              <a:t>αλγορίθμων</a:t>
            </a:r>
            <a:endParaRPr lang="el-GR" sz="1800" dirty="0"/>
          </a:p>
          <a:p>
            <a:pPr>
              <a:spcBef>
                <a:spcPts val="1200"/>
              </a:spcBef>
            </a:pPr>
            <a:r>
              <a:rPr lang="el-GR" sz="1800" dirty="0"/>
              <a:t>Δυνατότητα αποθήκευσης σε μαγνητικά </a:t>
            </a:r>
            <a:r>
              <a:rPr lang="el-GR" sz="1800" dirty="0" smtClean="0"/>
              <a:t>μέσα</a:t>
            </a:r>
            <a:endParaRPr lang="el-GR" sz="1800" dirty="0"/>
          </a:p>
          <a:p>
            <a:pPr>
              <a:spcBef>
                <a:spcPts val="1200"/>
              </a:spcBef>
            </a:pPr>
            <a:endParaRPr lang="el-GR" sz="1800" dirty="0"/>
          </a:p>
          <a:p>
            <a:pPr marL="0" indent="0">
              <a:spcBef>
                <a:spcPts val="1200"/>
              </a:spcBef>
              <a:buNone/>
            </a:pPr>
            <a:r>
              <a:rPr lang="el-GR" sz="2000" b="1" dirty="0"/>
              <a:t>Αναλογική επεξεργασία </a:t>
            </a:r>
            <a:r>
              <a:rPr lang="el-GR" sz="2000" b="1" dirty="0" smtClean="0"/>
              <a:t>σήματος</a:t>
            </a:r>
            <a:r>
              <a:rPr lang="en-US" sz="2000" b="1" dirty="0" smtClean="0"/>
              <a:t>:</a:t>
            </a:r>
            <a:endParaRPr lang="el-GR" sz="2000" b="1" dirty="0"/>
          </a:p>
          <a:p>
            <a:pPr>
              <a:spcBef>
                <a:spcPts val="1200"/>
              </a:spcBef>
            </a:pPr>
            <a:r>
              <a:rPr lang="el-GR" sz="1800" dirty="0"/>
              <a:t>Επικοινωνία των ψηφιακών συστημάτων με το αναλογικό </a:t>
            </a:r>
            <a:r>
              <a:rPr lang="el-GR" sz="1800" dirty="0" smtClean="0"/>
              <a:t>περιβάλλον</a:t>
            </a:r>
            <a:endParaRPr lang="el-GR" sz="1800" dirty="0"/>
          </a:p>
          <a:p>
            <a:pPr>
              <a:spcBef>
                <a:spcPts val="1200"/>
              </a:spcBef>
            </a:pPr>
            <a:r>
              <a:rPr lang="el-GR" sz="1800" dirty="0"/>
              <a:t>Εφαρμογές υψηλών </a:t>
            </a:r>
            <a:r>
              <a:rPr lang="el-GR" sz="1800" dirty="0" smtClean="0"/>
              <a:t>συχνοτήτων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489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Cambria Math" pitchFamily="18" charset="0"/>
                <a:ea typeface="Cambria Math" pitchFamily="18" charset="0"/>
              </a:rPr>
              <a:t>Σήματα Διακριτού Χρόνου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Ένα </a:t>
                </a:r>
                <a:r>
                  <a:rPr lang="el-GR" sz="1800" b="1" dirty="0"/>
                  <a:t>σήμα </a:t>
                </a:r>
                <a:r>
                  <a:rPr lang="el-GR" sz="1800" b="1" dirty="0" smtClean="0"/>
                  <a:t>διακριτού </a:t>
                </a:r>
                <a:r>
                  <a:rPr lang="el-GR" sz="1800" b="1" dirty="0"/>
                  <a:t>χρόνου </a:t>
                </a:r>
                <a:r>
                  <a:rPr lang="el-GR" sz="1800" dirty="0" smtClean="0"/>
                  <a:t>(ΣΔΧ)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μία ακολουθία </a:t>
                </a:r>
                <a:r>
                  <a:rPr lang="el-GR" sz="1800" dirty="0" smtClean="0"/>
                  <a:t>πραγματικών </a:t>
                </a:r>
                <a:r>
                  <a:rPr lang="el-GR" sz="1800" dirty="0"/>
                  <a:t>ή μιγαδικών αριθμών. Η ανεξάρτητη μεταβλητή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αναπαριστά </a:t>
                </a:r>
                <a:r>
                  <a:rPr lang="el-GR" sz="1800" dirty="0" smtClean="0"/>
                  <a:t>(συνήθως) τον </a:t>
                </a:r>
                <a:r>
                  <a:rPr lang="el-GR" sz="1800" dirty="0"/>
                  <a:t>χρόνο και παίρνει μόνο ακέραιες τιμές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Ένα ΣΔΧ δεν ορίζεται για μη ακέραιες τιμές 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b="0" i="1" dirty="0" smtClean="0">
                        <a:latin typeface="Cambria Math"/>
                      </a:rPr>
                      <m:t>.</m:t>
                    </m:r>
                  </m:oMath>
                </a14:m>
                <a:endParaRPr lang="en-US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>
                  <a:spcBef>
                    <a:spcPts val="600"/>
                  </a:spcBef>
                </a:pPr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dirty="0"/>
                  <a:t> </a:t>
                </a:r>
                <a:endParaRPr lang="en-US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8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el-GR" sz="1800" dirty="0" smtClean="0"/>
                  <a:t>Γραφική </a:t>
                </a:r>
                <a:r>
                  <a:rPr lang="el-GR" sz="1800" dirty="0"/>
                  <a:t>παράσταση σήματος διακριτού χρόνου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dirty="0" smtClean="0"/>
                  <a:t>Συμβολισμός ΣΔΧ σε </a:t>
                </a:r>
                <a:r>
                  <a:rPr lang="el-GR" sz="1800" dirty="0"/>
                  <a:t>μορφή </a:t>
                </a:r>
                <a:r>
                  <a:rPr lang="el-GR" sz="1800" b="1" dirty="0"/>
                  <a:t>διανύσματος </a:t>
                </a:r>
                <a:r>
                  <a:rPr lang="en-US" sz="1800" b="1" dirty="0" smtClean="0"/>
                  <a:t>      </a:t>
                </a:r>
                <a14:m>
                  <m:oMath xmlns:m="http://schemas.openxmlformats.org/officeDocument/2006/math">
                    <m:r>
                      <a:rPr lang="el-GR" sz="1800" b="1" i="1">
                        <a:latin typeface="Cambria Math"/>
                      </a:rPr>
                      <m:t>𝒙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[</m:t>
                        </m:r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, </m:t>
                        </m:r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, …., </m:t>
                        </m:r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𝑁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]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𝑇</m:t>
                        </m:r>
                      </m:sup>
                    </m:sSup>
                  </m:oMath>
                </a14:m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l-GR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b="-178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613" y="2492896"/>
            <a:ext cx="5327675" cy="2537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440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Παραγωγή Ψηφιακού Σήματος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Μετατροπή Αναλογικού Σήματος σε </a:t>
                </a:r>
                <a:r>
                  <a:rPr lang="el-GR" sz="1800" b="1" dirty="0" smtClean="0"/>
                  <a:t>Ψηφιακό</a:t>
                </a:r>
                <a:r>
                  <a:rPr lang="el-GR" sz="1800" dirty="0" smtClean="0"/>
                  <a:t>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ΣΔΧ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συνήθως παράγεται με τη βοήθεια ενός </a:t>
                </a:r>
                <a:r>
                  <a:rPr lang="el-GR" sz="1800" dirty="0" err="1" smtClean="0"/>
                  <a:t>Μετρατροπέα</a:t>
                </a:r>
                <a:r>
                  <a:rPr lang="el-GR" sz="1800" dirty="0" smtClean="0"/>
                  <a:t> Αναλογικού σε Ψηφιακό (</a:t>
                </a:r>
                <a:r>
                  <a:rPr lang="en-US" sz="1800" dirty="0" smtClean="0"/>
                  <a:t>Digital-to-Analog-Converter)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Στη διαδικασία αυτή, ένα </a:t>
                </a:r>
                <a:r>
                  <a:rPr lang="el-GR" sz="1800" dirty="0"/>
                  <a:t>σήμα συνεχούς χρόνου (ΣΣΧ)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υπόκειται σε </a:t>
                </a:r>
                <a:r>
                  <a:rPr lang="el-GR" sz="1800" b="1" dirty="0" smtClean="0"/>
                  <a:t>δειγματοληψία </a:t>
                </a:r>
                <a:r>
                  <a:rPr lang="el-GR" sz="1800" dirty="0" smtClean="0"/>
                  <a:t>με </a:t>
                </a:r>
                <a:r>
                  <a:rPr lang="el-GR" sz="1800" dirty="0"/>
                  <a:t>ρυθμό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=1/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δείγματα/</a:t>
                </a:r>
                <a:r>
                  <a:rPr lang="en-US" sz="1800" dirty="0"/>
                  <a:t>sec</a:t>
                </a:r>
                <a:r>
                  <a:rPr lang="el-GR" sz="1800" dirty="0"/>
                  <a:t> και </a:t>
                </a:r>
                <a:r>
                  <a:rPr lang="el-GR" sz="1800" dirty="0" smtClean="0"/>
                  <a:t>παράγεται το ΣΔΧ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διαδικασία περιγράφεται από τη σχέση: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𝑛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Υπάρχουν όμως και περιπτώσεις ΣΔΧ που παράγονται πρωτογενώς σε διακριτή μορφή, π.χ. η τιμή μίας μετοχής σε διαδοχικές ημέρες, στατιστικά στοιχεία πληθυσμού μίας πόλης, κλπ.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184576"/>
              </a:xfrm>
              <a:blipFill rotWithShape="1">
                <a:blip r:embed="rId2"/>
                <a:stretch>
                  <a:fillRect l="-578" t="-70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9969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Θεμελιώδη Σήματα Διακριτού Χρόνου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5482952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Μοναδιαία κρουστική</a:t>
                </a:r>
                <a:r>
                  <a:rPr lang="en-US" sz="1800" b="1" dirty="0" smtClean="0"/>
                  <a:t>:</a:t>
                </a:r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8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,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</m:mr>
                          <m:m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0,   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≠0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(</a:t>
                </a:r>
                <a:r>
                  <a:rPr lang="en-US" sz="1800" dirty="0" smtClean="0"/>
                  <a:t>unit impulse)	</a:t>
                </a: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Μοναδιαίο βήμα</a:t>
                </a:r>
                <a:r>
                  <a:rPr lang="en-US" sz="1800" b="1" dirty="0" smtClean="0"/>
                  <a:t>:</a:t>
                </a:r>
                <a:r>
                  <a:rPr lang="en-US" sz="1800" dirty="0" smtClean="0"/>
                  <a:t>	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8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,   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≥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0,      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&lt;0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n-US" sz="1800" dirty="0" smtClean="0"/>
                  <a:t>(unit step)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Οι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και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συνδέονται μέσω: </a:t>
                </a:r>
                <a:endParaRPr lang="en-US" sz="1800" dirty="0" smtClean="0"/>
              </a:p>
              <a:p>
                <a:pPr marL="0" indent="0" algn="ctr">
                  <a:spcBef>
                    <a:spcPts val="300"/>
                  </a:spcBef>
                  <a:buNone/>
                </a:pP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−1)</m:t>
                    </m:r>
                  </m:oMath>
                </a14:m>
                <a:r>
                  <a:rPr lang="el-GR" sz="1800" dirty="0" smtClean="0"/>
                  <a:t> και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Μοναδιαία κλίση (ράμπα)</a:t>
                </a:r>
                <a:r>
                  <a:rPr lang="en-US" sz="1800" b="1" dirty="0" smtClean="0"/>
                  <a:t>:</a:t>
                </a:r>
                <a:r>
                  <a:rPr lang="en-US" sz="1800" dirty="0"/>
                  <a:t>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𝑟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,   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≥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&lt;0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18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n-US" sz="1800" dirty="0" smtClean="0"/>
                  <a:t>(unit ramp)</a:t>
                </a:r>
                <a:endParaRPr lang="el-GR" sz="1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5482952" cy="5184576"/>
              </a:xfrm>
              <a:blipFill rotWithShape="1">
                <a:blip r:embed="rId2"/>
                <a:stretch>
                  <a:fillRect l="-890" b="-12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58"/>
          <a:stretch/>
        </p:blipFill>
        <p:spPr bwMode="auto">
          <a:xfrm>
            <a:off x="5364088" y="1052736"/>
            <a:ext cx="3672408" cy="5518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3548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Θεμελιώδη Σήματα Διακριτού Χρόνου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435280" cy="54006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l-GR" sz="1800" b="1" dirty="0" smtClean="0"/>
                  <a:t>Πραγματική εκθετική ακολουθία</a:t>
                </a:r>
                <a:r>
                  <a:rPr lang="en-US" sz="1800" b="1" dirty="0" smtClean="0"/>
                  <a:t>: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b="0" i="1" smtClean="0">
                            <a:latin typeface="Cambria Math"/>
                          </a:rPr>
                          <m:t>𝛼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l-GR" sz="1800" dirty="0" smtClean="0"/>
                  <a:t>, </a:t>
                </a:r>
                <a:r>
                  <a:rPr lang="en-US" sz="1800" dirty="0" smtClean="0"/>
                  <a:t>	</a:t>
                </a: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𝛼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  <a:ea typeface="Cambria Math"/>
                      </a:rPr>
                      <m:t>R</m:t>
                    </m:r>
                  </m:oMath>
                </a14:m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 algn="ctr">
                  <a:buNone/>
                </a:pPr>
                <a:endParaRPr lang="el-GR" sz="1800" dirty="0" smtClean="0"/>
              </a:p>
              <a:p>
                <a:pPr marL="0" indent="0" algn="ctr">
                  <a:buNone/>
                </a:pPr>
                <a:r>
                  <a:rPr lang="el-GR" sz="1800" dirty="0" smtClean="0"/>
                  <a:t>Μορφές της ακολουθίας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l-GR" sz="1800" dirty="0" smtClean="0"/>
                  <a:t> για διάφορες τιμές 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n-US" sz="1800" b="1" dirty="0" smtClean="0"/>
              </a:p>
              <a:p>
                <a:pPr marL="0" indent="0">
                  <a:buNone/>
                </a:pPr>
                <a:endParaRPr lang="en-US" sz="1800" b="1" dirty="0"/>
              </a:p>
              <a:p>
                <a:pPr marL="0" indent="0">
                  <a:buNone/>
                </a:pPr>
                <a:endParaRPr lang="en-US" sz="1800" b="1" dirty="0" smtClean="0"/>
              </a:p>
              <a:p>
                <a:pPr marL="0" indent="0">
                  <a:buNone/>
                </a:pPr>
                <a:endParaRPr lang="en-US" sz="1800" b="1" dirty="0"/>
              </a:p>
              <a:p>
                <a:pPr marL="0" indent="0">
                  <a:buNone/>
                </a:pPr>
                <a:endParaRPr lang="en-US" sz="1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435280" cy="5400600"/>
              </a:xfrm>
              <a:blipFill rotWithShape="1">
                <a:blip r:embed="rId2"/>
                <a:stretch>
                  <a:fillRect l="-578" t="-677" b="-486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8029809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954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Συνοπτικά Στοιχεία Μιγαδικής Ανάλυσης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124744"/>
                <a:ext cx="8435280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Μια μιγαδική ακολουθία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μπορεί να εκφραστεί σε </a:t>
                </a:r>
                <a:r>
                  <a:rPr lang="el-GR" sz="1800" b="1" dirty="0" smtClean="0"/>
                  <a:t>καρτεσιανή μορφή</a:t>
                </a:r>
                <a:r>
                  <a:rPr lang="el-GR" sz="1800" dirty="0" smtClean="0"/>
                  <a:t>, δηλ. σε πραγματικό και φανταστικό μέρος: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𝑎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+</m:t>
                      </m:r>
                      <m:r>
                        <a:rPr lang="en-US" sz="1800" b="0" i="1" smtClean="0">
                          <a:latin typeface="Cambria Math"/>
                        </a:rPr>
                        <m:t>𝑗𝑏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latin typeface="Cambria Math"/>
                        </a:rPr>
                        <m:t>𝑅𝑒</m:t>
                      </m:r>
                      <m:r>
                        <a:rPr lang="en-US" sz="1800" b="0" i="1" smtClean="0">
                          <a:latin typeface="Cambria Math"/>
                        </a:rPr>
                        <m:t>{</m:t>
                      </m:r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}+</m:t>
                      </m:r>
                      <m:r>
                        <a:rPr lang="en-US" sz="1800" b="0" i="1" smtClean="0">
                          <a:latin typeface="Cambria Math"/>
                        </a:rPr>
                        <m:t>𝑗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𝐼𝑚</m:t>
                      </m:r>
                      <m:r>
                        <a:rPr lang="en-US" sz="1800" b="0" i="1" smtClean="0">
                          <a:latin typeface="Cambria Math"/>
                        </a:rPr>
                        <m:t>{</m:t>
                      </m:r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ή σε </a:t>
                </a:r>
                <a:r>
                  <a:rPr lang="el-GR" sz="1800" b="1" dirty="0" smtClean="0"/>
                  <a:t>πολική μορφή</a:t>
                </a:r>
                <a:r>
                  <a:rPr lang="el-GR" sz="1800" dirty="0" smtClean="0"/>
                  <a:t>, δηλ. σε πλάτος (μέτρο) και φάση: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𝑎𝑟𝑔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</m:e>
                          </m:d>
                        </m:sup>
                      </m:sSup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Συνάρτηση πλάτους : 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800" i="1">
                              <a:latin typeface="Cambria Math"/>
                            </a:rPr>
                            <m:t>𝑅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{</m:t>
                          </m:r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}+</m:t>
                          </m:r>
                          <m:r>
                            <a:rPr lang="en-US" sz="1800" i="1">
                              <a:latin typeface="Cambria Math"/>
                            </a:rPr>
                            <m:t>𝐼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{</m:t>
                          </m:r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}</m:t>
                          </m:r>
                        </m:e>
                      </m:rad>
                    </m:oMath>
                  </m:oMathPara>
                </a14:m>
                <a:endParaRPr lang="en-US" sz="1800" dirty="0" smtClean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>
                    <a:latin typeface="Cambria Math"/>
                  </a:rPr>
                  <a:t>Σ</a:t>
                </a:r>
                <a:r>
                  <a:rPr lang="el-GR" sz="1800" dirty="0" smtClean="0">
                    <a:latin typeface="Cambria Math"/>
                  </a:rPr>
                  <a:t>υνάρτηση φάσης : 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 smtClean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</a:rPr>
                            <m:t>arg</m:t>
                          </m:r>
                        </m:fName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𝐼𝑚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𝑥</m:t>
                                  </m:r>
                                  <m:d>
                                    <m:d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d>
                            </m:num>
                            <m:den>
                              <m:r>
                                <a:rPr lang="en-US" sz="1800" b="0" i="1" smtClean="0">
                                  <a:latin typeface="Cambria Math"/>
                                </a:rPr>
                                <m:t>𝑅𝑒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𝑥</m:t>
                                  </m:r>
                                  <m:d>
                                    <m:d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d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 smtClean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b="1" dirty="0" smtClean="0">
                    <a:latin typeface="Cambria Math"/>
                  </a:rPr>
                  <a:t>Συζυγής</a:t>
                </a:r>
                <a:r>
                  <a:rPr lang="el-GR" sz="1800" dirty="0" smtClean="0">
                    <a:latin typeface="Cambria Math"/>
                  </a:rPr>
                  <a:t> </a:t>
                </a:r>
                <a:r>
                  <a:rPr lang="el-GR" sz="1800" b="1" dirty="0" smtClean="0">
                    <a:latin typeface="Cambria Math"/>
                  </a:rPr>
                  <a:t>Μιγαδικός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 smtClean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−</m:t>
                      </m:r>
                      <m:r>
                        <a:rPr lang="en-US" sz="1800" i="1">
                          <a:latin typeface="Cambria Math"/>
                        </a:rPr>
                        <m:t>𝑗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𝐼𝑚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𝑎𝑟𝑔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</m:e>
                          </m:d>
                        </m:sup>
                      </m:sSup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124744"/>
                <a:ext cx="8435280" cy="5184576"/>
              </a:xfrm>
              <a:blipFill rotWithShape="1">
                <a:blip r:embed="rId2"/>
                <a:stretch>
                  <a:fillRect l="-650" t="-706" b="-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0424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12582</TotalTime>
  <Words>454</Words>
  <Application>Microsoft Office PowerPoint</Application>
  <PresentationFormat>On-screen Show (4:3)</PresentationFormat>
  <Paragraphs>279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Cambria Math</vt:lpstr>
      <vt:lpstr>Office Theme</vt:lpstr>
      <vt:lpstr>Ψηφιακή Επεξεργασία Σημάτων</vt:lpstr>
      <vt:lpstr>Σήματα Διακριτού Χρόνου</vt:lpstr>
      <vt:lpstr>Σήματα και Συστήματα</vt:lpstr>
      <vt:lpstr>Διαφορές Αναλογικής – Ψηφιακής Επεξεργασίας</vt:lpstr>
      <vt:lpstr>Σήματα Διακριτού Χρόνου</vt:lpstr>
      <vt:lpstr>Παραγωγή Ψηφιακού Σήματος</vt:lpstr>
      <vt:lpstr>Θεμελιώδη Σήματα Διακριτού Χρόνου</vt:lpstr>
      <vt:lpstr>Θεμελιώδη Σήματα Διακριτού Χρόνου</vt:lpstr>
      <vt:lpstr>Συνοπτικά Στοιχεία Μιγαδικής Ανάλυσης</vt:lpstr>
      <vt:lpstr>Θεμελιώδη Σήματα Διακριτού Χρόνου</vt:lpstr>
      <vt:lpstr>Θεμελιώδη Σήματα Διακριτού Χρόνου</vt:lpstr>
      <vt:lpstr>Περιοδικά Σήματα Διακριτού Χρόνου</vt:lpstr>
      <vt:lpstr>Περιοδικά Σήματα Διακριτού Χρόνου</vt:lpstr>
      <vt:lpstr>Η έννοια της συχνότητας σε ΣΔΧ</vt:lpstr>
      <vt:lpstr>Άσκηση 1 </vt:lpstr>
      <vt:lpstr>Άσκηση 2 </vt:lpstr>
      <vt:lpstr>Άσκηση 3</vt:lpstr>
      <vt:lpstr>Άσκηση 4 </vt:lpstr>
      <vt:lpstr>Συμμετρικά Σήματα Διακριτού Χρόνου</vt:lpstr>
      <vt:lpstr>Άσκηση 5</vt:lpstr>
      <vt:lpstr>Άσκηση 6</vt:lpstr>
      <vt:lpstr>Άσκηση 7 </vt:lpstr>
      <vt:lpstr>Άσκηση 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391</cp:revision>
  <dcterms:created xsi:type="dcterms:W3CDTF">2012-03-18T08:27:36Z</dcterms:created>
  <dcterms:modified xsi:type="dcterms:W3CDTF">2016-03-05T11:14:14Z</dcterms:modified>
</cp:coreProperties>
</file>