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405" r:id="rId2"/>
    <p:sldId id="406" r:id="rId3"/>
    <p:sldId id="363" r:id="rId4"/>
    <p:sldId id="364" r:id="rId5"/>
    <p:sldId id="365" r:id="rId6"/>
    <p:sldId id="366" r:id="rId7"/>
    <p:sldId id="367" r:id="rId8"/>
    <p:sldId id="368" r:id="rId9"/>
    <p:sldId id="370" r:id="rId10"/>
    <p:sldId id="369" r:id="rId11"/>
    <p:sldId id="372" r:id="rId12"/>
    <p:sldId id="373" r:id="rId13"/>
    <p:sldId id="374" r:id="rId14"/>
    <p:sldId id="375" r:id="rId15"/>
    <p:sldId id="382" r:id="rId16"/>
    <p:sldId id="386" r:id="rId17"/>
    <p:sldId id="385" r:id="rId18"/>
    <p:sldId id="376" r:id="rId19"/>
    <p:sldId id="407" r:id="rId20"/>
    <p:sldId id="379" r:id="rId21"/>
    <p:sldId id="380" r:id="rId22"/>
    <p:sldId id="387" r:id="rId2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4" d="100"/>
          <a:sy n="84" d="100"/>
        </p:scale>
        <p:origin x="1387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399E7-9C3B-40B6-B248-3FCE06D4A309}" type="datetimeFigureOut">
              <a:rPr lang="el-GR" smtClean="0"/>
              <a:t>5/3/2016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1A6D0-A7F5-4DB0-BAB8-7F3F84D1F56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989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Ενότητα </a:t>
            </a:r>
            <a:r>
              <a:rPr lang="en-US" sz="2800" b="1" dirty="0" smtClean="0"/>
              <a:t>6</a:t>
            </a:r>
            <a:r>
              <a:rPr lang="el-GR" sz="2800" b="1" dirty="0" smtClean="0"/>
              <a:t>: Απόκριση Συχνότητας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00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 smtClean="0"/>
              <a:t>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Να βρεθεί το πλάτος, η φάση και η καθυστέρηση ομάδας ενός συστήματος με κρουστική απόκριση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r>
                      <a:rPr lang="el-GR" sz="1800" b="0" i="1" smtClean="0">
                        <a:latin typeface="Cambria Math"/>
                      </a:rPr>
                      <m:t>𝛼𝛿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−1)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όπου α πραγματικός αριθμός.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</a:t>
                </a:r>
                <a:r>
                  <a:rPr lang="el-GR" sz="1800" b="0" dirty="0" smtClean="0">
                    <a:latin typeface="Cambria Math"/>
                  </a:rPr>
                  <a:t>Απόκριση συχνότητας: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=1−</m:t>
                      </m:r>
                      <m:r>
                        <a:rPr lang="en-US" sz="1800" b="0" i="1" smtClean="0"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b="0" i="1" smtClean="0">
                          <a:latin typeface="Cambria Math"/>
                        </a:rPr>
                        <m:t>=1−</m:t>
                      </m:r>
                      <m:r>
                        <a:rPr lang="en-US" sz="1800" b="0" i="1" smtClean="0">
                          <a:latin typeface="Cambria Math"/>
                        </a:rPr>
                        <m:t>𝑎</m:t>
                      </m:r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𝑐𝑜𝑠</m:t>
                      </m:r>
                      <m:r>
                        <a:rPr lang="el-GR" sz="1800" b="0" i="1" smtClean="0">
                          <a:latin typeface="Cambria Math"/>
                        </a:rPr>
                        <m:t>𝜔</m:t>
                      </m:r>
                      <m:r>
                        <a:rPr lang="el-GR" sz="1800" b="0" i="1" smtClean="0">
                          <a:latin typeface="Cambria Math"/>
                        </a:rPr>
                        <m:t>+</m:t>
                      </m:r>
                      <m:r>
                        <a:rPr lang="en-US" sz="1800" b="0" i="1" smtClean="0">
                          <a:latin typeface="Cambria Math"/>
                        </a:rPr>
                        <m:t>𝑗𝑎</m:t>
                      </m:r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𝑠𝑖𝑛</m:t>
                      </m:r>
                      <m:r>
                        <a:rPr lang="el-GR" sz="1800" b="0" i="1" smtClean="0">
                          <a:latin typeface="Cambria Math"/>
                        </a:rPr>
                        <m:t>𝜔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Πλάτος: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(1−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𝑠𝑖𝑛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=1−2</m:t>
                      </m:r>
                      <m:r>
                        <a:rPr lang="el-GR" sz="1800" b="0" i="1" smtClean="0">
                          <a:latin typeface="Cambria Math"/>
                        </a:rPr>
                        <m:t>𝛼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𝑐𝑜𝑠</m:t>
                      </m:r>
                      <m:r>
                        <a:rPr lang="el-GR" sz="1800" b="0" i="1" smtClean="0">
                          <a:latin typeface="Cambria Math"/>
                        </a:rPr>
                        <m:t>𝜔</m:t>
                      </m:r>
                      <m:r>
                        <a:rPr lang="el-GR" sz="18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</m:e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𝑐𝑜𝑠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𝜔</m:t>
                      </m:r>
                      <m:r>
                        <a:rPr lang="el-GR" sz="18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𝑖𝑛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𝜔</m:t>
                      </m:r>
                      <m:r>
                        <a:rPr lang="en-US" sz="1800" b="0" i="1" smtClean="0">
                          <a:latin typeface="Cambria Math"/>
                        </a:rPr>
                        <m:t>=1−</m:t>
                      </m:r>
                      <m:r>
                        <a:rPr lang="el-GR" sz="1800" i="1">
                          <a:latin typeface="Cambria Math"/>
                        </a:rPr>
                        <m:t>2</m:t>
                      </m:r>
                      <m:r>
                        <a:rPr lang="el-GR" sz="1800" i="1">
                          <a:latin typeface="Cambria Math"/>
                        </a:rPr>
                        <m:t>𝛼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l-GR" sz="1800" i="1">
                          <a:latin typeface="Cambria Math"/>
                        </a:rPr>
                        <m:t>𝜔</m:t>
                      </m:r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Φάση: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𝜑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𝑡𝑎𝑛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𝐽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𝑡𝑎𝑛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𝑠𝑖𝑛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𝑐𝑜𝑠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Καθυστέρηση ομάδας: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l-GR" sz="1800" b="0" i="1" smtClean="0">
                          <a:latin typeface="Cambria Math"/>
                        </a:rPr>
                        <m:t>(</m:t>
                      </m:r>
                      <m:r>
                        <a:rPr lang="el-GR" sz="1800" b="0" i="1" smtClean="0">
                          <a:latin typeface="Cambria Math"/>
                        </a:rPr>
                        <m:t>𝜔</m:t>
                      </m:r>
                      <m:r>
                        <a:rPr lang="el-GR" sz="1800" b="0" i="1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h</m:t>
                              </m:r>
                            </m:sub>
                          </m:sSub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=…=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𝑐𝑜𝑠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1−</m:t>
                          </m:r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650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 smtClean="0"/>
              <a:t>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Να βρεθεί η απόκριση συχνότητας ενός φίλτρου κινητού μέσου όρου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𝐿</m:t>
                    </m:r>
                  </m:oMath>
                </a14:m>
                <a:r>
                  <a:rPr lang="el-GR" sz="1800" dirty="0"/>
                  <a:t>-</a:t>
                </a:r>
                <a:r>
                  <a:rPr lang="el-GR" sz="1800" dirty="0" smtClean="0"/>
                  <a:t>τάξης το οποίο </a:t>
                </a:r>
                <a:r>
                  <a:rPr lang="el-GR" sz="1800" dirty="0"/>
                  <a:t>για </a:t>
                </a:r>
                <a:r>
                  <a:rPr lang="el-GR" sz="1800" dirty="0" smtClean="0"/>
                  <a:t>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παράγει </a:t>
                </a:r>
                <a:r>
                  <a:rPr lang="el-GR" sz="1800" dirty="0" smtClean="0"/>
                  <a:t>έξοδο: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𝐿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/>
                  <a:t> 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/>
                  <a:t>:  Αν η είσοδος στο φίλτρο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η απόκριση θα </a:t>
                </a:r>
                <a:r>
                  <a:rPr lang="el-GR" sz="1800" dirty="0" smtClean="0"/>
                  <a:t>είναι η </a:t>
                </a:r>
                <a:r>
                  <a:rPr lang="el-GR" sz="1800" dirty="0"/>
                  <a:t>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δηλ: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el-GR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𝐿</m:t>
                          </m:r>
                        </m:sup>
                        <m:e>
                          <m:r>
                            <a:rPr lang="el-GR" sz="1800" b="0" i="1" dirty="0" smtClean="0">
                              <a:latin typeface="Cambria Math"/>
                            </a:rPr>
                            <m:t>𝛿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(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Άρα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η απόκριση συχνότητας είναι: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𝐿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𝑗𝑘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388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 smtClean="0"/>
              <a:t>4</a:t>
            </a:r>
            <a:r>
              <a:rPr lang="el-GR" dirty="0" smtClean="0"/>
              <a:t> </a:t>
            </a:r>
            <a:r>
              <a:rPr lang="el-GR" dirty="0" smtClean="0"/>
              <a:t>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Με χρήση γεωμετρικών πρόδων, έχουμε: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+1</m:t>
                          </m:r>
                        </m:den>
                      </m:f>
                      <m:f>
                        <m:fPr>
                          <m:ctrlPr>
                            <a:rPr lang="el-GR" sz="1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𝐿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Βγάζοντας </a:t>
                </a:r>
                <a:r>
                  <a:rPr lang="el-GR" sz="1800" dirty="0"/>
                  <a:t>κοινό παράγοντα τον όρο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l-GR" sz="18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𝑗</m:t>
                            </m:r>
                            <m:d>
                              <m:dPr>
                                <m:ctrlPr>
                                  <a:rPr lang="en-US" sz="18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 dirty="0" smtClean="0">
                                    <a:latin typeface="Cambria Math"/>
                                  </a:rPr>
                                  <m:t>𝐿</m:t>
                                </m:r>
                                <m:r>
                                  <a:rPr lang="en-US" sz="1800" i="1" dirty="0" smtClean="0">
                                    <a:latin typeface="Cambria Math"/>
                                  </a:rPr>
                                  <m:t>+1</m:t>
                                </m:r>
                              </m:e>
                            </m:d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num>
                          <m:den>
                            <m:r>
                              <a:rPr lang="el-GR" sz="1800" i="1" dirty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l-GR" sz="1800" dirty="0"/>
                  <a:t> από τον αριθμητή και τον όρο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l-GR" sz="18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num>
                          <m:den>
                            <m:r>
                              <a:rPr lang="el-GR" sz="1800" i="1" dirty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l-GR" sz="1800" dirty="0"/>
                  <a:t> από το παρονομαστή, έχουμε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err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+1</m:t>
                          </m:r>
                        </m:den>
                      </m:f>
                      <m:sSup>
                        <m:sSup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type m:val="skw"/>
                              <m:ctrlPr>
                                <a:rPr lang="el-GR" sz="18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𝑗𝐿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f>
                        <m:fPr>
                          <m:ctrlPr>
                            <a:rPr lang="el-GR" sz="1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𝐿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𝐿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ή</a:t>
                </a:r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err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+1</m:t>
                          </m:r>
                        </m:den>
                      </m:f>
                      <m:sSup>
                        <m:sSup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type m:val="skw"/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𝑗𝐿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f>
                        <m:f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𝐿</m:t>
                                  </m:r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den>
                      </m:f>
                      <m:r>
                        <a:rPr lang="el-GR" sz="1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867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Ψηφιακά Φίλτρα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b="1" dirty="0" smtClean="0"/>
                  <a:t>Ψηφιακό Φίλτρο</a:t>
                </a:r>
                <a:r>
                  <a:rPr lang="el-GR" sz="1800" dirty="0" smtClean="0"/>
                  <a:t>: είναι ένας αλγόριθμος με τη βοήθεια του οποίου μία ακολουθία αριθμών (σήμα εισόδου) μετασχηματίζεται σε μία δεύτερη ακολουθία (σήμα εξόδου).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b="1" dirty="0" smtClean="0"/>
                  <a:t>Γραμμική Φάση</a:t>
                </a:r>
                <a:r>
                  <a:rPr lang="el-GR" sz="1800" dirty="0" smtClean="0"/>
                  <a:t>: ένα ΓΑΚΜ σύστημα παρουσιάζει Γραμμική Φάση, όταν η απόκριση συχνότητας έχει τη μορφή: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𝑗𝑎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b="0" i="1" smtClean="0">
                          <a:latin typeface="Cambria Math"/>
                        </a:rPr>
                        <m:t>,      </m:t>
                      </m:r>
                      <m:r>
                        <a:rPr lang="en-US" sz="1800" b="0" i="1" smtClean="0">
                          <a:latin typeface="Cambria Math"/>
                        </a:rPr>
                        <m:t>𝑎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𝑅</m:t>
                      </m:r>
                    </m:oMath>
                  </m:oMathPara>
                </a14:m>
                <a:endParaRPr lang="el-GR" sz="1800" b="0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n-US" sz="1800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𝜑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𝛼𝜔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latin typeface="Cambria Math"/>
                                </a:rPr>
                                <m:t>ό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𝜏𝛼𝜈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800" i="1" smtClean="0">
                                  <a:latin typeface="Cambria Math"/>
                                  <a:ea typeface="Cambria Math"/>
                                </a:rPr>
                                <m:t>≥</m:t>
                              </m:r>
                              <m:r>
                                <a:rPr lang="el-GR" sz="18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𝛼𝜔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1">
                                  <a:latin typeface="Cambria Math"/>
                                </a:rPr>
                                <m:t>ό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𝜏𝛼𝜈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𝐴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l-GR" sz="1800" b="0" i="1" smtClean="0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l-GR" sz="18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b="1" dirty="0" smtClean="0"/>
                  <a:t>Ολοπερατό φίλτρο </a:t>
                </a:r>
                <a:r>
                  <a:rPr lang="el-GR" sz="1800" dirty="0" smtClean="0"/>
                  <a:t>: ένα σύστημα που το πλάτος της απόκρισης συχνότητας είναι μία σταθερά.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𝑐</m:t>
                      </m:r>
                      <m:r>
                        <a:rPr lang="en-US" sz="1800" i="1">
                          <a:latin typeface="Cambria Math"/>
                        </a:rPr>
                        <m:t>,      </m:t>
                      </m:r>
                      <m:r>
                        <a:rPr lang="en-US" sz="1800" b="0" i="1" smtClean="0">
                          <a:latin typeface="Cambria Math"/>
                        </a:rPr>
                        <m:t>𝑐</m:t>
                      </m:r>
                      <m:r>
                        <a:rPr lang="en-US" sz="1800" i="1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en-US" sz="1800" i="1">
                          <a:latin typeface="Cambria Math"/>
                          <a:ea typeface="Cambria Math"/>
                        </a:rPr>
                        <m:t>𝑅</m:t>
                      </m:r>
                    </m:oMath>
                  </m:oMathPara>
                </a14:m>
                <a:endParaRPr lang="el-GR" sz="1800" dirty="0">
                  <a:ea typeface="Cambria Math"/>
                </a:endParaRPr>
              </a:p>
              <a:p>
                <a:pPr marL="0" indent="0">
                  <a:buNone/>
                </a:pPr>
                <a:endParaRPr lang="en-US" sz="1800" dirty="0">
                  <a:ea typeface="Cambria Math"/>
                </a:endParaRPr>
              </a:p>
              <a:p>
                <a:pPr marL="0" indent="0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b="-552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543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Ιδανικά Φίλτρα Επιλογής Συχνοτήτων</a:t>
            </a:r>
            <a:endParaRPr lang="el-G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8576669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052736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600"/>
              </a:spcBef>
              <a:buFont typeface="Arial" pitchFamily="34" charset="0"/>
              <a:buNone/>
            </a:pPr>
            <a:r>
              <a:rPr lang="el-GR" sz="1700" b="1" dirty="0" smtClean="0"/>
              <a:t>Ζώνη Διέλευσης: </a:t>
            </a:r>
            <a:r>
              <a:rPr lang="el-GR" sz="1700" dirty="0" smtClean="0"/>
              <a:t> η περιοχή στην οποία το πλάτος της απόκρισης συχνότητας είναι 1.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l-GR" sz="1700" b="1" dirty="0" smtClean="0"/>
              <a:t>Ζώνη Αποκοπής: </a:t>
            </a:r>
            <a:r>
              <a:rPr lang="el-GR" sz="1700" dirty="0" smtClean="0"/>
              <a:t> η περιοχή </a:t>
            </a:r>
            <a:r>
              <a:rPr lang="el-GR" sz="1700" dirty="0"/>
              <a:t>στην οποία το πλάτος της απόκρισης συχνότητας είναι </a:t>
            </a:r>
            <a:r>
              <a:rPr lang="el-GR" sz="1700" dirty="0" smtClean="0"/>
              <a:t>0.</a:t>
            </a:r>
          </a:p>
          <a:p>
            <a:pPr marL="0" indent="0" algn="l">
              <a:spcBef>
                <a:spcPts val="600"/>
              </a:spcBef>
              <a:buNone/>
            </a:pPr>
            <a:r>
              <a:rPr lang="el-GR" sz="1700" b="1" dirty="0" smtClean="0"/>
              <a:t>Συχνότητες Αποκοπής:</a:t>
            </a:r>
            <a:r>
              <a:rPr lang="el-GR" sz="1700" dirty="0" smtClean="0"/>
              <a:t> οι οριακές συχνότητες που σημειώνουν τα άκρα της ζώνης διέλευσης και αποκοπής.</a:t>
            </a:r>
            <a:endParaRPr lang="el-GR" sz="1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82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Διασύνδεση ΓΑΚΜ Συστημάτων (Φίλτρων)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/>
                  <a:t>Δημιουργούμε συνδεσμολογίες φίλτρων για να κατασκευάσουμε συστήματα τα οποία θα έχουν μία επιθυμητή απόκριση.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Σύνδεση σε  Σειρά (</a:t>
                </a:r>
                <a:r>
                  <a:rPr lang="en-US" sz="1800" b="1" dirty="0" smtClean="0"/>
                  <a:t>cascade)</a:t>
                </a:r>
                <a:r>
                  <a:rPr lang="el-GR" sz="1800" b="1" dirty="0" smtClean="0"/>
                  <a:t>:</a:t>
                </a:r>
                <a:endParaRPr lang="en-US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Η σε σειρά σύνδεση ισοδυναμεί με ένα ΓΑΚΜ σύστημα με κρουστική απόκριση: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 dirty="0" smtClean="0">
                          <a:latin typeface="Cambria Math"/>
                        </a:rPr>
                        <m:t>h</m:t>
                      </m:r>
                      <m:r>
                        <a:rPr lang="en-US" sz="1700" i="1" dirty="0" smtClean="0">
                          <a:latin typeface="Cambria Math"/>
                        </a:rPr>
                        <m:t>(</m:t>
                      </m:r>
                      <m:r>
                        <a:rPr lang="en-US" sz="1700" i="1" dirty="0" smtClean="0">
                          <a:latin typeface="Cambria Math"/>
                        </a:rPr>
                        <m:t>𝑛</m:t>
                      </m:r>
                      <m:r>
                        <a:rPr lang="en-US" sz="1700" i="1" dirty="0" smtClean="0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17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700" i="1" dirty="0" smtClean="0">
                          <a:latin typeface="Cambria Math"/>
                        </a:rPr>
                        <m:t>(</m:t>
                      </m:r>
                      <m:r>
                        <a:rPr lang="en-US" sz="1700" i="1" dirty="0" smtClean="0">
                          <a:latin typeface="Cambria Math"/>
                        </a:rPr>
                        <m:t>𝑛</m:t>
                      </m:r>
                      <m:r>
                        <a:rPr lang="en-US" sz="1700" i="1" dirty="0" smtClean="0">
                          <a:latin typeface="Cambria Math"/>
                        </a:rPr>
                        <m:t>)∗</m:t>
                      </m:r>
                      <m:sSub>
                        <m:sSub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17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και απόκριση συχνότητας 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700" i="1" dirty="0" smtClean="0">
                          <a:latin typeface="Cambria Math"/>
                        </a:rPr>
                        <m:t>=</m:t>
                      </m:r>
                      <m:r>
                        <a:rPr lang="en-US" sz="17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7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l-GR" sz="17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7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l-GR" sz="17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l-GR" sz="17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Επίσης ισχύουν: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700" b="0" i="1" dirty="0" smtClean="0">
                          <a:latin typeface="Cambria Math"/>
                        </a:rPr>
                        <m:t>20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𝑙𝑜𝑔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 dirty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700" i="1" dirty="0" err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l-GR" sz="1700" i="1" dirty="0">
                          <a:latin typeface="Cambria Math"/>
                        </a:rPr>
                        <m:t>=20</m:t>
                      </m:r>
                      <m:r>
                        <a:rPr lang="en-US" sz="1700" i="1" dirty="0">
                          <a:latin typeface="Cambria Math"/>
                        </a:rPr>
                        <m:t>𝑙𝑜𝑔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7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7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 dirty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l-GR" sz="17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700" i="1" dirty="0" err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l-GR" sz="1700" i="1" dirty="0">
                          <a:latin typeface="Cambria Math"/>
                        </a:rPr>
                        <m:t>+20</m:t>
                      </m:r>
                      <m:r>
                        <a:rPr lang="en-US" sz="1700" i="1" dirty="0">
                          <a:latin typeface="Cambria Math"/>
                        </a:rPr>
                        <m:t>𝑙𝑜𝑔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7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7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 dirty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l-GR" sz="17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700" i="1" dirty="0" err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i="1" dirty="0" smtClean="0">
                  <a:latin typeface="Cambria Math"/>
                </a:endParaRPr>
              </a:p>
              <a:p>
                <a:pPr marL="0" indent="0" algn="ctr">
                  <a:spcBef>
                    <a:spcPts val="300"/>
                  </a:spcBef>
                  <a:buNone/>
                </a:pP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𝜑</m:t>
                    </m:r>
                    <m:r>
                      <a:rPr lang="el-GR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700" i="1" dirty="0" smtClean="0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l-GR" sz="17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)+</m:t>
                    </m:r>
                    <m:sSub>
                      <m:sSubPr>
                        <m:ctrlPr>
                          <a:rPr lang="el-GR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700" i="1" dirty="0" smtClean="0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l-GR" sz="17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700" dirty="0" smtClean="0"/>
                  <a:t>  </a:t>
                </a:r>
                <a:r>
                  <a:rPr lang="el-GR" sz="1700" dirty="0" smtClean="0"/>
                  <a:t>και   </a:t>
                </a:r>
                <a14:m>
                  <m:oMath xmlns:m="http://schemas.openxmlformats.org/officeDocument/2006/math">
                    <m:r>
                      <a:rPr lang="el-GR" sz="1700" i="1" dirty="0" smtClean="0">
                        <a:latin typeface="Cambria Math"/>
                      </a:rPr>
                      <m:t>𝜏</m:t>
                    </m:r>
                    <m:r>
                      <a:rPr lang="el-GR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700" i="1" dirty="0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l-GR" sz="17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 smtClean="0">
                        <a:latin typeface="Cambria Math"/>
                      </a:rPr>
                      <m:t>)+</m:t>
                    </m:r>
                    <m:sSub>
                      <m:sSubPr>
                        <m:ctrlPr>
                          <a:rPr lang="el-GR" sz="17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700" i="1" dirty="0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l-GR" sz="17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700" i="1" dirty="0" smtClean="0">
                        <a:latin typeface="Cambria Math"/>
                      </a:rPr>
                      <m:t>(</m:t>
                    </m:r>
                    <m:r>
                      <a:rPr lang="el-GR" sz="1700" i="1" dirty="0" smtClean="0">
                        <a:latin typeface="Cambria Math"/>
                      </a:rPr>
                      <m:t>𝜔</m:t>
                    </m:r>
                    <m:r>
                      <a:rPr lang="el-GR" sz="1700" i="1" dirty="0">
                        <a:latin typeface="Cambria Math"/>
                      </a:rPr>
                      <m:t>)</m:t>
                    </m:r>
                  </m:oMath>
                </a14:m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91680" y="2297225"/>
            <a:ext cx="5688512" cy="771735"/>
            <a:chOff x="2339752" y="1772816"/>
            <a:chExt cx="5688512" cy="7717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3439499" y="1867443"/>
                  <a:ext cx="1204509" cy="67710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l-GR" sz="1000" dirty="0" smtClean="0">
                    <a:latin typeface="Cambria Math" pitchFamily="18" charset="0"/>
                    <a:ea typeface="Cambria Math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/>
                                <a:ea typeface="Cambria Math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l-GR" i="1" dirty="0" smtClean="0">
                    <a:latin typeface="Cambria Math" pitchFamily="18" charset="0"/>
                    <a:ea typeface="Cambria Math" pitchFamily="18" charset="0"/>
                  </a:endParaRPr>
                </a:p>
                <a:p>
                  <a:pPr algn="ctr"/>
                  <a:endParaRPr lang="el-GR" sz="1000" dirty="0" smtClean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39499" y="1867443"/>
                  <a:ext cx="1204509" cy="67710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862"/>
                  </a:stretch>
                </a:blipFill>
                <a:ln w="2857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Arrow Connector 6"/>
            <p:cNvCxnSpPr/>
            <p:nvPr/>
          </p:nvCxnSpPr>
          <p:spPr>
            <a:xfrm>
              <a:off x="2339752" y="2184511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6948264" y="2184511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446971" y="1772816"/>
                  <a:ext cx="9727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  <m:r>
                          <a:rPr lang="en-US" i="1" dirty="0" smtClean="0">
                            <a:latin typeface="Cambria Math"/>
                          </a:rPr>
                          <m:t>(</m:t>
                        </m:r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l-GR" i="1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6971" y="1772816"/>
                  <a:ext cx="972781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175875" y="1782859"/>
                  <a:ext cx="70837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oMath>
                    </m:oMathPara>
                  </a14:m>
                  <a:endParaRPr lang="el-GR" i="1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5875" y="1782859"/>
                  <a:ext cx="708373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8197" r="-5172" b="-24590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743755" y="1867443"/>
                  <a:ext cx="1204509" cy="67710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l-GR" sz="1000" dirty="0" smtClean="0">
                    <a:latin typeface="Cambria Math" pitchFamily="18" charset="0"/>
                    <a:ea typeface="Cambria Math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/>
                                <a:ea typeface="Cambria Math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l-GR" i="1" dirty="0" smtClean="0">
                    <a:latin typeface="Cambria Math" pitchFamily="18" charset="0"/>
                    <a:ea typeface="Cambria Math" pitchFamily="18" charset="0"/>
                  </a:endParaRPr>
                </a:p>
                <a:p>
                  <a:pPr algn="ctr"/>
                  <a:endParaRPr lang="el-GR" sz="1000" dirty="0" smtClean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3755" y="1867443"/>
                  <a:ext cx="1204509" cy="677108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862"/>
                  </a:stretch>
                </a:blipFill>
                <a:ln w="2857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/>
            <p:cNvCxnSpPr/>
            <p:nvPr/>
          </p:nvCxnSpPr>
          <p:spPr>
            <a:xfrm>
              <a:off x="4644008" y="2184511"/>
              <a:ext cx="1080000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780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Διασύνδεση ΓΑΚΜ Συστημάτων (Φίλτρων)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Παράλληλη Σύνδεση:</a:t>
                </a:r>
                <a:endParaRPr lang="en-US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Η παράλληλη σύνδεση ισοδυναμεί με ένα ΓΑΚΜ σύστημα με κρουστική απόκριση: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 dirty="0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17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700" b="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17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και απόκριση συχνότητας 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700" i="1" dirty="0" smtClean="0">
                          <a:latin typeface="Cambria Math"/>
                        </a:rPr>
                        <m:t>=</m:t>
                      </m:r>
                      <m:r>
                        <a:rPr lang="en-US" sz="17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7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l-GR" sz="17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700" i="1" dirty="0" smtClean="0">
                          <a:latin typeface="Cambria Math"/>
                        </a:rPr>
                        <m:t>+</m:t>
                      </m:r>
                      <m:r>
                        <a:rPr lang="en-US" sz="17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7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i="1" dirty="0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l-GR" sz="17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230375" y="1527756"/>
            <a:ext cx="4357849" cy="1685220"/>
            <a:chOff x="2165104" y="1383740"/>
            <a:chExt cx="4357849" cy="1685220"/>
          </a:xfrm>
        </p:grpSpPr>
        <p:grpSp>
          <p:nvGrpSpPr>
            <p:cNvPr id="13" name="Group 12"/>
            <p:cNvGrpSpPr/>
            <p:nvPr/>
          </p:nvGrpSpPr>
          <p:grpSpPr>
            <a:xfrm>
              <a:off x="2165104" y="1383740"/>
              <a:ext cx="4357849" cy="1685220"/>
              <a:chOff x="1331640" y="3760004"/>
              <a:chExt cx="4357849" cy="168522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4981116" y="4109550"/>
                    <a:ext cx="70837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oMath>
                      </m:oMathPara>
                    </a14:m>
                    <a:endParaRPr lang="el-GR" i="1" dirty="0"/>
                  </a:p>
                </p:txBody>
              </p:sp>
            </mc:Choice>
            <mc:Fallback xmlns="">
              <p:sp>
                <p:nvSpPr>
                  <p:cNvPr id="14" name="TextBox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81116" y="4109550"/>
                    <a:ext cx="708373" cy="369332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t="-8197" r="-5172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l-G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5" name="Group 14"/>
              <p:cNvGrpSpPr/>
              <p:nvPr/>
            </p:nvGrpSpPr>
            <p:grpSpPr>
              <a:xfrm>
                <a:off x="1331640" y="3760004"/>
                <a:ext cx="4351112" cy="1685220"/>
                <a:chOff x="1331640" y="3760004"/>
                <a:chExt cx="4351112" cy="1685220"/>
              </a:xfrm>
            </p:grpSpPr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2123808" y="5085184"/>
                  <a:ext cx="720000" cy="0"/>
                </a:xfrm>
                <a:prstGeom prst="straightConnector1">
                  <a:avLst/>
                </a:prstGeom>
                <a:ln w="28575">
                  <a:headEnd type="none" w="med" len="med"/>
                  <a:tailEnd type="triangl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7" name="Group 16"/>
                <p:cNvGrpSpPr/>
                <p:nvPr/>
              </p:nvGrpSpPr>
              <p:grpSpPr>
                <a:xfrm>
                  <a:off x="1331640" y="3760004"/>
                  <a:ext cx="4351112" cy="1685220"/>
                  <a:chOff x="1331640" y="3760004"/>
                  <a:chExt cx="4351112" cy="1685220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8" name="TextBox 17"/>
                      <p:cNvSpPr txBox="1"/>
                      <p:nvPr/>
                    </p:nvSpPr>
                    <p:spPr>
                      <a:xfrm>
                        <a:off x="2863435" y="3760004"/>
                        <a:ext cx="1204509" cy="67710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endParaRPr lang="el-GR" sz="1000" dirty="0" smtClean="0">
                          <a:latin typeface="Cambria Math" pitchFamily="18" charset="0"/>
                          <a:ea typeface="Cambria Math" pitchFamily="18" charset="0"/>
                        </a:endParaRPr>
                      </a:p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 dirty="0" smtClean="0">
                                  <a:latin typeface="Cambria Math"/>
                                  <a:ea typeface="Cambria Math" pitchFamily="18" charset="0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r>
                                <a:rPr lang="en-US" i="1" dirty="0" smtClean="0">
                                  <a:latin typeface="Cambria Math"/>
                                  <a:ea typeface="Cambria Math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l-GR" i="1" dirty="0" smtClean="0">
                          <a:latin typeface="Cambria Math" pitchFamily="18" charset="0"/>
                          <a:ea typeface="Cambria Math" pitchFamily="18" charset="0"/>
                        </a:endParaRPr>
                      </a:p>
                      <a:p>
                        <a:pPr algn="ctr"/>
                        <a:endParaRPr lang="el-GR" sz="1000" dirty="0" smtClean="0">
                          <a:latin typeface="Cambria Math" pitchFamily="18" charset="0"/>
                          <a:ea typeface="Cambria Math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8" name="TextBox 1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863435" y="3760004"/>
                        <a:ext cx="1204509" cy="677108"/>
                      </a:xfrm>
                      <a:prstGeom prst="rect">
                        <a:avLst/>
                      </a:prstGeom>
                      <a:blipFill rotWithShape="1">
                        <a:blip r:embed="rId4"/>
                        <a:stretch>
                          <a:fillRect b="-862"/>
                        </a:stretch>
                      </a:blipFill>
                      <a:ln w="28575">
                        <a:solidFill>
                          <a:schemeClr val="tx1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l-G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19" name="Straight Arrow Connector 18"/>
                  <p:cNvCxnSpPr/>
                  <p:nvPr/>
                </p:nvCxnSpPr>
                <p:spPr>
                  <a:xfrm>
                    <a:off x="2123808" y="4077072"/>
                    <a:ext cx="72000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0" name="TextBox 19"/>
                      <p:cNvSpPr txBox="1"/>
                      <p:nvPr/>
                    </p:nvSpPr>
                    <p:spPr>
                      <a:xfrm>
                        <a:off x="1331640" y="4099383"/>
                        <a:ext cx="76137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l-GR" i="1" dirty="0"/>
                      </a:p>
                    </p:txBody>
                  </p:sp>
                </mc:Choice>
                <mc:Fallback xmlns="">
                  <p:sp>
                    <p:nvSpPr>
                      <p:cNvPr id="20" name="TextBox 1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331640" y="4099383"/>
                        <a:ext cx="761376" cy="369332"/>
                      </a:xfrm>
                      <a:prstGeom prst="rect">
                        <a:avLst/>
                      </a:prstGeom>
                      <a:blipFill rotWithShape="1">
                        <a:blip r:embed="rId5"/>
                        <a:stretch>
                          <a:fillRect t="-8333" r="-2400" b="-2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l-G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" name="TextBox 20"/>
                      <p:cNvSpPr txBox="1"/>
                      <p:nvPr/>
                    </p:nvSpPr>
                    <p:spPr>
                      <a:xfrm>
                        <a:off x="2863435" y="4768116"/>
                        <a:ext cx="1204509" cy="677108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endParaRPr lang="el-GR" sz="1000" dirty="0" smtClean="0">
                          <a:latin typeface="Cambria Math" pitchFamily="18" charset="0"/>
                          <a:ea typeface="Cambria Math" pitchFamily="18" charset="0"/>
                        </a:endParaRPr>
                      </a:p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/>
                                      <a:ea typeface="Cambria Math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 dirty="0" smtClean="0">
                                  <a:latin typeface="Cambria Math"/>
                                  <a:ea typeface="Cambria Math" pitchFamily="18" charset="0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/>
                                  <a:ea typeface="Cambria Math" pitchFamily="18" charset="0"/>
                                </a:rPr>
                                <m:t>𝑛</m:t>
                              </m:r>
                              <m:r>
                                <a:rPr lang="en-US" i="1" dirty="0" smtClean="0">
                                  <a:latin typeface="Cambria Math"/>
                                  <a:ea typeface="Cambria Math" pitchFamily="18" charset="0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l-GR" i="1" dirty="0" smtClean="0">
                          <a:latin typeface="Cambria Math" pitchFamily="18" charset="0"/>
                          <a:ea typeface="Cambria Math" pitchFamily="18" charset="0"/>
                        </a:endParaRPr>
                      </a:p>
                      <a:p>
                        <a:pPr algn="ctr"/>
                        <a:endParaRPr lang="el-GR" sz="1000" dirty="0" smtClean="0">
                          <a:latin typeface="Cambria Math" pitchFamily="18" charset="0"/>
                          <a:ea typeface="Cambria Math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1" name="TextBox 2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863435" y="4768116"/>
                        <a:ext cx="1204509" cy="677108"/>
                      </a:xfrm>
                      <a:prstGeom prst="rect">
                        <a:avLst/>
                      </a:prstGeom>
                      <a:blipFill rotWithShape="1">
                        <a:blip r:embed="rId6"/>
                        <a:stretch>
                          <a:fillRect b="-862"/>
                        </a:stretch>
                      </a:blipFill>
                      <a:ln w="28575">
                        <a:solidFill>
                          <a:schemeClr val="tx1"/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l-G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22" name="Straight Arrow Connector 21"/>
                  <p:cNvCxnSpPr/>
                  <p:nvPr/>
                </p:nvCxnSpPr>
                <p:spPr>
                  <a:xfrm>
                    <a:off x="1403728" y="4581128"/>
                    <a:ext cx="72000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/>
                  <p:cNvCxnSpPr/>
                  <p:nvPr/>
                </p:nvCxnSpPr>
                <p:spPr>
                  <a:xfrm flipH="1">
                    <a:off x="2123808" y="4078205"/>
                    <a:ext cx="1" cy="100697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/>
                  <p:cNvCxnSpPr/>
                  <p:nvPr/>
                </p:nvCxnSpPr>
                <p:spPr>
                  <a:xfrm>
                    <a:off x="4068024" y="4077072"/>
                    <a:ext cx="73800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4068024" y="5085184"/>
                    <a:ext cx="73800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4962752" y="4581128"/>
                    <a:ext cx="72000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 flipH="1">
                    <a:off x="4818536" y="4078205"/>
                    <a:ext cx="65" cy="313795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Oval 27"/>
                  <p:cNvSpPr/>
                  <p:nvPr/>
                </p:nvSpPr>
                <p:spPr>
                  <a:xfrm>
                    <a:off x="4638632" y="4392000"/>
                    <a:ext cx="359920" cy="36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+</a:t>
                    </a:r>
                    <a:endParaRPr lang="el-GR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29" name="Straight Arrow Connector 28"/>
            <p:cNvCxnSpPr/>
            <p:nvPr/>
          </p:nvCxnSpPr>
          <p:spPr>
            <a:xfrm flipH="1">
              <a:off x="5652000" y="2394000"/>
              <a:ext cx="65" cy="313795"/>
            </a:xfrm>
            <a:prstGeom prst="straightConnector1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177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Διασύνδεση ΓΑΚΜ Συστημάτων (Φίλτρων)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/>
                  <a:t>Σύνδεση με Ανάδραση:</a:t>
                </a:r>
                <a:endParaRPr lang="en-US" sz="1800" b="1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Η σύνδεση με ανάδραση ισοδυναμεί με ένα ΓΑΚΜ σύστημα με κρουστική απόκριση:</a:t>
                </a:r>
                <a:r>
                  <a:rPr lang="en-US" sz="1700" dirty="0" smtClean="0"/>
                  <a:t> </a:t>
                </a:r>
                <a14:m>
                  <m:oMath xmlns:m="http://schemas.openxmlformats.org/officeDocument/2006/math">
                    <m:r>
                      <a:rPr lang="en-US" sz="1700" i="1" dirty="0">
                        <a:latin typeface="Cambria Math"/>
                      </a:rPr>
                      <m:t>𝑤</m:t>
                    </m:r>
                    <m:d>
                      <m:dPr>
                        <m:ctrlPr>
                          <a:rPr lang="en-US" sz="17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700" i="1" dirty="0" smtClean="0">
                        <a:latin typeface="Cambria Math"/>
                      </a:rPr>
                      <m:t>=</m:t>
                    </m:r>
                    <m:r>
                      <a:rPr lang="en-US" sz="17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7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700" b="0" i="1" dirty="0" smtClean="0">
                        <a:latin typeface="Cambria Math"/>
                      </a:rPr>
                      <m:t>+</m:t>
                    </m:r>
                    <m:r>
                      <a:rPr lang="en-US" sz="1700" b="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7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700" b="0" i="1" dirty="0" smtClean="0">
                        <a:latin typeface="Cambria Math"/>
                      </a:rPr>
                      <m:t>∗</m:t>
                    </m:r>
                    <m:r>
                      <a:rPr lang="en-US" sz="1700" b="0" i="1" dirty="0" smtClean="0">
                        <a:latin typeface="Cambria Math"/>
                      </a:rPr>
                      <m:t>𝑔</m:t>
                    </m:r>
                    <m:r>
                      <a:rPr lang="en-US" sz="1700" b="0" i="1" dirty="0" smtClean="0">
                        <a:latin typeface="Cambria Math"/>
                      </a:rPr>
                      <m:t>(</m:t>
                    </m:r>
                    <m:r>
                      <a:rPr lang="en-US" sz="1700" b="0" i="1" dirty="0" smtClean="0">
                        <a:latin typeface="Cambria Math"/>
                      </a:rPr>
                      <m:t>𝑛</m:t>
                    </m:r>
                    <m:r>
                      <a:rPr lang="en-US" sz="17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700" dirty="0" smtClean="0"/>
                  <a:t> . </a:t>
                </a:r>
                <a:r>
                  <a:rPr lang="el-GR" sz="1700" dirty="0" smtClean="0"/>
                  <a:t>Όμως επειδή </a:t>
                </a:r>
                <a14:m>
                  <m:oMath xmlns:m="http://schemas.openxmlformats.org/officeDocument/2006/math">
                    <m:r>
                      <a:rPr lang="en-US" sz="1700" i="1" dirty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7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700" b="0" i="1" dirty="0" smtClean="0">
                        <a:latin typeface="Cambria Math"/>
                      </a:rPr>
                      <m:t>=</m:t>
                    </m:r>
                    <m:r>
                      <a:rPr lang="en-US" sz="1700" b="0" i="1" dirty="0" smtClean="0">
                        <a:latin typeface="Cambria Math"/>
                      </a:rPr>
                      <m:t>𝑤</m:t>
                    </m:r>
                    <m:d>
                      <m:dPr>
                        <m:ctrlPr>
                          <a:rPr lang="en-US" sz="17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700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700" i="1" dirty="0">
                        <a:latin typeface="Cambria Math"/>
                      </a:rPr>
                      <m:t>∗</m:t>
                    </m:r>
                    <m:r>
                      <a:rPr lang="en-US" sz="1700" b="0" i="1" dirty="0" smtClean="0">
                        <a:latin typeface="Cambria Math"/>
                      </a:rPr>
                      <m:t>𝑓</m:t>
                    </m:r>
                    <m:r>
                      <a:rPr lang="en-US" sz="1700" i="1" dirty="0">
                        <a:latin typeface="Cambria Math"/>
                      </a:rPr>
                      <m:t>(</m:t>
                    </m:r>
                    <m:r>
                      <a:rPr lang="en-US" sz="1700" i="1" dirty="0">
                        <a:latin typeface="Cambria Math"/>
                      </a:rPr>
                      <m:t>𝑛</m:t>
                    </m:r>
                    <m:r>
                      <a:rPr lang="en-US" sz="17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700" dirty="0" smtClean="0"/>
                  <a:t>, έχουμε:</a:t>
                </a:r>
                <a:r>
                  <a:rPr lang="en-US" sz="1700" dirty="0" smtClean="0"/>
                  <a:t> </a:t>
                </a: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7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 dirty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i="1" dirty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l-GR" sz="17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n-US" sz="17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700" i="1" dirty="0">
                              <a:latin typeface="Cambria Math"/>
                            </a:rPr>
                            <m:t>∗</m:t>
                          </m:r>
                          <m:r>
                            <a:rPr lang="en-US" sz="1700" i="1" dirty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i="1" dirty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∗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=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∗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+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∗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∗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7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700" b="0" i="1" dirty="0" smtClean="0">
                          <a:latin typeface="Cambria Math"/>
                        </a:rPr>
                        <m:t>⇒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7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700" b="0" i="1" dirty="0" smtClean="0">
                              <a:latin typeface="Cambria Math"/>
                            </a:rPr>
                            <m:t>∗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7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=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700" b="0" i="1" dirty="0" smtClean="0">
                          <a:latin typeface="Cambria Math"/>
                        </a:rPr>
                        <m:t>∗</m:t>
                      </m:r>
                      <m:r>
                        <a:rPr lang="en-US" sz="1700" b="0" i="1" dirty="0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7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n-US" sz="17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1" dirty="0" smtClean="0">
                          <a:latin typeface="Cambria Math"/>
                        </a:rPr>
                        <m:t>⇒</m:t>
                      </m:r>
                      <m:f>
                        <m:f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b="0" i="1" dirty="0" smtClean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n-US" sz="17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num>
                        <m:den>
                          <m:r>
                            <a:rPr lang="en-US" sz="1700" b="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7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den>
                      </m:f>
                      <m:r>
                        <a:rPr lang="en-US" sz="17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b="0" i="1" dirty="0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7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b="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num>
                        <m:den>
                          <m:r>
                            <a:rPr lang="en-US" sz="1700" i="1" dirty="0">
                              <a:latin typeface="Cambria Math"/>
                            </a:rPr>
                            <m:t>1−</m:t>
                          </m:r>
                          <m:r>
                            <a:rPr lang="en-US" sz="1700" i="1" dirty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i="1" dirty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700" i="1" dirty="0">
                              <a:latin typeface="Cambria Math"/>
                            </a:rPr>
                            <m:t>∗</m:t>
                          </m:r>
                          <m:r>
                            <a:rPr lang="en-US" sz="1700" i="1" dirty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700" i="1" dirty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den>
                      </m:f>
                      <m:r>
                        <a:rPr lang="en-US" sz="17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700" dirty="0" smtClean="0"/>
                  <a:t>και απόκριση συχνότητας</a:t>
                </a:r>
                <a:r>
                  <a:rPr lang="en-US" sz="1700" dirty="0" smtClean="0"/>
                  <a:t>:</a:t>
                </a:r>
                <a:endParaRPr lang="el-GR" sz="1700" dirty="0" smtClean="0"/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7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700" i="1" dirty="0" err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700" i="1" dirty="0" err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7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7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7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700" b="0" i="1" dirty="0" smtClean="0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700" i="1" dirty="0" err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1700" b="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17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700" i="1" dirty="0" err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 dirty="0" err="1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 dirty="0" err="1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7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700" b="0" i="1" dirty="0" smtClean="0">
                              <a:latin typeface="Cambria Math"/>
                            </a:rPr>
                            <m:t>𝐺</m:t>
                          </m:r>
                          <m:d>
                            <m:d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700" i="1" dirty="0" err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7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7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sz="17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oup 57"/>
          <p:cNvGrpSpPr/>
          <p:nvPr/>
        </p:nvGrpSpPr>
        <p:grpSpPr>
          <a:xfrm>
            <a:off x="3426609" y="1052736"/>
            <a:ext cx="4457759" cy="1800200"/>
            <a:chOff x="1979712" y="1268760"/>
            <a:chExt cx="4457759" cy="1800200"/>
          </a:xfrm>
        </p:grpSpPr>
        <p:sp>
          <p:nvSpPr>
            <p:cNvPr id="49" name="Oval 48"/>
            <p:cNvSpPr/>
            <p:nvPr/>
          </p:nvSpPr>
          <p:spPr>
            <a:xfrm>
              <a:off x="2483768" y="1340768"/>
              <a:ext cx="359920" cy="36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+</a:t>
              </a:r>
              <a:endParaRPr lang="el-GR" dirty="0">
                <a:solidFill>
                  <a:schemeClr val="tx1"/>
                </a:solidFill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1979712" y="1268760"/>
              <a:ext cx="4457759" cy="1800200"/>
              <a:chOff x="1979712" y="1268760"/>
              <a:chExt cx="4457759" cy="18002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2627784" y="1844864"/>
                <a:ext cx="359920" cy="36000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+</a:t>
                </a:r>
                <a:endParaRPr lang="el-GR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1979712" y="1268760"/>
                <a:ext cx="4457759" cy="1800200"/>
                <a:chOff x="1979712" y="1268760"/>
                <a:chExt cx="4457759" cy="1800200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1979712" y="1268760"/>
                  <a:ext cx="4457759" cy="1800200"/>
                  <a:chOff x="1979712" y="1268760"/>
                  <a:chExt cx="4457759" cy="1800200"/>
                </a:xfrm>
              </p:grpSpPr>
              <p:grpSp>
                <p:nvGrpSpPr>
                  <p:cNvPr id="30" name="Group 29"/>
                  <p:cNvGrpSpPr/>
                  <p:nvPr/>
                </p:nvGrpSpPr>
                <p:grpSpPr>
                  <a:xfrm>
                    <a:off x="1979712" y="1268760"/>
                    <a:ext cx="4457759" cy="1800200"/>
                    <a:chOff x="1146248" y="3645024"/>
                    <a:chExt cx="4457759" cy="1800200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2" name="TextBox 31"/>
                        <p:cNvSpPr txBox="1"/>
                        <p:nvPr/>
                      </p:nvSpPr>
                      <p:spPr>
                        <a:xfrm>
                          <a:off x="4602632" y="3655191"/>
                          <a:ext cx="708373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n-US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i="1" dirty="0"/>
                        </a:p>
                      </p:txBody>
                    </p:sp>
                  </mc:Choice>
                  <mc:Fallback xmlns="">
                    <p:sp>
                      <p:nvSpPr>
                        <p:cNvPr id="32" name="TextBox 31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602632" y="3655191"/>
                          <a:ext cx="708373" cy="369332"/>
                        </a:xfrm>
                        <a:prstGeom prst="rect">
                          <a:avLst/>
                        </a:prstGeom>
                        <a:blipFill rotWithShape="1">
                          <a:blip r:embed="rId3"/>
                          <a:stretch>
                            <a:fillRect t="-8197" r="-6034" b="-2459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l-G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33" name="Group 32"/>
                    <p:cNvGrpSpPr/>
                    <p:nvPr/>
                  </p:nvGrpSpPr>
                  <p:grpSpPr>
                    <a:xfrm>
                      <a:off x="1146248" y="3645024"/>
                      <a:ext cx="4457759" cy="1800200"/>
                      <a:chOff x="1146248" y="3645024"/>
                      <a:chExt cx="4457759" cy="1800200"/>
                    </a:xfrm>
                  </p:grpSpPr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>
                        <a:off x="2123808" y="5085184"/>
                        <a:ext cx="876986" cy="0"/>
                      </a:xfrm>
                      <a:prstGeom prst="straightConnector1">
                        <a:avLst/>
                      </a:prstGeom>
                      <a:ln w="28575"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5" name="Group 34"/>
                      <p:cNvGrpSpPr/>
                      <p:nvPr/>
                    </p:nvGrpSpPr>
                    <p:grpSpPr>
                      <a:xfrm>
                        <a:off x="1146248" y="3645024"/>
                        <a:ext cx="4457759" cy="1800200"/>
                        <a:chOff x="1146248" y="3645024"/>
                        <a:chExt cx="4457759" cy="1800200"/>
                      </a:xfrm>
                    </p:grpSpPr>
                    <p:cxnSp>
                      <p:nvCxnSpPr>
                        <p:cNvPr id="37" name="Straight Arrow Connector 36"/>
                        <p:cNvCxnSpPr/>
                        <p:nvPr/>
                      </p:nvCxnSpPr>
                      <p:spPr>
                        <a:xfrm flipV="1">
                          <a:off x="2123808" y="4077032"/>
                          <a:ext cx="876986" cy="4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6" name="TextBox 35"/>
                            <p:cNvSpPr txBox="1"/>
                            <p:nvPr/>
                          </p:nvSpPr>
                          <p:spPr>
                            <a:xfrm>
                              <a:off x="3000794" y="3760004"/>
                              <a:ext cx="1204509" cy="677108"/>
                            </a:xfrm>
                            <a:prstGeom prst="rect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endParaRPr lang="el-GR" sz="1000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  <a:p>
                              <a:pPr algn="ctr"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𝑓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l-GR" i="1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  <a:p>
                              <a:pPr algn="ctr"/>
                              <a:endParaRPr lang="el-GR" sz="1000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6" name="TextBox 35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3000794" y="3760004"/>
                              <a:ext cx="1204509" cy="677108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4"/>
                              <a:stretch>
                                <a:fillRect b="-862"/>
                              </a:stretch>
                            </a:blip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l-GR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8" name="TextBox 37"/>
                            <p:cNvSpPr txBox="1"/>
                            <p:nvPr/>
                          </p:nvSpPr>
                          <p:spPr>
                            <a:xfrm>
                              <a:off x="1146248" y="3645024"/>
                              <a:ext cx="761376" cy="369332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l-GR" i="1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8" name="TextBox 37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1146248" y="3645024"/>
                              <a:ext cx="761376" cy="369332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5"/>
                              <a:stretch>
                                <a:fillRect t="-8333" r="-2400" b="-26667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l-GR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9" name="TextBox 38"/>
                            <p:cNvSpPr txBox="1"/>
                            <p:nvPr/>
                          </p:nvSpPr>
                          <p:spPr>
                            <a:xfrm>
                              <a:off x="3000794" y="4768116"/>
                              <a:ext cx="1204509" cy="677108"/>
                            </a:xfrm>
                            <a:prstGeom prst="rect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endParaRPr lang="el-GR" sz="1000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  <a:p>
                              <a:pPr algn="ctr"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b="0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𝑔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l-GR" i="1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  <a:p>
                              <a:pPr algn="ctr"/>
                              <a:endParaRPr lang="el-GR" sz="1000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9" name="TextBox 38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3000794" y="4768116"/>
                              <a:ext cx="1204509" cy="677108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6"/>
                              <a:stretch>
                                <a:fillRect b="-862"/>
                              </a:stretch>
                            </a:blip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l-GR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40" name="Straight Arrow Connector 39"/>
                        <p:cNvCxnSpPr/>
                        <p:nvPr/>
                      </p:nvCxnSpPr>
                      <p:spPr>
                        <a:xfrm>
                          <a:off x="1218336" y="4077072"/>
                          <a:ext cx="720000" cy="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1" name="Straight Arrow Connector 40"/>
                        <p:cNvCxnSpPr/>
                        <p:nvPr/>
                      </p:nvCxnSpPr>
                      <p:spPr>
                        <a:xfrm>
                          <a:off x="2123808" y="4266264"/>
                          <a:ext cx="1" cy="818920"/>
                        </a:xfrm>
                        <a:prstGeom prst="straightConnector1">
                          <a:avLst/>
                        </a:prstGeom>
                        <a:ln w="28575">
                          <a:headEnd type="triangl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" name="Straight Arrow Connector 41"/>
                        <p:cNvCxnSpPr/>
                        <p:nvPr/>
                      </p:nvCxnSpPr>
                      <p:spPr>
                        <a:xfrm>
                          <a:off x="4205383" y="4077072"/>
                          <a:ext cx="738000" cy="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" name="Straight Arrow Connector 42"/>
                        <p:cNvCxnSpPr/>
                        <p:nvPr/>
                      </p:nvCxnSpPr>
                      <p:spPr>
                        <a:xfrm>
                          <a:off x="4205383" y="5085184"/>
                          <a:ext cx="738000" cy="0"/>
                        </a:xfrm>
                        <a:prstGeom prst="straightConnector1">
                          <a:avLst/>
                        </a:prstGeom>
                        <a:ln w="28575">
                          <a:headEnd type="triangl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" name="Straight Arrow Connector 43"/>
                        <p:cNvCxnSpPr/>
                        <p:nvPr/>
                      </p:nvCxnSpPr>
                      <p:spPr>
                        <a:xfrm>
                          <a:off x="4884007" y="4077072"/>
                          <a:ext cx="720000" cy="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5" name="Straight Arrow Connector 44"/>
                        <p:cNvCxnSpPr/>
                        <p:nvPr/>
                      </p:nvCxnSpPr>
                      <p:spPr>
                        <a:xfrm flipH="1">
                          <a:off x="4937895" y="4078205"/>
                          <a:ext cx="1" cy="1006979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4" name="TextBox 53"/>
                      <p:cNvSpPr txBox="1"/>
                      <p:nvPr/>
                    </p:nvSpPr>
                    <p:spPr>
                      <a:xfrm>
                        <a:off x="3090544" y="1268760"/>
                        <a:ext cx="76137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l-GR" i="1" dirty="0"/>
                      </a:p>
                    </p:txBody>
                  </p:sp>
                </mc:Choice>
                <mc:Fallback xmlns="">
                  <p:sp>
                    <p:nvSpPr>
                      <p:cNvPr id="54" name="TextBox 5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090544" y="1268760"/>
                        <a:ext cx="761376" cy="369332"/>
                      </a:xfrm>
                      <a:prstGeom prst="rect">
                        <a:avLst/>
                      </a:prstGeom>
                      <a:blipFill rotWithShape="1">
                        <a:blip r:embed="rId7"/>
                        <a:stretch>
                          <a:fillRect t="-8333" r="-5600" b="-2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l-G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47" name="Oval 46"/>
                <p:cNvSpPr/>
                <p:nvPr/>
              </p:nvSpPr>
              <p:spPr>
                <a:xfrm>
                  <a:off x="2771800" y="1530000"/>
                  <a:ext cx="359920" cy="36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+</a:t>
                  </a:r>
                  <a:endParaRPr lang="el-GR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812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 smtClean="0"/>
              <a:t>5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(α) Για το παρακάτω σύστημα, να υπολογιστεί η συνολική απόκριση συχνότητας, συναρτήσει 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𝑗</m:t>
                        </m:r>
                        <m:r>
                          <a:rPr lang="el-GR" sz="1800" b="0" i="1" smtClean="0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i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i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i="1" dirty="0" smtClean="0"/>
                  <a:t>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i="1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(β) Να  υπολογιστεί η απόκριση συχνότητας αν:</a:t>
                </a:r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l-GR" sz="1800" b="0" i="1" smtClean="0">
                        <a:latin typeface="Cambria Math"/>
                      </a:rPr>
                      <m:t>2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r>
                      <a:rPr lang="el-GR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−4)</m:t>
                    </m:r>
                  </m:oMath>
                </a14:m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(0.2)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−2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>
                <a:blip r:embed="rId2"/>
                <a:stretch>
                  <a:fillRect l="-593" t="-651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6165782" cy="2326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129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5</a:t>
            </a:r>
            <a:r>
              <a:rPr lang="el-GR" dirty="0" smtClean="0"/>
              <a:t> </a:t>
            </a:r>
            <a:r>
              <a:rPr lang="el-GR" dirty="0" smtClean="0"/>
              <a:t>(συνέχεια)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(α)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sz="1800" i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(β) Οι επιμέρους αποκρίσεις κάθε συστήματος ξεχωριστά, είναι:</a:t>
                </a:r>
                <a:r>
                  <a:rPr lang="en-US" sz="1800" dirty="0" smtClean="0"/>
                  <a:t> </a:t>
                </a:r>
                <a:endParaRPr lang="el-GR" sz="1800" dirty="0" smtClean="0"/>
              </a:p>
              <a:p>
                <a:pPr marL="622300" indent="-62230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723900" algn="l"/>
                  </a:tabLst>
                </a:pPr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=1+2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𝑗</m:t>
                        </m:r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  <m:r>
                          <a:rPr lang="el-GR" sz="1800" b="0" i="1" smtClean="0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l-GR" sz="1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(1+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 smtClean="0"/>
                  <a:t>	</a:t>
                </a:r>
              </a:p>
              <a:p>
                <a:pPr marL="622300" indent="-62230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72390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1−0.2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 marL="622300" indent="-622300" algn="l"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723900" algn="l"/>
                  </a:tabLst>
                </a:pPr>
                <a:r>
                  <a:rPr lang="el-GR" sz="1800" dirty="0" smtClean="0"/>
                  <a:t>και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 η συνολική απόκριση είναι</a:t>
                </a:r>
                <a:r>
                  <a:rPr lang="en-US" sz="1800" dirty="0" smtClean="0"/>
                  <a:t>:</a:t>
                </a:r>
                <a:r>
                  <a:rPr lang="el-GR" sz="1800" dirty="0" smtClean="0"/>
                  <a:t> 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1800" b="0" dirty="0" smtClean="0"/>
                  <a:t>				               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(1+</m:t>
                            </m:r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  <m:r>
                              <a:rPr lang="en-US" sz="18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1−0.2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den>
                    </m:f>
                  </m:oMath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65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</a:t>
            </a:r>
            <a:r>
              <a:rPr lang="en-US" dirty="0" smtClean="0"/>
              <a:t>Fourier </a:t>
            </a:r>
            <a:r>
              <a:rPr lang="el-GR" dirty="0" smtClean="0"/>
              <a:t>Διακριτού Χρόνου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 smtClean="0"/>
              <a:t>Η έννοια της Απόκρισης Συχνότητας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l-GR" dirty="0" smtClean="0"/>
              <a:t>Ιδιότητες της Απόκρισης Συχνότητας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l-GR" dirty="0" smtClean="0"/>
              <a:t>Ψηφιακά Φίλτρα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l-GR" dirty="0" smtClean="0"/>
              <a:t>Ιδανικά Φίλτρα Επιλογής Συχνοτήτων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l-GR" dirty="0" smtClean="0"/>
              <a:t>Διασύνδεση ΓΑΚΜ Συστημάτων (Φίλτρων)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15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 smtClean="0"/>
              <a:t>6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Έστω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η κρουστική απόκριση ενός χαμηλοπερατού φίλτρου με συχνότητα αποκοπής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l-GR" sz="1800" dirty="0"/>
                  <a:t>.</a:t>
                </a:r>
                <a:r>
                  <a:rPr lang="el-GR" sz="1800" dirty="0" smtClean="0"/>
                  <a:t>  Ποιος </a:t>
                </a:r>
                <a:r>
                  <a:rPr lang="el-GR" sz="1800" dirty="0"/>
                  <a:t>τύπος φίλτρου έχει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𝑔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;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Επειδή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𝑔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η απόκριση συχνότητας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 σχετίζεται με την απόκριση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, ως εξής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𝑗𝑛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d>
                            </m:sup>
                          </m:sSup>
                        </m:e>
                      </m:nary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d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 σχηματίζεται μετατοπίζοντας 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 στη συχνότητα κατά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</m:oMath>
                </a14:m>
                <a:r>
                  <a:rPr lang="el-GR" sz="1800" dirty="0"/>
                  <a:t>. Έτσι, αν η ζώνη διέλευσης του χαμηλοπερατού φίλτρου 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|≤|</m:t>
                    </m:r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</m:oMath>
                </a14:m>
                <a:r>
                  <a:rPr lang="el-GR" sz="1800" dirty="0"/>
                  <a:t>, η ζώνη διέλευσης του φίλτρου με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 θα 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&lt;|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|≤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</m:oMath>
                </a14:m>
                <a:r>
                  <a:rPr lang="el-GR" sz="1800" dirty="0"/>
                  <a:t>. Σαν αποτέλεσμα, έπεται ότι 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𝑔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κρουστική απόκριση ενός υψηλοπερατού φίλτρου. </a:t>
                </a:r>
                <a:r>
                  <a:rPr lang="el-GR" sz="1800" dirty="0" smtClean="0"/>
                  <a:t>: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775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 smtClean="0"/>
              <a:t>7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43528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Αν </a:t>
                </a:r>
                <a:r>
                  <a:rPr lang="el-GR" sz="1800" dirty="0">
                    <a:solidFill>
                      <a:schemeClr val="tx1"/>
                    </a:solidFill>
                  </a:rPr>
                  <a:t>ένα φίλτρο με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 υλοποιηθεί με μια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ΓΕΔΣΣ της μορφής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sup>
                        <m:e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𝑞</m:t>
                          </m:r>
                        </m:sup>
                        <m:e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b="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με  </a:t>
                </a:r>
                <a:r>
                  <a:rPr lang="el-GR" sz="1800" dirty="0">
                    <a:solidFill>
                      <a:schemeClr val="tx1"/>
                    </a:solidFill>
                  </a:rPr>
                  <a:t>ποιο τρόπο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πρέπει να </a:t>
                </a:r>
                <a:r>
                  <a:rPr lang="el-GR" sz="1800" dirty="0">
                    <a:solidFill>
                      <a:schemeClr val="tx1"/>
                    </a:solidFill>
                  </a:rPr>
                  <a:t>τροποποιηθεί η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ΓΕΔΣΣ, ώστε </a:t>
                </a:r>
                <a:r>
                  <a:rPr lang="el-GR" sz="1800" dirty="0">
                    <a:solidFill>
                      <a:schemeClr val="tx1"/>
                    </a:solidFill>
                  </a:rPr>
                  <a:t>να υλοποιηθεί το σύστημα με κρουστική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𝑔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l-GR" sz="1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h</m:t>
                    </m:r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;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 Η </a:t>
                </a:r>
                <a:r>
                  <a:rPr lang="el-GR" sz="1800" dirty="0">
                    <a:solidFill>
                      <a:schemeClr val="tx1"/>
                    </a:solidFill>
                  </a:rPr>
                  <a:t>απόκριση συχνότητας του φίλτρου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με </a:t>
                </a:r>
                <a:r>
                  <a:rPr lang="el-GR" sz="1800" dirty="0">
                    <a:solidFill>
                      <a:schemeClr val="tx1"/>
                    </a:solidFill>
                  </a:rPr>
                  <a:t>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 </a:t>
                </a: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nary>
                            <m:naryPr>
                              <m:chr m:val="∑"/>
                              <m:ctrlP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l-GR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Πολλαπλασιάζοντας </a:t>
                </a:r>
                <a:r>
                  <a:rPr lang="el-GR" sz="1800" dirty="0">
                    <a:solidFill>
                      <a:schemeClr val="tx1"/>
                    </a:solidFill>
                  </a:rPr>
                  <a:t>την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>
                    <a:solidFill>
                      <a:schemeClr val="tx1"/>
                    </a:solidFill>
                  </a:rPr>
                  <a:t>με τον όρο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1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>
                    <a:solidFill>
                      <a:schemeClr val="tx1"/>
                    </a:solidFill>
                  </a:rPr>
                  <a:t>προκύπτει ένα σύστημα με απόκριση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συχνότητας: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 err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𝑗𝑘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𝜋</m:t>
                                      </m:r>
                                    </m:e>
                                  </m:d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 err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𝑗𝑘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𝜋</m:t>
                                      </m:r>
                                    </m:e>
                                  </m:d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435280" cy="5616624"/>
              </a:xfrm>
              <a:blipFill>
                <a:blip r:embed="rId2"/>
                <a:stretch>
                  <a:fillRect l="-578" t="-651" r="-21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927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smtClean="0"/>
              <a:t> 8</a:t>
            </a:r>
            <a:r>
              <a:rPr lang="el-GR" smtClean="0"/>
              <a:t> </a:t>
            </a:r>
            <a:r>
              <a:rPr lang="el-GR" dirty="0" smtClean="0"/>
              <a:t>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43528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>
                    <a:solidFill>
                      <a:schemeClr val="tx1"/>
                    </a:solidFill>
                  </a:rPr>
                  <a:t>Επειδή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𝑗𝑘</m:t>
                        </m:r>
                        <m:r>
                          <a:rPr lang="el-GR" sz="1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𝜋</m:t>
                        </m:r>
                      </m:sup>
                    </m:sSup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sz="18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,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 err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 err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>
                    <a:solidFill>
                      <a:schemeClr val="tx1"/>
                    </a:solidFill>
                  </a:rPr>
                  <a:t>και η εξίσωση διαφορών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γίνεται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n-US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>
                    <a:solidFill>
                      <a:schemeClr val="tx1"/>
                    </a:solidFill>
                  </a:rPr>
                  <a:t>Έτσι, οι συντελεστές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 </m:t>
                    </m:r>
                    <m:r>
                      <m:rPr>
                        <m:sty m:val="p"/>
                      </m:rPr>
                      <a:rPr lang="el-GR" sz="1800" i="0" dirty="0">
                        <a:solidFill>
                          <a:schemeClr val="tx1"/>
                        </a:solidFill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800" i="1" dirty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800" i="1" dirty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i="1" dirty="0">
                        <a:solidFill>
                          <a:schemeClr val="tx1"/>
                        </a:solidFill>
                        <a:latin typeface="Cambria Math"/>
                      </a:rPr>
                      <m:t>𝑘</m:t>
                    </m:r>
                    <m:r>
                      <a:rPr lang="en-US" sz="1800" i="1" dirty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>
                    <a:solidFill>
                      <a:schemeClr val="tx1"/>
                    </a:solidFill>
                  </a:rPr>
                  <a:t>για περιττά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𝑘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λαμβάνουν αρνητικό πρόσημο.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435280" cy="5616624"/>
              </a:xfrm>
              <a:blipFill rotWithShape="1">
                <a:blip r:embed="rId2"/>
                <a:stretch>
                  <a:fillRect l="-578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2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</a:t>
            </a:r>
            <a:r>
              <a:rPr lang="en-US" dirty="0" smtClean="0"/>
              <a:t>Fourier</a:t>
            </a:r>
            <a:r>
              <a:rPr lang="el-GR" dirty="0" smtClean="0"/>
              <a:t> Διακριτού Χρόνου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rm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1800"/>
                  </a:spcBef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ένα </a:t>
                </a:r>
                <a:r>
                  <a:rPr lang="el-GR" sz="1800" dirty="0" smtClean="0"/>
                  <a:t>σήμα διακριτού χρόνου, τότε:</a:t>
                </a:r>
              </a:p>
              <a:p>
                <a:pPr algn="l">
                  <a:lnSpc>
                    <a:spcPct val="150000"/>
                  </a:lnSpc>
                  <a:spcBef>
                    <a:spcPts val="1800"/>
                  </a:spcBef>
                </a:pPr>
                <a:r>
                  <a:rPr lang="el-GR" sz="1800" dirty="0" smtClean="0"/>
                  <a:t>Ο </a:t>
                </a:r>
                <a:r>
                  <a:rPr lang="el-GR" sz="1800" b="1" dirty="0" smtClean="0"/>
                  <a:t>ευθύς </a:t>
                </a:r>
                <a:r>
                  <a:rPr lang="en-US" sz="1800" b="1" dirty="0" smtClean="0"/>
                  <a:t>DTFT</a:t>
                </a:r>
                <a:r>
                  <a:rPr lang="el-GR" sz="1800" dirty="0" smtClean="0"/>
                  <a:t>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algn="l">
                  <a:lnSpc>
                    <a:spcPct val="150000"/>
                  </a:lnSpc>
                  <a:spcBef>
                    <a:spcPts val="1800"/>
                  </a:spcBef>
                </a:pPr>
                <a:r>
                  <a:rPr lang="el-GR" sz="1800" dirty="0" smtClean="0"/>
                  <a:t>Ο </a:t>
                </a:r>
                <a:r>
                  <a:rPr lang="el-GR" sz="1800" b="1" dirty="0" smtClean="0"/>
                  <a:t>αντίστροφος </a:t>
                </a:r>
                <a:r>
                  <a:rPr lang="en-US" sz="1800" b="1" dirty="0" smtClean="0"/>
                  <a:t>DTFT</a:t>
                </a:r>
                <a:r>
                  <a:rPr lang="el-GR" sz="1800" b="1" dirty="0" smtClean="0"/>
                  <a:t>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800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έννοια της Απόκρισης Συχνότητας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b="1" dirty="0" smtClean="0"/>
                  <a:t>ιδιοσυναρτήσεις [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</a:rPr>
                      <m:t>𝝀</m:t>
                    </m:r>
                  </m:oMath>
                </a14:m>
                <a:r>
                  <a:rPr lang="el-GR" sz="1800" b="1" dirty="0" smtClean="0"/>
                  <a:t>] των ΓΑΚΜ συστημάτων </a:t>
                </a:r>
                <a:r>
                  <a:rPr lang="el-GR" sz="1800" dirty="0" smtClean="0"/>
                  <a:t>είναι ακολουθίες για τις οποίες, η είσοδος περνώντας μέσα από το σύστημα μεταβάλλεται μόνο κατά το (μιγαδικό) πλάτος.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Αν η είσοδος είναι ένα μιγαδικό εκθετικό σήμα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dirty="0" err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 err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err="1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l-GR" sz="1800" b="0" i="1" dirty="0" smtClean="0">
                        <a:latin typeface="Cambria Math"/>
                      </a:rPr>
                      <m:t>,  −</m:t>
                    </m:r>
                    <m:r>
                      <a:rPr lang="el-GR" sz="1800" b="0" i="1" dirty="0" smtClean="0">
                        <a:latin typeface="Cambria Math"/>
                        <a:ea typeface="Cambria Math"/>
                      </a:rPr>
                      <m:t>∞&lt;</m:t>
                    </m:r>
                    <m:r>
                      <a:rPr lang="en-US" sz="1800" b="0" i="1" dirty="0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1800" b="0" i="1" dirty="0" smtClean="0">
                        <a:latin typeface="Cambria Math"/>
                        <a:ea typeface="Cambria Math"/>
                      </a:rPr>
                      <m:t>&lt;+∞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τότε</a:t>
                </a:r>
                <a:r>
                  <a:rPr lang="en-US" sz="1800" dirty="0" smtClean="0"/>
                  <a:t>  </a:t>
                </a:r>
                <a:r>
                  <a:rPr lang="el-GR" sz="1800" dirty="0" smtClean="0"/>
                  <a:t>η έξοδος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δίνεται από τη συνέλιξη ως:</a:t>
                </a:r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 dirty="0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∗</m:t>
                      </m:r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b="0" i="1" dirty="0" smtClean="0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dirty="0" smtClean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b="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n-US" sz="1800" b="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𝜔</m:t>
                              </m:r>
                              <m:d>
                                <m:dPr>
                                  <m:ctrlPr>
                                    <a:rPr lang="en-US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sup>
                          </m:sSup>
                          <m:r>
                            <a:rPr lang="en-US" sz="1800" b="0" i="1" dirty="0" smtClean="0">
                              <a:latin typeface="Cambria Math"/>
                            </a:rPr>
                            <m:t>=</m:t>
                          </m:r>
                        </m:e>
                      </m:nary>
                      <m:sSup>
                        <m:sSup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r>
                        <a:rPr lang="en-US" sz="1800" b="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l-GR" sz="18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</a:t>
                </a:r>
                <a:r>
                  <a:rPr lang="el-GR" sz="1800" dirty="0" smtClean="0"/>
                  <a:t>υνάρτηση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 smtClean="0"/>
                  <a:t> ονομάζεται </a:t>
                </a:r>
                <a:r>
                  <a:rPr lang="el-GR" sz="1800" b="1" dirty="0" smtClean="0"/>
                  <a:t>Απόκριση Συχνότητας </a:t>
                </a:r>
                <a:r>
                  <a:rPr lang="el-GR" sz="1800" dirty="0" smtClean="0"/>
                  <a:t>και υπολογίζεται από:</a:t>
                </a: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b="0" i="1" dirty="0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593" t="-1226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2339752" y="1772816"/>
            <a:ext cx="4219847" cy="771735"/>
            <a:chOff x="2796403" y="1484784"/>
            <a:chExt cx="3580121" cy="7717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3937146" y="1579411"/>
                  <a:ext cx="1021906" cy="67710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endParaRPr lang="el-GR" sz="1000" dirty="0" smtClean="0">
                    <a:latin typeface="Cambria Math" pitchFamily="18" charset="0"/>
                    <a:ea typeface="Cambria Math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h</m:t>
                        </m:r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oMath>
                    </m:oMathPara>
                  </a14:m>
                  <a:endParaRPr lang="el-GR" i="1" dirty="0" smtClean="0">
                    <a:latin typeface="Cambria Math" pitchFamily="18" charset="0"/>
                    <a:ea typeface="Cambria Math" pitchFamily="18" charset="0"/>
                  </a:endParaRPr>
                </a:p>
                <a:p>
                  <a:pPr algn="ctr"/>
                  <a:endParaRPr lang="el-GR" sz="1000" dirty="0" smtClean="0">
                    <a:latin typeface="Cambria Math" pitchFamily="18" charset="0"/>
                    <a:ea typeface="Cambria Math" pitchFamily="18" charset="0"/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7146" y="1579411"/>
                  <a:ext cx="1021906" cy="67710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862"/>
                  </a:stretch>
                </a:blipFill>
                <a:ln w="2857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/>
            <p:cNvCxnSpPr/>
            <p:nvPr/>
          </p:nvCxnSpPr>
          <p:spPr>
            <a:xfrm>
              <a:off x="2796403" y="1896479"/>
              <a:ext cx="1136455" cy="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4959052" y="1896479"/>
              <a:ext cx="1417472" cy="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2887368" y="1484784"/>
                  <a:ext cx="8850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  <m:r>
                          <a:rPr lang="en-US" i="1" dirty="0" smtClean="0">
                            <a:latin typeface="Cambria Math"/>
                          </a:rPr>
                          <m:t>(</m:t>
                        </m:r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l-GR" i="1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7368" y="1484784"/>
                  <a:ext cx="885044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066804" y="1494827"/>
                  <a:ext cx="130972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=</m:t>
                        </m:r>
                        <m:r>
                          <a:rPr lang="el-GR" b="0" i="1" dirty="0" smtClean="0">
                            <a:latin typeface="Cambria Math"/>
                          </a:rPr>
                          <m:t>𝜆</m:t>
                        </m:r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  <m:r>
                          <a:rPr lang="en-US" i="1" dirty="0" smtClean="0">
                            <a:latin typeface="Cambria Math"/>
                          </a:rPr>
                          <m:t>(</m:t>
                        </m:r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lang="el-GR" i="1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66804" y="1494827"/>
                  <a:ext cx="1309720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8197" r="-4743" b="-24590"/>
                  </a:stretch>
                </a:blipFill>
              </p:spPr>
              <p:txBody>
                <a:bodyPr/>
                <a:lstStyle/>
                <a:p>
                  <a:r>
                    <a:rPr lang="el-G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864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έννοια της Απόκρισης Συχνότητας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544616"/>
              </a:xfrm>
            </p:spPr>
            <p:txBody>
              <a:bodyPr>
                <a:normAutofit lnSpcReduction="10000"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Η συνάρτηση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 smtClean="0"/>
                  <a:t> είναι (γενικά) μιγαδική και εξαρτάται από τη συχνότητα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 smtClean="0"/>
                  <a:t> του μιγαδικού εκθετικού σήματος.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Μπορεί να γραφεί σε </a:t>
                </a:r>
                <a:r>
                  <a:rPr lang="el-GR" sz="1800" b="1" dirty="0" smtClean="0"/>
                  <a:t>καρτεσιανή μορφή</a:t>
                </a:r>
                <a:r>
                  <a:rPr lang="el-GR" sz="1800" dirty="0" smtClean="0"/>
                  <a:t>:</a:t>
                </a:r>
                <a:endParaRPr lang="en-US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r>
                        <a:rPr lang="en-US" sz="1800" b="0" i="1" smtClean="0">
                          <a:latin typeface="Cambria Math"/>
                        </a:rPr>
                        <m:t>𝑗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𝐽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ή σε </a:t>
                </a:r>
                <a:r>
                  <a:rPr lang="el-GR" sz="1800" b="1" dirty="0" smtClean="0"/>
                  <a:t>πολική μορφή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1800" b="0" i="0" smtClean="0">
                              <a:latin typeface="Cambria Math"/>
                            </a:rPr>
                            <m:t>ω</m:t>
                          </m:r>
                          <m:r>
                            <a:rPr lang="el-GR" sz="1800" b="0" i="0" smtClean="0">
                              <a:latin typeface="Cambria Math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Όπου: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𝑅</m:t>
                            </m:r>
                          </m:sub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𝐽</m:t>
                            </m:r>
                          </m:sub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rad>
                  </m:oMath>
                </a14:m>
                <a:r>
                  <a:rPr lang="el-GR" sz="1800" b="1" dirty="0" smtClean="0"/>
                  <a:t> πλάτος,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ω</m:t>
                        </m:r>
                      </m:e>
                    </m:d>
                    <m:r>
                      <a:rPr lang="el-GR" sz="18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/>
                          </a:rPr>
                          <m:t>tan</m:t>
                        </m:r>
                      </m:e>
                      <m:sup>
                        <m:r>
                          <a:rPr lang="en-US" sz="1800" b="0" i="0" smtClean="0"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en-US" sz="1800" b="0" i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𝐽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r>
                  <a:rPr lang="el-GR" sz="1800" b="1" dirty="0" smtClean="0"/>
                  <a:t>  φάση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Οι γραφικές παραστάσεις των παραπάνω συναρτήσεων ως προς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 smtClean="0"/>
                  <a:t> συνιστούν τα </a:t>
                </a:r>
                <a:r>
                  <a:rPr lang="el-GR" sz="1800" b="1" dirty="0" smtClean="0"/>
                  <a:t>Διαγράμματα Πλάτους και Φάσης</a:t>
                </a:r>
                <a:r>
                  <a:rPr lang="el-GR" sz="1800" dirty="0" smtClean="0"/>
                  <a:t>, αντίστοιχα. Σύνηθες είναι και το διάγραμμα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20</m:t>
                    </m:r>
                    <m:r>
                      <a:rPr lang="en-US" sz="1800" i="1" dirty="0" err="1" smtClean="0">
                        <a:latin typeface="Cambria Math"/>
                      </a:rPr>
                      <m:t>𝑙𝑜𝑔</m:t>
                    </m:r>
                    <m:d>
                      <m:dPr>
                        <m:begChr m:val="|"/>
                        <m:endChr m:val="|"/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𝐻</m:t>
                        </m:r>
                        <m:r>
                          <a:rPr lang="en-US" sz="1800" i="1" dirty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sz="1800" i="1" dirty="0" err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  <m:r>
                          <a:rPr lang="el-GR" sz="1800" i="1" dirty="0">
                            <a:latin typeface="Cambria Math"/>
                          </a:rPr>
                          <m:t>)</m:t>
                        </m:r>
                      </m:e>
                    </m:d>
                  </m:oMath>
                </a14:m>
                <a:r>
                  <a:rPr lang="el-GR" sz="1800" dirty="0" smtClean="0"/>
                  <a:t> με μονάδα μέτρησης το </a:t>
                </a:r>
                <a:r>
                  <a:rPr lang="en-US" sz="1800" dirty="0" smtClean="0"/>
                  <a:t>decibel (dB). 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𝐻</m:t>
                        </m:r>
                        <m:r>
                          <a:rPr lang="en-US" sz="1800" i="1" dirty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sz="1800" i="1" dirty="0" err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  <m:r>
                          <a:rPr lang="el-GR" sz="1800" i="1" dirty="0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=1</m:t>
                    </m:r>
                    <m:r>
                      <a:rPr lang="el-GR" sz="1800" b="0" i="1" dirty="0" smtClean="0">
                        <a:latin typeface="Cambria Math"/>
                        <a:ea typeface="Cambria Math"/>
                      </a:rPr>
                      <m:t>→0</m:t>
                    </m:r>
                    <m:r>
                      <a:rPr lang="en-US" sz="1800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  <a:ea typeface="Cambria Math"/>
                      </a:rPr>
                      <m:t>𝑑𝐵</m:t>
                    </m:r>
                  </m:oMath>
                </a14:m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𝐻</m:t>
                        </m:r>
                        <m:r>
                          <a:rPr lang="en-US" sz="1800" i="1" dirty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sz="1800" i="1" dirty="0" err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  <m:r>
                          <a:rPr lang="el-GR" sz="1800" i="1" dirty="0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=1</m:t>
                    </m:r>
                    <m:r>
                      <a:rPr lang="el-GR" sz="1800" b="0" i="1" dirty="0" smtClean="0">
                        <a:latin typeface="Cambria Math"/>
                      </a:rPr>
                      <m:t>0</m:t>
                    </m:r>
                    <m:r>
                      <a:rPr lang="el-GR" sz="1800" i="1" dirty="0">
                        <a:latin typeface="Cambria Math"/>
                        <a:ea typeface="Cambria Math"/>
                      </a:rPr>
                      <m:t>→</m:t>
                    </m:r>
                    <m:r>
                      <a:rPr lang="el-GR" sz="1800" b="0" i="1" dirty="0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l-GR" sz="1800" i="1" dirty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1800" i="1" dirty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  <a:ea typeface="Cambria Math"/>
                      </a:rPr>
                      <m:t>𝑑𝐵</m:t>
                    </m:r>
                  </m:oMath>
                </a14:m>
                <a:r>
                  <a:rPr lang="el-GR" sz="1800" dirty="0" smtClean="0"/>
                  <a:t> 	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𝐻</m:t>
                        </m:r>
                        <m:r>
                          <a:rPr lang="en-US" sz="1800" i="1" dirty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sz="1800" i="1" dirty="0" err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  <m:r>
                          <a:rPr lang="el-GR" sz="1800" i="1" dirty="0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a:rPr lang="el-GR" sz="1800" b="0" i="1" dirty="0" smtClean="0">
                        <a:latin typeface="Cambria Math"/>
                      </a:rPr>
                      <m:t>0.</m:t>
                    </m:r>
                    <m:r>
                      <a:rPr lang="el-GR" sz="1800" i="1" dirty="0">
                        <a:latin typeface="Cambria Math"/>
                      </a:rPr>
                      <m:t>1</m:t>
                    </m:r>
                    <m:r>
                      <a:rPr lang="el-GR" sz="1800" i="1" dirty="0">
                        <a:latin typeface="Cambria Math"/>
                        <a:ea typeface="Cambria Math"/>
                      </a:rPr>
                      <m:t>→</m:t>
                    </m:r>
                    <m:r>
                      <a:rPr lang="el-GR" sz="1800" b="0" i="1" dirty="0" smtClean="0">
                        <a:latin typeface="Cambria Math"/>
                        <a:ea typeface="Cambria Math"/>
                      </a:rPr>
                      <m:t>−2</m:t>
                    </m:r>
                    <m:r>
                      <a:rPr lang="el-GR" sz="1800" i="1" dirty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1800" i="1" dirty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  <a:ea typeface="Cambria Math"/>
                      </a:rPr>
                      <m:t>𝑑𝐵</m:t>
                    </m:r>
                  </m:oMath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Ορίζουμε την </a:t>
                </a:r>
                <a:r>
                  <a:rPr lang="el-GR" sz="1800" b="1" dirty="0" smtClean="0"/>
                  <a:t>Καθυστέρηση Ομάδας</a:t>
                </a:r>
                <a:r>
                  <a:rPr lang="el-GR" sz="1800" dirty="0" smtClean="0"/>
                  <a:t> ως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b="0" i="1" dirty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 dirty="0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n-US" sz="1800" i="1" dirty="0" smtClean="0"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d>
                          <m:d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num>
                      <m:den>
                        <m:r>
                          <a:rPr lang="en-US" sz="1800" i="1" dirty="0" smtClean="0">
                            <a:latin typeface="Cambria Math"/>
                          </a:rPr>
                          <m:t>𝑑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den>
                    </m:f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544616"/>
              </a:xfrm>
              <a:blipFill rotWithShape="1">
                <a:blip r:embed="rId2"/>
                <a:stretch>
                  <a:fillRect l="-583" t="-880" r="-2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034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της Απόκρισης Συχνότητας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b="1" dirty="0" smtClean="0"/>
                  <a:t>Περιοδικότητα: </a:t>
                </a:r>
                <a:r>
                  <a:rPr lang="el-GR" sz="1800" dirty="0" smtClean="0"/>
                  <a:t>Η απόκριση συχνότητας είναι περιοδική συνάρτηση με </a:t>
                </a:r>
                <a:r>
                  <a:rPr lang="el-GR" sz="1800" b="1" dirty="0" smtClean="0"/>
                  <a:t>περίοδο 2π</a:t>
                </a:r>
                <a:r>
                  <a:rPr lang="el-GR" sz="1800" dirty="0" smtClean="0"/>
                  <a:t>. Η απόκριση συχνότητας ενός ΓΑΚΜ συστήματος για είσοδο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sz="1800" b="0" i="1" dirty="0" smtClean="0">
                            <a:latin typeface="Cambria Math"/>
                          </a:rPr>
                          <m:t>=</m:t>
                        </m:r>
                        <m:r>
                          <a:rPr lang="en-US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𝑗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el-GR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 smtClean="0"/>
                  <a:t> είναι ίση με την απόκριση για είσοδο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sz="1800" i="1" dirty="0">
                            <a:latin typeface="Cambria Math"/>
                          </a:rPr>
                          <m:t>=</m:t>
                        </m:r>
                        <m:r>
                          <a:rPr lang="en-US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𝑗𝑛</m:t>
                        </m:r>
                        <m:r>
                          <a:rPr lang="el-GR" sz="1800" b="0" i="1" dirty="0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l-GR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b="0" i="1" dirty="0" smtClean="0">
                            <a:latin typeface="Cambria Math"/>
                          </a:rPr>
                          <m:t>+2</m:t>
                        </m:r>
                        <m:r>
                          <a:rPr lang="el-GR" sz="1800" b="0" i="1" dirty="0" smtClean="0">
                            <a:latin typeface="Cambria Math"/>
                          </a:rPr>
                          <m:t>𝜋</m:t>
                        </m:r>
                        <m:r>
                          <a:rPr lang="el-GR" sz="1800" b="0" i="1" dirty="0" smtClean="0">
                            <a:latin typeface="Cambria Math"/>
                          </a:rPr>
                          <m:t>)</m:t>
                        </m:r>
                      </m:sup>
                    </m:sSup>
                  </m:oMath>
                </a14:m>
                <a:r>
                  <a:rPr lang="el-GR" sz="1800" dirty="0" smtClean="0"/>
                  <a:t>, δηλ. ισχύει: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+2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b="1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b="1" dirty="0" smtClean="0"/>
                  <a:t>Συμμετρία: 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είναι πραγματική, τότε η απόκριση συχνότητας είναι μία συζυγής συμμετρική συνάρτηση της συχνότητας, δηλ. ισχύει: 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l-GR" sz="1800" b="0" i="1" dirty="0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Επίσης</a:t>
                </a:r>
                <a:r>
                  <a:rPr lang="en-US" sz="1800" dirty="0" smtClean="0"/>
                  <a:t> </a:t>
                </a:r>
                <a:r>
                  <a:rPr lang="el-GR" sz="1800" b="1" dirty="0" smtClean="0"/>
                  <a:t>άρτια</a:t>
                </a:r>
                <a:r>
                  <a:rPr lang="el-GR" sz="1800" b="1" dirty="0"/>
                  <a:t> συμμετρία </a:t>
                </a:r>
                <a:r>
                  <a:rPr lang="el-GR" sz="1800" dirty="0" smtClean="0"/>
                  <a:t>εμφανίζει το </a:t>
                </a:r>
                <a:r>
                  <a:rPr lang="el-GR" sz="1800" dirty="0"/>
                  <a:t>πραγματικό μέρος και το πλάτος</a:t>
                </a:r>
                <a:r>
                  <a:rPr lang="el-GR" sz="1800" dirty="0" smtClean="0"/>
                  <a:t>:</a:t>
                </a:r>
              </a:p>
              <a:p>
                <a:pPr marL="0" indent="0" algn="ctr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b="0" i="1" dirty="0" smtClean="0">
                            <a:latin typeface="Cambria Math"/>
                          </a:rPr>
                          <m:t>𝑅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b="0" i="1" dirty="0" smtClean="0">
                            <a:latin typeface="Cambria Math"/>
                          </a:rPr>
                          <m:t>𝑅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b="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 smtClean="0"/>
                  <a:t>   και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  <m:d>
                          <m:d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 dirty="0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 dirty="0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800" i="1" dirty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  <m:d>
                          <m:d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8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 dirty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800" i="1" dirty="0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 dirty="0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και </a:t>
                </a:r>
                <a:r>
                  <a:rPr lang="el-GR" sz="1800" b="1" dirty="0" smtClean="0"/>
                  <a:t>περιττή </a:t>
                </a:r>
                <a:r>
                  <a:rPr lang="el-GR" sz="1800" b="1" dirty="0"/>
                  <a:t>συμμετρία </a:t>
                </a:r>
                <a:r>
                  <a:rPr lang="el-GR" sz="1800" dirty="0" smtClean="0"/>
                  <a:t>το φανταστικό μέρος, η φάση και η καθυστέρηση ομάδας:</a:t>
                </a:r>
              </a:p>
              <a:p>
                <a:pPr marL="0" indent="0" algn="ctr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𝐽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−</m:t>
                        </m:r>
                        <m:r>
                          <a:rPr lang="en-US" sz="1800" i="1" dirty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𝐽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 smtClean="0"/>
                  <a:t>,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ω</m:t>
                        </m:r>
                      </m:e>
                    </m:d>
                    <m:r>
                      <a:rPr lang="el-GR" sz="180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0" smtClean="0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ω</m:t>
                        </m:r>
                      </m:e>
                    </m:d>
                  </m:oMath>
                </a14:m>
                <a:r>
                  <a:rPr lang="el-GR" sz="1800" dirty="0" smtClean="0"/>
                  <a:t>   και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ω</m:t>
                        </m:r>
                      </m:e>
                    </m:d>
                    <m:r>
                      <a:rPr lang="el-GR" sz="1800">
                        <a:latin typeface="Cambria Math"/>
                      </a:rPr>
                      <m:t>=</m:t>
                    </m:r>
                    <m:r>
                      <a:rPr lang="en-US" sz="180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ω</m:t>
                        </m:r>
                      </m:e>
                    </m:d>
                  </m:oMath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544616"/>
              </a:xfrm>
              <a:blipFill rotWithShape="1">
                <a:blip r:embed="rId2"/>
                <a:stretch>
                  <a:fillRect l="-583" t="-660" r="-2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998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της Απόκρισης Συχνότητας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363272" cy="5184576"/>
              </a:xfrm>
            </p:spPr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b="1" dirty="0" smtClean="0"/>
                  <a:t>Αντιστροφή της Απόκρισης Συχνότητας</a:t>
                </a:r>
              </a:p>
              <a:p>
                <a:pPr marL="0" indent="0" algn="l">
                  <a:buNone/>
                </a:pPr>
                <a:endParaRPr lang="el-GR" sz="1800" b="1" dirty="0"/>
              </a:p>
              <a:p>
                <a:pPr marL="0" indent="0">
                  <a:buNone/>
                </a:pPr>
                <a:r>
                  <a:rPr lang="el-GR" sz="1800" dirty="0" smtClean="0"/>
                  <a:t>Αν η απόκριση συχνότητας ενός ΓΑΚΜ συστήματος είναι :</a:t>
                </a:r>
                <a:endParaRPr lang="el-GR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n-US" sz="1800" b="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κρουστική απόκριση μπορεί να ανακτηθεί με ολοκλήρωση σε οποιοδήποτε διάστημα μήκους 2π: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𝜋</m:t>
                          </m:r>
                        </m:sub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𝜋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b="0" i="1" dirty="0" smtClean="0">
                              <a:latin typeface="Cambria Math"/>
                            </a:rPr>
                            <m:t>𝑑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363272" cy="5184576"/>
              </a:xfrm>
              <a:blipFill rotWithShape="1">
                <a:blip r:embed="rId2"/>
                <a:stretch>
                  <a:fillRect l="-583" t="-7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457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1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βρεθεί η απόκριση συχνότητας του συστήματος με κρουστική απόκριση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που δίνεται από τη σχέση: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l-GR" sz="1800" b="0" i="1" smtClean="0">
                        <a:latin typeface="Cambria Math"/>
                      </a:rPr>
                      <m:t>6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+3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−2)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Από τον ορισμό τη</a:t>
                </a:r>
                <a:r>
                  <a:rPr lang="el-GR" sz="1800" dirty="0"/>
                  <a:t>ς</a:t>
                </a:r>
                <a:r>
                  <a:rPr lang="el-GR" sz="1800" dirty="0" smtClean="0"/>
                  <a:t> απόκρισης συχνότητας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6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+3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𝛿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−2)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6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𝑗𝑛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+3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𝛿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−2)</m:t>
                              </m:r>
                            </m:e>
                          </m:nary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𝑗𝑛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κι επειδή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nary>
                          <m:naryPr>
                            <m:chr m:val="∑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=−∞</m:t>
                            </m:r>
                          </m:sub>
                          <m:sup>
                            <m:r>
                              <a:rPr lang="en-US" sz="1800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p>
                          <m:e>
                            <m:r>
                              <a:rPr lang="el-GR" sz="1800" i="1">
                                <a:latin typeface="Cambria Math"/>
                              </a:rPr>
                              <m:t>𝛿</m:t>
                            </m:r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sSup>
                              <m:sSup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𝑗𝑛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  <m:r>
                              <a:rPr lang="en-US" sz="1800" b="0" i="1" smtClean="0">
                                <a:latin typeface="Cambria Math"/>
                              </a:rPr>
                              <m:t>=</m:t>
                            </m:r>
                          </m:e>
                        </m:nary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προκύπτει ότι η απόκριση συχνότητας 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0" smtClean="0">
                          <a:latin typeface="Cambria Math"/>
                        </a:rPr>
                        <m:t>=1+6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+</m:t>
                      </m:r>
                      <m:r>
                        <a:rPr lang="el-GR" sz="1800" b="0" i="0" smtClean="0"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778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 smtClean="0"/>
              <a:t>2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το πλάτος, η φάση και η καθυστέρηση ομάδας ενός συστήματος με κρουστική απόκριση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b="0" i="1" smtClean="0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  <a:ea typeface="Cambria Math"/>
                      </a:rPr>
                      <m:t>∈</m:t>
                    </m:r>
                    <m:r>
                      <m:rPr>
                        <m:sty m:val="p"/>
                      </m:rPr>
                      <a:rPr lang="en-US" sz="1800" b="0" i="0" dirty="0" smtClean="0">
                        <a:latin typeface="Cambria Math"/>
                        <a:ea typeface="Cambria Math"/>
                      </a:rPr>
                      <m:t>R</m:t>
                    </m:r>
                    <m:r>
                      <a:rPr lang="el-GR" sz="1800" b="0" i="0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  <a:ea typeface="Cambria Math"/>
                      </a:rPr>
                      <m:t>και</m:t>
                    </m:r>
                    <m:r>
                      <a:rPr lang="el-GR" sz="1800" b="0" i="0" dirty="0" smtClean="0">
                        <a:latin typeface="Cambria Math"/>
                        <a:ea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l-GR" sz="1800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l-GR" sz="1800" b="0" i="1" dirty="0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  <a:ea typeface="Cambria Math"/>
                      </a:rPr>
                      <m:t>&lt;1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</a:t>
                </a:r>
                <a:r>
                  <a:rPr lang="el-GR" sz="1800" b="0" dirty="0" smtClean="0">
                    <a:latin typeface="Cambria Math"/>
                  </a:rPr>
                  <a:t>Απόκριση συχνότητας: </a:t>
                </a: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b="0" i="1" dirty="0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1800" b="0" i="1" dirty="0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  <m:r>
                        <a:rPr lang="en-US" sz="1800" b="0" i="1" dirty="0" smtClean="0">
                          <a:latin typeface="Cambria Math"/>
                        </a:rPr>
                        <m:t>    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Πλάτος: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l-GR" sz="18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1−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  <m:r>
                        <a:rPr lang="en-US" sz="1800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1−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dirty="0" smtClean="0"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l-GR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b="0" i="1" dirty="0" smtClean="0">
                              <a:latin typeface="Cambria Math"/>
                            </a:rPr>
                            <m:t>−2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𝑐𝑜𝑠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Φάση: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𝜑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𝑡𝑎𝑛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𝐽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𝑡𝑎𝑛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𝑠𝑖𝑛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𝑐𝑜𝑠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Καθυστέρηση ομάδας: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𝜏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l-GR" sz="1800" b="0" i="1" smtClean="0">
                          <a:latin typeface="Cambria Math"/>
                        </a:rPr>
                        <m:t>(</m:t>
                      </m:r>
                      <m:r>
                        <a:rPr lang="el-GR" sz="1800" b="0" i="1" smtClean="0">
                          <a:latin typeface="Cambria Math"/>
                        </a:rPr>
                        <m:t>𝜔</m:t>
                      </m:r>
                      <m:r>
                        <a:rPr lang="el-GR" sz="1800" b="0" i="1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/>
                                </a:rPr>
                                <m:t>h</m:t>
                              </m:r>
                            </m:sub>
                          </m:sSub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=…=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𝑐𝑜𝑠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02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12723</TotalTime>
  <Words>588</Words>
  <Application>Microsoft Office PowerPoint</Application>
  <PresentationFormat>On-screen Show (4:3)</PresentationFormat>
  <Paragraphs>294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Cambria Math</vt:lpstr>
      <vt:lpstr>Office Theme</vt:lpstr>
      <vt:lpstr>Ψηφιακή Επεξεργασία Σημάτων</vt:lpstr>
      <vt:lpstr>Μετασχηματισμός Fourier Διακριτού Χρόνου</vt:lpstr>
      <vt:lpstr>Μετασχηματισμός Fourier Διακριτού Χρόνου</vt:lpstr>
      <vt:lpstr>Η έννοια της Απόκρισης Συχνότητας</vt:lpstr>
      <vt:lpstr>Η έννοια της Απόκρισης Συχνότητας</vt:lpstr>
      <vt:lpstr>Ιδιότητες της Απόκρισης Συχνότητας</vt:lpstr>
      <vt:lpstr>Ιδιότητες της Απόκρισης Συχνότητας</vt:lpstr>
      <vt:lpstr>Άσκηση 1 </vt:lpstr>
      <vt:lpstr>Άσκηση 2</vt:lpstr>
      <vt:lpstr>Άσκηση 3</vt:lpstr>
      <vt:lpstr>Άσκηση 4</vt:lpstr>
      <vt:lpstr>Άσκηση 4 (συνέχεια)</vt:lpstr>
      <vt:lpstr>Ψηφιακά Φίλτρα</vt:lpstr>
      <vt:lpstr>Ιδανικά Φίλτρα Επιλογής Συχνοτήτων</vt:lpstr>
      <vt:lpstr>Διασύνδεση ΓΑΚΜ Συστημάτων (Φίλτρων)</vt:lpstr>
      <vt:lpstr>Διασύνδεση ΓΑΚΜ Συστημάτων (Φίλτρων)</vt:lpstr>
      <vt:lpstr>Διασύνδεση ΓΑΚΜ Συστημάτων (Φίλτρων)</vt:lpstr>
      <vt:lpstr>Άσκηση 5 </vt:lpstr>
      <vt:lpstr>Άσκηση 5 (συνέχεια) </vt:lpstr>
      <vt:lpstr>Άσκηση 6 </vt:lpstr>
      <vt:lpstr>Άσκηση 7 </vt:lpstr>
      <vt:lpstr>Άσκηση 8 (συνέχεια)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446</cp:revision>
  <dcterms:created xsi:type="dcterms:W3CDTF">2012-03-18T08:27:36Z</dcterms:created>
  <dcterms:modified xsi:type="dcterms:W3CDTF">2016-03-05T12:19:19Z</dcterms:modified>
</cp:coreProperties>
</file>