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80" r:id="rId2"/>
    <p:sldId id="381" r:id="rId3"/>
    <p:sldId id="287" r:id="rId4"/>
    <p:sldId id="339" r:id="rId5"/>
    <p:sldId id="338" r:id="rId6"/>
    <p:sldId id="289" r:id="rId7"/>
    <p:sldId id="405" r:id="rId8"/>
    <p:sldId id="406" r:id="rId9"/>
    <p:sldId id="393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1" r:id="rId18"/>
    <p:sldId id="402" r:id="rId19"/>
    <p:sldId id="403" r:id="rId20"/>
    <p:sldId id="404" r:id="rId2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74203-A92C-429A-A650-503CA943B63C}" type="datetimeFigureOut">
              <a:rPr lang="el-GR" smtClean="0"/>
              <a:t>8/5/2017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97D8E-DDCF-4996-8810-AAEA9360E9A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271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10: </a:t>
            </a:r>
            <a:r>
              <a:rPr lang="el-GR" sz="2800" b="1" dirty="0"/>
              <a:t>Διακριτός </a:t>
            </a:r>
            <a:r>
              <a:rPr lang="el-GR" sz="2800" b="1" dirty="0" smtClean="0"/>
              <a:t/>
            </a:r>
            <a:br>
              <a:rPr lang="el-GR" sz="2800" b="1" dirty="0" smtClean="0"/>
            </a:br>
            <a:r>
              <a:rPr lang="el-GR" sz="2800" b="1" dirty="0" smtClean="0"/>
              <a:t>Μετασχηματισμός </a:t>
            </a:r>
            <a:r>
              <a:rPr lang="en-US" sz="2800" b="1" dirty="0"/>
              <a:t>Fourier (DFT</a:t>
            </a:r>
            <a:r>
              <a:rPr lang="en-US" sz="2800" b="1" dirty="0" smtClean="0"/>
              <a:t>)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84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DFT</a:t>
                </a:r>
                <a:r>
                  <a:rPr lang="el-GR" sz="1800" dirty="0"/>
                  <a:t> Ν-σημείων, </a:t>
                </a:r>
                <a:r>
                  <a:rPr lang="el-GR" sz="1800" dirty="0" smtClean="0"/>
                  <a:t>του σήματος:</a:t>
                </a: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i="1" dirty="0"/>
                  <a:t>, </a:t>
                </a:r>
                <a:r>
                  <a:rPr lang="el-GR" sz="1800" i="1" dirty="0" smtClean="0"/>
                  <a:t>  </a:t>
                </a:r>
                <a:r>
                  <a:rPr lang="el-GR" sz="1800" dirty="0" smtClean="0"/>
                  <a:t>όπου</a:t>
                </a:r>
                <a:r>
                  <a:rPr lang="el-GR" sz="1800" i="1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0&lt;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n-US" sz="1800" i="1" smtClean="0">
                        <a:latin typeface="Cambria Math"/>
                      </a:rPr>
                      <m:t>𝑁</m:t>
                    </m:r>
                  </m:oMath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Μπορούμε </a:t>
                </a:r>
                <a:r>
                  <a:rPr lang="el-GR" sz="1800" dirty="0"/>
                  <a:t>και πάλι να υπολογίσουμε το </a:t>
                </a:r>
                <a:r>
                  <a:rPr lang="en-US" sz="1800" dirty="0"/>
                  <a:t>DFT</a:t>
                </a:r>
                <a:r>
                  <a:rPr lang="el-GR" sz="1800" dirty="0"/>
                  <a:t> από τον ορισμό του. </a:t>
                </a:r>
                <a:r>
                  <a:rPr lang="el-GR" sz="1800" dirty="0" smtClean="0"/>
                  <a:t>Αντί </a:t>
                </a:r>
                <a:r>
                  <a:rPr lang="el-GR" sz="1800" dirty="0"/>
                  <a:t>αυτού όμως, ας κάνουμε δειγματοληψία στο μετασχηματισμό </a:t>
                </a:r>
                <a:r>
                  <a:rPr lang="en-US" sz="1800" dirty="0"/>
                  <a:t>Z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Γνωρίζουμε </a:t>
                </a:r>
                <a:r>
                  <a:rPr lang="el-GR" sz="1800" dirty="0"/>
                  <a:t>ότι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Συνεπώς</a:t>
                </a:r>
                <a:r>
                  <a:rPr lang="el-GR" sz="1800" dirty="0"/>
                  <a:t>, εφαρμόζοντας δειγματοληψία 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, στα σημεία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8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𝑁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=0,1,…,</m:t>
                    </m:r>
                    <m:r>
                      <a:rPr lang="el-GR" sz="1800" i="1">
                        <a:latin typeface="Cambria Math"/>
                      </a:rPr>
                      <m:t>𝑁</m:t>
                    </m:r>
                    <m:r>
                      <a:rPr lang="el-GR" sz="18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βρίσκουμε: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8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l-GR" sz="1800" i="1">
                          <a:latin typeface="Cambria Math"/>
                        </a:rPr>
                        <m:t>          </m:t>
                      </m:r>
                      <m:r>
                        <a:rPr lang="el-GR" sz="1800" i="1">
                          <a:latin typeface="Cambria Math"/>
                        </a:rPr>
                        <m:t>𝑘</m:t>
                      </m:r>
                      <m:r>
                        <a:rPr lang="el-GR" sz="1800" i="1">
                          <a:latin typeface="Cambria Math"/>
                        </a:rPr>
                        <m:t>=0,1,…,</m:t>
                      </m:r>
                      <m:r>
                        <a:rPr lang="el-GR" sz="1800" i="1">
                          <a:latin typeface="Cambria Math"/>
                        </a:rPr>
                        <m:t>𝑁</m:t>
                      </m:r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101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DFT</a:t>
                </a:r>
                <a:r>
                  <a:rPr lang="el-GR" sz="1800" dirty="0"/>
                  <a:t> Ν-σημείων, </a:t>
                </a:r>
                <a:r>
                  <a:rPr lang="el-GR" sz="1800" dirty="0" smtClean="0"/>
                  <a:t>του σήματος:</a:t>
                </a: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/>
                  <a:t>        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0≤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n-US" sz="1800" i="1">
                        <a:latin typeface="Cambria Math"/>
                      </a:rPr>
                      <m:t>𝑁</m:t>
                    </m:r>
                  </m:oMath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Ο </a:t>
                </a:r>
                <a:r>
                  <a:rPr lang="en-US" sz="1800" dirty="0"/>
                  <a:t>DFT</a:t>
                </a:r>
                <a:r>
                  <a:rPr lang="el-GR" sz="1800" dirty="0"/>
                  <a:t> μπορεί να υπολογιστεί απευθείας ως εξής</a:t>
                </a:r>
                <a:r>
                  <a:rPr lang="el-GR" sz="1800" dirty="0" smtClean="0"/>
                  <a:t>: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𝑛𝑘</m:t>
                              </m:r>
                            </m:sup>
                          </m:sSub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buNone/>
                </a:pPr>
                <a:endParaRPr lang="el-GR" sz="1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𝑛𝑘</m:t>
                              </m:r>
                            </m:sup>
                          </m:sSub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  <m:sSubSup>
                                    <m:sSub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l-GR" sz="1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  <m:sSubSup>
                                    <m:sSub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bSup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 </m:t>
                      </m:r>
                      <m:r>
                        <a:rPr lang="el-GR" sz="1800" i="1">
                          <a:latin typeface="Cambria Math"/>
                        </a:rPr>
                        <m:t>𝑘</m:t>
                      </m:r>
                      <m:r>
                        <a:rPr lang="el-GR" sz="1800" i="1">
                          <a:latin typeface="Cambria Math"/>
                        </a:rPr>
                        <m:t>=0,1,…,</m:t>
                      </m:r>
                      <m:r>
                        <a:rPr lang="el-GR" sz="1800" i="1">
                          <a:latin typeface="Cambria Math"/>
                        </a:rPr>
                        <m:t>𝑁</m:t>
                      </m:r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35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DFT</a:t>
                </a:r>
                <a:r>
                  <a:rPr lang="el-GR" sz="1800" dirty="0"/>
                  <a:t> Ν-σημείων, </a:t>
                </a:r>
                <a:r>
                  <a:rPr lang="el-GR" sz="1800" dirty="0" smtClean="0"/>
                  <a:t>του σήματος:</a:t>
                </a:r>
                <a:endParaRPr lang="el-GR" sz="18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i="1" dirty="0"/>
                  <a:t>, </a:t>
                </a:r>
                <a:r>
                  <a:rPr lang="el-GR" sz="1800" i="1" dirty="0" smtClean="0"/>
                  <a:t>   </a:t>
                </a:r>
                <a:r>
                  <a:rPr lang="el-GR" sz="1800" dirty="0" smtClean="0"/>
                  <a:t>όπου</a:t>
                </a:r>
                <a:r>
                  <a:rPr lang="el-GR" sz="1800" i="1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0&lt;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n-US" sz="1800" i="1">
                        <a:latin typeface="Cambria Math"/>
                      </a:rPr>
                      <m:t>𝑁</m:t>
                    </m:r>
                  </m:oMath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</a:t>
                </a:r>
                <a:r>
                  <a:rPr lang="el-GR" sz="1800" dirty="0"/>
                  <a:t>Ο μετασχηματισμός </a:t>
                </a:r>
                <a:r>
                  <a:rPr lang="en-US" sz="1800" dirty="0"/>
                  <a:t>DFT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του παλμού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υπολογίζεται ως </a:t>
                </a:r>
                <a:r>
                  <a:rPr lang="el-GR" sz="1800" dirty="0"/>
                  <a:t>εξής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𝑛𝑘</m:t>
                              </m:r>
                            </m:sup>
                          </m:sSub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b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r>
                  <a:rPr lang="el-GR" sz="1800" dirty="0"/>
                  <a:t>Βγάζοντας κοινό παράγοντα </a:t>
                </a:r>
                <a:r>
                  <a:rPr lang="el-GR" sz="1800" dirty="0" smtClean="0"/>
                  <a:t>τον </a:t>
                </a:r>
                <a:r>
                  <a:rPr lang="el-GR" sz="1800" dirty="0"/>
                  <a:t>μιγαδικό εκθετικό όρο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8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𝑁</m:t>
                        </m:r>
                      </m:sub>
                      <m:sup>
                        <m:f>
                          <m:fPr>
                            <m:type m:val="lin"/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𝑘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l-GR" sz="1800" dirty="0"/>
                  <a:t> από τον αριθμητή, και τον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8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𝑁</m:t>
                        </m:r>
                      </m:sub>
                      <m:sup>
                        <m:f>
                          <m:fPr>
                            <m:type m:val="lin"/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l-GR" sz="1800" dirty="0"/>
                  <a:t> από τον παρονομαστή, ο </a:t>
                </a:r>
                <a:r>
                  <a:rPr lang="en-US" sz="1800" dirty="0"/>
                  <a:t>DFT</a:t>
                </a:r>
                <a:r>
                  <a:rPr lang="el-GR" sz="1800" dirty="0"/>
                  <a:t> μπορεί να </a:t>
                </a:r>
                <a:r>
                  <a:rPr lang="el-GR" sz="1800" dirty="0" smtClean="0"/>
                  <a:t>γραφεί: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8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</m:sub>
                        <m:sup>
                          <m:f>
                            <m:fPr>
                              <m:type m:val="lin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bSup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b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b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f>
                                <m:fPr>
                                  <m:type m:val="lin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bSup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i="1" dirty="0" smtClean="0"/>
              </a:p>
              <a:p>
                <a:pPr marL="0" indent="0" algn="l">
                  <a:buNone/>
                </a:pPr>
                <a:endParaRPr lang="el-GR" sz="1800" i="1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sup>
                      </m:sSup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l-GR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l-GR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𝑘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                  </m:t>
                      </m:r>
                      <m:r>
                        <a:rPr lang="el-GR" sz="1800" i="1">
                          <a:latin typeface="Cambria Math"/>
                        </a:rPr>
                        <m:t>𝑘</m:t>
                      </m:r>
                      <m:r>
                        <a:rPr lang="el-GR" sz="1800" i="1">
                          <a:latin typeface="Cambria Math"/>
                        </a:rPr>
                        <m:t>=0,1,…,</m:t>
                      </m:r>
                      <m:r>
                        <a:rPr lang="el-GR" sz="1800" i="1">
                          <a:latin typeface="Cambria Math"/>
                        </a:rPr>
                        <m:t>𝑁</m:t>
                      </m:r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617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ο διακριτός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10-σημείων της </a:t>
                </a:r>
                <a:r>
                  <a:rPr lang="el-GR" sz="1800" dirty="0" smtClean="0"/>
                  <a:t>ακολουθίας </a:t>
                </a:r>
                <a:r>
                  <a:rPr lang="el-GR" sz="1800" dirty="0"/>
                  <a:t>πεπερασμένου </a:t>
                </a:r>
                <a:r>
                  <a:rPr lang="el-GR" sz="1800" dirty="0" smtClean="0"/>
                  <a:t>μήκους: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+2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−5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>
                  <a:buNone/>
                </a:pPr>
                <a:endParaRPr lang="el-GR" sz="1800" b="1" u="sng" dirty="0" smtClean="0"/>
              </a:p>
              <a:p>
                <a:pPr marL="0" indent="0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Εύκολα </a:t>
                </a:r>
                <a:r>
                  <a:rPr lang="el-GR" sz="1800" dirty="0"/>
                  <a:t>φαίνεται ότι, ο </a:t>
                </a:r>
                <a:r>
                  <a:rPr lang="en-US" sz="1800" dirty="0"/>
                  <a:t>DFT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=1+2</m:t>
                      </m:r>
                      <m:sSubSup>
                        <m:sSub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8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buNone/>
                </a:pPr>
                <a:endParaRPr lang="el-GR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1+2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  <m:r>
                            <a:rPr lang="el-GR" sz="1800" i="1">
                              <a:latin typeface="Cambria Math"/>
                            </a:rPr>
                            <m:t>𝜅</m:t>
                          </m:r>
                        </m:sup>
                      </m:sSup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buNone/>
                </a:pPr>
                <a:endParaRPr lang="el-GR" sz="18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=1+2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l-GR" sz="1800" i="1" dirty="0"/>
              </a:p>
              <a:p>
                <a:pPr marL="0" indent="0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504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ακολουθία που έχει διακριτό μετασχηματισμό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10</m:t>
                              </m:r>
                            </m:den>
                          </m:f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=1+2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l-GR" sz="1800" i="1" dirty="0" smtClean="0"/>
                  <a:t>  </a:t>
                </a:r>
                <a:r>
                  <a:rPr lang="el-GR" sz="1800" dirty="0" smtClean="0"/>
                  <a:t>(10-σημείων)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Πολλαπλασιάζοντας </a:t>
                </a:r>
                <a:r>
                  <a:rPr lang="el-GR" sz="1800" dirty="0"/>
                  <a:t>τη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με </a:t>
                </a:r>
                <a:r>
                  <a:rPr lang="el-GR" sz="1800" dirty="0" smtClean="0"/>
                  <a:t>τον </a:t>
                </a:r>
                <a:r>
                  <a:rPr lang="el-GR" sz="1800" dirty="0"/>
                  <a:t>μιγαδικό εκθετικό όρο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800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𝑁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l-GR" sz="1800" dirty="0"/>
                  <a:t>, εκτελείται ισοδύναμα μια κυκλική μετατόπιση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Στη </a:t>
                </a:r>
                <a:r>
                  <a:rPr lang="el-GR" sz="1800" dirty="0"/>
                  <a:t>συγκεκριμένη περίπτωση, επειδή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=−2</m:t>
                    </m:r>
                  </m:oMath>
                </a14:m>
                <a:r>
                  <a:rPr lang="el-GR" sz="1800" dirty="0"/>
                  <a:t>, 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μετατοπίζεται κυκλικά προς τα αριστερά κατά 2, οπότε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>
                          <a:latin typeface="Cambria Math"/>
                        </a:rPr>
                        <m:t>y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00" i="0">
                              <a:latin typeface="Cambria Math"/>
                            </a:rPr>
                            <m:t>n</m:t>
                          </m:r>
                        </m:e>
                      </m:d>
                      <m:r>
                        <a:rPr lang="el-GR" sz="1800" i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>
                              <a:latin typeface="Cambria Math"/>
                            </a:rPr>
                            <m:t>x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a:rPr lang="el-GR" sz="1800" i="0">
                                      <a:latin typeface="Cambria Math"/>
                                    </a:rPr>
                                    <m:t>+2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800" i="0">
                              <a:latin typeface="Cambria Math"/>
                            </a:rPr>
                            <m:t>10</m:t>
                          </m:r>
                        </m:sub>
                      </m:sSub>
                      <m:r>
                        <a:rPr lang="el-GR" sz="1800" i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00" i="0">
                              <a:latin typeface="Cambria Math"/>
                            </a:rPr>
                            <m:t>n</m:t>
                          </m:r>
                          <m:r>
                            <a:rPr lang="el-GR" sz="1800" i="0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el-GR" sz="1800" i="0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l-GR" sz="1800" i="0">
                          <a:latin typeface="Cambria Math"/>
                        </a:rPr>
                        <m:t>δ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00" i="0">
                              <a:latin typeface="Cambria Math"/>
                            </a:rPr>
                            <m:t>n</m:t>
                          </m:r>
                          <m:r>
                            <a:rPr lang="el-GR" sz="1800" i="0">
                              <a:latin typeface="Cambria Math"/>
                            </a:rPr>
                            <m:t>−8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614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υπολογιστεί η </a:t>
                </a:r>
                <a:r>
                  <a:rPr lang="el-GR" sz="1800" dirty="0"/>
                  <a:t>περιοδική συνέλιξη των </a:t>
                </a:r>
                <a:r>
                  <a:rPr lang="el-GR" sz="1800" dirty="0" smtClean="0"/>
                  <a:t>ακολουθιών (έχουν </a:t>
                </a:r>
                <a:r>
                  <a:rPr lang="el-GR" sz="1800" dirty="0"/>
                  <a:t>περίοδο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𝑁</m:t>
                    </m:r>
                    <m:r>
                      <a:rPr lang="el-GR" sz="1800" i="1">
                        <a:latin typeface="Cambria Math"/>
                      </a:rPr>
                      <m:t>=6</m:t>
                    </m:r>
                  </m:oMath>
                </a14:m>
                <a:r>
                  <a:rPr lang="el-GR" sz="1800" dirty="0" smtClean="0"/>
                  <a:t>)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n-US" sz="1800" b="1" u="sng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/>
                  <a:t>: Χρησιμοποιούμε τη γραφική μέθοδο. Σχεδιάζουμε τη γραφική παράσταση της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συναρτήσει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</m:oMath>
                </a14:m>
                <a:r>
                  <a:rPr lang="el-GR" sz="1800" dirty="0"/>
                  <a:t>.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έχουμε</a:t>
                </a:r>
                <a:r>
                  <a:rPr lang="el-GR" sz="1800" dirty="0" smtClean="0"/>
                  <a:t>: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169949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26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9(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βρίσκεται αθροίζοντας τα </a:t>
                </a:r>
                <a:r>
                  <a:rPr lang="el-GR" sz="1800" dirty="0"/>
                  <a:t>γινόμενα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από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μέχρι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=5</m:t>
                    </m:r>
                  </m:oMath>
                </a14:m>
                <a:r>
                  <a:rPr lang="el-GR" sz="1800" dirty="0" smtClean="0"/>
                  <a:t>. </a:t>
                </a:r>
                <a:r>
                  <a:rPr lang="el-GR" sz="1800" dirty="0"/>
                  <a:t>Στη συνέχεια, η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μετατοπίζεται προς τα δεξιά κατά ένα και πολλαπλασιάζεται με την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. Επειδή οι μόνες δύο μη μηδενικές τιμές της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είναι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=4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l-GR" sz="1800" i="0">
                        <a:latin typeface="Cambria Math"/>
                      </a:rPr>
                      <m:t>5</m:t>
                    </m:r>
                  </m:oMath>
                </a14:m>
                <a:r>
                  <a:rPr lang="el-GR" sz="1800" dirty="0"/>
                  <a:t>, το γινόμενο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είναι ίσο με το μηδέν και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. Η διαδικασία αυτή συνεχίζεται μέχρι να λάβουμε ολόκληρη τη περίοδο της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. Το αποτέλεσμα φαίνεται στο ακόλουθο σχήμα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1074812"/>
            <a:ext cx="52768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4882852"/>
            <a:ext cx="54006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22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10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εκτελεστεί η </a:t>
                </a:r>
                <a:r>
                  <a:rPr lang="el-GR" sz="1800" dirty="0"/>
                  <a:t>κυκλική συνέλιξη τεσσάρων σημείων, των ακολουθιών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που φαίνονται παρακάτω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/>
                  <a:t>: Η κυκλική συνέλιξη τεσσάρων σημείων είναι</a:t>
                </a:r>
                <a:r>
                  <a:rPr lang="en-US" sz="1800" dirty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subSup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sup>
                            <m:e>
                              <m:acc>
                                <m:accPr>
                                  <m:chr m:val="̃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acc>
                                <m:accPr>
                                  <m:chr m:val="̃"/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d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μπορεί να υπολογιστεί γραφικά.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  <m:e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h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628800"/>
            <a:ext cx="77533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91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10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Στο παρακάτω σχήμα φαίνεται το γράφημα της ακολουθίας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.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να βρούμε την </a:t>
                </a:r>
                <a:r>
                  <a:rPr lang="el-GR" sz="1800" dirty="0"/>
                  <a:t>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l-GR" sz="1800" dirty="0"/>
                  <a:t>, πολλαπλασιάζουμε την ακολουθία αυτή με 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και αθροίζουμε τα γινόμενα από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μέχρι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=3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Βρίσκουμε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 </a:t>
                </a:r>
                <a:r>
                  <a:rPr lang="el-GR" sz="1800" dirty="0"/>
                  <a:t>συνέχεια, για να βρούμε τη 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el-GR" sz="1800" dirty="0"/>
                  <a:t>, υπολογίζουμε το </a:t>
                </a:r>
                <a:r>
                  <a:rPr lang="el-GR" sz="1800" dirty="0" smtClean="0"/>
                  <a:t>άθροισμα: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  <m:e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h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057" y="1412776"/>
            <a:ext cx="3756143" cy="192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34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r>
              <a:rPr lang="en-US" dirty="0"/>
              <a:t>0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παρακάτω σχήμα φαίνεται το γράφημα της ακολουθίας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Πολλαπλασιάζοντας </a:t>
                </a:r>
                <a:r>
                  <a:rPr lang="el-GR" sz="1800" dirty="0"/>
                  <a:t>με την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800" dirty="0"/>
                  <a:t> και αθροίζοντας από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μέχρι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=3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βρίσκουμε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=4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/>
                  <a:t>Επαναλαμβάνουμε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=3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έχουμε: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  <m:e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h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2−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  <m:e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h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3−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b="0" i="1" smtClean="0"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1484784"/>
            <a:ext cx="32956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87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dirty="0" smtClean="0"/>
              <a:t>Fourier </a:t>
            </a:r>
            <a:r>
              <a:rPr lang="el-GR" dirty="0" smtClean="0"/>
              <a:t>Διακριτού Χρόνου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r>
              <a:rPr lang="el-GR" dirty="0"/>
              <a:t>Διακριτός Μετασχηματισμός </a:t>
            </a:r>
            <a:r>
              <a:rPr lang="en-US" dirty="0"/>
              <a:t>Fourier (DFT)</a:t>
            </a:r>
            <a:endParaRPr lang="el-GR" dirty="0"/>
          </a:p>
          <a:p>
            <a:r>
              <a:rPr lang="el-GR" dirty="0"/>
              <a:t>Ιδιότητες </a:t>
            </a:r>
            <a:r>
              <a:rPr lang="en-US" dirty="0"/>
              <a:t>DFT</a:t>
            </a:r>
            <a:endParaRPr lang="el-GR" dirty="0"/>
          </a:p>
          <a:p>
            <a:r>
              <a:rPr lang="el-GR" dirty="0"/>
              <a:t>Κυκλική Συνέλιξη έναντι </a:t>
            </a:r>
            <a:r>
              <a:rPr lang="el-GR" dirty="0" smtClean="0"/>
              <a:t>Γραμμικής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262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smtClean="0"/>
              <a:t> 1</a:t>
            </a:r>
            <a:r>
              <a:rPr lang="en-US" dirty="0"/>
              <a:t>0</a:t>
            </a:r>
            <a:r>
              <a:rPr lang="el-GR" smtClean="0"/>
              <a:t> 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 smtClean="0"/>
                  <a:t>Επομένως είναι: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⊛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+4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+2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+2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−3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 smtClean="0"/>
                  <a:t>Κατόπιν </a:t>
                </a:r>
                <a:r>
                  <a:rPr lang="el-GR" sz="1800" dirty="0"/>
                  <a:t>σύγκρισης, η γραμμική συνέλιξη μεταξύ 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είναι η παρακάτω ακολουθία έξι σημείων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∗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+2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+2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+3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−5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169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Διακριτός Μετασχηματισμός </a:t>
            </a:r>
            <a:r>
              <a:rPr lang="en-US" dirty="0" smtClean="0"/>
              <a:t>Fourier (DFT)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600" dirty="0" smtClean="0"/>
                  <a:t>Διακριτός Μετασχηματισμός </a:t>
                </a:r>
                <a:r>
                  <a:rPr lang="el-GR" sz="1600" dirty="0"/>
                  <a:t>Fourier (</a:t>
                </a:r>
                <a:r>
                  <a:rPr lang="el-GR" sz="1600" dirty="0" err="1"/>
                  <a:t>Discrete</a:t>
                </a:r>
                <a:r>
                  <a:rPr lang="el-GR" sz="1600" dirty="0"/>
                  <a:t> Fourier </a:t>
                </a:r>
                <a:r>
                  <a:rPr lang="el-GR" sz="1600" dirty="0" err="1"/>
                  <a:t>Transform</a:t>
                </a:r>
                <a:r>
                  <a:rPr lang="el-GR" sz="1600" dirty="0"/>
                  <a:t>-DFT</a:t>
                </a:r>
                <a:r>
                  <a:rPr lang="el-GR" sz="1600" dirty="0" smtClean="0"/>
                  <a:t>), χρησιμοποιείται για ακολουθίες </a:t>
                </a:r>
                <a:r>
                  <a:rPr lang="el-GR" sz="1600" dirty="0"/>
                  <a:t>πεπερασμένου </a:t>
                </a:r>
                <a:r>
                  <a:rPr lang="el-GR" sz="1600" dirty="0" smtClean="0"/>
                  <a:t>μήκους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l-GR" sz="16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=0,1,…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l-GR" sz="1600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l-GR" sz="1600" dirty="0" smtClean="0"/>
                  <a:t>.</a:t>
                </a:r>
                <a:endParaRPr lang="el-GR" sz="1600" dirty="0"/>
              </a:p>
              <a:p>
                <a:pPr marL="0" indent="0" algn="l">
                  <a:buNone/>
                </a:pPr>
                <a:endParaRPr lang="en-US" sz="1600" dirty="0" smtClean="0"/>
              </a:p>
              <a:p>
                <a:pPr algn="l"/>
                <a:r>
                  <a:rPr lang="el-GR" sz="1600" b="1" dirty="0" smtClean="0"/>
                  <a:t>Ευθύς </a:t>
                </a:r>
                <a:r>
                  <a:rPr lang="en-US" sz="1600" b="1" dirty="0" smtClean="0"/>
                  <a:t>DFT</a:t>
                </a:r>
                <a:r>
                  <a:rPr lang="en-US" sz="1600" b="0" dirty="0" smtClean="0"/>
                  <a:t>     </a:t>
                </a:r>
                <a:r>
                  <a:rPr lang="el-GR" sz="1600" b="0" dirty="0" smtClean="0"/>
                  <a:t>		</a:t>
                </a:r>
                <a:endParaRPr lang="el-GR" sz="16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600" b="0" i="1" smtClean="0">
                                  <a:latin typeface="Cambria Math"/>
                                </a:rPr>
                                <m:t>𝑛𝑘</m:t>
                              </m:r>
                            </m:sup>
                          </m:sSubSup>
                        </m:e>
                      </m:nary>
                      <m:r>
                        <a:rPr lang="en-US" sz="1600" b="0" i="1" smtClean="0">
                          <a:latin typeface="Cambria Math"/>
                        </a:rPr>
                        <m:t>,      0≤</m:t>
                      </m:r>
                      <m:r>
                        <a:rPr lang="en-US" sz="1600" b="0" i="1" smtClean="0">
                          <a:latin typeface="Cambria Math"/>
                        </a:rPr>
                        <m:t>𝑘</m:t>
                      </m:r>
                      <m:r>
                        <a:rPr lang="en-US" sz="1600" b="0" i="1" smtClean="0">
                          <a:latin typeface="Cambria Math"/>
                        </a:rPr>
                        <m:t>&lt;</m:t>
                      </m:r>
                      <m:r>
                        <a:rPr lang="en-US" sz="1600" b="0" i="1" smtClean="0">
                          <a:latin typeface="Cambria Math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l-GR" sz="1600" b="1" dirty="0" smtClean="0"/>
              </a:p>
              <a:p>
                <a:pPr algn="l"/>
                <a:r>
                  <a:rPr lang="el-GR" sz="1600" b="1" dirty="0" smtClean="0"/>
                  <a:t>Αντίστροφος</a:t>
                </a:r>
                <a:r>
                  <a:rPr lang="en-US" sz="1600" b="1" dirty="0" smtClean="0"/>
                  <a:t> DFT     </a:t>
                </a:r>
                <a:r>
                  <a:rPr lang="el-GR" sz="1600" b="1" dirty="0" smtClean="0"/>
                  <a:t>	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𝑋</m:t>
                          </m:r>
                          <m:r>
                            <a:rPr lang="en-US" sz="1600" i="1">
                              <a:latin typeface="Cambria Math"/>
                            </a:rPr>
                            <m:t>(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600" i="1">
                              <a:latin typeface="Cambria Math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6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𝑛𝑘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l-GR" sz="1600" dirty="0" smtClean="0"/>
              </a:p>
              <a:p>
                <a:pPr marL="0" indent="0" algn="l">
                  <a:buNone/>
                </a:pPr>
                <a:r>
                  <a:rPr lang="el-GR" sz="16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−</m:t>
                        </m:r>
                        <m:r>
                          <a:rPr lang="el-GR" sz="1600" b="0" i="1" smtClean="0"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sz="16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l-GR" sz="1600" b="0" i="1" smtClean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/>
                              </a:rPr>
                              <m:t>𝑁</m:t>
                            </m:r>
                          </m:den>
                        </m:f>
                      </m:sup>
                    </m:sSup>
                  </m:oMath>
                </a14:m>
                <a:endParaRPr lang="el-GR" sz="1600" dirty="0" smtClean="0"/>
              </a:p>
              <a:p>
                <a:pPr marL="0" indent="0" algn="l">
                  <a:buNone/>
                </a:pPr>
                <a:endParaRPr lang="en-US" sz="1600" dirty="0" smtClean="0"/>
              </a:p>
              <a:p>
                <a:pPr marL="0" indent="0" algn="l">
                  <a:buNone/>
                </a:pPr>
                <a:r>
                  <a:rPr lang="el-GR" sz="1600" u="sng" dirty="0" smtClean="0"/>
                  <a:t>Διαφορές </a:t>
                </a:r>
                <a:r>
                  <a:rPr lang="en-US" sz="1600" u="sng" dirty="0" smtClean="0"/>
                  <a:t>DTFT </a:t>
                </a:r>
                <a:r>
                  <a:rPr lang="el-GR" sz="1600" u="sng" dirty="0" smtClean="0"/>
                  <a:t>και </a:t>
                </a:r>
                <a:r>
                  <a:rPr lang="en-US" sz="1600" u="sng" smtClean="0"/>
                  <a:t>DFT:</a:t>
                </a:r>
                <a:endParaRPr lang="en-US" sz="1600" dirty="0" smtClean="0"/>
              </a:p>
              <a:p>
                <a:pPr algn="l"/>
                <a:r>
                  <a:rPr lang="el-GR" sz="1600" b="1" dirty="0" smtClean="0"/>
                  <a:t>DΤFT </a:t>
                </a:r>
                <a:r>
                  <a:rPr lang="el-GR" sz="1600" dirty="0" smtClean="0"/>
                  <a:t>:</a:t>
                </a:r>
                <a:r>
                  <a:rPr lang="en-US" sz="1600" dirty="0" smtClean="0"/>
                  <a:t>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600" i="1">
                            <a:latin typeface="Cambria Math"/>
                          </a:rPr>
                          <m:t>𝐷</m:t>
                        </m:r>
                        <m:r>
                          <a:rPr lang="en-US" sz="1600" i="1">
                            <a:latin typeface="Cambria Math"/>
                          </a:rPr>
                          <m:t>𝑇𝐹𝑇</m:t>
                        </m:r>
                      </m:e>
                    </m:groupChr>
                    <m:r>
                      <a:rPr lang="en-US" sz="16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6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	Συνεχής συνάρτηση της συνεχούς μεταβλητής ω.</a:t>
                </a:r>
                <a:endParaRPr lang="en-US" sz="1600" dirty="0" smtClean="0"/>
              </a:p>
              <a:p>
                <a:pPr algn="l"/>
                <a:r>
                  <a:rPr lang="el-GR" sz="1600" b="1" dirty="0" smtClean="0"/>
                  <a:t>DFT  </a:t>
                </a:r>
                <a:r>
                  <a:rPr lang="el-GR" sz="1600" dirty="0" smtClean="0"/>
                  <a:t>:	</a:t>
                </a:r>
                <a:r>
                  <a:rPr lang="en-US" sz="1600" dirty="0" smtClean="0"/>
                  <a:t>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𝑥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600" i="1">
                            <a:latin typeface="Cambria Math"/>
                          </a:rPr>
                          <m:t>𝐷</m:t>
                        </m:r>
                        <m:r>
                          <a:rPr lang="en-US" sz="1600" i="1">
                            <a:latin typeface="Cambria Math"/>
                          </a:rPr>
                          <m:t>𝐹𝑇</m:t>
                        </m:r>
                      </m:e>
                    </m:groupChr>
                    <m:r>
                      <a:rPr lang="en-US" sz="16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	Διακριτή ακολουθία που αντιστοιχεί </a:t>
                </a:r>
                <a:r>
                  <a:rPr lang="el-GR" sz="1600" dirty="0"/>
                  <a:t>στα δείγματα του DTFT</a:t>
                </a:r>
                <a:r>
                  <a:rPr lang="el-GR" sz="1600" dirty="0" smtClean="0"/>
                  <a:t>.</a:t>
                </a:r>
                <a:endParaRPr lang="en-US" sz="1600" dirty="0" smtClean="0"/>
              </a:p>
              <a:p>
                <a:pPr marL="0" indent="0" algn="l">
                  <a:buNone/>
                </a:pP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70" t="-471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</a:t>
            </a:r>
            <a:r>
              <a:rPr lang="en-US" dirty="0" smtClean="0"/>
              <a:t>DFT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l-GR" sz="1600" b="1" dirty="0" smtClean="0"/>
                  <a:t>Γραμμικότητα</a:t>
                </a:r>
                <a:r>
                  <a:rPr lang="el-GR" sz="1600" dirty="0" smtClean="0"/>
                  <a:t>		</a:t>
                </a: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/>
                      </a:rPr>
                      <m:t>𝛼</m:t>
                    </m:r>
                    <m:sSub>
                      <m:sSubPr>
                        <m:ctrlPr>
                          <a:rPr lang="el-G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r>
                      <a:rPr lang="en-US" sz="1600" b="0" i="1" smtClean="0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600" b="0" i="1" smtClean="0">
                            <a:latin typeface="Cambria Math"/>
                          </a:rPr>
                          <m:t>𝐷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𝐹𝑇</m:t>
                        </m:r>
                      </m:e>
                    </m:groupChr>
                    <m:r>
                      <a:rPr lang="en-US" sz="1600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r>
                      <a:rPr lang="en-US" sz="1600" b="0" i="1" smtClean="0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endParaRPr lang="en-US" sz="16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l-GR" sz="1600" b="1" dirty="0" smtClean="0"/>
                  <a:t>Κυκλική </a:t>
                </a:r>
                <a:r>
                  <a:rPr lang="el-GR" sz="1600" b="1" dirty="0"/>
                  <a:t>μετατόπιση</a:t>
                </a:r>
                <a:r>
                  <a:rPr lang="en-US" sz="1600" b="1" dirty="0"/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/>
                      </a:rPr>
                      <m:t>𝒙</m:t>
                    </m:r>
                    <m:r>
                      <a:rPr lang="en-US" sz="1600" b="1" i="1" smtClean="0">
                        <a:latin typeface="Cambria Math"/>
                      </a:rPr>
                      <m:t>(</m:t>
                    </m:r>
                    <m:r>
                      <a:rPr lang="en-US" sz="1600" b="1" i="1" smtClean="0">
                        <a:latin typeface="Cambria Math"/>
                      </a:rPr>
                      <m:t>𝒏</m:t>
                    </m:r>
                    <m:r>
                      <a:rPr lang="en-US" sz="1600" b="1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sSub>
                      <m:sSubPr>
                        <m:ctrlPr>
                          <a:rPr lang="el-G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l-G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sSub>
                      <m:sSubPr>
                        <m:ctrlPr>
                          <a:rPr lang="el-G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600" i="1">
                            <a:latin typeface="Cambria Math"/>
                          </a:rPr>
                          <m:t>𝐷</m:t>
                        </m:r>
                        <m:r>
                          <a:rPr lang="en-US" sz="1600" i="1">
                            <a:latin typeface="Cambria Math"/>
                          </a:rPr>
                          <m:t>𝐹𝑇</m:t>
                        </m:r>
                      </m:e>
                    </m:groupCh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e>
                      <m:sub/>
                      <m:sup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sup>
                    </m:sSubSup>
                    <m:r>
                      <a:rPr lang="en-US" sz="1600" b="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600" b="0" dirty="0" smtClean="0"/>
                  <a:t/>
                </a:r>
                <a:br>
                  <a:rPr lang="el-GR" sz="1600" b="0" dirty="0" smtClean="0"/>
                </a:br>
                <a:r>
                  <a:rPr lang="el-GR" sz="1600" dirty="0" smtClean="0"/>
                  <a:t>το ορθογώνιο παράθυρο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6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    0≤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</m:mr>
                          <m:m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6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l-GR" sz="1600" b="0" i="0" smtClean="0">
                                  <a:latin typeface="Cambria Math"/>
                                </a:rPr>
                                <m:t>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600" b="0" i="0" smtClean="0">
                                  <a:latin typeface="Cambria Math"/>
                                </a:rPr>
                                <m:t>αλλού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l-GR" sz="1600" b="1" dirty="0" smtClean="0"/>
                  <a:t> </a:t>
                </a:r>
                <a:r>
                  <a:rPr lang="el-GR" sz="1600" dirty="0" smtClean="0"/>
                  <a:t>εξάγει μία περίοδο του σήματος</a:t>
                </a:r>
                <a:endParaRPr lang="en-US" sz="16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l-GR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600" b="1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l-GR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6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l-GR" sz="1600" b="1" dirty="0"/>
                  <a:t>Κυκλική </a:t>
                </a:r>
                <a:r>
                  <a:rPr lang="el-GR" sz="1600" b="1" dirty="0" smtClean="0"/>
                  <a:t>μετατόπιση</a:t>
                </a:r>
                <a:r>
                  <a:rPr lang="en-US" sz="1600" b="1" dirty="0" smtClean="0"/>
                  <a:t> DFT</a:t>
                </a:r>
                <a:r>
                  <a:rPr lang="el-GR" sz="1600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𝑁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sup>
                    </m:sSubSup>
                    <m:r>
                      <a:rPr lang="en-US" sz="16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600" i="1">
                            <a:latin typeface="Cambria Math"/>
                          </a:rPr>
                          <m:t>𝐷</m:t>
                        </m:r>
                        <m:r>
                          <a:rPr lang="en-US" sz="1600" i="1">
                            <a:latin typeface="Cambria Math"/>
                          </a:rPr>
                          <m:t>𝐹𝑇</m:t>
                        </m:r>
                      </m:e>
                    </m:groupChr>
                    <m:r>
                      <a:rPr lang="en-US" sz="1600" i="1">
                        <a:latin typeface="Cambria Math"/>
                      </a:rPr>
                      <m:t>𝑋</m:t>
                    </m:r>
                    <m:r>
                      <a:rPr lang="en-US" sz="1600" b="0" i="1" smtClean="0">
                        <a:latin typeface="Cambria Math"/>
                      </a:rPr>
                      <m:t>(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  <m:r>
                          <a:rPr lang="en-US" sz="16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endParaRPr lang="el-GR" sz="16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>
                <a:blip r:embed="rId2"/>
                <a:stretch>
                  <a:fillRect l="-2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3960440" cy="246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758087" y="2834506"/>
            <a:ext cx="2684629" cy="153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580112" y="4437112"/>
            <a:ext cx="2684629" cy="153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643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</a:t>
            </a:r>
            <a:r>
              <a:rPr lang="en-US" dirty="0" smtClean="0"/>
              <a:t>DFT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rm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600" b="1" dirty="0" smtClean="0"/>
                  <a:t>Κυκλική Συνέλιξη</a:t>
                </a:r>
                <a:r>
                  <a:rPr lang="el-GR" sz="1600" dirty="0" smtClean="0"/>
                  <a:t>		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, </m:t>
                    </m:r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r>
                      <a:rPr lang="en-US" sz="1600" b="0" i="1" smtClean="0">
                        <a:latin typeface="Cambria Math"/>
                      </a:rPr>
                      <m:t>(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ακολουθίες μήκους Ν, με </a:t>
                </a:r>
                <a:r>
                  <a:rPr lang="en-US" sz="1600" dirty="0" smtClean="0"/>
                  <a:t>DFT</a:t>
                </a:r>
                <a:r>
                  <a:rPr lang="el-GR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, </m:t>
                    </m:r>
                    <m:r>
                      <a:rPr lang="en-US" sz="1600" b="0" i="1" smtClean="0">
                        <a:latin typeface="Cambria Math"/>
                      </a:rPr>
                      <m:t>𝑋</m:t>
                    </m:r>
                    <m:r>
                      <a:rPr lang="en-US" sz="1600" b="0" i="1" smtClean="0">
                        <a:latin typeface="Cambria Math"/>
                      </a:rPr>
                      <m:t>(</m:t>
                    </m:r>
                    <m:r>
                      <a:rPr lang="en-US" sz="1600" b="0" i="1" smtClean="0">
                        <a:latin typeface="Cambria Math"/>
                      </a:rPr>
                      <m:t>𝑘</m:t>
                    </m:r>
                    <m:r>
                      <a:rPr lang="en-US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</a:t>
                </a:r>
                <a:endParaRPr lang="en-US" sz="1600" dirty="0" smtClean="0"/>
              </a:p>
              <a:p>
                <a:pPr algn="l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i="1">
                        <a:latin typeface="Cambria Math"/>
                      </a:rPr>
                      <m:t>,</m:t>
                    </m:r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l-GR" sz="1600" dirty="0"/>
                  <a:t> περιοδικές επεκτάσεις των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, </m:t>
                    </m:r>
                    <m:r>
                      <a:rPr lang="en-US" sz="1600" i="1">
                        <a:latin typeface="Cambria Math"/>
                      </a:rPr>
                      <m:t>𝑥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600" dirty="0" smtClean="0"/>
                  <a:t> </a:t>
                </a:r>
                <a:endParaRPr lang="en-US" sz="1600" dirty="0" smtClean="0"/>
              </a:p>
              <a:p>
                <a:pPr algn="l">
                  <a:lnSpc>
                    <a:spcPct val="150000"/>
                  </a:lnSpc>
                </a:pPr>
                <a:r>
                  <a:rPr lang="el-GR" sz="1600" dirty="0" smtClean="0"/>
                  <a:t>Ισχύει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</m:e>
                    </m:acc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b="0" i="0" smtClean="0">
                        <a:latin typeface="Cambria Math"/>
                      </a:rPr>
                      <m:t>για</m:t>
                    </m:r>
                    <m:r>
                      <a:rPr lang="el-GR" sz="1600" b="0" i="1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0≤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&lt;</m:t>
                    </m:r>
                    <m:r>
                      <a:rPr lang="en-US" sz="1600" b="0" i="1" smtClean="0">
                        <a:latin typeface="Cambria Math"/>
                      </a:rPr>
                      <m:t>𝑁</m:t>
                    </m:r>
                  </m:oMath>
                </a14:m>
                <a:endParaRPr lang="el-GR" sz="16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:endParaRPr lang="el-GR" sz="1600" dirty="0" smtClean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6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𝑋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𝑘</m:t>
                    </m:r>
                    <m:r>
                      <a:rPr lang="en-US" sz="16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 smtClean="0"/>
                  <a:t>,</a:t>
                </a:r>
                <a:r>
                  <a:rPr lang="el-GR" sz="1600" dirty="0" smtClean="0"/>
                  <a:t> τότε η ακολουθία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600" dirty="0" smtClean="0"/>
                  <a:t> δίνεται από τη σχέση:</a:t>
                </a:r>
                <a:endParaRPr lang="el-GR" sz="16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b="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acc>
                                <m:accPr>
                                  <m:chr m:val="̃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acc>
                                <m:accPr>
                                  <m:chr m:val="̃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sz="16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acc>
                                <m:accPr>
                                  <m:chr m:val="̃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h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6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6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acc>
                                <m:accPr>
                                  <m:chr m:val="̃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  <m:r>
                                <a:rPr lang="en-US" sz="16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6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e>
                      </m:d>
                      <m:sSub>
                        <m:sSubPr>
                          <m:ctrlPr>
                            <a:rPr lang="el-G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i="1">
                              <a:latin typeface="Cambria Math"/>
                            </a:rPr>
                            <m:t>𝑁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groupChr>
                        <m:groupChrPr>
                          <m:chr m:val="⇒"/>
                          <m:vertJc m:val="bot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</m:oMath>
                  </m:oMathPara>
                </a14:m>
                <a:endParaRPr lang="en-US" sz="1600" i="1" dirty="0" smtClean="0">
                  <a:latin typeface="Cambria Math"/>
                </a:endParaRPr>
              </a:p>
              <a:p>
                <a:pPr marL="0" indent="0" algn="l">
                  <a:lnSpc>
                    <a:spcPct val="150000"/>
                  </a:lnSpc>
                  <a:buNone/>
                </a:pPr>
                <a:endParaRPr lang="el-GR" sz="1600" i="1" dirty="0" smtClean="0">
                  <a:latin typeface="Cambria Math"/>
                </a:endParaRP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𝑦</m:t>
                      </m:r>
                      <m:r>
                        <a:rPr lang="en-US" sz="1600" b="0" i="1" smtClean="0">
                          <a:latin typeface="Cambria Math"/>
                        </a:rPr>
                        <m:t>(</m:t>
                      </m:r>
                      <m:r>
                        <a:rPr lang="en-US" sz="1600" b="0" i="1" smtClean="0">
                          <a:latin typeface="Cambria Math"/>
                        </a:rPr>
                        <m:t>𝑛</m:t>
                      </m:r>
                      <m:r>
                        <a:rPr lang="en-US" sz="1600" b="0" i="1" smtClean="0">
                          <a:latin typeface="Cambria Math"/>
                        </a:rPr>
                        <m:t>)=</m:t>
                      </m:r>
                      <m:r>
                        <a:rPr lang="en-US" sz="16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⨂</m:t>
                      </m:r>
                      <m:r>
                        <a:rPr lang="en-US" sz="16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⨂</m:t>
                      </m:r>
                      <m:r>
                        <a:rPr lang="en-US" sz="1600" b="0" i="1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600" i="1" dirty="0">
                  <a:latin typeface="Cambria Math"/>
                </a:endParaRPr>
              </a:p>
              <a:p>
                <a:pPr marL="0" indent="0" algn="l">
                  <a:lnSpc>
                    <a:spcPct val="150000"/>
                  </a:lnSpc>
                  <a:buNone/>
                </a:pPr>
                <a:endParaRPr lang="el-GR" sz="1600" dirty="0" smtClean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600" dirty="0" smtClean="0"/>
                  <a:t>Όπου</a:t>
                </a:r>
                <a:r>
                  <a:rPr lang="en-US" sz="1600" dirty="0" smtClean="0"/>
                  <a:t> </a:t>
                </a:r>
                <a:r>
                  <a:rPr lang="el-GR" sz="1600" dirty="0" smtClean="0"/>
                  <a:t>ο τελεστής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⨂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l-GR" sz="1600" dirty="0" smtClean="0"/>
                  <a:t>υποδηλώνει την πράξη της κυκλικής συνέλιξης.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 rotWithShape="1">
                <a:blip r:embed="rId2"/>
                <a:stretch>
                  <a:fillRect l="-36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478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Κυκλική Συνέλιξη έναντι Γραμμικής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spcBef>
                    <a:spcPts val="1200"/>
                  </a:spcBef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, 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ακολουθίες πεπερασμένου μήκους, τότε: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 smtClean="0"/>
                  <a:t>Γραμμική συνέλιξη </a:t>
                </a:r>
                <a:r>
                  <a:rPr lang="el-GR" sz="1800" dirty="0" smtClean="0"/>
                  <a:t>:  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∗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			 </a:t>
                </a:r>
                <a:endParaRPr lang="el-GR" sz="1800" dirty="0"/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 smtClean="0"/>
                  <a:t>Κυκλική συνέλιξη</a:t>
                </a:r>
                <a:r>
                  <a:rPr lang="el-GR" sz="1800" dirty="0" smtClean="0"/>
                  <a:t>:	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⨂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brk m:alnAt="23"/>
                              </m:rPr>
                              <a:rPr lang="en-US" sz="1800" i="1">
                                <a:latin typeface="Cambria Math"/>
                              </a:rPr>
                              <m:t>𝑘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=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b="0" i="1" smtClean="0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b>
                          <m:sup>
                            <m: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𝑦</m:t>
                            </m:r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𝑁</m:t>
                                </m:r>
                              </m:e>
                            </m:d>
                          </m:e>
                        </m:nary>
                      </m:e>
                    </m:d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Επομένως, η κυκλική συνέλιξη δύο ακολουθιών υπολογίζεται από την γραμμική, στο αποτέλεσμα της οποίας πραγματοποιείται επικάλυψη </a:t>
                </a:r>
                <a:r>
                  <a:rPr lang="en-US" sz="1800" dirty="0" smtClean="0">
                    <a:latin typeface="Cambria Math"/>
                  </a:rPr>
                  <a:t>(aliasing).</a:t>
                </a:r>
                <a:endParaRPr lang="el-GR" sz="1800" dirty="0" smtClean="0">
                  <a:latin typeface="Cambria Math"/>
                </a:endParaRPr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>
                    <a:latin typeface="Cambria Math"/>
                  </a:rPr>
                  <a:t>Αν το μήκος της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είναι </a:t>
                </a:r>
                <a:r>
                  <a:rPr lang="el-GR" sz="1800" i="1" dirty="0" smtClean="0">
                    <a:latin typeface="Cambria Math"/>
                  </a:rPr>
                  <a:t>Ν </a:t>
                </a:r>
                <a:r>
                  <a:rPr lang="el-GR" sz="1800" dirty="0" smtClean="0">
                    <a:latin typeface="Cambria Math"/>
                  </a:rPr>
                  <a:t>ή μικρότερο, τότε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𝑘𝑁</m:t>
                        </m:r>
                      </m:e>
                    </m:d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=0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για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k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en-US" sz="1800" dirty="0" smtClean="0">
                    <a:latin typeface="Cambria Math"/>
                  </a:rPr>
                  <a:t>, </a:t>
                </a:r>
                <a:r>
                  <a:rPr lang="el-GR" sz="1800" dirty="0" smtClean="0">
                    <a:latin typeface="Cambria Math"/>
                  </a:rPr>
                  <a:t>δηλ. </a:t>
                </a:r>
                <a:r>
                  <a:rPr lang="el-GR" sz="1800" b="1" dirty="0" smtClean="0">
                    <a:latin typeface="Cambria Math"/>
                  </a:rPr>
                  <a:t>η κυκλική συνέλιξη ισοδυναμεί με την γραμμική</a:t>
                </a:r>
                <a:r>
                  <a:rPr lang="el-GR" sz="1800" dirty="0" smtClean="0">
                    <a:latin typeface="Cambria Math"/>
                  </a:rPr>
                  <a:t>.</a:t>
                </a:r>
                <a:endParaRPr lang="el-GR" sz="1800" dirty="0" smtClean="0">
                  <a:latin typeface="Cambria Math"/>
                </a:endParaRPr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Ακολουθίες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μήκους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 smtClean="0"/>
                  <a:t> -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μήκους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τότε 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∗</m:t>
                    </m:r>
                    <m:r>
                      <a:rPr lang="en-US" sz="1800" i="1">
                        <a:latin typeface="Cambria Math"/>
                      </a:rPr>
                      <m:t>h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έχει μήκος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sz="1800" dirty="0"/>
                  <a:t> </a:t>
                </a:r>
                <a:endParaRPr lang="en-US" sz="1800" dirty="0">
                  <a:latin typeface="Cambria Math"/>
                </a:endParaRPr>
              </a:p>
              <a:p>
                <a:pPr algn="l">
                  <a:spcBef>
                    <a:spcPts val="1200"/>
                  </a:spcBef>
                </a:pPr>
                <a:r>
                  <a:rPr lang="el-GR" sz="1800" b="1" dirty="0" smtClean="0">
                    <a:latin typeface="Cambria Math"/>
                  </a:rPr>
                  <a:t>Κυκλική συνέλιξη </a:t>
                </a:r>
                <a14:m>
                  <m:oMath xmlns:m="http://schemas.openxmlformats.org/officeDocument/2006/math">
                    <m:r>
                      <a:rPr lang="en-US" sz="1800" b="1" i="1" dirty="0">
                        <a:latin typeface="Cambria Math"/>
                      </a:rPr>
                      <m:t>𝒉</m:t>
                    </m:r>
                    <m:d>
                      <m:d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sz="1800" b="1" i="1">
                        <a:latin typeface="Cambria Math"/>
                      </a:rPr>
                      <m:t>⨂</m:t>
                    </m:r>
                    <m:r>
                      <a:rPr lang="en-US" sz="1800" b="1" i="1">
                        <a:latin typeface="Cambria Math"/>
                      </a:rPr>
                      <m:t>𝒙</m:t>
                    </m:r>
                    <m:d>
                      <m:d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1" i="1">
                            <a:latin typeface="Cambria Math"/>
                          </a:rPr>
                          <m:t>𝒏</m:t>
                        </m:r>
                      </m:e>
                    </m:d>
                    <m:r>
                      <a:rPr lang="en-US" sz="1800" b="1" i="1" smtClean="0">
                        <a:latin typeface="Cambria Math"/>
                      </a:rPr>
                      <m:t> </m:t>
                    </m:r>
                    <m:r>
                      <a:rPr lang="en-US" sz="1800" b="1" i="1" smtClean="0">
                        <a:latin typeface="Cambria Math"/>
                      </a:rPr>
                      <m:t>𝑵</m:t>
                    </m:r>
                  </m:oMath>
                </a14:m>
                <a:r>
                  <a:rPr lang="el-GR" sz="1800" b="1" dirty="0" smtClean="0">
                    <a:latin typeface="Cambria Math"/>
                  </a:rPr>
                  <a:t> σημείων ισοδυναμεί με την γραμμική αν ισχύει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/>
                          </a:rPr>
                          <m:t>𝑵</m:t>
                        </m:r>
                        <m:r>
                          <a:rPr lang="en-US" sz="1800" b="1" i="1" smtClean="0">
                            <a:latin typeface="Cambria Math"/>
                          </a:rPr>
                          <m:t>≥</m:t>
                        </m:r>
                        <m:r>
                          <a:rPr lang="en-US" sz="1800" b="1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l-GR" sz="18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−</m:t>
                    </m:r>
                    <m:r>
                      <a:rPr lang="el-GR" sz="1800" b="1" i="1">
                        <a:latin typeface="Cambria Math"/>
                      </a:rPr>
                      <m:t>𝟏</m:t>
                    </m:r>
                  </m:oMath>
                </a14:m>
                <a:endParaRPr lang="el-GR" sz="1800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3" t="-824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l-GR" sz="1800" dirty="0" smtClean="0"/>
                  <a:t>Να υπολογιστεί ο </a:t>
                </a:r>
                <a:r>
                  <a:rPr lang="en-US" sz="1800" dirty="0" smtClean="0"/>
                  <a:t>DFT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4-</a:t>
                </a:r>
                <a:r>
                  <a:rPr lang="el-GR" sz="1800" dirty="0" smtClean="0"/>
                  <a:t>σημείων της ακολουθίας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1800" b="0" i="1" dirty="0" smtClean="0">
                  <a:latin typeface="Cambria Math"/>
                </a:endParaRPr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+2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−3</m:t>
                          </m:r>
                        </m:e>
                      </m:d>
                    </m:oMath>
                  </m:oMathPara>
                </a14:m>
                <a:endParaRPr lang="el-GR" sz="1800" b="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n-US" sz="1800" b="1" u="sng" dirty="0"/>
                  <a:t>:</a:t>
                </a:r>
                <a:endParaRPr lang="el-GR" sz="1800" b="1" u="sng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1800" i="1">
                              <a:latin typeface="Cambria Math"/>
                            </a:rPr>
                            <m:t>𝑛𝑘</m:t>
                          </m:r>
                        </m:sup>
                      </m:sSubSup>
                      <m:r>
                        <a:rPr lang="en-US" sz="1800" b="0" i="1" smtClean="0">
                          <a:latin typeface="Cambria Math"/>
                        </a:rPr>
                        <m:t>=1+2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</m:sup>
                      </m:sSubSup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</m:sup>
                      </m:sSub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1800" b="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n-US" sz="1800" b="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396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υπολογιστεί ο </a:t>
                </a:r>
                <a:r>
                  <a:rPr lang="en-US" sz="1800" dirty="0"/>
                  <a:t>DFT</a:t>
                </a:r>
                <a:r>
                  <a:rPr lang="el-GR" sz="1800" dirty="0"/>
                  <a:t> </a:t>
                </a:r>
                <a:r>
                  <a:rPr lang="en-US" sz="1800" dirty="0" smtClean="0"/>
                  <a:t>N-</a:t>
                </a:r>
                <a:r>
                  <a:rPr lang="el-GR" sz="1800" dirty="0"/>
                  <a:t>σημείων της ακολουθίας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4+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𝜋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</m:den>
                        </m:f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   </m:t>
                    </m:r>
                  </m:oMath>
                </a14:m>
                <a:r>
                  <a:rPr lang="el-GR" sz="1800" b="0" i="1" dirty="0" smtClean="0">
                    <a:latin typeface="Cambria Math"/>
                  </a:rPr>
                  <a:t/>
                </a:r>
                <a:br>
                  <a:rPr lang="el-GR" sz="18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=0,1,…,</m:t>
                    </m:r>
                    <m:r>
                      <a:rPr lang="en-US" sz="1800" b="0" i="1" smtClean="0">
                        <a:latin typeface="Cambria Math"/>
                      </a:rPr>
                      <m:t>𝑁</m:t>
                    </m:r>
                    <m:r>
                      <a:rPr lang="en-US" sz="1800" b="0" i="1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endParaRPr lang="en-US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u="sng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=4+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𝑁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/>
                        </a:rPr>
                        <m:t>=4+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</m:sup>
                      </m:sSup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</a:rPr>
                            <m:t>(2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Επομένως 	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9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,         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=0                             </m:t>
                            </m:r>
                          </m:e>
                          <m:e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,         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=2 </m:t>
                            </m:r>
                            <m:r>
                              <m:rPr>
                                <m:sty m:val="p"/>
                              </m:rPr>
                              <a:rPr lang="el-GR" sz="1800" b="0" i="0" smtClean="0">
                                <a:latin typeface="Cambria Math"/>
                              </a:rPr>
                              <m:t>και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=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−2</m:t>
                            </m:r>
                          </m:e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0    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         </m:t>
                            </m:r>
                            <m:r>
                              <m:rPr>
                                <m:sty m:val="p"/>
                              </m:rPr>
                              <a:rPr lang="el-GR" sz="1800" b="0" i="0" smtClean="0">
                                <a:latin typeface="Cambria Math"/>
                              </a:rPr>
                              <m:t>αλλού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                          </m:t>
                            </m:r>
                          </m:e>
                        </m:eqArr>
                      </m:e>
                    </m:d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539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DFT</a:t>
                </a:r>
                <a:r>
                  <a:rPr lang="el-GR" sz="1800" dirty="0"/>
                  <a:t> Ν-σημείων, </a:t>
                </a:r>
                <a:r>
                  <a:rPr lang="el-GR" sz="1800" dirty="0" smtClean="0"/>
                  <a:t>του σήματος: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smtClean="0">
                          <a:latin typeface="Cambria Math"/>
                        </a:rPr>
                        <m:t>=</m:t>
                      </m:r>
                      <m:r>
                        <a:rPr lang="el-GR" sz="180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Ο </a:t>
                </a:r>
                <a:r>
                  <a:rPr lang="el-GR" sz="1800" dirty="0"/>
                  <a:t>μετασχηματισμός </a:t>
                </a:r>
                <a:r>
                  <a:rPr lang="en-US" sz="1800" dirty="0"/>
                  <a:t>DFT</a:t>
                </a:r>
                <a:r>
                  <a:rPr lang="el-GR" sz="1800" dirty="0"/>
                  <a:t> της μοναδιαίας διακριτής ώσης μπορεί εύκολα να υπολογιστεί από τον ορισμό του μετασχηματισμού </a:t>
                </a:r>
                <a:r>
                  <a:rPr lang="en-US" sz="1800" dirty="0"/>
                  <a:t>DFT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𝑁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bSup>
                            <m:sSub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𝑛𝑘</m:t>
                              </m:r>
                            </m:sup>
                          </m:sSub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=1          </m:t>
                      </m:r>
                      <m:r>
                        <a:rPr lang="el-GR" sz="1800" i="1">
                          <a:latin typeface="Cambria Math"/>
                        </a:rPr>
                        <m:t>𝑘</m:t>
                      </m:r>
                      <m:r>
                        <a:rPr lang="el-GR" sz="1800" i="1">
                          <a:latin typeface="Cambria Math"/>
                        </a:rPr>
                        <m:t>=0,1,…,</m:t>
                      </m:r>
                      <m:r>
                        <a:rPr lang="el-GR" sz="1800" i="1">
                          <a:latin typeface="Cambria Math"/>
                        </a:rPr>
                        <m:t>𝑁</m:t>
                      </m:r>
                      <m:r>
                        <a:rPr lang="el-GR" sz="18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Μια </a:t>
                </a:r>
                <a:r>
                  <a:rPr lang="el-GR" sz="1800" dirty="0"/>
                  <a:t>άλλη πιθανή προσέγγιση, θα ήταν να θυμηθούμε ότι ο </a:t>
                </a:r>
                <a:r>
                  <a:rPr lang="en-US" sz="1800" dirty="0"/>
                  <a:t>DFT</a:t>
                </a:r>
                <a:r>
                  <a:rPr lang="el-GR" sz="1800" dirty="0"/>
                  <a:t> αντιστοιχεί στα δείγματα του μετασχηματισμού </a:t>
                </a:r>
                <a:r>
                  <a:rPr lang="en-US" sz="1800" dirty="0"/>
                  <a:t>Z</a:t>
                </a:r>
                <a:r>
                  <a:rPr lang="el-GR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, που λαμβάνονται σε </a:t>
                </a:r>
                <a:r>
                  <a:rPr lang="en-US" sz="1800" dirty="0"/>
                  <a:t>N</a:t>
                </a:r>
                <a:r>
                  <a:rPr lang="el-GR" sz="1800" dirty="0"/>
                  <a:t> ισαπέχοντα σημεία γύρω από το μοναδιαίο κύκλο. Επειδή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, έπεται ότι είναι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624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12111</TotalTime>
  <Words>248</Words>
  <Application>Microsoft Office PowerPoint</Application>
  <PresentationFormat>On-screen Show (4:3)</PresentationFormat>
  <Paragraphs>227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Ψηφιακή Επεξεργασία Σημάτων</vt:lpstr>
      <vt:lpstr>Μετασχηματισμός Fourier Διακριτού Χρόνου</vt:lpstr>
      <vt:lpstr>Διακριτός Μετασχηματισμός Fourier (DFT)</vt:lpstr>
      <vt:lpstr>Ιδιότητες DFT</vt:lpstr>
      <vt:lpstr>Ιδιότητες DFT</vt:lpstr>
      <vt:lpstr>Κυκλική Συνέλιξη έναντι Γραμμικής</vt:lpstr>
      <vt:lpstr>Άσκηση 1</vt:lpstr>
      <vt:lpstr>Άσκηση 2</vt:lpstr>
      <vt:lpstr>Άσκηση 3</vt:lpstr>
      <vt:lpstr>Άσκηση 4</vt:lpstr>
      <vt:lpstr>Άσκηση 5</vt:lpstr>
      <vt:lpstr>Άσκηση 6</vt:lpstr>
      <vt:lpstr>Άσκηση 7</vt:lpstr>
      <vt:lpstr>Άσκηση 8</vt:lpstr>
      <vt:lpstr>Άσκηση 9</vt:lpstr>
      <vt:lpstr>Άσκηση 9(συνέχεια)</vt:lpstr>
      <vt:lpstr>Άσκηση 10</vt:lpstr>
      <vt:lpstr>Άσκηση 10 (συνέχεια)</vt:lpstr>
      <vt:lpstr>Άσκηση 10 (συνέχεια)</vt:lpstr>
      <vt:lpstr>Άσκηση 10 (συνέχεια)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389</cp:revision>
  <dcterms:created xsi:type="dcterms:W3CDTF">2012-03-18T08:27:36Z</dcterms:created>
  <dcterms:modified xsi:type="dcterms:W3CDTF">2017-05-08T12:45:29Z</dcterms:modified>
</cp:coreProperties>
</file>