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374" r:id="rId2"/>
    <p:sldId id="377" r:id="rId3"/>
    <p:sldId id="378" r:id="rId4"/>
    <p:sldId id="379" r:id="rId5"/>
    <p:sldId id="380" r:id="rId6"/>
    <p:sldId id="381" r:id="rId7"/>
    <p:sldId id="382" r:id="rId8"/>
    <p:sldId id="383" r:id="rId9"/>
    <p:sldId id="384" r:id="rId10"/>
    <p:sldId id="385" r:id="rId11"/>
    <p:sldId id="386" r:id="rId12"/>
    <p:sldId id="387" r:id="rId13"/>
    <p:sldId id="388" r:id="rId14"/>
    <p:sldId id="389" r:id="rId15"/>
    <p:sldId id="390" r:id="rId16"/>
    <p:sldId id="391" r:id="rId17"/>
    <p:sldId id="392" r:id="rId18"/>
    <p:sldId id="415" r:id="rId19"/>
    <p:sldId id="393" r:id="rId20"/>
    <p:sldId id="394" r:id="rId21"/>
    <p:sldId id="395" r:id="rId22"/>
    <p:sldId id="396" r:id="rId23"/>
    <p:sldId id="397" r:id="rId24"/>
    <p:sldId id="398" r:id="rId25"/>
    <p:sldId id="399" r:id="rId26"/>
    <p:sldId id="400" r:id="rId27"/>
    <p:sldId id="401" r:id="rId28"/>
    <p:sldId id="402" r:id="rId29"/>
    <p:sldId id="403" r:id="rId30"/>
    <p:sldId id="404" r:id="rId31"/>
    <p:sldId id="405" r:id="rId32"/>
    <p:sldId id="406" r:id="rId33"/>
    <p:sldId id="407" r:id="rId34"/>
    <p:sldId id="408" r:id="rId35"/>
    <p:sldId id="409" r:id="rId36"/>
    <p:sldId id="410" r:id="rId37"/>
    <p:sldId id="411" r:id="rId38"/>
    <p:sldId id="412" r:id="rId39"/>
    <p:sldId id="413" r:id="rId4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 varScale="1">
        <p:scale>
          <a:sx n="113" d="100"/>
          <a:sy n="113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C712D-4E10-42C1-BBF8-AE54445EBD61}" type="datetimeFigureOut">
              <a:rPr lang="el-GR" smtClean="0"/>
              <a:t>11/4/2016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CF03A-D350-460F-9139-F1CAF3DFAE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79313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80AA-DBBD-4BD1-BD2D-059C7ED4299B}" type="datetime1">
              <a:rPr lang="el-GR" smtClean="0"/>
              <a:t>11/4/2016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54361-01EF-48FF-A4D0-257B0D037D31}" type="datetime1">
              <a:rPr lang="el-GR" smtClean="0"/>
              <a:t>11/4/2016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3F0F-7C18-41AD-9F3F-F746777D9608}" type="datetime1">
              <a:rPr lang="el-GR" smtClean="0"/>
              <a:t>11/4/2016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1BF2-4DA8-45B2-921F-9DEEE6D7107C}" type="datetime1">
              <a:rPr lang="el-GR" smtClean="0"/>
              <a:t>11/4/2016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786B-6C03-4355-9270-2A6976F0711A}" type="datetime1">
              <a:rPr lang="el-GR" smtClean="0"/>
              <a:t>11/4/2016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734C-3612-436A-B59F-99C623B5532A}" type="datetime1">
              <a:rPr lang="el-GR" smtClean="0"/>
              <a:t>11/4/2016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64FE-164D-4E3D-8EA5-C37BD2414F5F}" type="datetime1">
              <a:rPr lang="el-GR" smtClean="0"/>
              <a:t>11/4/2016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442DB-45DB-4029-9E60-732B880ADF8D}" type="datetime1">
              <a:rPr lang="el-GR" smtClean="0"/>
              <a:t>11/4/2016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EB34-DBEF-4928-866C-26574F668C76}" type="datetime1">
              <a:rPr lang="el-GR" smtClean="0"/>
              <a:t>11/4/2016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40507-E899-42B8-8AAA-A82D3CE55C2F}" type="datetime1">
              <a:rPr lang="el-GR" smtClean="0"/>
              <a:t>11/4/2016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A55DE6EF-93F6-48DE-BEEB-19CEEF8B96E4}" type="datetime1">
              <a:rPr lang="el-GR" smtClean="0"/>
              <a:t>11/4/2016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en.wikipedia.org/wiki/Aliasin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en.wikipedia.org/wiki/Dynamic_range" TargetMode="Externa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%CE%9C-law_algorithm" TargetMode="External"/><Relationship Id="rId2" Type="http://schemas.openxmlformats.org/officeDocument/2006/relationships/hyperlink" Target="http://en.wikipedia.org/wiki/Compandin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://en.wikipedia.org/wiki/A-law_algorithm" TargetMode="Externa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://en.wikipedia.org/wiki/Two's_complement" TargetMode="Externa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Ψηφιακή Επεξεργασία Σημάτων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smtClean="0"/>
              <a:t>Επίκουρος Καθηγητής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111103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Ενότητα 7: Μετατροπή Σήματος από </a:t>
            </a:r>
            <a:br>
              <a:rPr lang="el-GR" sz="2800" b="1" dirty="0" smtClean="0"/>
            </a:br>
            <a:r>
              <a:rPr lang="el-GR" sz="2800" b="1" dirty="0" smtClean="0"/>
              <a:t>Αναλογική Μορφή σε Ψηφιακή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948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3394720" cy="5544616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Φάσμα σήματος εισόδου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𝛼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/>
                </a:r>
                <a:br>
                  <a:rPr lang="en-US" sz="1800" dirty="0" smtClean="0">
                    <a:solidFill>
                      <a:schemeClr val="tx1"/>
                    </a:solidFill>
                  </a:rPr>
                </a:br>
                <a:r>
                  <a:rPr lang="el-GR" sz="1800" dirty="0" smtClean="0">
                    <a:solidFill>
                      <a:schemeClr val="tx1"/>
                    </a:solidFill>
                  </a:rPr>
                  <a:t>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</a:rPr>
                      <m:t>=0</m:t>
                    </m:r>
                    <m:r>
                      <a:rPr lang="el-GR" sz="18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solidFill>
                          <a:schemeClr val="tx1"/>
                        </a:solidFill>
                        <a:latin typeface="Cambria Math"/>
                      </a:rPr>
                      <m:t>για</m:t>
                    </m:r>
                    <m:r>
                      <a:rPr lang="el-GR" sz="180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el-GR" sz="18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&gt;</m:t>
                    </m:r>
                    <m:sSub>
                      <m:sSub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</m:oMath>
                </a14:m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Φάσμα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</a:rPr>
                  <a:t> δειγματολη-</a:t>
                </a:r>
                <a:br>
                  <a:rPr lang="el-GR" sz="1800" dirty="0" smtClean="0">
                    <a:solidFill>
                      <a:schemeClr val="tx1"/>
                    </a:solidFill>
                  </a:rPr>
                </a:br>
                <a:r>
                  <a:rPr lang="el-GR" sz="1800" dirty="0" smtClean="0">
                    <a:solidFill>
                      <a:schemeClr val="tx1"/>
                    </a:solidFill>
                  </a:rPr>
                  <a:t>πτημένου σήματος όταν</a:t>
                </a:r>
                <a:r>
                  <a:rPr lang="el-GR" sz="1800" i="1" dirty="0" smtClean="0">
                    <a:solidFill>
                      <a:schemeClr val="tx1"/>
                    </a:solidFill>
                    <a:latin typeface="Cambria Math"/>
                  </a:rPr>
                  <a:t/>
                </a:r>
                <a:br>
                  <a:rPr lang="el-GR" sz="1800" i="1" dirty="0" smtClean="0">
                    <a:solidFill>
                      <a:schemeClr val="tx1"/>
                    </a:solidFill>
                    <a:latin typeface="Cambria Math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≥2</m:t>
                      </m:r>
                      <m:sSub>
                        <m:sSub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Φάσμα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el-GR" sz="1800" dirty="0">
                    <a:solidFill>
                      <a:schemeClr val="tx1"/>
                    </a:solidFill>
                  </a:rPr>
                  <a:t> δειγματολη-</a:t>
                </a:r>
                <a:br>
                  <a:rPr lang="el-GR" sz="1800" dirty="0">
                    <a:solidFill>
                      <a:schemeClr val="tx1"/>
                    </a:solidFill>
                  </a:rPr>
                </a:br>
                <a:r>
                  <a:rPr lang="el-GR" sz="1800" dirty="0">
                    <a:solidFill>
                      <a:schemeClr val="tx1"/>
                    </a:solidFill>
                  </a:rPr>
                  <a:t>πτημένου σήματος όταν</a:t>
                </a:r>
                <a:r>
                  <a:rPr lang="el-GR" sz="1800" i="1" dirty="0" smtClean="0">
                    <a:solidFill>
                      <a:schemeClr val="tx1"/>
                    </a:solidFill>
                    <a:latin typeface="Cambria Math"/>
                  </a:rPr>
                  <a:t/>
                </a:r>
                <a:br>
                  <a:rPr lang="el-GR" sz="1800" i="1" dirty="0" smtClean="0">
                    <a:solidFill>
                      <a:schemeClr val="tx1"/>
                    </a:solidFill>
                    <a:latin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𝒔</m:t>
                        </m:r>
                      </m:sub>
                    </m:sSub>
                    <m:r>
                      <a:rPr lang="en-US" sz="18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sz="18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𝟐</m:t>
                    </m:r>
                    <m:sSub>
                      <m:sSubPr>
                        <m:ctrlPr>
                          <a:rPr lang="en-US" sz="18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𝒇</m:t>
                        </m:r>
                      </m:e>
                      <m:sub>
                        <m:r>
                          <a:rPr lang="en-US" sz="18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 marL="0" indent="0" algn="l">
                  <a:buNone/>
                </a:pPr>
                <a:r>
                  <a:rPr lang="en-US" sz="1800" dirty="0" smtClean="0">
                    <a:solidFill>
                      <a:schemeClr val="tx1"/>
                    </a:solidFill>
                  </a:rPr>
                  <a:t/>
                </a:r>
                <a:br>
                  <a:rPr lang="en-US" sz="1800" dirty="0" smtClean="0">
                    <a:solidFill>
                      <a:schemeClr val="tx1"/>
                    </a:solidFill>
                  </a:rPr>
                </a:br>
                <a:r>
                  <a:rPr lang="el-GR" sz="1800" b="1" dirty="0" smtClean="0">
                    <a:solidFill>
                      <a:schemeClr val="tx1"/>
                    </a:solidFill>
                  </a:rPr>
                  <a:t>Φαινόμενο επικάλυψης</a:t>
                </a:r>
                <a:r>
                  <a:rPr lang="en-US" sz="1800" b="1" dirty="0" smtClean="0">
                    <a:solidFill>
                      <a:schemeClr val="tx1"/>
                    </a:solidFill>
                  </a:rPr>
                  <a:t> </a:t>
                </a:r>
                <a:br>
                  <a:rPr lang="en-US" sz="1800" b="1" dirty="0" smtClean="0">
                    <a:solidFill>
                      <a:schemeClr val="tx1"/>
                    </a:solidFill>
                  </a:rPr>
                </a:br>
                <a:r>
                  <a:rPr lang="en-US" sz="1800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sz="1800" dirty="0" smtClean="0">
                    <a:solidFill>
                      <a:schemeClr val="tx1"/>
                    </a:solidFill>
                    <a:hlinkClick r:id="rId2"/>
                  </a:rPr>
                  <a:t>aliasing effect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)</a:t>
                </a:r>
                <a:endParaRPr lang="el-GR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3394720" cy="5544616"/>
              </a:xfrm>
              <a:blipFill rotWithShape="1">
                <a:blip r:embed="rId3"/>
                <a:stretch>
                  <a:fillRect l="-14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/>
          <a:p>
            <a:r>
              <a:rPr lang="el-GR" dirty="0" smtClean="0"/>
              <a:t>Ιδανική</a:t>
            </a:r>
            <a:r>
              <a:rPr lang="en-US" dirty="0" smtClean="0"/>
              <a:t> </a:t>
            </a:r>
            <a:r>
              <a:rPr lang="el-GR" dirty="0" smtClean="0"/>
              <a:t>Δειγματοληψία</a:t>
            </a:r>
            <a:r>
              <a:rPr lang="en-US" dirty="0" smtClean="0"/>
              <a:t> (</a:t>
            </a:r>
            <a:r>
              <a:rPr lang="el-GR" dirty="0" smtClean="0"/>
              <a:t>Πεδίο Συχνότητας)</a:t>
            </a:r>
            <a:endParaRPr lang="el-G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784" y="1052736"/>
            <a:ext cx="32766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429" y="2420888"/>
            <a:ext cx="555307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904" y="4509120"/>
            <a:ext cx="55626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5056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924944"/>
            <a:ext cx="6400800" cy="1752600"/>
          </a:xfrm>
        </p:spPr>
        <p:txBody>
          <a:bodyPr/>
          <a:lstStyle/>
          <a:p>
            <a:r>
              <a:rPr lang="el-GR" b="1" dirty="0"/>
              <a:t>Φυσική Δειγματοληψία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741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Φυσική Δειγματοληψία (Πεδίο Χρόνου)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1182788"/>
                <a:ext cx="8496944" cy="51887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Στη 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φυσική δειγματοληψία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το </a:t>
                </a:r>
                <a:r>
                  <a:rPr lang="el-GR" dirty="0" err="1" smtClean="0">
                    <a:latin typeface="Cambria Math" pitchFamily="18" charset="0"/>
                    <a:ea typeface="Cambria Math" pitchFamily="18" charset="0"/>
                  </a:rPr>
                  <a:t>δειγματολαμβανόμενο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  <a:ea typeface="Cambria Math" pitchFamily="18" charset="0"/>
                          </a:rPr>
                          <m:t>𝑛𝑠</m:t>
                        </m:r>
                      </m:sub>
                    </m:sSub>
                    <m:d>
                      <m:d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προκύπτει από τον πολλαπλασιασμό του σήματος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με μία περιοδική ακολουθία ορθογώνιων παλμών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, δηλ. ισχύει :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Cambria Math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l-GR" b="0" i="1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  <a:ea typeface="Cambria Math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ό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είναι μία περιοδική 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ακολουθία ορθογώνιων παλμών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(παλμοσειρά) με περίοδο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  <m:r>
                      <a:rPr lang="el-GR" b="0" i="1" dirty="0" smtClean="0">
                        <a:latin typeface="Cambria Math"/>
                        <a:ea typeface="Cambria Math" pitchFamily="18" charset="0"/>
                      </a:rPr>
                      <m:t>.</m:t>
                    </m:r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Κάθε ορθογώνιος παλμός έχει άνοιγμα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𝑑</m:t>
                    </m:r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και πλάτος ίσο 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με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τη μονάδα.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Η 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δειγματοληψία ονομάζεται </a:t>
                </a:r>
                <a:r>
                  <a:rPr lang="el-GR" b="1" dirty="0">
                    <a:latin typeface="Cambria Math" pitchFamily="18" charset="0"/>
                    <a:ea typeface="Cambria Math" pitchFamily="18" charset="0"/>
                  </a:rPr>
                  <a:t>φυσική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, 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επειδή 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η κορυφή κάθε παλμού στο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𝑛𝑠</m:t>
                        </m:r>
                      </m:sub>
                    </m:sSub>
                    <m:d>
                      <m:d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διατηρεί 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το σχήμα του αντίστοιχου με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αυτού 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αναλογικού τμήματος κατά τη 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διάρκεια 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του χρονικού διαστήματος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του παλμού.</a:t>
                </a:r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82788"/>
                <a:ext cx="8496944" cy="5188728"/>
              </a:xfrm>
              <a:prstGeom prst="rect">
                <a:avLst/>
              </a:prstGeom>
              <a:blipFill rotWithShape="1">
                <a:blip r:embed="rId2"/>
                <a:stretch>
                  <a:fillRect l="-574" t="-705" r="-1220" b="-82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284984"/>
            <a:ext cx="4473718" cy="2059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314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Φυσική Δειγματοληψία (Πεδίο Συχνότητας)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1182788"/>
                <a:ext cx="8496944" cy="5441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Το ανάπτυγμα σε σειρά 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Fourier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της παλμοσειράς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i="1" dirty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, είναι: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/>
                              <a:ea typeface="Cambria Math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 dirty="0" smtClean="0">
                              <a:latin typeface="Cambria Math"/>
                              <a:ea typeface="Cambria Math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 dirty="0" smtClean="0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 dirty="0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 dirty="0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  <m:r>
                        <a:rPr lang="el-GR" b="0" i="0" dirty="0" smtClean="0">
                          <a:latin typeface="Cambria Math"/>
                          <a:ea typeface="Cambria Math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l-GR" dirty="0">
                          <a:latin typeface="Cambria Math"/>
                          <a:ea typeface="Cambria Math" pitchFamily="18" charset="0"/>
                        </a:rPr>
                        <m:t>όπου</m:t>
                      </m:r>
                      <m:r>
                        <a:rPr lang="el-GR" b="0" i="1" dirty="0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b="0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l-GR" b="0" i="1" dirty="0" smtClean="0">
                              <a:latin typeface="Cambria Math"/>
                              <a:ea typeface="Cambria Math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dirty="0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2</m:t>
                          </m:r>
                          <m:r>
                            <a:rPr lang="el-GR" b="0" i="1" dirty="0" smtClean="0">
                              <a:latin typeface="Cambria Math"/>
                              <a:ea typeface="Cambria Math" pitchFamily="18" charset="0"/>
                            </a:rPr>
                            <m:t>𝜋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b="0" i="1" dirty="0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r>
                        <a:rPr lang="el-GR" b="0" i="0" dirty="0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b="0" i="0" dirty="0" smtClean="0">
                          <a:latin typeface="Cambria Math"/>
                          <a:ea typeface="Cambria Math" pitchFamily="18" charset="0"/>
                        </a:rPr>
                        <m:t>και</m:t>
                      </m:r>
                      <m:r>
                        <a:rPr lang="el-GR" b="0" i="0" dirty="0" smtClean="0">
                          <a:latin typeface="Cambria Math"/>
                          <a:ea typeface="Cambria Math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i="1" dirty="0">
                          <a:latin typeface="Cambria Math"/>
                          <a:ea typeface="Cambria Math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𝑑</m:t>
                          </m:r>
                        </m:num>
                        <m:den>
                          <m:sSub>
                            <m:sSub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dirty="0">
                              <a:latin typeface="Cambria Math"/>
                              <a:ea typeface="Cambria Math" pitchFamily="18" charset="0"/>
                            </a:rPr>
                            <m:t>sin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⁡(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l-GR" i="1" dirty="0">
                                  <a:latin typeface="Cambria Math"/>
                                  <a:ea typeface="Cambria Math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𝑑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/2)</m:t>
                          </m:r>
                        </m:num>
                        <m:den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l-GR" i="1" dirty="0">
                                  <a:latin typeface="Cambria Math"/>
                                  <a:ea typeface="Cambria Math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𝑑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/2</m:t>
                          </m:r>
                        </m:den>
                      </m:f>
                    </m:oMath>
                  </m:oMathPara>
                </a14:m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Τότε θα είναι: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𝑛𝑠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Cambria Math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l-GR" i="1">
                          <a:latin typeface="Cambria Math"/>
                          <a:ea typeface="Cambria Math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l-GR" b="0" i="1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Cambria Math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nary>
                        <m:naryPr>
                          <m:chr m:val="∑"/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i="1" dirty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i="1" dirty="0">
                                      <a:latin typeface="Cambria Math"/>
                                      <a:ea typeface="Cambria Math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  <m:r>
                        <a:rPr lang="el-GR" b="0" i="1" dirty="0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l-GR" b="0" i="1" dirty="0" smtClean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𝑚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(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) </m:t>
                          </m:r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i="1" dirty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i="1" dirty="0">
                                      <a:latin typeface="Cambria Math"/>
                                      <a:ea typeface="Cambria Math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Από την ιδιότητα ολίσθησης συχνότητας του μετασχηματισμού 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Fourier,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έχουμε: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𝑛𝑠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l-GR" b="0" i="1" smtClean="0">
                              <a:latin typeface="Cambria Math"/>
                              <a:ea typeface="Cambria Math" pitchFamily="18" charset="0"/>
                            </a:rPr>
                            <m:t>𝜔</m:t>
                          </m:r>
                        </m:e>
                      </m:d>
                      <m:r>
                        <a:rPr lang="el-GR" i="1" dirty="0">
                          <a:latin typeface="Cambria Math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l-GR" i="1" dirty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𝑀</m:t>
                          </m:r>
                          <m:d>
                            <m:dPr>
                              <m:ctrlP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l-GR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𝜔</m:t>
                              </m:r>
                              <m:r>
                                <a:rPr lang="el-GR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Άρα το φάσμα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 pitchFamily="18" charset="0"/>
                          </a:rPr>
                          <m:t>𝑛𝑠</m:t>
                        </m:r>
                      </m:sub>
                    </m:sSub>
                    <m:r>
                      <a:rPr lang="el-GR" b="0" i="1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l-GR" b="0" i="1" smtClean="0">
                        <a:latin typeface="Cambria Math"/>
                        <a:ea typeface="Cambria Math" pitchFamily="18" charset="0"/>
                      </a:rPr>
                      <m:t>𝜔</m:t>
                    </m:r>
                    <m:r>
                      <a:rPr lang="el-GR" b="0" i="1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αποτελεί μία σταθμισμένη εκδοχή του φάσματος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  <a:ea typeface="Cambria Math" pitchFamily="18" charset="0"/>
                      </a:rPr>
                      <m:t>𝛭</m:t>
                    </m:r>
                    <m:r>
                      <a:rPr lang="el-GR" i="1" dirty="0" err="1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l-GR" i="1" dirty="0" err="1" smtClean="0">
                        <a:latin typeface="Cambria Math"/>
                        <a:ea typeface="Cambria Math" pitchFamily="18" charset="0"/>
                      </a:rPr>
                      <m:t>𝜔</m:t>
                    </m:r>
                    <m:r>
                      <a:rPr lang="el-GR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κεντραρισμένη σε ακέραια πολλαπλάσια της συχνότητας δειγματοληψίας (βλ. επόμενη διαφάνεια).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b="1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l-GR" b="1" i="1" dirty="0" smtClean="0">
                            <a:latin typeface="Cambria Math"/>
                            <a:ea typeface="Cambria Math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 dirty="0" smtClean="0">
                            <a:latin typeface="Cambria Math"/>
                            <a:ea typeface="Cambria Math" pitchFamily="18" charset="0"/>
                          </a:rPr>
                          <m:t>𝒔</m:t>
                        </m:r>
                      </m:sub>
                    </m:sSub>
                    <m:r>
                      <a:rPr lang="en-US" b="1" i="1" dirty="0" smtClean="0">
                        <a:latin typeface="Cambria Math"/>
                        <a:ea typeface="Cambria Math" pitchFamily="18" charset="0"/>
                      </a:rPr>
                      <m:t>≥</m:t>
                    </m:r>
                    <m:r>
                      <a:rPr lang="en-US" b="1" i="1" dirty="0" smtClean="0">
                        <a:latin typeface="Cambria Math"/>
                        <a:ea typeface="Cambria Math" pitchFamily="18" charset="0"/>
                      </a:rPr>
                      <m:t>𝟐</m:t>
                    </m:r>
                    <m:sSub>
                      <m:sSubPr>
                        <m:ctrlPr>
                          <a:rPr lang="el-GR" b="1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l-GR" b="1" i="1" dirty="0" smtClean="0">
                            <a:latin typeface="Cambria Math"/>
                            <a:ea typeface="Cambria Math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 dirty="0" smtClean="0">
                            <a:latin typeface="Cambria Math"/>
                            <a:ea typeface="Cambria Math" pitchFamily="18" charset="0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,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τότε το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μπορεί να ανακτηθεί από 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 pitchFamily="18" charset="0"/>
                          </a:rPr>
                          <m:t>𝑛𝑠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με φιλτράρισμα χαμηλών συχνοτήτων.</a:t>
                </a:r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82788"/>
                <a:ext cx="8496944" cy="5441939"/>
              </a:xfrm>
              <a:prstGeom prst="rect">
                <a:avLst/>
              </a:prstGeom>
              <a:blipFill rotWithShape="1">
                <a:blip r:embed="rId2"/>
                <a:stretch>
                  <a:fillRect l="-574" t="-672" b="-78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140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Φυσική Δειγματοληψία (Χρόνος – Συχνότητα)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57303"/>
            <a:ext cx="8784976" cy="560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21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708920"/>
            <a:ext cx="6400800" cy="1752600"/>
          </a:xfrm>
        </p:spPr>
        <p:txBody>
          <a:bodyPr/>
          <a:lstStyle/>
          <a:p>
            <a:r>
              <a:rPr lang="el-GR" b="1" dirty="0"/>
              <a:t>Δειγματοληψία Οριζόντιας Κορυφής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31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Δειγματοληψία Οριζόντιας Κορυφής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1124744"/>
                <a:ext cx="8496944" cy="5180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Είναι η απλούστερη και δημοφιλέστερη πρακτική μέθοδος δειγματοληψίας, που παράγει ένα </a:t>
                </a:r>
                <a:r>
                  <a:rPr lang="el-GR" dirty="0" err="1" smtClean="0">
                    <a:latin typeface="Cambria Math" pitchFamily="18" charset="0"/>
                    <a:ea typeface="Cambria Math" pitchFamily="18" charset="0"/>
                  </a:rPr>
                  <a:t>δειγματολαμβανόμενο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σήμα με 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οριζόντια κορυφή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.</a:t>
                </a: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Ονομάζεται επίσης και 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διαμόρφωση  πλάτους </a:t>
                </a:r>
                <a:br>
                  <a:rPr lang="el-GR" b="1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παλμών 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(Pulse Amplitude Modulation - PAM)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,</a:t>
                </a:r>
                <a:br>
                  <a:rPr lang="el-GR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επειδή τα πλάτη των ορθογωνίων παλμών 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l-GR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μεταβάλλονται ανάλογα με τις στιγμιαίες </a:t>
                </a:r>
                <a:br>
                  <a:rPr lang="el-GR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τιμές δειγματοληψίας του αναλογικού </a:t>
                </a:r>
                <a:br>
                  <a:rPr lang="el-GR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σήματος πληροφορίας.</a:t>
                </a: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Το 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σήμα </a:t>
                </a:r>
                <a:r>
                  <a:rPr lang="en-US" b="1" dirty="0" smtClean="0">
                    <a:latin typeface="Cambria Math" pitchFamily="18" charset="0"/>
                    <a:ea typeface="Cambria Math" pitchFamily="18" charset="0"/>
                  </a:rPr>
                  <a:t>PAM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περιγράφεται από τη σχέση:</a:t>
                </a:r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𝑚</m:t>
                          </m:r>
                          <m:d>
                            <m:d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𝑡</m:t>
                              </m:r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b="0" i="1" dirty="0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𝑚</m:t>
                          </m:r>
                          <m:d>
                            <m:d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𝑡</m:t>
                              </m:r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)∗</m:t>
                              </m:r>
                              <m:r>
                                <a:rPr lang="el-GR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𝛿</m:t>
                              </m:r>
                              <m:r>
                                <a:rPr lang="el-GR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(</m:t>
                              </m:r>
                              <m:r>
                                <a:rPr lang="en-US" b="0" i="1" dirty="0" smtClean="0">
                                  <a:latin typeface="Cambria Math"/>
                                  <a:ea typeface="Cambria Math" pitchFamily="18" charset="0"/>
                                </a:rPr>
                                <m:t>𝑡</m:t>
                              </m:r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i="1" dirty="0">
                          <a:latin typeface="Cambria Math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𝑚</m:t>
                          </m:r>
                          <m:d>
                            <m:d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el-GR" i="1" dirty="0">
                              <a:latin typeface="Cambria Math"/>
                              <a:ea typeface="Cambria Math" pitchFamily="18" charset="0"/>
                            </a:rPr>
                            <m:t>𝛿</m:t>
                          </m:r>
                          <m:r>
                            <a:rPr lang="el-GR" i="1" dirty="0">
                              <a:latin typeface="Cambria Math"/>
                              <a:ea typeface="Cambria Math" pitchFamily="18" charset="0"/>
                            </a:rPr>
                            <m:t>(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−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/>
                                  <a:ea typeface="Cambria Math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)∗</m:t>
                          </m:r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𝑝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(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)</m:t>
                          </m:r>
                        </m:e>
                      </m:nary>
                      <m:r>
                        <a:rPr lang="en-US" i="1" dirty="0">
                          <a:latin typeface="Cambria Math"/>
                          <a:ea typeface="Cambria Math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  <m:t>𝒔</m:t>
                          </m:r>
                        </m:sub>
                      </m:sSub>
                      <m:d>
                        <m:dPr>
                          <m:ctrlP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  <m:t>𝒕</m:t>
                          </m:r>
                        </m:e>
                      </m:d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∗</m:t>
                      </m:r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𝒑</m:t>
                      </m:r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(</m:t>
                      </m:r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𝒕</m:t>
                      </m:r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)</m:t>
                      </m:r>
                    </m:oMath>
                  </m:oMathPara>
                </a14:m>
                <a:endParaRPr lang="el-GR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ό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είναι το ιδανικά </a:t>
                </a:r>
                <a:r>
                  <a:rPr lang="el-GR" dirty="0" err="1" smtClean="0">
                    <a:latin typeface="Cambria Math" pitchFamily="18" charset="0"/>
                    <a:ea typeface="Cambria Math" pitchFamily="18" charset="0"/>
                  </a:rPr>
                  <a:t>δειγματοληπτημένο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σήμα.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24744"/>
                <a:ext cx="8496944" cy="5180777"/>
              </a:xfrm>
              <a:prstGeom prst="rect">
                <a:avLst/>
              </a:prstGeom>
              <a:blipFill rotWithShape="1">
                <a:blip r:embed="rId2"/>
                <a:stretch>
                  <a:fillRect l="-574" t="-707" b="-94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77" t="10814" b="10455"/>
          <a:stretch/>
        </p:blipFill>
        <p:spPr bwMode="auto">
          <a:xfrm>
            <a:off x="5004048" y="1740997"/>
            <a:ext cx="4104456" cy="262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983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Δειγματοληψίας Οριζόντιας Κορυφής </a:t>
            </a:r>
            <a:br>
              <a:rPr lang="el-GR" dirty="0" smtClean="0"/>
            </a:br>
            <a:r>
              <a:rPr lang="el-GR" dirty="0" smtClean="0"/>
              <a:t>(Πεδίο Συχνότητας)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196752"/>
                <a:ext cx="4608512" cy="554461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700" dirty="0" smtClean="0"/>
                  <a:t>Το φάσμα του</a:t>
                </a:r>
                <a:r>
                  <a:rPr lang="en-US" sz="1700" dirty="0" smtClean="0"/>
                  <a:t> PAM</a:t>
                </a:r>
                <a:r>
                  <a:rPr lang="el-GR" sz="1700" dirty="0" smtClean="0"/>
                  <a:t> σήματος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700" i="1" dirty="0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700" i="1" dirty="0" smtClean="0">
                        <a:latin typeface="Cambria Math"/>
                      </a:rPr>
                      <m:t>(</m:t>
                    </m:r>
                    <m:r>
                      <a:rPr lang="en-US" sz="1700" i="1" dirty="0" smtClean="0">
                        <a:latin typeface="Cambria Math"/>
                      </a:rPr>
                      <m:t>𝑡</m:t>
                    </m:r>
                    <m:r>
                      <a:rPr lang="en-US" sz="17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700" dirty="0" smtClean="0"/>
                  <a:t> είναι:</a:t>
                </a:r>
                <a:br>
                  <a:rPr lang="el-GR" sz="1700" dirty="0" smtClean="0"/>
                </a:br>
                <a:endParaRPr lang="en-US" sz="1700" dirty="0" smtClean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700" i="1" dirty="0" smtClean="0">
                              <a:latin typeface="Cambria Math"/>
                            </a:rPr>
                            <m:t>𝑆</m:t>
                          </m:r>
                        </m:sub>
                      </m:sSub>
                      <m:d>
                        <m:dPr>
                          <m:ctrlPr>
                            <a:rPr lang="en-US" sz="17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7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700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7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sz="1700" i="1" dirty="0" smtClean="0">
                              <a:latin typeface="Cambria Math"/>
                            </a:rPr>
                            <m:t>𝑆</m:t>
                          </m:r>
                        </m:sub>
                      </m:sSub>
                      <m:d>
                        <m:dPr>
                          <m:ctrlPr>
                            <a:rPr lang="en-US" sz="17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7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700" b="0" i="1" dirty="0" smtClean="0">
                          <a:latin typeface="Cambria Math"/>
                        </a:rPr>
                        <m:t> </m:t>
                      </m:r>
                      <m:r>
                        <a:rPr lang="en-US" sz="1700" i="1" dirty="0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17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7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700" b="0" i="1" dirty="0" smtClean="0">
                          <a:latin typeface="Cambria Math"/>
                        </a:rPr>
                        <m:t>=</m:t>
                      </m:r>
                      <m:r>
                        <a:rPr lang="el-GR" sz="17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7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7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7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700" i="1" dirty="0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700" b="0" i="1" dirty="0" smtClean="0">
                                  <a:latin typeface="Cambria Math"/>
                                </a:rPr>
                                <m:t>𝑆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n-US" sz="17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700" b="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700" b="0" i="1" dirty="0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700" i="1" dirty="0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700" b="0" i="1" dirty="0" smtClean="0">
                              <a:latin typeface="Cambria Math"/>
                            </a:rPr>
                            <m:t>𝑀</m:t>
                          </m:r>
                          <m:d>
                            <m:dPr>
                              <m:ctrlPr>
                                <a:rPr lang="en-US" sz="1700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700" b="0" i="1" dirty="0" smtClean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700" b="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700" b="0" i="1" dirty="0" smtClean="0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700" b="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700" b="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700" b="0" i="1" dirty="0" smtClean="0">
                                      <a:latin typeface="Cambria Math"/>
                                    </a:rPr>
                                    <m:t>𝑆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7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sz="1700" b="0" i="1" dirty="0" smtClean="0">
                              <a:latin typeface="Cambria Math"/>
                            </a:rPr>
                            <m:t>𝑃</m:t>
                          </m:r>
                          <m:r>
                            <a:rPr lang="en-US" sz="1700" b="0" i="1" dirty="0" smtClean="0">
                              <a:latin typeface="Cambria Math"/>
                            </a:rPr>
                            <m:t>(</m:t>
                          </m:r>
                          <m:r>
                            <a:rPr lang="el-GR" sz="1700" b="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l-GR" sz="1700" b="0" i="1" dirty="0" smtClean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1700" dirty="0" smtClean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700" dirty="0" smtClean="0"/>
                  <a:t>Η </a:t>
                </a:r>
                <a:r>
                  <a:rPr lang="en-US" sz="1700" dirty="0" smtClean="0"/>
                  <a:t>PAM </a:t>
                </a:r>
                <a:r>
                  <a:rPr lang="el-GR" sz="1700" dirty="0" smtClean="0"/>
                  <a:t>διαμόρφωση είναι ισοδύναμη με τη διέλευση ιδανικά </a:t>
                </a:r>
                <a:r>
                  <a:rPr lang="el-GR" sz="1700" dirty="0" err="1" smtClean="0"/>
                  <a:t>δειγματολαμβανόμενου</a:t>
                </a:r>
                <a:r>
                  <a:rPr lang="el-GR" sz="1700" dirty="0" smtClean="0"/>
                  <a:t> σήματος από φίλτρο με απόκριση συχνότητας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/>
                      </a:rPr>
                      <m:t>𝐻</m:t>
                    </m:r>
                    <m:r>
                      <a:rPr lang="en-US" sz="1700" i="1" dirty="0" smtClean="0">
                        <a:latin typeface="Cambria Math"/>
                      </a:rPr>
                      <m:t>(</m:t>
                    </m:r>
                    <m:r>
                      <a:rPr lang="el-GR" sz="1700" i="1" dirty="0" smtClean="0">
                        <a:latin typeface="Cambria Math"/>
                      </a:rPr>
                      <m:t>𝜔</m:t>
                    </m:r>
                    <m:r>
                      <a:rPr lang="el-GR" sz="1700" i="1" dirty="0" smtClean="0">
                        <a:latin typeface="Cambria Math"/>
                      </a:rPr>
                      <m:t>)=</m:t>
                    </m:r>
                    <m:r>
                      <a:rPr lang="en-US" sz="1700" i="1" dirty="0" smtClean="0">
                        <a:latin typeface="Cambria Math"/>
                      </a:rPr>
                      <m:t>𝑃</m:t>
                    </m:r>
                    <m:r>
                      <a:rPr lang="en-US" sz="1700" i="1" dirty="0" smtClean="0">
                        <a:latin typeface="Cambria Math"/>
                      </a:rPr>
                      <m:t>(</m:t>
                    </m:r>
                    <m:r>
                      <a:rPr lang="el-GR" sz="1700" i="1" dirty="0" smtClean="0">
                        <a:latin typeface="Cambria Math"/>
                      </a:rPr>
                      <m:t>𝜔</m:t>
                    </m:r>
                    <m:r>
                      <a:rPr lang="el-GR" sz="17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700" dirty="0" smtClean="0"/>
                  <a:t>. 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700" dirty="0" smtClean="0"/>
                  <a:t>Η χαρακτηριστική κλίσης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/>
                      </a:rPr>
                      <m:t>𝑃</m:t>
                    </m:r>
                    <m:r>
                      <a:rPr lang="en-US" sz="1700" i="1" dirty="0" smtClean="0">
                        <a:latin typeface="Cambria Math"/>
                      </a:rPr>
                      <m:t>(</m:t>
                    </m:r>
                    <m:r>
                      <a:rPr lang="el-GR" sz="1700" i="1" dirty="0" smtClean="0">
                        <a:latin typeface="Cambria Math"/>
                      </a:rPr>
                      <m:t>𝜔</m:t>
                    </m:r>
                    <m:r>
                      <a:rPr lang="el-GR" sz="17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700" dirty="0" smtClean="0"/>
                  <a:t> λειτουργεί σαν βαθυπερατό φίλτρο και </a:t>
                </a:r>
                <a:r>
                  <a:rPr lang="el-GR" sz="1700" b="1" dirty="0" smtClean="0"/>
                  <a:t>εξασθενεί τις υψηλές συχνότητες του σήματος </a:t>
                </a:r>
                <a:r>
                  <a:rPr lang="el-GR" sz="1700" dirty="0" smtClean="0"/>
                  <a:t>(φαινόμενο ανοίγματος). Όσο μεγαλύτερη η διάρκεια 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/>
                      </a:rPr>
                      <m:t>𝑑</m:t>
                    </m:r>
                  </m:oMath>
                </a14:m>
                <a:r>
                  <a:rPr lang="el-GR" sz="1700" dirty="0" smtClean="0"/>
                  <a:t> του παλμού, τόσο ισχυρότερο το φαινόμενο.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700" dirty="0" smtClean="0"/>
                  <a:t>Το φαινόμενο ανοίγματος μπορεί να αγν</a:t>
                </a:r>
                <a:r>
                  <a:rPr lang="el-GR" sz="1700" dirty="0"/>
                  <a:t>ο</a:t>
                </a:r>
                <a:r>
                  <a:rPr lang="el-GR" sz="1700" dirty="0" smtClean="0"/>
                  <a:t>ηθεί αν ισχύει </a:t>
                </a:r>
                <a14:m>
                  <m:oMath xmlns:m="http://schemas.openxmlformats.org/officeDocument/2006/math">
                    <m:r>
                      <a:rPr lang="en-US" sz="1700" i="1" dirty="0">
                        <a:latin typeface="Cambria Math"/>
                      </a:rPr>
                      <m:t>𝑑</m:t>
                    </m:r>
                    <m:r>
                      <a:rPr lang="en-US" sz="1700" i="1" dirty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sz="17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700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700" i="1" dirty="0">
                            <a:latin typeface="Cambria Math"/>
                          </a:rPr>
                          <m:t>𝑆</m:t>
                        </m:r>
                      </m:sub>
                    </m:sSub>
                    <m:r>
                      <a:rPr lang="en-US" sz="1700" i="1" dirty="0" smtClean="0">
                        <a:latin typeface="Cambria Math"/>
                      </a:rPr>
                      <m:t>≤0,1</m:t>
                    </m:r>
                  </m:oMath>
                </a14:m>
                <a:endParaRPr lang="el-GR" sz="1700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196752"/>
                <a:ext cx="4608512" cy="5544616"/>
              </a:xfrm>
              <a:blipFill rotWithShape="1">
                <a:blip r:embed="rId2"/>
                <a:stretch>
                  <a:fillRect l="-794" t="-330" r="-92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573" y="1196753"/>
            <a:ext cx="4367931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353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ο ρυθμός </a:t>
                </a:r>
                <a:r>
                  <a:rPr lang="en-US" sz="1800" dirty="0" smtClean="0"/>
                  <a:t>Nyquist</a:t>
                </a:r>
                <a:r>
                  <a:rPr lang="el-GR" sz="1800" dirty="0" smtClean="0"/>
                  <a:t> για 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b="0" i="0" smtClean="0">
                            <a:latin typeface="Cambria Math"/>
                          </a:rPr>
                          <m:t>ω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800" dirty="0" smtClean="0"/>
                  <a:t>, </a:t>
                </a:r>
                <a:r>
                  <a:rPr lang="el-GR" sz="1800" dirty="0" smtClean="0"/>
                  <a:t>να βρεθεί ο ρυθμός </a:t>
                </a:r>
                <a:r>
                  <a:rPr lang="en-US" sz="1800" dirty="0" smtClean="0"/>
                  <a:t>Nyquist</a:t>
                </a:r>
                <a:r>
                  <a:rPr lang="el-GR" sz="1800" dirty="0" smtClean="0"/>
                  <a:t> για το σήμα:</a:t>
                </a:r>
              </a:p>
              <a:p>
                <a:pPr marL="400050" lvl="1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𝑑𝑥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</a:t>
                </a:r>
                <a:r>
                  <a:rPr lang="el-GR" sz="1800" dirty="0"/>
                  <a:t>να υπολογίσουμε τον DTFT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 dirty="0" err="1" smtClean="0">
                            <a:latin typeface="Cambria Math"/>
                          </a:rPr>
                          <m:t>𝛼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err="1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χρησιμοποιούμε την ιδιότητα της παραγώγισης του DTFT , από την οποία προκύπτει ότι: </a:t>
                </a:r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𝑎</m:t>
                          </m:r>
                        </m:sub>
                      </m:sSub>
                      <m:r>
                        <a:rPr lang="en-US" sz="1800" b="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𝑗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n-US" sz="1800" b="0" i="1" dirty="0" smtClean="0">
                          <a:latin typeface="Cambria Math"/>
                        </a:rPr>
                        <m:t>)</m:t>
                      </m:r>
                      <m:r>
                        <a:rPr lang="el-GR" sz="1800" i="1" dirty="0">
                          <a:latin typeface="Cambria Math"/>
                        </a:rPr>
                        <m:t> = </m:t>
                      </m:r>
                      <m:r>
                        <a:rPr lang="el-GR" sz="1800" i="1" dirty="0" err="1">
                          <a:latin typeface="Cambria Math"/>
                        </a:rPr>
                        <m:t>𝑗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18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𝑎</m:t>
                          </m:r>
                        </m:sub>
                      </m:sSub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𝑗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Παρατηρούμε </a:t>
                </a:r>
                <a:r>
                  <a:rPr lang="el-GR" sz="1800" dirty="0"/>
                  <a:t>ότι δεν προκύπτει κάποια αλλαγή στο πεδίο της συχνότητας, επομένως και η συχνότητα Nyquist παραμένει σταθερή. </a:t>
                </a:r>
                <a:endParaRPr lang="el-GR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0694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2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ο ρυθμός </a:t>
                </a:r>
                <a:r>
                  <a:rPr lang="en-US" sz="1800" dirty="0" smtClean="0"/>
                  <a:t>Nyquist</a:t>
                </a:r>
                <a:r>
                  <a:rPr lang="el-GR" sz="1800" dirty="0" smtClean="0"/>
                  <a:t> για 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b="0" i="0" smtClean="0">
                            <a:latin typeface="Cambria Math"/>
                          </a:rPr>
                          <m:t>ω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800" dirty="0" smtClean="0"/>
                  <a:t>, </a:t>
                </a:r>
                <a:r>
                  <a:rPr lang="el-GR" sz="1800" dirty="0" smtClean="0"/>
                  <a:t>να βρεθεί ο ρυθμός </a:t>
                </a:r>
                <a:r>
                  <a:rPr lang="en-US" sz="1800" dirty="0" smtClean="0"/>
                  <a:t>Nyquist</a:t>
                </a:r>
                <a:r>
                  <a:rPr lang="el-GR" sz="1800" dirty="0" smtClean="0"/>
                  <a:t> για το σήμα:</a:t>
                </a:r>
              </a:p>
              <a:p>
                <a:pPr marL="400050" lvl="1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b="0" i="0" smtClean="0">
                                  <a:latin typeface="Cambria Math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δοθείσα πράξη υποδηλώνει διαμόρφωση και μάλιστα διαμόρφωση πλάτους. 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Είναι γνωστό ότι κατά τη διαμόρφωση ενός σήματος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 με έναν όρο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800">
                                    <a:latin typeface="Cambria Math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el-GR" sz="1800" b="0" i="1" smtClean="0">
                            <a:latin typeface="Cambria Math"/>
                          </a:rPr>
                          <m:t>,</m:t>
                        </m:r>
                      </m:e>
                    </m:func>
                  </m:oMath>
                </a14:m>
                <a:r>
                  <a:rPr lang="el-GR" sz="1800" dirty="0" smtClean="0"/>
                  <a:t> προκύπτει μετατόπιση του φάσματος του σήματος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κατά  συχνότητα </a:t>
                </a:r>
                <a14:m>
                  <m:oMath xmlns:m="http://schemas.openxmlformats.org/officeDocument/2006/math">
                    <m:r>
                      <a:rPr lang="el-GR" sz="1800" i="1" smtClean="0">
                        <a:latin typeface="Cambria Math"/>
                        <a:ea typeface="Cambria Math"/>
                      </a:rPr>
                      <m:t>±</m:t>
                    </m:r>
                    <m:sSub>
                      <m:sSubPr>
                        <m:ctrlPr>
                          <a:rPr lang="el-GR" sz="18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 smtClean="0"/>
                  <a:t>. 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Επομένως, η συχνότητα </a:t>
                </a:r>
                <a:r>
                  <a:rPr lang="en-US" sz="1800" dirty="0" smtClean="0"/>
                  <a:t>Nyquist</a:t>
                </a:r>
                <a:r>
                  <a:rPr lang="el-GR" sz="1800" dirty="0" smtClean="0"/>
                  <a:t> του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𝛼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func>
                      <m:funcPr>
                        <m:ctrlPr>
                          <a:rPr lang="en-US" sz="18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800">
                                <a:latin typeface="Cambria Math"/>
                              </a:rPr>
                              <m:t>ω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r>
                  <a:rPr lang="el-GR" sz="1800" dirty="0" smtClean="0"/>
                  <a:t> θα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  <a:ea typeface="Cambria Math"/>
                      </a:rPr>
                      <m:t>+2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5470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Μετατροπή Αναλογικού Σήματος σε Ψηφιακό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dirty="0" smtClean="0"/>
              <a:t>Είδη Δειγματοληψίας: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l-GR" dirty="0" smtClean="0"/>
              <a:t>Ιδανική δειγματοληψία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l-GR" dirty="0" smtClean="0"/>
              <a:t>Πρακτική δειγματοληψία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l-GR" dirty="0" smtClean="0"/>
              <a:t>Δειγματοληψία επίπεδης κορυφής</a:t>
            </a:r>
            <a:endParaRPr lang="en-US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dirty="0" smtClean="0"/>
              <a:t>Κβαντισμός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l-GR" dirty="0" smtClean="0"/>
              <a:t>Ομοιόμορφος και Ανομοιόμορφος Κβαντισμός</a:t>
            </a:r>
            <a:endParaRPr lang="el-GR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l-GR" dirty="0"/>
              <a:t>Παράμετροι Κβαντισμού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dirty="0" smtClean="0"/>
              <a:t>Κωδικοποίηση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dirty="0" smtClean="0"/>
              <a:t>Μετατροπή </a:t>
            </a:r>
            <a:r>
              <a:rPr lang="el-GR" dirty="0"/>
              <a:t>Ψηφιακού Σήματος σε </a:t>
            </a:r>
            <a:r>
              <a:rPr lang="el-GR" dirty="0" smtClean="0"/>
              <a:t>Αναλογικό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5896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</a:t>
                </a:r>
                <a:r>
                  <a:rPr lang="el-GR" sz="1800" dirty="0"/>
                  <a:t>ο ρυθμός </a:t>
                </a:r>
                <a:r>
                  <a:rPr lang="en-US" sz="1800" dirty="0" err="1"/>
                  <a:t>Nyquist</a:t>
                </a:r>
                <a:r>
                  <a:rPr lang="en-US" sz="1800" dirty="0"/>
                  <a:t> </a:t>
                </a:r>
                <a:r>
                  <a:rPr lang="el-GR" sz="1800" dirty="0" smtClean="0"/>
                  <a:t>του σήματος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=5</m:t>
                    </m:r>
                    <m:func>
                      <m:funcPr>
                        <m:ctrlPr>
                          <a:rPr lang="el-GR" sz="1800" i="1">
                            <a:latin typeface="Cambria Math"/>
                          </a:rPr>
                        </m:ctrlPr>
                      </m:funcPr>
                      <m:fName>
                        <m:r>
                          <a:rPr lang="el-GR" sz="1800" i="1">
                            <a:latin typeface="Cambria Math"/>
                          </a:rPr>
                          <m:t>𝑐𝑜𝑠</m:t>
                        </m:r>
                      </m:fName>
                      <m:e>
                        <m:r>
                          <a:rPr lang="el-GR" sz="1800" i="1">
                            <a:latin typeface="Cambria Math"/>
                          </a:rPr>
                          <m:t>1000</m:t>
                        </m:r>
                        <m:r>
                          <a:rPr lang="el-GR" sz="1800" i="1">
                            <a:latin typeface="Cambria Math"/>
                          </a:rPr>
                          <m:t>𝜋</m:t>
                        </m:r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func>
                          <m:func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l-GR" sz="18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𝑐𝑜𝑠</m:t>
                            </m:r>
                          </m:fName>
                          <m:e>
                            <m:r>
                              <a:rPr lang="en-US" sz="1800" i="1">
                                <a:latin typeface="Cambria Math"/>
                              </a:rPr>
                              <m:t>4000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𝜋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</m:func>
                      </m:e>
                    </m:func>
                  </m:oMath>
                </a14:m>
                <a:endParaRPr lang="el-GR" sz="1800" i="1" dirty="0" smtClean="0"/>
              </a:p>
              <a:p>
                <a:pPr marL="0" lv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b="1" u="sng" dirty="0" smtClean="0"/>
              </a:p>
              <a:p>
                <a:pPr marL="0" lv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Απάντηση:</a:t>
                </a:r>
              </a:p>
              <a:p>
                <a:pPr marL="0" lv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την τριγωνομετρική ιδιότητα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800" i="1">
                            <a:latin typeface="Cambria Math"/>
                          </a:rPr>
                        </m:ctrlPr>
                      </m:funcPr>
                      <m:fName>
                        <m:r>
                          <a:rPr lang="el-GR" sz="1800" i="1">
                            <a:latin typeface="Cambria Math"/>
                          </a:rPr>
                          <m:t>𝑐𝑜𝑠</m:t>
                        </m:r>
                      </m:fName>
                      <m:e>
                        <m:r>
                          <a:rPr lang="el-GR" sz="1800" i="1">
                            <a:latin typeface="Cambria Math"/>
                          </a:rPr>
                          <m:t>𝐴</m:t>
                        </m:r>
                      </m:e>
                    </m:func>
                    <m:r>
                      <a:rPr lang="el-GR" sz="1800" i="1">
                        <a:latin typeface="Cambria Math"/>
                      </a:rPr>
                      <m:t>.</m:t>
                    </m:r>
                    <m:r>
                      <a:rPr lang="el-GR" sz="1800" i="1">
                        <a:latin typeface="Cambria Math"/>
                      </a:rPr>
                      <m:t>𝑐𝑜𝑠𝐵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l-GR" sz="1800" i="1">
                                <a:latin typeface="Cambria Math"/>
                              </a:rPr>
                              <m:t>𝑐𝑜𝑠</m:t>
                            </m:r>
                          </m:fName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𝐴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𝐵</m:t>
                                </m:r>
                              </m:e>
                            </m:d>
                          </m:e>
                        </m:func>
                        <m:r>
                          <a:rPr lang="el-GR" sz="1800" i="1">
                            <a:latin typeface="Cambria Math"/>
                          </a:rPr>
                          <m:t>+</m:t>
                        </m:r>
                        <m:func>
                          <m:func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l-GR" sz="1800" i="1">
                                <a:latin typeface="Cambria Math"/>
                              </a:rPr>
                              <m:t>𝑐𝑜𝑠</m:t>
                            </m:r>
                          </m:fName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𝐴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𝐵</m:t>
                                </m:r>
                              </m:e>
                            </m:d>
                          </m:e>
                        </m:func>
                      </m:e>
                    </m:d>
                  </m:oMath>
                </a14:m>
                <a:r>
                  <a:rPr lang="el-GR" sz="1800" i="1" dirty="0" smtClean="0"/>
                  <a:t>, </a:t>
                </a:r>
                <a:r>
                  <a:rPr lang="el-GR" sz="1800" dirty="0" smtClean="0"/>
                  <a:t> έχουμε:</a:t>
                </a:r>
                <a:endParaRPr lang="en-US" sz="1800" dirty="0" smtClean="0"/>
              </a:p>
              <a:p>
                <a:pPr marL="0" lv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i="1" dirty="0" smtClean="0"/>
              </a:p>
              <a:p>
                <a:pPr marL="0" lv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el-GR" sz="1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𝑐𝑜𝑠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(1000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+4</m:t>
                              </m:r>
                            </m:fNam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000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)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800" i="1">
                                      <a:latin typeface="Cambria Math"/>
                                    </a:rPr>
                                    <m:t>𝑐𝑜𝑠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(1000</m:t>
                                  </m:r>
                                  <m:r>
                                    <a:rPr lang="el-GR" sz="1800" b="0" i="1" smtClean="0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 −4</m:t>
                                  </m:r>
                                </m:fName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000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func>
                            </m:e>
                          </m:func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)=</m:t>
                      </m:r>
                      <m:r>
                        <a:rPr lang="en-US" sz="1800" i="1">
                          <a:latin typeface="Cambria Math"/>
                        </a:rPr>
                        <m:t>2</m:t>
                      </m:r>
                      <m:r>
                        <a:rPr lang="el-GR" sz="1800" b="0" i="1" smtClean="0">
                          <a:latin typeface="Cambria Math"/>
                        </a:rPr>
                        <m:t>,</m:t>
                      </m:r>
                      <m:r>
                        <a:rPr lang="en-US" sz="1800" i="1">
                          <a:latin typeface="Cambria Math"/>
                        </a:rPr>
                        <m:t>5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𝑐𝑜𝑠</m:t>
                              </m:r>
                            </m:fName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5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000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800" i="1">
                                      <a:latin typeface="Cambria Math"/>
                                    </a:rPr>
                                    <m:t>𝑐𝑜𝑠</m:t>
                                  </m:r>
                                </m:fName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3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000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func>
                            </m:e>
                          </m:func>
                        </m:e>
                      </m:d>
                    </m:oMath>
                  </m:oMathPara>
                </a14:m>
                <a:endParaRPr lang="el-GR" sz="1800" i="1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Έτσι</a:t>
                </a:r>
                <a:r>
                  <a:rPr lang="el-GR" sz="1800" dirty="0"/>
                  <a:t>, 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είναι </a:t>
                </a:r>
                <a:r>
                  <a:rPr lang="el-GR" sz="1800" dirty="0" smtClean="0"/>
                  <a:t>ένα σήμα με μέγιστη συχνότητα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=2</m:t>
                    </m:r>
                    <m:r>
                      <a:rPr lang="el-GR" sz="1800" b="0" i="1" smtClean="0">
                        <a:latin typeface="Cambria Math"/>
                      </a:rPr>
                      <m:t>.</m:t>
                    </m:r>
                    <m:r>
                      <a:rPr lang="el-GR" sz="1800" i="1">
                        <a:latin typeface="Cambria Math"/>
                      </a:rPr>
                      <m:t>500 </m:t>
                    </m:r>
                    <m:r>
                      <a:rPr lang="el-GR" sz="1800" i="1">
                        <a:latin typeface="Cambria Math"/>
                      </a:rPr>
                      <m:t>𝐻𝑧</m:t>
                    </m:r>
                    <m:r>
                      <a:rPr lang="el-GR" sz="1800" i="1">
                        <a:latin typeface="Cambria Math"/>
                      </a:rPr>
                      <m:t>.</m:t>
                    </m:r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Κατά </a:t>
                </a:r>
                <a:r>
                  <a:rPr lang="el-GR" sz="1800" dirty="0"/>
                  <a:t>συνέπεια, ο ρυθμός </a:t>
                </a:r>
                <a:r>
                  <a:rPr lang="en-US" sz="1800" dirty="0" err="1"/>
                  <a:t>Nyquist</a:t>
                </a:r>
                <a:r>
                  <a:rPr lang="en-US" sz="1800" dirty="0"/>
                  <a:t> </a:t>
                </a:r>
                <a:r>
                  <a:rPr lang="el-GR" sz="1800" dirty="0"/>
                  <a:t>είναι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2 </m:t>
                    </m:r>
                    <m:r>
                      <a:rPr lang="en-US" sz="1800" b="0" i="1" dirty="0" smtClean="0">
                        <a:latin typeface="Cambria Math"/>
                      </a:rPr>
                      <m:t>𝑥</m:t>
                    </m:r>
                    <m:r>
                      <a:rPr lang="en-US" sz="1800" b="0" i="1" dirty="0" smtClean="0">
                        <a:latin typeface="Cambria Math"/>
                      </a:rPr>
                      <m:t> 2.500=5.000 </m:t>
                    </m:r>
                    <m:r>
                      <a:rPr lang="en-US" sz="1800" i="1" dirty="0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διάστημα </a:t>
                </a:r>
                <a:r>
                  <a:rPr lang="en-US" sz="1800" dirty="0" smtClean="0"/>
                  <a:t>(</a:t>
                </a:r>
                <a:r>
                  <a:rPr lang="el-GR" sz="1800" dirty="0" smtClean="0"/>
                  <a:t>περίοδος) </a:t>
                </a:r>
                <a:r>
                  <a:rPr lang="en-US" sz="1800" dirty="0" err="1" smtClean="0"/>
                  <a:t>Nyquist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είναι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1/5</m:t>
                    </m:r>
                    <m:r>
                      <a:rPr lang="el-GR" sz="1800" b="0" i="1" dirty="0" smtClean="0">
                        <a:latin typeface="Cambria Math"/>
                      </a:rPr>
                      <m:t>.</m:t>
                    </m:r>
                    <m:r>
                      <a:rPr lang="el-GR" sz="1800" i="1" dirty="0" smtClean="0">
                        <a:latin typeface="Cambria Math"/>
                      </a:rPr>
                      <m:t>000 </m:t>
                    </m:r>
                    <m:r>
                      <m:rPr>
                        <m:sty m:val="p"/>
                      </m:rPr>
                      <a:rPr lang="en-US" sz="1800" i="1" dirty="0">
                        <a:latin typeface="Cambria Math"/>
                      </a:rPr>
                      <m:t>sec</m:t>
                    </m:r>
                    <m:r>
                      <a:rPr lang="el-GR" sz="1800" i="1" dirty="0">
                        <a:latin typeface="Cambria Math"/>
                      </a:rPr>
                      <m:t>⁡= 0</m:t>
                    </m:r>
                    <m:r>
                      <a:rPr lang="el-GR" sz="1800" b="0" i="1" dirty="0" smtClean="0">
                        <a:latin typeface="Cambria Math"/>
                      </a:rPr>
                      <m:t>,</m:t>
                    </m:r>
                    <m:r>
                      <a:rPr lang="el-GR" sz="1800" i="1" dirty="0">
                        <a:latin typeface="Cambria Math"/>
                      </a:rPr>
                      <m:t>2 </m:t>
                    </m:r>
                    <m:r>
                      <a:rPr lang="en-US" sz="1800" i="1" dirty="0" err="1">
                        <a:latin typeface="Cambria Math"/>
                      </a:rPr>
                      <m:t>𝑚</m:t>
                    </m:r>
                    <m:r>
                      <a:rPr lang="en-US" sz="1800" i="1" dirty="0" smtClean="0">
                        <a:latin typeface="Cambria Math"/>
                      </a:rPr>
                      <m:t>𝑠</m:t>
                    </m:r>
                  </m:oMath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71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4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</a:t>
                </a:r>
                <a:r>
                  <a:rPr lang="el-GR" sz="1800" dirty="0"/>
                  <a:t>ρυθμός </a:t>
                </a:r>
                <a:r>
                  <a:rPr lang="en-US" sz="1800" dirty="0" err="1"/>
                  <a:t>Nyquist</a:t>
                </a:r>
                <a:r>
                  <a:rPr lang="en-US" sz="1800" dirty="0"/>
                  <a:t> </a:t>
                </a:r>
                <a:r>
                  <a:rPr lang="el-GR" sz="1800" dirty="0"/>
                  <a:t>για το </a:t>
                </a:r>
                <a:r>
                  <a:rPr lang="el-GR" sz="1800" dirty="0" smtClean="0"/>
                  <a:t>σήμα:</a:t>
                </a:r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lv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200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</a:t>
                </a:r>
                <a:r>
                  <a:rPr lang="el-GR" sz="1800" dirty="0"/>
                  <a:t> </a:t>
                </a:r>
                <a:r>
                  <a:rPr lang="el-GR" sz="1800" dirty="0" smtClean="0"/>
                  <a:t>Από την ανάλυση κατά </a:t>
                </a:r>
                <a:r>
                  <a:rPr lang="en-US" sz="1800" dirty="0" smtClean="0"/>
                  <a:t>Fourier </a:t>
                </a:r>
                <a:r>
                  <a:rPr lang="el-GR" sz="1800" dirty="0" smtClean="0"/>
                  <a:t>γνωρίζουμε ότι ισχύει: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𝑎𝑡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   </m:t>
                          </m:r>
                          <m:r>
                            <m:rPr>
                              <m:sty m:val="p"/>
                              <m:brk m:alnAt="2"/>
                            </m:rPr>
                            <a:rPr lang="en-US" sz="1800" b="0" i="0" smtClean="0">
                              <a:latin typeface="Cambria Math"/>
                            </a:rPr>
                            <m:t>F</m:t>
                          </m:r>
                          <m:r>
                            <a:rPr lang="en-US" sz="1800" b="0" i="0" smtClean="0">
                              <a:latin typeface="Cambria Math"/>
                            </a:rPr>
                            <m:t>    </m:t>
                          </m:r>
                        </m:e>
                      </m:groupChr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e>
                          </m:eqArr>
                        </m:e>
                      </m:d>
                      <m:r>
                        <a:rPr lang="el-GR" sz="1800" i="1">
                          <a:latin typeface="Cambria Math"/>
                        </a:rPr>
                        <m:t>   </m:t>
                      </m:r>
                      <m:f>
                        <m:fPr>
                          <m:type m:val="noBar"/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&lt;</m:t>
                          </m:r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&gt;</m:t>
                          </m:r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είναι </a:t>
                </a:r>
                <a:r>
                  <a:rPr lang="el-GR" sz="1800" dirty="0" smtClean="0"/>
                  <a:t>ένα σήμα με μέγιστη συχνότητα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=100 </m:t>
                    </m:r>
                    <m:r>
                      <a:rPr lang="el-GR" sz="1800" i="1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800" dirty="0"/>
                  <a:t>.  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Άρα </a:t>
                </a:r>
                <a:r>
                  <a:rPr lang="el-GR" sz="1800" dirty="0"/>
                  <a:t>ο ρυθμός </a:t>
                </a:r>
                <a:r>
                  <a:rPr lang="en-US" sz="1800" dirty="0" err="1"/>
                  <a:t>Nyquist</a:t>
                </a:r>
                <a:r>
                  <a:rPr lang="el-GR" sz="1800" dirty="0"/>
                  <a:t> είναι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200 </m:t>
                    </m:r>
                    <m:r>
                      <a:rPr lang="en-US" sz="1800" i="1" dirty="0">
                        <a:latin typeface="Cambria Math"/>
                      </a:rPr>
                      <m:t>𝐻𝑧</m:t>
                    </m:r>
                  </m:oMath>
                </a14:m>
                <a:r>
                  <a:rPr lang="el-GR" sz="1800" dirty="0"/>
                  <a:t>, και το διάστημα </a:t>
                </a:r>
                <a:r>
                  <a:rPr lang="en-US" sz="1800" dirty="0" err="1"/>
                  <a:t>Nyquist</a:t>
                </a:r>
                <a:r>
                  <a:rPr lang="el-GR" sz="1800" dirty="0"/>
                  <a:t> είναι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1/200 </m:t>
                    </m:r>
                    <m:r>
                      <m:rPr>
                        <m:sty m:val="p"/>
                      </m:rPr>
                      <a:rPr lang="en-US" sz="1800" i="1" dirty="0">
                        <a:latin typeface="Cambria Math"/>
                      </a:rPr>
                      <m:t>sec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8669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5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ρυθμός </a:t>
                </a:r>
                <a:r>
                  <a:rPr lang="en-US" sz="1800" dirty="0" err="1"/>
                  <a:t>Nyquist</a:t>
                </a:r>
                <a:r>
                  <a:rPr lang="en-US" sz="1800" dirty="0"/>
                  <a:t> </a:t>
                </a:r>
                <a:r>
                  <a:rPr lang="el-GR" sz="1800" dirty="0"/>
                  <a:t>για το </a:t>
                </a:r>
                <a:r>
                  <a:rPr lang="el-GR" sz="1800" dirty="0" smtClean="0"/>
                  <a:t>σήμα: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lv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𝑚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>
                                          <a:latin typeface="Cambria Math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200</m:t>
                                      </m:r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𝜋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b="1" u="sng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Από </a:t>
                </a:r>
                <a:r>
                  <a:rPr lang="el-GR" sz="1800" dirty="0"/>
                  <a:t>το θεώρημα </a:t>
                </a:r>
                <a:r>
                  <a:rPr lang="el-GR" sz="1800" dirty="0" smtClean="0"/>
                  <a:t>της συνέλιξης του μετασχηματισμού </a:t>
                </a:r>
                <a:r>
                  <a:rPr lang="en-US" sz="1800" dirty="0" smtClean="0"/>
                  <a:t>Fourier: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sSub>
                        <m:sSub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 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𝐹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   </m:t>
                          </m:r>
                        </m:e>
                      </m:groupCh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1800" b="0" i="1" smtClean="0">
                          <a:latin typeface="Cambria Math"/>
                        </a:rPr>
                        <m:t>(</m:t>
                      </m:r>
                      <m:r>
                        <a:rPr lang="el-GR" sz="1800" b="0" i="1" smtClean="0">
                          <a:latin typeface="Cambria Math"/>
                        </a:rPr>
                        <m:t>𝜔</m:t>
                      </m:r>
                      <m:r>
                        <a:rPr lang="el-GR" sz="1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και σε συνδυασμό με την προηγούμενη άσκηση</a:t>
                </a:r>
                <a:r>
                  <a:rPr lang="en-US" sz="1800" dirty="0" smtClean="0"/>
                  <a:t>,</a:t>
                </a:r>
                <a:r>
                  <a:rPr lang="el-GR" sz="1800" dirty="0" smtClean="0"/>
                  <a:t> βρίσκουμε </a:t>
                </a:r>
                <a:r>
                  <a:rPr lang="el-GR" sz="1800" dirty="0"/>
                  <a:t>ότι 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σήμα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είναι </a:t>
                </a:r>
                <a:r>
                  <a:rPr lang="el-GR" sz="1800" dirty="0" smtClean="0"/>
                  <a:t>και αυτό οριοθετημένης </a:t>
                </a:r>
                <a:r>
                  <a:rPr lang="el-GR" sz="1800" dirty="0"/>
                  <a:t>ζώνης και ότι το εύρος ζώνης του είναι διπλάσιο από αυτό του σήματος </a:t>
                </a:r>
                <a:r>
                  <a:rPr lang="el-GR" sz="1800" dirty="0" smtClean="0"/>
                  <a:t>της προηγούμενης άσκησης, </a:t>
                </a:r>
                <a:r>
                  <a:rPr lang="el-GR" sz="1800" dirty="0"/>
                  <a:t>δηλ. </a:t>
                </a:r>
                <a:r>
                  <a:rPr lang="el-GR" sz="1800" dirty="0" smtClean="0"/>
                  <a:t>είναι 200 </a:t>
                </a:r>
                <a:r>
                  <a:rPr lang="en-US" sz="1800" dirty="0"/>
                  <a:t>Hz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lv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lv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Έτσι</a:t>
                </a:r>
                <a:r>
                  <a:rPr lang="el-GR" sz="1800" dirty="0"/>
                  <a:t>, </a:t>
                </a:r>
                <a:r>
                  <a:rPr lang="el-GR" sz="1800" dirty="0" smtClean="0"/>
                  <a:t>ο ρυθμός </a:t>
                </a:r>
                <a:r>
                  <a:rPr lang="en-US" sz="1800" dirty="0" err="1" smtClean="0"/>
                  <a:t>Nyquist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είναι 400 </a:t>
                </a:r>
                <a:r>
                  <a:rPr lang="en-US" sz="1800" dirty="0"/>
                  <a:t>Hz</a:t>
                </a:r>
                <a:r>
                  <a:rPr lang="el-GR" sz="1800" dirty="0"/>
                  <a:t>, και το διάστημα </a:t>
                </a:r>
                <a:r>
                  <a:rPr lang="en-US" sz="1800" dirty="0" err="1"/>
                  <a:t>Nyquist</a:t>
                </a:r>
                <a:r>
                  <a:rPr lang="el-GR" sz="1800" dirty="0"/>
                  <a:t> είναι 1/400 </a:t>
                </a:r>
                <a:r>
                  <a:rPr lang="en-US" sz="1800" dirty="0"/>
                  <a:t>sec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0720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6 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4546848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Ένα ημιτονοειδές σήμα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𝑚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με συχνότητα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err="1" smtClean="0"/>
                  <a:t>δειγματοληπτείται</a:t>
                </a:r>
                <a:r>
                  <a:rPr lang="el-GR" sz="1800" dirty="0" smtClean="0"/>
                  <a:t> με συχνότητα: </a:t>
                </a:r>
                <a:br>
                  <a:rPr lang="el-GR" sz="1800" dirty="0" smtClean="0"/>
                </a:b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(α)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=12</m:t>
                    </m:r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(β)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800" i="1" dirty="0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(γ)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800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b="0" i="1" dirty="0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l-GR" sz="18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endParaRPr lang="el-GR" sz="1800" b="0" dirty="0" smtClean="0"/>
              </a:p>
              <a:p>
                <a:pPr marL="0" indent="0" algn="l">
                  <a:buNone/>
                </a:pPr>
                <a:endParaRPr lang="en-US" sz="1800" b="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Να σχολιάσετε τις περιπτώσεις που ικανοποιείται ή όχι η συνθήκη </a:t>
                </a:r>
                <a:r>
                  <a:rPr lang="en-US" sz="1800" dirty="0" err="1" smtClean="0"/>
                  <a:t>Nyquist</a:t>
                </a:r>
                <a:r>
                  <a:rPr lang="en-US" sz="1800" dirty="0" smtClean="0"/>
                  <a:t>. 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4546848" cy="5616624"/>
              </a:xfrm>
              <a:blipFill rotWithShape="1">
                <a:blip r:embed="rId2"/>
                <a:stretch>
                  <a:fillRect l="-1072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08720"/>
            <a:ext cx="4104456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510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b="1" dirty="0" smtClean="0"/>
              <a:t>Κβαντισμός</a:t>
            </a:r>
            <a:endParaRPr lang="el-G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0336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Κβαντισμός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1216" y="908720"/>
                <a:ext cx="8003232" cy="5544616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buNone/>
                </a:pPr>
                <a:r>
                  <a:rPr lang="el-GR" sz="1800" b="1" dirty="0" smtClean="0"/>
                  <a:t>Κβαντισμός </a:t>
                </a:r>
                <a:r>
                  <a:rPr lang="el-GR" sz="1800" dirty="0" smtClean="0"/>
                  <a:t>είναι μία μη-γραμμική και μη-αντιστρέψιμη διαδικασία, η οποία μετασχηματίζει μία ακολουθία εισόδου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συνεχούς πλάτους για την οποία ισχύει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el-GR" sz="1800" i="1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𝑝</m:t>
                        </m:r>
                      </m:sub>
                    </m:sSub>
                    <m:r>
                      <a:rPr lang="en-US" sz="1800" i="1">
                        <a:latin typeface="Cambria Math"/>
                        <a:ea typeface="Cambria Math"/>
                      </a:rPr>
                      <m:t>, 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𝑝</m:t>
                        </m:r>
                      </m:sub>
                    </m:sSub>
                    <m:r>
                      <a:rPr lang="en-US" sz="18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 σε ακολουθία </a:t>
                </a:r>
                <a:r>
                  <a:rPr lang="el-GR" sz="1800" b="1" dirty="0" smtClean="0"/>
                  <a:t>διακριτού πλάτους</a:t>
                </a:r>
                <a:r>
                  <a:rPr lang="en-US" sz="1800" b="1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𝑚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)=</m:t>
                    </m:r>
                    <m:r>
                      <a:rPr lang="en-US" sz="1800" b="0" i="1" smtClean="0">
                        <a:latin typeface="Cambria Math"/>
                      </a:rPr>
                      <m:t>𝑄</m:t>
                    </m:r>
                    <m:r>
                      <a:rPr lang="en-US" sz="1800" b="0" i="1" smtClean="0">
                        <a:latin typeface="Cambria Math"/>
                      </a:rPr>
                      <m:t>[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 smtClean="0"/>
                  <a:t>.</a:t>
                </a: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800" b="1" dirty="0" smtClean="0"/>
                  <a:t>L</a:t>
                </a:r>
                <a:r>
                  <a:rPr lang="el-GR" sz="1800" dirty="0" smtClean="0"/>
                  <a:t> </a:t>
                </a:r>
                <a:r>
                  <a:rPr lang="el-GR" sz="1800" b="1" dirty="0" smtClean="0"/>
                  <a:t>επίπεδα απόφασης</a:t>
                </a:r>
                <a:r>
                  <a:rPr lang="el-GR" sz="1800" dirty="0" smtClean="0"/>
                  <a:t> </a:t>
                </a:r>
                <a:r>
                  <a:rPr lang="el-GR" sz="1800" b="1" dirty="0" smtClean="0"/>
                  <a:t>(ζώνες)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n-US" sz="1800" dirty="0" smtClean="0"/>
                  <a:t>…,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διαιρούν την περιοχή τιμών πλάτους της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𝑡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σε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𝐿</m:t>
                    </m:r>
                  </m:oMath>
                </a14:m>
                <a:r>
                  <a:rPr lang="el-GR" sz="1800" dirty="0" smtClean="0"/>
                  <a:t> διαστήματα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𝑘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e>
                    </m:d>
                    <m:r>
                      <a:rPr lang="en-US" sz="1800" b="0" i="1" smtClean="0">
                        <a:latin typeface="Cambria Math"/>
                      </a:rPr>
                      <m:t>,   </m:t>
                    </m:r>
                    <m:r>
                      <a:rPr lang="en-US" sz="1800" b="0" i="1" smtClean="0">
                        <a:latin typeface="Cambria Math"/>
                      </a:rPr>
                      <m:t>𝑘</m:t>
                    </m:r>
                    <m:r>
                      <a:rPr lang="en-US" sz="1800" b="0" i="1" smtClean="0">
                        <a:latin typeface="Cambria Math"/>
                      </a:rPr>
                      <m:t>=1,2,…,</m:t>
                    </m:r>
                    <m:r>
                      <a:rPr lang="en-US" sz="1800" b="0" i="1" smtClean="0">
                        <a:latin typeface="Cambria Math"/>
                      </a:rPr>
                      <m:t>𝐿</m:t>
                    </m:r>
                  </m:oMath>
                </a14:m>
                <a:r>
                  <a:rPr lang="el-GR" sz="1800" dirty="0" smtClean="0"/>
                  <a:t>. 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l-GR" sz="1800" dirty="0" smtClean="0"/>
                  <a:t>Για μία είσοδο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𝑡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που κείται μέσα στο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l-GR" sz="1800" dirty="0" smtClean="0"/>
                  <a:t>, εκχωρείται μία στάθμη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𝑚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𝑘</m:t>
                    </m:r>
                    <m:r>
                      <a:rPr lang="en-US" sz="1800" b="0" i="1" smtClean="0">
                        <a:latin typeface="Cambria Math"/>
                      </a:rPr>
                      <m:t>)∈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𝐼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l-GR" sz="1800" dirty="0" smtClean="0"/>
                  <a:t>.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l-GR" sz="1800" dirty="0" smtClean="0"/>
                  <a:t>Το πλάτος του σήματος </a:t>
                </a:r>
                <a:r>
                  <a:rPr lang="en-US" sz="1800" dirty="0" smtClean="0"/>
                  <a:t>(</a:t>
                </a:r>
                <a:r>
                  <a:rPr lang="el-GR" sz="1800" dirty="0" smtClean="0">
                    <a:hlinkClick r:id="rId2"/>
                  </a:rPr>
                  <a:t>δυναμική περιοχή</a:t>
                </a:r>
                <a:r>
                  <a:rPr lang="el-GR" sz="1800" dirty="0" smtClean="0"/>
                  <a:t>) δίνεται από τη σχέση: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=2 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1216" y="908720"/>
                <a:ext cx="8003232" cy="5544616"/>
              </a:xfrm>
              <a:blipFill rotWithShape="1">
                <a:blip r:embed="rId3"/>
                <a:stretch>
                  <a:fillRect l="-6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285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Ομοιόμορφος Κβαντισμός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24744"/>
            <a:ext cx="6057478" cy="5462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1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Παράμετροι Κβαντισμού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Πλήθος </a:t>
                </a:r>
                <a:r>
                  <a:rPr lang="el-GR" sz="1800" b="1" dirty="0"/>
                  <a:t>επιπέδων</a:t>
                </a:r>
                <a:r>
                  <a:rPr lang="el-GR" sz="1800" dirty="0"/>
                  <a:t>: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𝐿</m:t>
                    </m:r>
                    <m:r>
                      <a:rPr lang="en-US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𝐵</m:t>
                        </m:r>
                      </m:sup>
                    </m:sSup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όπου </a:t>
                </a:r>
                <a:r>
                  <a:rPr lang="el-GR" sz="1800" dirty="0" smtClean="0"/>
                  <a:t>Β </a:t>
                </a:r>
                <a:r>
                  <a:rPr lang="el-GR" sz="1800" dirty="0"/>
                  <a:t>το μήκος (σε </a:t>
                </a:r>
                <a:r>
                  <a:rPr lang="en-US" sz="1800" dirty="0"/>
                  <a:t>bits)</a:t>
                </a:r>
                <a:r>
                  <a:rPr lang="el-GR" sz="1800" dirty="0"/>
                  <a:t> κάθε </a:t>
                </a:r>
                <a:r>
                  <a:rPr lang="el-GR" sz="1800" b="1" dirty="0" smtClean="0"/>
                  <a:t>στάθμης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b="0" i="0" smtClean="0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Βήμα κβαντισμού</a:t>
                </a:r>
                <a:r>
                  <a:rPr lang="el-GR" sz="1800" dirty="0" smtClean="0"/>
                  <a:t>: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Δ</m:t>
                    </m:r>
                    <m:r>
                      <a:rPr lang="el-GR" sz="1800" b="0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𝑘</m:t>
                        </m:r>
                        <m:r>
                          <a:rPr lang="en-US" sz="1800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Για ισαπέχουσες στάθμες (ομοιόμορφη κβάντιση), ισχύει: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Δ</m:t>
                    </m:r>
                    <m:r>
                      <a:rPr lang="el-GR" sz="180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 </m:t>
                        </m:r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𝐵</m:t>
                        </m:r>
                      </m:sup>
                    </m:sSup>
                  </m:oMath>
                </a14:m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Σφάλμα κβαντισμού</a:t>
                </a:r>
                <a:r>
                  <a:rPr lang="el-GR" sz="1800" dirty="0" smtClean="0"/>
                  <a:t>: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b="0" dirty="0" smtClean="0"/>
                  <a:t> </a:t>
                </a:r>
                <a:r>
                  <a:rPr lang="el-GR" sz="1800" b="0" dirty="0" smtClean="0"/>
                  <a:t>και ι</a:t>
                </a:r>
                <a:r>
                  <a:rPr lang="el-GR" sz="1800" dirty="0" smtClean="0"/>
                  <a:t>σχύει </a:t>
                </a:r>
                <a14:m>
                  <m:oMath xmlns:m="http://schemas.openxmlformats.org/officeDocument/2006/math">
                    <m:r>
                      <a:rPr lang="el-GR" sz="1800" b="0" i="0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l-GR" sz="180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1800" b="0" i="0" smtClean="0">
                            <a:latin typeface="Cambria Math"/>
                          </a:rPr>
                          <m:t>Δ</m:t>
                        </m:r>
                      </m:num>
                      <m:den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l-GR" sz="1800" b="0" i="1" smtClean="0">
                        <a:latin typeface="Cambria Math"/>
                      </a:rPr>
                      <m:t>&lt;</m:t>
                    </m:r>
                    <m:r>
                      <a:rPr lang="en-US" sz="1800" b="0" i="1" smtClean="0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&lt;</m:t>
                    </m:r>
                    <m:f>
                      <m:f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1800" b="0" i="0" smtClean="0">
                            <a:latin typeface="Cambria Math"/>
                          </a:rPr>
                          <m:t>Δ</m:t>
                        </m:r>
                      </m:num>
                      <m:den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Μέσο τετραγωνικό σφάλμα κβαντισμού ή ισχύς θορύβου κβαντισμού </a:t>
                </a:r>
                <a:r>
                  <a:rPr lang="el-GR" sz="1800" dirty="0" smtClean="0"/>
                  <a:t>: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b="0" i="0" smtClean="0">
                          <a:latin typeface="Cambria Math"/>
                        </a:rPr>
                        <m:t>E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  <m:r>
                                <a:rPr lang="en-US" sz="1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))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sz="1800" i="1" smtClean="0">
                              <a:latin typeface="Cambria Math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l-GR" sz="1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</m:e>
                        <m:sub/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b="0" i="0" smtClean="0">
                                  <a:latin typeface="Cambria Math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el-GR" sz="1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l-GR" sz="1800" b="0" i="1" smtClean="0">
                              <a:latin typeface="Cambria Math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        </a:t>
                </a:r>
                <a:r>
                  <a:rPr lang="el-GR" sz="1800" dirty="0" smtClean="0"/>
                  <a:t>Επίσης ισχύει: 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latin typeface="Cambria Math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e>
                      <m:sub/>
                      <m:sup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sz="1800" i="1">
                            <a:latin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p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sz="1800" b="0" i="1" smtClean="0">
                        <a:latin typeface="Cambria Math"/>
                      </a:rPr>
                      <m:t>/</m:t>
                    </m:r>
                    <m:r>
                      <a:rPr lang="en-US" sz="1800" i="1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𝐿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Λόγος σήματος προς θόρυβο </a:t>
                </a:r>
                <a:r>
                  <a:rPr lang="el-GR" sz="1800" dirty="0" smtClean="0"/>
                  <a:t>(σε </a:t>
                </a:r>
                <a:r>
                  <a:rPr lang="en-US" sz="1800" dirty="0" smtClean="0"/>
                  <a:t>dB) Signal to Noise Ratio (SNR)</a:t>
                </a:r>
                <a:r>
                  <a:rPr lang="el-GR" sz="1800" dirty="0" smtClean="0"/>
                  <a:t>: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𝑆𝑁𝑅</m:t>
                      </m:r>
                      <m:r>
                        <a:rPr lang="en-US" sz="1800" b="0" i="1" smtClean="0">
                          <a:latin typeface="Cambria Math"/>
                        </a:rPr>
                        <m:t>=10</m:t>
                      </m:r>
                      <m:r>
                        <a:rPr lang="en-US" sz="1800" b="0" i="1" smtClean="0">
                          <a:latin typeface="Cambria Math"/>
                        </a:rPr>
                        <m:t>𝑙𝑜𝑔</m:t>
                      </m: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=6,02 </m:t>
                      </m:r>
                      <m:r>
                        <a:rPr lang="en-US" sz="1800" b="0" i="1" smtClean="0">
                          <a:latin typeface="Cambria Math"/>
                        </a:rPr>
                        <m:t>𝐵</m:t>
                      </m:r>
                      <m:r>
                        <a:rPr lang="en-US" sz="1800" b="0" i="1" smtClean="0">
                          <a:latin typeface="Cambria Math"/>
                        </a:rPr>
                        <m:t>+10,81−20 </m:t>
                      </m:r>
                      <m:r>
                        <a:rPr lang="en-US" sz="1800" b="0" i="1" smtClean="0">
                          <a:latin typeface="Cambria Math"/>
                        </a:rPr>
                        <m:t>𝑙𝑜𝑔</m:t>
                      </m: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Επομένως ο </a:t>
                </a:r>
                <a:r>
                  <a:rPr lang="en-US" sz="1800" dirty="0" smtClean="0"/>
                  <a:t>SNR</a:t>
                </a:r>
                <a:r>
                  <a:rPr lang="el-GR" sz="1800" dirty="0" smtClean="0"/>
                  <a:t> αυξάνεται (βελτιώνεται) κατά </a:t>
                </a:r>
                <a:r>
                  <a:rPr lang="el-GR" sz="1800" b="1" dirty="0" smtClean="0"/>
                  <a:t>~6</a:t>
                </a:r>
                <a:r>
                  <a:rPr lang="en-US" sz="1800" b="1" dirty="0" smtClean="0"/>
                  <a:t>dB</a:t>
                </a:r>
                <a:r>
                  <a:rPr lang="el-GR" sz="1800" dirty="0" smtClean="0"/>
                  <a:t> 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για </a:t>
                </a:r>
                <a:r>
                  <a:rPr lang="el-GR" sz="1800" b="1" dirty="0" smtClean="0"/>
                  <a:t>κάθε επιπλέον </a:t>
                </a:r>
                <a:r>
                  <a:rPr lang="en-US" sz="1800" b="1" dirty="0" smtClean="0"/>
                  <a:t>bit</a:t>
                </a:r>
                <a:r>
                  <a:rPr lang="el-GR" sz="1800" b="1" dirty="0" smtClean="0"/>
                  <a:t> </a:t>
                </a:r>
                <a:r>
                  <a:rPr lang="el-GR" sz="1800" dirty="0" smtClean="0"/>
                  <a:t>που προστίθεται στην περιγραφή της τιμής της στάθμης.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7872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Ομοιόμορφος Κβαντισμός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426" y="1196752"/>
            <a:ext cx="7145982" cy="5192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755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Ομοιόμορφος Κβαντισμός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  <p:sp>
        <p:nvSpPr>
          <p:cNvPr id="5" name="TextBox 4"/>
          <p:cNvSpPr txBox="1"/>
          <p:nvPr/>
        </p:nvSpPr>
        <p:spPr>
          <a:xfrm>
            <a:off x="1115616" y="6228020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latin typeface="Cambria Math" pitchFamily="18" charset="0"/>
                <a:ea typeface="Cambria Math" pitchFamily="18" charset="0"/>
              </a:rPr>
              <a:t>Χαρακτηριστική εισόδου – εξόδου ομοιόμορφου κβαντιστή</a:t>
            </a:r>
            <a:endParaRPr lang="el-GR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472" y="1052736"/>
            <a:ext cx="5996872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86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Μετατροπή Αναλογικού Σήματος σε Ψηφιακό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19256" cy="554461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Τα περισσότερα σήματα διακριτού χρόνου (ΣΔΧ) παράγονται από σήματα συνεχούς χρόνου (ΣΣΧ), με επεξεργασία τριών σταδίων: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Μετατροπέας </a:t>
                </a:r>
                <a:r>
                  <a:rPr lang="en-US" sz="1800" dirty="0"/>
                  <a:t>Analog/Digital</a:t>
                </a: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Δειγματοληψία </a:t>
                </a:r>
                <a:r>
                  <a:rPr lang="el-GR" sz="1800" dirty="0" smtClean="0"/>
                  <a:t>(</a:t>
                </a:r>
                <a:r>
                  <a:rPr lang="en-US" sz="1800" dirty="0" smtClean="0"/>
                  <a:t>sampling)</a:t>
                </a:r>
                <a:r>
                  <a:rPr lang="el-GR" sz="1800" dirty="0" smtClean="0"/>
                  <a:t>:</a:t>
                </a:r>
                <a:r>
                  <a:rPr lang="el-GR" sz="1800" b="1" dirty="0" smtClean="0"/>
                  <a:t> </a:t>
                </a:r>
                <a:r>
                  <a:rPr lang="en-US" sz="1800" dirty="0" smtClean="0"/>
                  <a:t>Continuous to Discrete Conversion</a:t>
                </a:r>
                <a:r>
                  <a:rPr lang="el-GR" sz="1800" dirty="0" smtClean="0"/>
                  <a:t>. Παράγει το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b="0" dirty="0" smtClean="0"/>
                  <a:t>, </a:t>
                </a:r>
                <a:r>
                  <a:rPr lang="el-GR" sz="1800" b="0" dirty="0" smtClean="0"/>
                  <a:t> όπου</a:t>
                </a:r>
                <a14:m>
                  <m:oMath xmlns:m="http://schemas.openxmlformats.org/officeDocument/2006/math">
                    <m:r>
                      <a:rPr lang="el-GR" sz="1800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800" b="0" i="0" smtClean="0">
                        <a:latin typeface="Cambria Math"/>
                      </a:rPr>
                      <m:t>:</m:t>
                    </m:r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περίοδος</m:t>
                    </m:r>
                    <m:r>
                      <a:rPr lang="el-GR" sz="18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δειγματοληψίας</m:t>
                    </m:r>
                  </m:oMath>
                </a14:m>
                <a:r>
                  <a:rPr lang="el-GR" sz="1800" b="0" dirty="0" smtClean="0"/>
                  <a:t> (</a:t>
                </a:r>
                <a:r>
                  <a:rPr lang="en-US" sz="1800" b="0" dirty="0" smtClean="0"/>
                  <a:t>sampling period)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Κβαντισμός</a:t>
                </a:r>
                <a:r>
                  <a:rPr lang="en-US" sz="1800" dirty="0" smtClean="0"/>
                  <a:t> (quantization)</a:t>
                </a:r>
                <a:r>
                  <a:rPr lang="el-GR" sz="1800" dirty="0"/>
                  <a:t>:</a:t>
                </a:r>
                <a:r>
                  <a:rPr lang="el-GR" sz="1800" b="1" dirty="0" smtClean="0"/>
                  <a:t> </a:t>
                </a:r>
                <a:r>
                  <a:rPr lang="el-GR" sz="1800" dirty="0" smtClean="0"/>
                  <a:t>αντιστοιχίζει το συνεχές πλάτος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σε διακριτό σύνολο τιμών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l-GR" sz="1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</m:acc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.</m:t>
                    </m:r>
                  </m:oMath>
                </a14:m>
                <a:r>
                  <a:rPr lang="el-GR" sz="1800" dirty="0" smtClean="0"/>
                  <a:t> Χαρακτηριστικά: Δ: διάστημα κβαντισμού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και μήκος λέξης (</a:t>
                </a:r>
                <a:r>
                  <a:rPr lang="en-US" sz="1800" dirty="0" smtClean="0"/>
                  <a:t>bits)</a:t>
                </a:r>
                <a:endParaRPr lang="el-GR" sz="1800" b="1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Κωδικοποίηση</a:t>
                </a:r>
                <a:r>
                  <a:rPr lang="en-US" sz="1800" dirty="0" smtClean="0"/>
                  <a:t> (coding): </a:t>
                </a:r>
                <a:r>
                  <a:rPr lang="el-GR" sz="1800" dirty="0" smtClean="0"/>
                  <a:t>Παράγει ακολουθία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𝑐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δυαδικών κωδικών λέξεων, που μεταδίδονται στο κανάλι επικοινωνίας.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19256" cy="5544616"/>
              </a:xfrm>
              <a:blipFill rotWithShape="1">
                <a:blip r:embed="rId2"/>
                <a:stretch>
                  <a:fillRect l="-593" t="-66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771632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17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Ανομοιόμορφος Κβαντισμός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91264" cy="5184576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Η ομοιόμορφη κβάντιση είναι </a:t>
            </a:r>
            <a:r>
              <a:rPr lang="el-GR" sz="1800" b="1" dirty="0" smtClean="0"/>
              <a:t>ακατάλληλη </a:t>
            </a:r>
            <a:r>
              <a:rPr lang="el-GR" sz="1800" dirty="0" smtClean="0"/>
              <a:t>στην επικοινωνία φωνής, επειδή στη φωνή τα μικρά πλάτη είναι περισσότερα και τα μεγάλα πλάτη είναι σχετικά σπάνια.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Η </a:t>
            </a:r>
            <a:r>
              <a:rPr lang="el-GR" sz="1800" b="1" dirty="0" smtClean="0"/>
              <a:t>ανομοιόμορφη κβάντιση </a:t>
            </a:r>
            <a:r>
              <a:rPr lang="el-GR" sz="1800" dirty="0" smtClean="0"/>
              <a:t>χρησιμοποιεί  μικρά  βήματα κβαντισμού για μικρά πλάτη σήματος και μεγάλα βήματα </a:t>
            </a:r>
            <a:r>
              <a:rPr lang="el-GR" sz="1800" dirty="0"/>
              <a:t>κβαντισμού </a:t>
            </a:r>
            <a:r>
              <a:rPr lang="el-GR" sz="1800" dirty="0" smtClean="0"/>
              <a:t>για μεγάλα πλάτη σήματος.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2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2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n-US" sz="12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Μπορούμε να επιτύχουμε το ίδιο αποτέλεσμα  αν πρώτα </a:t>
            </a:r>
            <a:r>
              <a:rPr lang="el-GR" sz="1800" b="1" dirty="0" smtClean="0"/>
              <a:t>συμπιέσουμε </a:t>
            </a:r>
            <a:r>
              <a:rPr lang="el-GR" sz="1800" dirty="0" smtClean="0"/>
              <a:t>τα δείγματα του  σήματος και έπειτα χρησιμοποιήσουμε ομοιόμορφη κβάντιση.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  <p:pic>
        <p:nvPicPr>
          <p:cNvPr id="3076" name="Picture 4" descr="http://mouloudrahmani.com/images/DigitalModulation_clip_image060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8551"/>
          <a:stretch/>
        </p:blipFill>
        <p:spPr bwMode="auto">
          <a:xfrm>
            <a:off x="2120456" y="2852936"/>
            <a:ext cx="497182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15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Ανομοιόμορφος Κβαντισμός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31</a:t>
            </a:fld>
            <a:endParaRPr lang="el-G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01" y="1124744"/>
            <a:ext cx="3876675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88" y="4897710"/>
            <a:ext cx="38481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44008" y="2780928"/>
            <a:ext cx="3704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Cambria Math" pitchFamily="18" charset="0"/>
                <a:ea typeface="Cambria Math" pitchFamily="18" charset="0"/>
              </a:rPr>
              <a:t>Χαρακτηριστική εισόδου – εξόδου ανομοιόμορφου κβαντιστή</a:t>
            </a:r>
            <a:endParaRPr lang="el-GR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9992" y="5590981"/>
            <a:ext cx="3704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Cambria Math" pitchFamily="18" charset="0"/>
                <a:ea typeface="Cambria Math" pitchFamily="18" charset="0"/>
              </a:rPr>
              <a:t>Θόρυβος κβαντισμού ανομοιόμορφου κβαντιστή</a:t>
            </a:r>
            <a:endParaRPr lang="el-GR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7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Πρότυπα Ανομοιόμορφου Κβαντισμού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Οι αλγόριθμοι συμπίεσης (</a:t>
                </a:r>
                <a:r>
                  <a:rPr lang="en-US" sz="1800" dirty="0" err="1" smtClean="0">
                    <a:hlinkClick r:id="rId2"/>
                  </a:rPr>
                  <a:t>compading</a:t>
                </a:r>
                <a:r>
                  <a:rPr lang="en-US" sz="1800" dirty="0" smtClean="0">
                    <a:hlinkClick r:id="rId2"/>
                  </a:rPr>
                  <a:t> algorithms</a:t>
                </a:r>
                <a:r>
                  <a:rPr lang="en-US" sz="1800" dirty="0" smtClean="0"/>
                  <a:t>) </a:t>
                </a:r>
                <a:r>
                  <a:rPr lang="el-GR" sz="1800" dirty="0" smtClean="0"/>
                  <a:t>μειώνουν τη </a:t>
                </a:r>
                <a:r>
                  <a:rPr lang="el-GR" sz="1800" dirty="0"/>
                  <a:t>δυναμική περιοχή ενός </a:t>
                </a:r>
                <a:r>
                  <a:rPr lang="el-GR" sz="1800" dirty="0" smtClean="0"/>
                  <a:t>σήματος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και ως εκ’ τούτου και το σφάλμα (θόρυβο) κβαντισμού.</a:t>
                </a:r>
                <a:endParaRPr lang="en-US" sz="1800" dirty="0" smtClean="0"/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/>
                  <a:t>Ο δέκτης χρησιμοποιεί μία αντίστροφη διαδικασία (διαστολή - </a:t>
                </a:r>
                <a:r>
                  <a:rPr lang="en-US" sz="1800" dirty="0"/>
                  <a:t>expanding</a:t>
                </a:r>
                <a:r>
                  <a:rPr lang="el-GR" sz="1800" dirty="0"/>
                  <a:t>) για να αποκαταστήσει τα δείγματα του σήματος στη σωστή σχετική τους στάθμη.</a:t>
                </a:r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Συμπίεση </a:t>
                </a:r>
                <a:r>
                  <a:rPr lang="el-GR" sz="1800" b="1" dirty="0" smtClean="0"/>
                  <a:t>κανόνα «μ» </a:t>
                </a:r>
                <a:r>
                  <a:rPr lang="el-GR" sz="1800" dirty="0" smtClean="0"/>
                  <a:t>(ΗΠΑ, Ιαπωνία) </a:t>
                </a:r>
                <a:r>
                  <a:rPr lang="en-US" sz="1800" dirty="0" smtClean="0">
                    <a:hlinkClick r:id="rId3"/>
                  </a:rPr>
                  <a:t>µ-law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𝑦</m:t>
                      </m:r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/>
                            </a:rPr>
                            <m:t>ln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⁡(1+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𝜇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/>
                            </a:rPr>
                            <m:t>ln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⁡(1+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𝜇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𝑠𝑔𝑛</m:t>
                      </m:r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    </m:t>
                      </m:r>
                      <m:r>
                        <a:rPr lang="el-GR" sz="1800" b="0" i="1" smtClean="0">
                          <a:latin typeface="Cambria Math"/>
                        </a:rPr>
                        <m:t>  </m:t>
                      </m:r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b="0" i="0" smtClean="0">
                          <a:latin typeface="Cambria Math"/>
                        </a:rPr>
                        <m:t>όταν</m:t>
                      </m:r>
                      <m:r>
                        <a:rPr lang="en-US" sz="1800" b="0" i="0" smtClean="0">
                          <a:latin typeface="Cambria Math"/>
                        </a:rPr>
                        <m:t> </m:t>
                      </m:r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≤1 </m:t>
                      </m:r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/>
                  <a:t> </a:t>
                </a:r>
                <a:r>
                  <a:rPr lang="el-GR" sz="1800" dirty="0" smtClean="0"/>
                  <a:t>      όπου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𝜇</m:t>
                    </m:r>
                    <m:r>
                      <a:rPr lang="el-GR" sz="1800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l-GR" sz="1800" dirty="0" smtClean="0"/>
                  <a:t> και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𝑠𝑔𝑛</m:t>
                    </m:r>
                    <m:r>
                      <a:rPr lang="en-US" sz="1800" i="1" dirty="0" smtClean="0">
                        <a:latin typeface="Cambria Math"/>
                      </a:rPr>
                      <m:t>() </m:t>
                    </m:r>
                  </m:oMath>
                </a14:m>
                <a:r>
                  <a:rPr lang="el-GR" sz="1800" dirty="0" smtClean="0"/>
                  <a:t>είναι η συνάρτηση </a:t>
                </a:r>
                <a:r>
                  <a:rPr lang="el-GR" sz="1800" dirty="0" err="1" smtClean="0"/>
                  <a:t>προσήμου</a:t>
                </a:r>
                <a:r>
                  <a:rPr lang="el-GR" sz="1800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4"/>
                <a:stretch>
                  <a:fillRect l="-444" t="-706" r="-7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1107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Πρότυπα Ανομοιόμορφου Κβαντισμού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Συμπίεση </a:t>
                </a:r>
                <a:r>
                  <a:rPr lang="el-GR" sz="1800" b="1" dirty="0"/>
                  <a:t>κανόνα </a:t>
                </a:r>
                <a:r>
                  <a:rPr lang="el-GR" sz="1800" b="1" dirty="0" smtClean="0"/>
                  <a:t>Α </a:t>
                </a:r>
                <a:r>
                  <a:rPr lang="el-GR" sz="1800" dirty="0" smtClean="0"/>
                  <a:t>(Ευρώπη)</a:t>
                </a:r>
                <a:r>
                  <a:rPr lang="en-US" sz="1800" dirty="0" smtClean="0"/>
                  <a:t> </a:t>
                </a:r>
                <a:r>
                  <a:rPr lang="en-US" sz="1800" dirty="0" smtClean="0">
                    <a:hlinkClick r:id="rId2"/>
                  </a:rPr>
                  <a:t>A-law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8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800" b="0" i="0" smtClean="0">
                                      <a:latin typeface="Cambria Math"/>
                                    </a:rPr>
                                    <m:t>Α</m:t>
                                  </m:r>
                                </m:num>
                                <m:den>
                                  <m:r>
                                    <a:rPr lang="en-US" sz="1800" i="1">
                                      <a:latin typeface="Cambria Math"/>
                                    </a:rPr>
                                    <m:t>1+</m:t>
                                  </m:r>
                                  <m:func>
                                    <m:funcPr>
                                      <m:ctrlPr>
                                        <a:rPr lang="en-US" sz="18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 smtClean="0">
                                          <a:latin typeface="Cambria Math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lang="en-US" sz="1800" b="0" i="1" smtClean="0">
                                          <a:latin typeface="Cambria Math"/>
                                        </a:rPr>
                                        <m:t>𝐴</m:t>
                                      </m:r>
                                    </m:e>
                                  </m:func>
                                </m:den>
                              </m:f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𝑚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𝑝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r>
                                <a:rPr lang="en-US" sz="1800" b="0" i="1" smtClean="0">
                                  <a:latin typeface="Cambria Math"/>
                                </a:rPr>
                                <m:t>      </m:t>
                              </m:r>
                              <m:r>
                                <a:rPr lang="el-GR" sz="1800" b="0" i="0" smtClean="0">
                                  <a:latin typeface="Cambria Math"/>
                                </a:rPr>
                                <m:t>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 b="0" i="0" smtClean="0">
                                  <a:latin typeface="Cambria Math"/>
                                </a:rPr>
                                <m:t>όταν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   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𝑚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𝑝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≤1</m:t>
                              </m:r>
                            </m:e>
                            <m:e>
                              <m:eqArr>
                                <m:eqArr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eqArrPr>
                                <m:e/>
                                <m:e>
                                  <m:f>
                                    <m:f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b="0" i="0" smtClean="0"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1+</m:t>
                                      </m:r>
                                      <m:func>
                                        <m:funcPr>
                                          <m:ctrlPr>
                                            <a:rPr lang="en-US" sz="1800" b="0" i="1" smtClean="0">
                                              <a:latin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00" b="0" i="0" smtClean="0">
                                              <a:latin typeface="Cambria Math"/>
                                            </a:rPr>
                                            <m:t>ln</m:t>
                                          </m:r>
                                        </m:fName>
                                        <m:e>
                                          <m:r>
                                            <a:rPr lang="en-US" sz="1800" b="0" i="1" smtClean="0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</m:func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US" sz="18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/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𝑚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𝑝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)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(1+</m:t>
                                      </m:r>
                                      <m:func>
                                        <m:funcPr>
                                          <m:ctrlPr>
                                            <a:rPr lang="en-US" sz="1800" b="0" i="1" smtClean="0">
                                              <a:latin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00" b="0" i="0" smtClean="0">
                                              <a:latin typeface="Cambria Math"/>
                                            </a:rPr>
                                            <m:t>ln</m:t>
                                          </m:r>
                                        </m:fName>
                                        <m:e>
                                          <m:r>
                                            <a:rPr lang="en-US" sz="1800" b="0" i="1" smtClean="0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</m:e>
                                      </m:func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)</m:t>
                                      </m:r>
                                    </m:den>
                                  </m:f>
                                  <m:r>
                                    <a:rPr lang="en-US" sz="1800" i="1">
                                      <a:latin typeface="Cambria Math"/>
                                    </a:rPr>
                                    <m:t>𝑠𝑔𝑛</m:t>
                                  </m:r>
                                  <m:d>
                                    <m:d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𝑚</m:t>
                                      </m:r>
                                    </m:e>
                                  </m:d>
                                  <m:r>
                                    <a:rPr lang="el-GR" sz="1800" b="0" i="0" smtClean="0">
                                      <a:latin typeface="Cambria Math"/>
                                    </a:rPr>
                                    <m:t>      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800" b="0" i="0" smtClean="0">
                                      <a:latin typeface="Cambria Math"/>
                                    </a:rPr>
                                    <m:t>όταν</m:t>
                                  </m:r>
                                  <m:r>
                                    <a:rPr lang="el-GR" sz="1800" b="0" i="0" smtClean="0">
                                      <a:latin typeface="Cambria Math"/>
                                    </a:rPr>
                                    <m:t> </m:t>
                                  </m:r>
                                  <m:f>
                                    <m:fPr>
                                      <m:ctrlPr>
                                        <a:rPr lang="el-GR" sz="1800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b="0" i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m:rPr>
                                          <m:sty m:val="p"/>
                                        </m:rPr>
                                        <a:rPr lang="el-GR" sz="1800" b="0" i="0" smtClean="0">
                                          <a:latin typeface="Cambria Math"/>
                                        </a:rPr>
                                        <m:t>Α</m:t>
                                      </m:r>
                                    </m:den>
                                  </m:f>
                                  <m:r>
                                    <a:rPr lang="el-GR" sz="1800" b="0" i="0" smtClean="0">
                                      <a:latin typeface="Cambria Math"/>
                                    </a:rPr>
                                    <m:t>≤ </m:t>
                                  </m:r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8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8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𝑚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𝑝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  <m:r>
                                    <a:rPr lang="en-US" sz="1800" i="1">
                                      <a:latin typeface="Cambria Math"/>
                                    </a:rPr>
                                    <m:t>≤1</m:t>
                                  </m:r>
                                </m:e>
                              </m:eqArr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𝜇</m:t>
                    </m:r>
                    <m:r>
                      <a:rPr lang="el-GR" sz="1800" i="1" dirty="0" smtClean="0">
                        <a:latin typeface="Cambria Math"/>
                      </a:rPr>
                      <m:t>=255</m:t>
                    </m:r>
                  </m:oMath>
                </a14:m>
                <a:r>
                  <a:rPr lang="el-GR" sz="1800" dirty="0" smtClean="0"/>
                  <a:t> και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Α</m:t>
                    </m:r>
                    <m:r>
                      <a:rPr lang="el-GR" sz="1800" i="1" dirty="0" smtClean="0">
                        <a:latin typeface="Cambria Math"/>
                      </a:rPr>
                      <m:t>=87,6</m:t>
                    </m:r>
                  </m:oMath>
                </a14:m>
                <a:r>
                  <a:rPr lang="el-GR" sz="1800" dirty="0" smtClean="0"/>
                  <a:t> οι δύο κανόνες δίνουν σταθερό λόγο σήματος προς θόρυβο κβαντισμού για ισχύ σήματος εισόδου σε μία δυναμική περιοχή 40 </a:t>
                </a:r>
                <a:r>
                  <a:rPr lang="en-US" sz="1800" dirty="0" err="1" smtClean="0"/>
                  <a:t>dB.</a:t>
                </a:r>
                <a:endParaRPr lang="en-US" sz="1800" dirty="0" smtClean="0"/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/>
                  <a:t>Η </a:t>
                </a:r>
                <a:r>
                  <a:rPr lang="el-GR" sz="1800" dirty="0" smtClean="0"/>
                  <a:t>συμπίεση κανόνα-μ έχει το πλεονέκτημα ότι παρέχει μία ελαφρώς μεγαλύτερη δυναμική περιοχή από την συμπίεση κανόνα-Α, και μειονέκτημα την αναλογικά </a:t>
                </a:r>
                <a:r>
                  <a:rPr lang="el-GR" sz="1800" dirty="0"/>
                  <a:t>χειρότερη παραμόρφωση για </a:t>
                </a:r>
                <a:r>
                  <a:rPr lang="el-GR" sz="1800" dirty="0" smtClean="0"/>
                  <a:t>σήματα μικρού πλάτους.</a:t>
                </a:r>
                <a:endParaRPr lang="en-US" sz="1800" dirty="0" smtClean="0"/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44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032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Πρότυπα Ανομοιόμορφου Κβαντισμού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34</a:t>
            </a:fld>
            <a:endParaRPr lang="el-GR"/>
          </a:p>
        </p:txBody>
      </p:sp>
      <p:pic>
        <p:nvPicPr>
          <p:cNvPr id="6" name="Picture 2" descr="http://upload.wikimedia.org/wikipedia/commons/thumb/e/e8/Ulaw_alaw_db.svg/350px-Ulaw_alaw_db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7344816" cy="551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499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b="1" dirty="0" smtClean="0"/>
              <a:t>Κωδικοποίηση</a:t>
            </a:r>
            <a:endParaRPr lang="el-G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8379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Κωδικοποίηση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algn="l">
                  <a:lnSpc>
                    <a:spcPct val="150000"/>
                  </a:lnSpc>
                  <a:spcBef>
                    <a:spcPts val="900"/>
                  </a:spcBef>
                </a:pPr>
                <a:r>
                  <a:rPr lang="el-GR" sz="1800" dirty="0" smtClean="0"/>
                  <a:t>Κάθε κβαντισμένη στάθμη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𝑚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αναπαρίσταται με μία </a:t>
                </a:r>
                <a:r>
                  <a:rPr lang="el-GR" sz="1800" b="1" dirty="0" smtClean="0"/>
                  <a:t>κωδική λέξη</a:t>
                </a:r>
                <a:r>
                  <a:rPr lang="el-GR" sz="1800" dirty="0" smtClean="0"/>
                  <a:t>. </a:t>
                </a:r>
              </a:p>
              <a:p>
                <a:pPr algn="l">
                  <a:lnSpc>
                    <a:spcPct val="150000"/>
                  </a:lnSpc>
                  <a:spcBef>
                    <a:spcPts val="900"/>
                  </a:spcBef>
                </a:pPr>
                <a:r>
                  <a:rPr lang="el-GR" sz="1800" dirty="0" smtClean="0"/>
                  <a:t>Αν </a:t>
                </a:r>
                <a:r>
                  <a:rPr lang="en-US" sz="1800" dirty="0" smtClean="0"/>
                  <a:t>L</a:t>
                </a:r>
                <a:r>
                  <a:rPr lang="el-GR" sz="1800" dirty="0" smtClean="0"/>
                  <a:t> είναι το πλήθος των σταθμών κβάντισης, τότε κάθε δείγμα περιγράφεται με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b="1" i="1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8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1" i="1" smtClean="0">
                                <a:latin typeface="Cambria Math"/>
                              </a:rPr>
                              <m:t>𝒍𝒐𝒈</m:t>
                            </m:r>
                          </m:e>
                          <m:sub>
                            <m:r>
                              <a:rPr lang="el-GR" sz="1800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fName>
                      <m:e>
                        <m:r>
                          <a:rPr lang="en-US" sz="1800" b="1" i="1" smtClean="0">
                            <a:latin typeface="Cambria Math"/>
                          </a:rPr>
                          <m:t>𝑳</m:t>
                        </m:r>
                      </m:e>
                    </m:func>
                    <m:r>
                      <a:rPr lang="en-US" sz="1800" b="1" i="1" smtClean="0">
                        <a:latin typeface="Cambria Math"/>
                      </a:rPr>
                      <m:t>=</m:t>
                    </m:r>
                    <m:r>
                      <a:rPr lang="en-US" sz="1800" b="1" i="1" smtClean="0">
                        <a:latin typeface="Cambria Math"/>
                      </a:rPr>
                      <m:t>𝑩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ψηφία (</a:t>
                </a:r>
                <a:r>
                  <a:rPr lang="en-US" sz="1800" dirty="0" smtClean="0"/>
                  <a:t>bits)</a:t>
                </a:r>
                <a:r>
                  <a:rPr lang="el-GR" sz="1800" dirty="0" smtClean="0"/>
                  <a:t>, όπου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𝛣</m:t>
                    </m:r>
                  </m:oMath>
                </a14:m>
                <a:r>
                  <a:rPr lang="el-GR" sz="1800" dirty="0" smtClean="0"/>
                  <a:t> είναι ακέραιος αριθμός.</a:t>
                </a: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900"/>
                  </a:spcBef>
                  <a:buNone/>
                </a:pPr>
                <a:endParaRPr lang="en-US" sz="1800" dirty="0" smtClean="0"/>
              </a:p>
              <a:p>
                <a:pPr algn="l">
                  <a:lnSpc>
                    <a:spcPct val="150000"/>
                  </a:lnSpc>
                  <a:spcBef>
                    <a:spcPts val="900"/>
                  </a:spcBef>
                </a:pPr>
                <a:r>
                  <a:rPr lang="el-GR" sz="1800" b="1" dirty="0" smtClean="0"/>
                  <a:t>Ρυθμός μετάδοσης πληροφορίας</a:t>
                </a:r>
                <a:r>
                  <a:rPr lang="el-GR" sz="1800" dirty="0" smtClean="0"/>
                  <a:t>: </a:t>
                </a: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900"/>
                  </a:spcBef>
                  <a:buNone/>
                </a:pPr>
                <a:r>
                  <a:rPr lang="el-GR" sz="1800" dirty="0"/>
                  <a:t> </a:t>
                </a:r>
                <a:r>
                  <a:rPr lang="el-GR" sz="1800" dirty="0" smtClean="0"/>
                  <a:t>    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𝑅</m:t>
                    </m:r>
                    <m:r>
                      <a:rPr lang="en-US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  <m:func>
                      <m:funcPr>
                        <m:ctrlPr>
                          <a:rPr lang="en-US" sz="1800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𝑙𝑜𝑔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sz="1800" i="1">
                            <a:latin typeface="Cambria Math"/>
                          </a:rPr>
                          <m:t>𝐿</m:t>
                        </m:r>
                      </m:e>
                    </m:func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 (</a:t>
                </a:r>
                <a:r>
                  <a:rPr lang="en-US" sz="1800" dirty="0" smtClean="0"/>
                  <a:t>bits/s)</a:t>
                </a:r>
                <a:r>
                  <a:rPr lang="el-GR" sz="1800" dirty="0" smtClean="0"/>
                  <a:t>, 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 smtClean="0"/>
                  <a:t> η συχνότητα δειγματοληψίας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900"/>
                  </a:spcBef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3510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Κωδικοποίηση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900"/>
                  </a:spcBef>
                  <a:buNone/>
                </a:pPr>
                <a:r>
                  <a:rPr lang="el-GR" sz="1800" dirty="0" smtClean="0"/>
                  <a:t>Τα περισσότερα συστήματα ΨΕΣ χρησιμοποιούν την παράσταση αριθμών με το </a:t>
                </a:r>
                <a:r>
                  <a:rPr lang="el-GR" sz="1800" b="1" dirty="0" smtClean="0"/>
                  <a:t>συμπλήρωμα του 2 </a:t>
                </a:r>
                <a:r>
                  <a:rPr lang="el-GR" sz="1800" dirty="0" smtClean="0"/>
                  <a:t>(</a:t>
                </a:r>
                <a:r>
                  <a:rPr lang="en-US" sz="1800" dirty="0" smtClean="0">
                    <a:hlinkClick r:id="rId2"/>
                  </a:rPr>
                  <a:t>two’s complement</a:t>
                </a:r>
                <a:r>
                  <a:rPr lang="en-US" sz="1800" dirty="0" smtClean="0"/>
                  <a:t>).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900"/>
                  </a:spcBef>
                  <a:buNone/>
                </a:pPr>
                <a:r>
                  <a:rPr lang="el-GR" sz="1800" dirty="0" smtClean="0"/>
                  <a:t>Στο σύστημα αυτό, με κωδική λέξη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𝑐</m:t>
                    </m:r>
                    <m:r>
                      <a:rPr lang="en-US" sz="1800" i="1">
                        <a:latin typeface="Cambria Math"/>
                      </a:rPr>
                      <m:t>=[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,</m:t>
                    </m:r>
                  </m:oMath>
                </a14:m>
                <a:r>
                  <a:rPr lang="en-US" sz="1800" dirty="0"/>
                  <a:t>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1800" dirty="0"/>
                  <a:t>] </a:t>
                </a:r>
                <a:r>
                  <a:rPr lang="el-GR" sz="1800" dirty="0" smtClean="0"/>
                  <a:t>μήκους </a:t>
                </a:r>
                <a:r>
                  <a:rPr lang="en-US" sz="1800" dirty="0" smtClean="0"/>
                  <a:t>B+1</a:t>
                </a:r>
                <a:r>
                  <a:rPr lang="el-GR" sz="1800" dirty="0" smtClean="0"/>
                  <a:t> </a:t>
                </a:r>
                <a:r>
                  <a:rPr lang="en-US" sz="1800" dirty="0" smtClean="0"/>
                  <a:t>bits: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900"/>
                  </a:spcBef>
                </a:pPr>
                <a:r>
                  <a:rPr lang="el-GR" sz="1800" dirty="0" smtClean="0"/>
                  <a:t>Το περισσότερο σημαντικό ψηφίο είναι το </a:t>
                </a:r>
                <a:r>
                  <a:rPr lang="el-GR" sz="1800" b="1" dirty="0" smtClean="0"/>
                  <a:t>ψηφίο </a:t>
                </a:r>
                <a:r>
                  <a:rPr lang="el-GR" sz="1800" b="1" dirty="0" err="1" smtClean="0"/>
                  <a:t>προσήμου</a:t>
                </a:r>
                <a:endParaRPr lang="el-GR" sz="1800" b="1" dirty="0" smtClean="0"/>
              </a:p>
              <a:p>
                <a:pPr algn="l">
                  <a:lnSpc>
                    <a:spcPct val="150000"/>
                  </a:lnSpc>
                  <a:spcBef>
                    <a:spcPts val="900"/>
                  </a:spcBef>
                </a:pPr>
                <a:r>
                  <a:rPr lang="el-GR" sz="1800" dirty="0" smtClean="0"/>
                  <a:t>Τα υπόλοιπα ψηφία αντιστοιχούν στην αριθμητική τιμή δυαδικών ακεραίων ή κλασμάτων. </a:t>
                </a:r>
                <a:endParaRPr lang="en-US" sz="1800" dirty="0" smtClean="0"/>
              </a:p>
              <a:p>
                <a:pPr algn="l">
                  <a:lnSpc>
                    <a:spcPct val="150000"/>
                  </a:lnSpc>
                  <a:spcBef>
                    <a:spcPts val="900"/>
                  </a:spcBef>
                </a:pPr>
                <a:r>
                  <a:rPr lang="el-GR" sz="1800" dirty="0" smtClean="0"/>
                  <a:t>Θεωρώντας δυαδικά κλάσματα, η κωδική λέξη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 smtClean="0"/>
                  <a:t>,</a:t>
                </a:r>
                <a:r>
                  <a:rPr lang="en-US" sz="1800" dirty="0"/>
                  <a:t>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l-GR" sz="1800" dirty="0" smtClean="0"/>
                  <a:t> έχει την τιμή:</a:t>
                </a:r>
                <a:r>
                  <a:rPr lang="en-US" sz="1800" dirty="0" smtClean="0"/>
                  <a:t> </a:t>
                </a:r>
                <a:r>
                  <a:rPr lang="en-US" sz="1800" b="0" i="1" dirty="0" smtClean="0">
                    <a:latin typeface="Cambria Math"/>
                  </a:rPr>
                  <a:t/>
                </a:r>
                <a:br>
                  <a:rPr lang="en-US" sz="1800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 smtClean="0"/>
                  <a:t>+…+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𝐵</m:t>
                        </m:r>
                      </m:sup>
                    </m:sSup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593" r="-7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2725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/>
              <a:t>Μετατροπή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l-GR" b="1" dirty="0" smtClean="0"/>
              <a:t>Ψηφιακού </a:t>
            </a:r>
            <a:r>
              <a:rPr lang="el-GR" b="1" dirty="0"/>
              <a:t>Σήματος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l-GR" b="1" dirty="0" smtClean="0"/>
              <a:t>σε </a:t>
            </a:r>
            <a:r>
              <a:rPr lang="el-GR" b="1" dirty="0"/>
              <a:t>Αναλογικό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6634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Μετατροπή Ψηφιακού Σήματος σε Αναλογικό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dirty="0" smtClean="0"/>
                  <a:t>Θεώρημα Δειγματοληψίας</a:t>
                </a:r>
                <a:r>
                  <a:rPr lang="el-GR" sz="1800" dirty="0" smtClean="0"/>
                  <a:t>: Αν ένα αναλογικό σήμα </a:t>
                </a:r>
                <a:r>
                  <a:rPr lang="el-GR" sz="1800" dirty="0" err="1" smtClean="0"/>
                  <a:t>δειγματοληπτείται</a:t>
                </a:r>
                <a:r>
                  <a:rPr lang="el-GR" sz="1800" dirty="0" smtClean="0"/>
                  <a:t> με συχνότητα </a:t>
                </a:r>
                <a:r>
                  <a:rPr lang="el-GR" sz="1800" dirty="0"/>
                  <a:t>δειγματοληψίας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𝒔</m:t>
                        </m:r>
                      </m:sub>
                    </m:sSub>
                    <m:r>
                      <a:rPr lang="en-US" sz="1800" b="1" i="1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sz="1800" b="1" i="1">
                        <a:latin typeface="Cambria Math"/>
                        <a:ea typeface="Cambria Math"/>
                      </a:rPr>
                      <m:t>𝟐</m:t>
                    </m:r>
                    <m:sSub>
                      <m:sSubPr>
                        <m:ctrlPr>
                          <a:rPr lang="en-US" sz="1800" b="1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  <a:ea typeface="Cambria Math"/>
                          </a:rPr>
                          <m:t>𝒇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  <a:ea typeface="Cambria Math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η μέγιστη  συχνότητα του </a:t>
                </a:r>
                <a:r>
                  <a:rPr lang="el-GR" sz="1800" dirty="0" smtClean="0"/>
                  <a:t>σήματος, τότε μπορεί να </a:t>
                </a:r>
                <a:r>
                  <a:rPr lang="el-GR" sz="1800" b="1" dirty="0" smtClean="0"/>
                  <a:t>ανακτηθεί</a:t>
                </a:r>
                <a:r>
                  <a:rPr lang="el-GR" sz="1800" dirty="0" smtClean="0"/>
                  <a:t> από τα δείγματά του, χρησιμοποιώντας τη </a:t>
                </a:r>
                <a:r>
                  <a:rPr lang="el-GR" sz="1800" b="1" dirty="0" smtClean="0"/>
                  <a:t>συνάρτηση παρεμβολής </a:t>
                </a:r>
                <a:r>
                  <a:rPr lang="el-GR" sz="1800" dirty="0" smtClean="0"/>
                  <a:t>(</a:t>
                </a:r>
                <a:r>
                  <a:rPr lang="en-US" sz="1800" dirty="0" smtClean="0"/>
                  <a:t>Interpolation function)</a:t>
                </a:r>
                <a:r>
                  <a:rPr lang="el-GR" sz="1800" dirty="0" smtClean="0"/>
                  <a:t>: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/>
                            </a:rPr>
                            <m:t>sin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⁡(2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0" i="1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b="0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l-GR" sz="1800" dirty="0" smtClean="0"/>
                  <a:t>Το αναλογικό σήμα δίνεται από τη σχέση: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b="0" i="1" smtClean="0">
                              <a:latin typeface="Cambria Math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𝑛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  <a:ea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/>
                                          <a:ea typeface="Cambria Math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nary>
                      <m:r>
                        <a:rPr lang="en-US" sz="1800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algn="l">
                  <a:spcBef>
                    <a:spcPts val="600"/>
                  </a:spcBef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1800" dirty="0" smtClean="0"/>
                  <a:t>Η υλοποίηση της παραπάνω σχέσης </a:t>
                </a:r>
                <a:br>
                  <a:rPr lang="el-GR" sz="1800" dirty="0" smtClean="0"/>
                </a:br>
                <a:r>
                  <a:rPr lang="el-GR" sz="1800" dirty="0" smtClean="0"/>
                  <a:t>απαιτεί πολύ υλικό.</a:t>
                </a:r>
              </a:p>
              <a:p>
                <a:pPr algn="l">
                  <a:spcBef>
                    <a:spcPts val="600"/>
                  </a:spcBef>
                </a:pPr>
                <a:r>
                  <a:rPr lang="el-GR" sz="1800" dirty="0" smtClean="0"/>
                  <a:t>Συνήθως χρησιμοποιούνται εναλλακτικές </a:t>
                </a:r>
                <a:br>
                  <a:rPr lang="el-GR" sz="1800" dirty="0" smtClean="0"/>
                </a:br>
                <a:r>
                  <a:rPr lang="el-GR" sz="1800" dirty="0" smtClean="0"/>
                  <a:t>συναρτήσεις, αλλά τότε απαιτείται και </a:t>
                </a:r>
                <a:br>
                  <a:rPr lang="el-GR" sz="1800" dirty="0" smtClean="0"/>
                </a:br>
                <a:r>
                  <a:rPr lang="el-GR" sz="1800" dirty="0" smtClean="0"/>
                  <a:t>αναλογικό φίλτρο.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 r="-7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5"/>
          <a:stretch/>
        </p:blipFill>
        <p:spPr bwMode="auto">
          <a:xfrm>
            <a:off x="5069333" y="4289251"/>
            <a:ext cx="4039171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84673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b="1" dirty="0" smtClean="0"/>
              <a:t>Δειγματοληψία</a:t>
            </a:r>
            <a:endParaRPr lang="el-GR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6546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Δειγματοληψία (</a:t>
            </a:r>
            <a:r>
              <a:rPr lang="en-US" dirty="0" smtClean="0"/>
              <a:t>Sampling)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1052736"/>
                <a:ext cx="8496944" cy="52087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Δειγματοληψία 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(sampling)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είναι η διαδικασία μετατροπής ενός αναλογικού σήματος σε σήμα διακριτού χρόνου.</a:t>
                </a:r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Έστω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ένα σήμα </a:t>
                </a:r>
                <a:r>
                  <a:rPr lang="el-GR" b="1" dirty="0">
                    <a:latin typeface="Cambria Math" pitchFamily="18" charset="0"/>
                    <a:ea typeface="Cambria Math" pitchFamily="18" charset="0"/>
                  </a:rPr>
                  <a:t>βασικής 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(οριοθετημένης) ζώνης συχνοτήτων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με φάσμα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𝑀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𝑓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, για το οποίο ισχύει:</a:t>
                </a: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𝑴</m:t>
                      </m:r>
                      <m:d>
                        <m:dPr>
                          <m:ctrlP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  <m:t>𝒇</m:t>
                          </m:r>
                        </m:e>
                      </m:d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𝟎</m:t>
                      </m:r>
                      <m:r>
                        <a:rPr lang="en-US" b="1" i="1" dirty="0" smtClean="0">
                          <a:latin typeface="Cambria Math"/>
                          <a:ea typeface="Cambria Math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b="0" i="0" dirty="0" smtClean="0">
                          <a:latin typeface="Cambria Math"/>
                          <a:ea typeface="Cambria Math" pitchFamily="18" charset="0"/>
                        </a:rPr>
                        <m:t>για</m:t>
                      </m:r>
                      <m:r>
                        <a:rPr lang="el-GR" b="0" i="1" dirty="0" smtClean="0">
                          <a:latin typeface="Cambria Math"/>
                          <a:ea typeface="Cambria Math" pitchFamily="18" charset="0"/>
                        </a:rPr>
                        <m:t>  </m:t>
                      </m:r>
                      <m:d>
                        <m:dPr>
                          <m:begChr m:val="|"/>
                          <m:endChr m:val="|"/>
                          <m:ctrlPr>
                            <a:rPr lang="el-GR" b="0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 dirty="0">
                              <a:latin typeface="Cambria Math"/>
                              <a:ea typeface="Cambria Math" pitchFamily="18" charset="0"/>
                            </a:rPr>
                            <m:t>𝑓</m:t>
                          </m:r>
                        </m:e>
                      </m:d>
                      <m:r>
                        <a:rPr lang="en-US" i="1" dirty="0" smtClean="0">
                          <a:latin typeface="Cambria Math"/>
                          <a:ea typeface="Cambria Math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  <a:ea typeface="Cambria Math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US" b="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Δηλαδή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είναι η μέγιστη συχνότητα του σήματος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Θεώρημα </a:t>
                </a:r>
                <a:r>
                  <a:rPr lang="el-GR" b="1" dirty="0">
                    <a:latin typeface="Cambria Math" pitchFamily="18" charset="0"/>
                    <a:ea typeface="Cambria Math" pitchFamily="18" charset="0"/>
                  </a:rPr>
                  <a:t>ή Συνθήκη  Δειγματοληψίας του</a:t>
                </a:r>
                <a:r>
                  <a:rPr lang="en-US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b="1" dirty="0" err="1">
                    <a:latin typeface="Cambria Math" pitchFamily="18" charset="0"/>
                    <a:ea typeface="Cambria Math" pitchFamily="18" charset="0"/>
                  </a:rPr>
                  <a:t>Nyquist</a:t>
                </a:r>
                <a:r>
                  <a:rPr lang="en-US" dirty="0">
                    <a:latin typeface="Cambria Math" pitchFamily="18" charset="0"/>
                    <a:ea typeface="Cambria Math" pitchFamily="18" charset="0"/>
                  </a:rPr>
                  <a:t>:</a:t>
                </a:r>
                <a:r>
                  <a:rPr lang="el-GR" dirty="0">
                    <a:latin typeface="Cambria Math" pitchFamily="18" charset="0"/>
                    <a:ea typeface="Cambria Math" pitchFamily="18" charset="0"/>
                  </a:rPr>
                  <a:t> Αν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err="1">
                        <a:latin typeface="Cambria Math"/>
                        <a:ea typeface="Cambria Math" pitchFamily="18" charset="0"/>
                      </a:rPr>
                      <m:t>𝑛</m:t>
                    </m:r>
                    <m:sSub>
                      <m:sSubPr>
                        <m:ctrlP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είναι οι τιμές του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, που λαμβάνονται σαν 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δείγματα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σε ομοιόμορφα χρονικά διαστήματα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, τότε είναι δυνατή η ακριβής ανάκτηση του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από τα δείγματα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err="1">
                        <a:latin typeface="Cambria Math"/>
                        <a:ea typeface="Cambria Math" pitchFamily="18" charset="0"/>
                      </a:rPr>
                      <m:t>𝑛</m:t>
                    </m:r>
                    <m:sSub>
                      <m:sSubPr>
                        <m:ctrlP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αν ισχύει:</a:t>
                </a: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b="1" i="1" dirty="0" smtClean="0">
                              <a:latin typeface="Cambria Math"/>
                              <a:ea typeface="Cambria Math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US" b="1" i="1" dirty="0">
                          <a:latin typeface="Cambria Math"/>
                          <a:ea typeface="Cambria Math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dirty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en-US" b="1" i="1" dirty="0">
                              <a:latin typeface="Cambria Math"/>
                              <a:ea typeface="Cambria Math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dirty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dirty="0" smtClean="0">
                                  <a:latin typeface="Cambria Math"/>
                                  <a:ea typeface="Cambria Math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b="1" i="1" dirty="0">
                                  <a:latin typeface="Cambria Math"/>
                                  <a:ea typeface="Cambria Math" pitchFamily="18" charset="0"/>
                                </a:rPr>
                                <m:t>𝒔</m:t>
                              </m:r>
                            </m:sub>
                          </m:sSub>
                        </m:den>
                      </m:f>
                      <m:r>
                        <a:rPr lang="el-GR" b="1" i="1" dirty="0" smtClean="0">
                          <a:latin typeface="Cambria Math"/>
                          <a:ea typeface="Cambria Math" pitchFamily="18" charset="0"/>
                        </a:rPr>
                        <m:t>≤</m:t>
                      </m:r>
                      <m:f>
                        <m:fPr>
                          <m:ctrlPr>
                            <a:rPr lang="el-GR" b="1" i="1" dirty="0" smtClean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r>
                            <a:rPr lang="el-GR" b="1" i="1" dirty="0" smtClean="0">
                              <a:latin typeface="Cambria Math"/>
                              <a:ea typeface="Cambria Math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l-GR" b="1" i="1" dirty="0" smtClean="0">
                              <a:latin typeface="Cambria Math"/>
                              <a:ea typeface="Cambria Math" pitchFamily="18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b="1" i="1" dirty="0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dirty="0" smtClean="0">
                                  <a:latin typeface="Cambria Math"/>
                                  <a:ea typeface="Cambria Math" pitchFamily="18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b="1" i="1" dirty="0" smtClean="0">
                                  <a:latin typeface="Cambria Math"/>
                                  <a:ea typeface="Cambria Math" pitchFamily="18" charset="0"/>
                                </a:rPr>
                                <m:t>𝒎𝒂𝒙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/>
                            <a:ea typeface="Cambria Math" pitchFamily="18" charset="0"/>
                          </a:rPr>
                          <m:t>𝑻</m:t>
                        </m:r>
                      </m:e>
                      <m:sub>
                        <m:r>
                          <a:rPr lang="en-US" b="1" i="1" dirty="0">
                            <a:latin typeface="Cambria Math"/>
                            <a:ea typeface="Cambria Math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περίοδος  δειγματοληψίας,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latin typeface="Cambria Math"/>
                            <a:ea typeface="Cambria Math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dirty="0">
                            <a:latin typeface="Cambria Math"/>
                            <a:ea typeface="Cambria Math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συχνότητα δειγματοληψίας</a:t>
                </a: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Ρυθμός </a:t>
                </a:r>
                <a:r>
                  <a:rPr lang="en-US" b="1" dirty="0" err="1" smtClean="0">
                    <a:latin typeface="Cambria Math" pitchFamily="18" charset="0"/>
                    <a:ea typeface="Cambria Math" pitchFamily="18" charset="0"/>
                  </a:rPr>
                  <a:t>Nyquist</a:t>
                </a:r>
                <a:r>
                  <a:rPr lang="en-US" b="1" dirty="0" smtClean="0">
                    <a:latin typeface="Cambria Math" pitchFamily="18" charset="0"/>
                    <a:ea typeface="Cambria Math" pitchFamily="18" charset="0"/>
                  </a:rPr>
                  <a:t> : 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latin typeface="Cambria Math"/>
                            <a:ea typeface="Cambria Math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dirty="0" smtClean="0">
                            <a:latin typeface="Cambria Math"/>
                            <a:ea typeface="Cambria Math" pitchFamily="18" charset="0"/>
                          </a:rPr>
                          <m:t>𝒏</m:t>
                        </m:r>
                      </m:sub>
                    </m:sSub>
                    <m:r>
                      <a:rPr lang="en-US" b="1" i="1" dirty="0" smtClean="0">
                        <a:latin typeface="Cambria Math"/>
                        <a:ea typeface="Cambria Math" pitchFamily="18" charset="0"/>
                      </a:rPr>
                      <m:t> = </m:t>
                    </m:r>
                    <m:r>
                      <a:rPr lang="en-US" b="1" i="1" dirty="0" smtClean="0">
                        <a:latin typeface="Cambria Math"/>
                        <a:ea typeface="Cambria Math" pitchFamily="18" charset="0"/>
                      </a:rPr>
                      <m:t>𝟐</m:t>
                    </m:r>
                    <m:r>
                      <a:rPr lang="en-US" b="1" i="1" dirty="0" smtClean="0">
                        <a:latin typeface="Cambria Math"/>
                        <a:ea typeface="Cambria Math" pitchFamily="18" charset="0"/>
                      </a:rPr>
                      <m:t> </m:t>
                    </m:r>
                    <m:sSub>
                      <m:sSubPr>
                        <m:ctrlPr>
                          <a:rPr lang="en-US" b="1" i="1" dirty="0" err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b="1" i="1" dirty="0" err="1" smtClean="0">
                            <a:latin typeface="Cambria Math"/>
                            <a:ea typeface="Cambria Math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dirty="0" err="1" smtClean="0">
                            <a:latin typeface="Cambria Math"/>
                            <a:ea typeface="Cambria Math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endParaRPr lang="en-US" b="1" dirty="0" smtClean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052736"/>
                <a:ext cx="8496944" cy="5208734"/>
              </a:xfrm>
              <a:prstGeom prst="rect">
                <a:avLst/>
              </a:prstGeom>
              <a:blipFill rotWithShape="1">
                <a:blip r:embed="rId2"/>
                <a:stretch>
                  <a:fillRect l="-574" t="-703" r="-50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7500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Είδη Δειγματοληψίας</a:t>
            </a:r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412776"/>
            <a:ext cx="8496944" cy="2151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Ιδανική </a:t>
            </a: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δειγματοληψία</a:t>
            </a:r>
          </a:p>
          <a:p>
            <a:pPr marL="285750" indent="-28575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Πρακτική δειγματοληψία</a:t>
            </a:r>
          </a:p>
          <a:p>
            <a:pPr marL="285750" indent="-285750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Δειγματοληψία επίπεδης κορυφής</a:t>
            </a:r>
            <a:endParaRPr lang="en-US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4602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852936"/>
            <a:ext cx="6400800" cy="1752600"/>
          </a:xfrm>
        </p:spPr>
        <p:txBody>
          <a:bodyPr/>
          <a:lstStyle/>
          <a:p>
            <a:r>
              <a:rPr lang="el-GR" b="1" dirty="0"/>
              <a:t>Ιδανική Δειγματοληψία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254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Ιδανική Δειγματοληψία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1052736"/>
                <a:ext cx="8496944" cy="49710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Ιδανική δειγματοληψία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είναι η διαδικασία παραγωγής δειγμάτων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{</m:t>
                    </m:r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err="1">
                        <a:latin typeface="Cambria Math"/>
                        <a:ea typeface="Cambria Math" pitchFamily="18" charset="0"/>
                      </a:rPr>
                      <m:t>𝑛</m:t>
                    </m:r>
                    <m:sSub>
                      <m:sSubPr>
                        <m:ctrlP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err="1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  <m:r>
                      <a:rPr lang="en-US" i="1" dirty="0">
                        <a:latin typeface="Cambria Math"/>
                        <a:ea typeface="Cambria Math" pitchFamily="18" charset="0"/>
                      </a:rPr>
                      <m:t>)}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ενός σήματος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στιγμιαία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και με ομοιόμορφο τρόπο, μία φορά κάθε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δευτερόλεπτα.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Το ιδανικά </a:t>
                </a:r>
                <a:r>
                  <a:rPr lang="el-GR" dirty="0" err="1" smtClean="0">
                    <a:latin typeface="Cambria Math" pitchFamily="18" charset="0"/>
                    <a:ea typeface="Cambria Math" pitchFamily="18" charset="0"/>
                  </a:rPr>
                  <a:t>δειγματολαμβανόμενο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δίνεται από τη σχέση: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Cambria Math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l-GR" b="0" i="1" smtClean="0">
                              <a:latin typeface="Cambria Math"/>
                              <a:ea typeface="Cambria Math" pitchFamily="18" charset="0"/>
                            </a:rPr>
                            <m:t> </m:t>
                          </m:r>
                          <m:r>
                            <a:rPr lang="el-GR" i="1">
                              <a:latin typeface="Cambria Math"/>
                              <a:ea typeface="Cambria Math" pitchFamily="18" charset="0"/>
                            </a:rPr>
                            <m:t>𝛿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  <m:t>𝑠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i="1">
                              <a:latin typeface="Cambria Math"/>
                              <a:ea typeface="Cambria Math" pitchFamily="18" charset="0"/>
                            </a:rPr>
                            <m:t>𝑚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0" i="1" smtClean="0">
                                  <a:latin typeface="Cambria Math"/>
                                  <a:ea typeface="Cambria Math" pitchFamily="18" charset="0"/>
                                </a:rPr>
                                <m:t> </m:t>
                              </m:r>
                              <m:r>
                                <a:rPr lang="el-GR" i="1">
                                  <a:latin typeface="Cambria Math"/>
                                  <a:ea typeface="Cambria Math" pitchFamily="18" charset="0"/>
                                </a:rPr>
                                <m:t>𝛿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Η τιμή του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προσδιορίζεται σύμφωνα με το θεώρημα του </a:t>
                </a:r>
                <a:r>
                  <a:rPr lang="en-US" dirty="0" err="1" smtClean="0">
                    <a:latin typeface="Cambria Math" pitchFamily="18" charset="0"/>
                    <a:ea typeface="Cambria Math" pitchFamily="18" charset="0"/>
                  </a:rPr>
                  <a:t>Nyquist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Η διαδικασία ονομάζεται </a:t>
                </a:r>
                <a:r>
                  <a:rPr lang="el-GR" b="1" dirty="0" smtClean="0">
                    <a:latin typeface="Cambria Math" pitchFamily="18" charset="0"/>
                    <a:ea typeface="Cambria Math" pitchFamily="18" charset="0"/>
                  </a:rPr>
                  <a:t>ιδανική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επειδή χρησιμοποιεί τη συνάρτηση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  <a:ea typeface="Cambria Math" pitchFamily="18" charset="0"/>
                      </a:rPr>
                      <m:t>𝛿</m:t>
                    </m:r>
                    <m:r>
                      <a:rPr lang="el-GR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,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η οποία έχει μόνο θεωρητική αξία και δεν μπορεί να υλοποιηθεί στην πράξη.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Η μαθηματική θεμελίωση της ιδανικής δειγματοληψίας δίνεται από την ακόλουθη ιδιότητα της συνάρτησης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  <a:ea typeface="Cambria Math" pitchFamily="18" charset="0"/>
                      </a:rPr>
                      <m:t>𝛿</m:t>
                    </m:r>
                    <m:r>
                      <a:rPr lang="el-GR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/>
                        <a:ea typeface="Cambria Math" pitchFamily="18" charset="0"/>
                      </a:rPr>
                      <m:t>𝑡</m:t>
                    </m:r>
                    <m:r>
                      <a:rPr lang="el-GR" i="1" dirty="0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subSup"/>
                          <m:ctrlPr>
                            <a:rPr lang="el-GR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l-GR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i="1">
                              <a:latin typeface="Cambria Math"/>
                            </a:rPr>
                            <m:t> </m:t>
                          </m:r>
                          <m:r>
                            <a:rPr lang="el-GR" i="1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i="1">
                              <a:latin typeface="Cambria Math"/>
                            </a:rPr>
                            <m:t> </m:t>
                          </m:r>
                          <m:r>
                            <a:rPr lang="el-GR" i="1">
                              <a:latin typeface="Cambria Math"/>
                            </a:rPr>
                            <m:t>𝑑𝑡</m:t>
                          </m:r>
                          <m:r>
                            <a:rPr lang="el-GR" i="1">
                              <a:latin typeface="Cambria Math"/>
                            </a:rPr>
                            <m:t>=</m:t>
                          </m:r>
                          <m:r>
                            <a:rPr lang="el-GR" i="1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l-GR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052736"/>
                <a:ext cx="8496944" cy="4971041"/>
              </a:xfrm>
              <a:prstGeom prst="rect">
                <a:avLst/>
              </a:prstGeom>
              <a:blipFill rotWithShape="1">
                <a:blip r:embed="rId2"/>
                <a:stretch>
                  <a:fillRect l="-574" t="-73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072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Ιδανική Δειγματοληψία</a:t>
            </a:r>
            <a:r>
              <a:rPr lang="en-US" dirty="0" smtClean="0"/>
              <a:t> </a:t>
            </a:r>
            <a:r>
              <a:rPr lang="el-GR" dirty="0" smtClean="0"/>
              <a:t>(Πεδίο Χρόνου)</a:t>
            </a:r>
            <a:endParaRPr lang="el-G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948" y="980728"/>
            <a:ext cx="3238500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7692" y="1052736"/>
                <a:ext cx="4538364" cy="4956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(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α) Πληροφοριακό Σήμα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itchFamily="18" charset="0"/>
                        <a:ea typeface="Cambria Math" pitchFamily="18" charset="0"/>
                      </a:rPr>
                      <m:t>𝑚</m:t>
                    </m:r>
                    <m:d>
                      <m:dPr>
                        <m:ctrlPr>
                          <a:rPr lang="en-US" i="1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itchFamily="18" charset="0"/>
                            <a:ea typeface="Cambria Math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(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b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) Ακολουθία κρουστικών συναρτήσεων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:</a:t>
                </a:r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+∞</m:t>
                          </m:r>
                        </m:sup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𝑚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l-GR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 </m:t>
                              </m:r>
                              <m:r>
                                <a:rPr lang="el-GR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𝛿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el-GR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(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c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) Ιδανικά </a:t>
                </a:r>
                <a:r>
                  <a:rPr lang="el-GR" dirty="0" err="1" smtClean="0">
                    <a:latin typeface="Cambria Math" pitchFamily="18" charset="0"/>
                    <a:ea typeface="Cambria Math" pitchFamily="18" charset="0"/>
                  </a:rPr>
                  <a:t>δειγματολαμβανόμενο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σήμα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:</a:t>
                </a:r>
              </a:p>
              <a:p>
                <a:r>
                  <a:rPr lang="el-GR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/>
                              <a:ea typeface="Cambria Math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+∞</m:t>
                          </m:r>
                        </m:sup>
                        <m:e>
                          <m:r>
                            <a:rPr lang="en-US" i="1">
                              <a:latin typeface="Cambria Math" pitchFamily="18" charset="0"/>
                              <a:ea typeface="Cambria Math" pitchFamily="18" charset="0"/>
                            </a:rPr>
                            <m:t>𝑚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l-GR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 </m:t>
                              </m:r>
                              <m:r>
                                <a:rPr lang="el-GR" i="1">
                                  <a:latin typeface="Cambria Math" pitchFamily="18" charset="0"/>
                                  <a:ea typeface="Cambria Math" pitchFamily="18" charset="0"/>
                                </a:rPr>
                                <m:t>𝛿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692" y="1052736"/>
                <a:ext cx="4538364" cy="4956100"/>
              </a:xfrm>
              <a:prstGeom prst="rect">
                <a:avLst/>
              </a:prstGeom>
              <a:blipFill rotWithShape="1">
                <a:blip r:embed="rId3"/>
                <a:stretch>
                  <a:fillRect l="-107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466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12787</TotalTime>
  <Words>2630</Words>
  <Application>Microsoft Office PowerPoint</Application>
  <PresentationFormat>On-screen Show (4:3)</PresentationFormat>
  <Paragraphs>275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Ψηφιακή Επεξεργασία Σημάτων</vt:lpstr>
      <vt:lpstr>Μετατροπή Αναλογικού Σήματος σε Ψηφιακό</vt:lpstr>
      <vt:lpstr>Μετατροπή Αναλογικού Σήματος σε Ψηφιακό</vt:lpstr>
      <vt:lpstr>Δειγματοληψία</vt:lpstr>
      <vt:lpstr>Δειγματοληψία (Sampling)</vt:lpstr>
      <vt:lpstr>Είδη Δειγματοληψίας</vt:lpstr>
      <vt:lpstr>PowerPoint Presentation</vt:lpstr>
      <vt:lpstr>Ιδανική Δειγματοληψία</vt:lpstr>
      <vt:lpstr>Ιδανική Δειγματοληψία (Πεδίο Χρόνου)</vt:lpstr>
      <vt:lpstr>Ιδανική Δειγματοληψία (Πεδίο Συχνότητας)</vt:lpstr>
      <vt:lpstr>PowerPoint Presentation</vt:lpstr>
      <vt:lpstr>Φυσική Δειγματοληψία (Πεδίο Χρόνου)</vt:lpstr>
      <vt:lpstr>Φυσική Δειγματοληψία (Πεδίο Συχνότητας)</vt:lpstr>
      <vt:lpstr>Φυσική Δειγματοληψία (Χρόνος – Συχνότητα)</vt:lpstr>
      <vt:lpstr>PowerPoint Presentation</vt:lpstr>
      <vt:lpstr>Δειγματοληψία Οριζόντιας Κορυφής</vt:lpstr>
      <vt:lpstr>Δειγματοληψίας Οριζόντιας Κορυφής  (Πεδίο Συχνότητας)</vt:lpstr>
      <vt:lpstr>Άσκηση 1  </vt:lpstr>
      <vt:lpstr>Άσκηση 2  </vt:lpstr>
      <vt:lpstr>Άσκηση 3  </vt:lpstr>
      <vt:lpstr>Άσκηση 4  </vt:lpstr>
      <vt:lpstr>Άσκηση 5  </vt:lpstr>
      <vt:lpstr>Άσκηση 6  </vt:lpstr>
      <vt:lpstr>Κβαντισμός</vt:lpstr>
      <vt:lpstr>Κβαντισμός</vt:lpstr>
      <vt:lpstr>Ομοιόμορφος Κβαντισμός</vt:lpstr>
      <vt:lpstr>Παράμετροι Κβαντισμού</vt:lpstr>
      <vt:lpstr>Ομοιόμορφος Κβαντισμός</vt:lpstr>
      <vt:lpstr>Ομοιόμορφος Κβαντισμός</vt:lpstr>
      <vt:lpstr>Ανομοιόμορφος Κβαντισμός</vt:lpstr>
      <vt:lpstr>Ανομοιόμορφος Κβαντισμός</vt:lpstr>
      <vt:lpstr>Πρότυπα Ανομοιόμορφου Κβαντισμού</vt:lpstr>
      <vt:lpstr>Πρότυπα Ανομοιόμορφου Κβαντισμού</vt:lpstr>
      <vt:lpstr>Πρότυπα Ανομοιόμορφου Κβαντισμού</vt:lpstr>
      <vt:lpstr>Κωδικοποίηση</vt:lpstr>
      <vt:lpstr>Κωδικοποίηση</vt:lpstr>
      <vt:lpstr>Κωδικοποίηση</vt:lpstr>
      <vt:lpstr>Μετατροπή  Ψηφιακού Σήματος  σε Αναλογικό</vt:lpstr>
      <vt:lpstr>Μετατροπή Ψηφιακού Σήματος σε Αναλογικό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user</cp:lastModifiedBy>
  <cp:revision>377</cp:revision>
  <dcterms:created xsi:type="dcterms:W3CDTF">2012-03-18T08:27:36Z</dcterms:created>
  <dcterms:modified xsi:type="dcterms:W3CDTF">2016-04-11T06:17:22Z</dcterms:modified>
</cp:coreProperties>
</file>