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389" r:id="rId2"/>
    <p:sldId id="390" r:id="rId3"/>
    <p:sldId id="283" r:id="rId4"/>
    <p:sldId id="284" r:id="rId5"/>
    <p:sldId id="285" r:id="rId6"/>
    <p:sldId id="387" r:id="rId7"/>
    <p:sldId id="375" r:id="rId8"/>
    <p:sldId id="376" r:id="rId9"/>
    <p:sldId id="377" r:id="rId10"/>
    <p:sldId id="378" r:id="rId11"/>
    <p:sldId id="380" r:id="rId12"/>
    <p:sldId id="381" r:id="rId13"/>
    <p:sldId id="379" r:id="rId14"/>
    <p:sldId id="388" r:id="rId15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E6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75" autoAdjust="0"/>
    <p:restoredTop sz="94660"/>
  </p:normalViewPr>
  <p:slideViewPr>
    <p:cSldViewPr>
      <p:cViewPr varScale="1">
        <p:scale>
          <a:sx n="84" d="100"/>
          <a:sy n="84" d="100"/>
        </p:scale>
        <p:origin x="1387" y="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3573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90C078-6B98-42B9-A06B-D30E71805100}" type="datetimeFigureOut">
              <a:rPr lang="el-GR" smtClean="0"/>
              <a:t>8/5/2017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737D86-5577-4598-8458-CB03A328F7A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502714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>
            <a:lvl1pPr>
              <a:defRPr sz="3200" b="1">
                <a:latin typeface="Cambria Math" pitchFamily="18" charset="0"/>
                <a:ea typeface="Cambria Math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184576"/>
          </a:xfrm>
        </p:spPr>
        <p:txBody>
          <a:bodyPr>
            <a:normAutofit/>
          </a:bodyPr>
          <a:lstStyle>
            <a:lvl1pPr algn="just">
              <a:defRPr sz="2400">
                <a:latin typeface="Cambria Math" pitchFamily="18" charset="0"/>
                <a:ea typeface="Cambria Math" pitchFamily="18" charset="0"/>
              </a:defRPr>
            </a:lvl1pPr>
            <a:lvl2pPr algn="just">
              <a:defRPr sz="2000">
                <a:latin typeface="Cambria Math" pitchFamily="18" charset="0"/>
                <a:ea typeface="Cambria Math" pitchFamily="18" charset="0"/>
              </a:defRPr>
            </a:lvl2pPr>
            <a:lvl3pPr algn="just">
              <a:defRPr sz="1800">
                <a:latin typeface="Cambria Math" pitchFamily="18" charset="0"/>
                <a:ea typeface="Cambria Math" pitchFamily="18" charset="0"/>
              </a:defRPr>
            </a:lvl3pPr>
            <a:lvl4pPr algn="just">
              <a:defRPr sz="1600">
                <a:latin typeface="Cambria Math" pitchFamily="18" charset="0"/>
                <a:ea typeface="Cambria Math" pitchFamily="18" charset="0"/>
              </a:defRPr>
            </a:lvl4pPr>
            <a:lvl5pPr algn="just">
              <a:defRPr sz="1600">
                <a:latin typeface="Cambria Math" pitchFamily="18" charset="0"/>
                <a:ea typeface="Cambria Math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52320" y="6356350"/>
            <a:ext cx="1234480" cy="365125"/>
          </a:xfrm>
        </p:spPr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979967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5CB22-DED5-4828-AD08-BEBF6A7823D9}" type="datetime1">
              <a:rPr lang="el-GR" smtClean="0"/>
              <a:t>8/5/2017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16885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657F5-6413-4487-827D-DB302B0AF006}" type="datetime1">
              <a:rPr lang="el-GR" smtClean="0"/>
              <a:t>8/5/2017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679327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43F7B-60E3-4BE8-9B3F-AE834BAE894F}" type="datetime1">
              <a:rPr lang="el-GR" smtClean="0"/>
              <a:t>8/5/2017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322323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C2B35-D44A-40A0-BB4B-E7A5F2F2C36E}" type="datetime1">
              <a:rPr lang="el-GR" smtClean="0"/>
              <a:t>8/5/2017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778688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C24CD-5928-4552-91B2-76B5F21094B8}" type="datetime1">
              <a:rPr lang="el-GR" smtClean="0"/>
              <a:t>8/5/2017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12879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1DA8D-45A0-437B-8E25-677037D1FFFD}" type="datetime1">
              <a:rPr lang="el-GR" smtClean="0"/>
              <a:t>8/5/2017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58337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48673-6F50-47EA-ACE5-0E302418A9F0}" type="datetime1">
              <a:rPr lang="el-GR" smtClean="0"/>
              <a:t>8/5/2017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08420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2DC03-A2CE-4FDE-BCAA-B9DC88C756B5}" type="datetime1">
              <a:rPr lang="el-GR" smtClean="0"/>
              <a:t>8/5/2017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10263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7B4D8-C2DA-44C1-BED1-C8558E2929B2}" type="datetime1">
              <a:rPr lang="el-GR" smtClean="0"/>
              <a:t>8/5/2017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60402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30218-883C-4457-BBED-A9A4FBB125E4}" type="datetime1">
              <a:rPr lang="el-GR" smtClean="0"/>
              <a:t>8/5/2017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14126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fld id="{4E58B09D-8E7D-4C4A-BB94-906155ED52DB}" type="datetime1">
              <a:rPr lang="el-GR" smtClean="0"/>
              <a:t>8/5/2017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fld id="{0B0EBAE1-C03B-424B-868F-E6C23C4F011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08216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mbria Math" pitchFamily="18" charset="0"/>
          <a:ea typeface="Cambria Math" pitchFamily="18" charset="0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0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2204864"/>
            <a:ext cx="7772400" cy="1080120"/>
          </a:xfrm>
        </p:spPr>
        <p:txBody>
          <a:bodyPr>
            <a:normAutofit/>
          </a:bodyPr>
          <a:lstStyle/>
          <a:p>
            <a:r>
              <a:rPr lang="el-GR" sz="4000" b="1" dirty="0" smtClean="0"/>
              <a:t>Ψηφιακή Επεξεργασία Σημάτων</a:t>
            </a:r>
            <a:endParaRPr lang="el-GR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437112"/>
            <a:ext cx="6400800" cy="1296144"/>
          </a:xfrm>
        </p:spPr>
        <p:txBody>
          <a:bodyPr>
            <a:normAutofit/>
          </a:bodyPr>
          <a:lstStyle/>
          <a:p>
            <a:r>
              <a:rPr lang="el-GR" sz="2400" dirty="0" smtClean="0"/>
              <a:t>Δρ. Μιχάλης Παρασκευάς</a:t>
            </a:r>
          </a:p>
          <a:p>
            <a:r>
              <a:rPr lang="el-GR" sz="2400" smtClean="0"/>
              <a:t>Επίκουρος Καθηγητής</a:t>
            </a:r>
            <a:endParaRPr lang="el-GR" sz="2400" dirty="0" smtClean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83568" y="3111103"/>
            <a:ext cx="7772400" cy="11099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j-cs"/>
              </a:defRPr>
            </a:lvl1pPr>
          </a:lstStyle>
          <a:p>
            <a:r>
              <a:rPr lang="el-GR" sz="2800" b="1" smtClean="0"/>
              <a:t>Ενότητα 9</a:t>
            </a:r>
            <a:r>
              <a:rPr lang="el-GR" sz="2800" b="1" dirty="0" smtClean="0"/>
              <a:t>: Μετασχηματισμός Ζ</a:t>
            </a:r>
            <a:endParaRPr lang="el-GR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</a:t>
            </a:fld>
            <a:endParaRPr lang="el-GR"/>
          </a:p>
        </p:txBody>
      </p:sp>
      <p:pic>
        <p:nvPicPr>
          <p:cNvPr id="7" name="Picture 2" descr="C:\Users\mparask.CTI\Desktop\CIED_LOGO\CIED_LOGO_FOR_WEB\GR\WEB_USE\TEL_CEID_LOGO_OUT_BLUE_G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44624"/>
            <a:ext cx="4462264" cy="1852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6094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</a:t>
            </a:r>
            <a:r>
              <a:rPr lang="en-US" dirty="0" smtClean="0"/>
              <a:t>3 </a:t>
            </a:r>
            <a:r>
              <a:rPr lang="el-GR" dirty="0" smtClean="0"/>
              <a:t>(συνέχεια)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l">
                  <a:buNone/>
                </a:pPr>
                <a:r>
                  <a:rPr lang="el-GR" sz="1800" dirty="0" smtClean="0"/>
                  <a:t>Αν θεωρήσουμε ότι η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dirty="0"/>
                  <a:t> είναι η κρουστική απόκριση ενός </a:t>
                </a:r>
                <a:r>
                  <a:rPr lang="el-GR" sz="1800" dirty="0" smtClean="0"/>
                  <a:t>ΓΑΚΜ συστήματος</a:t>
                </a:r>
                <a:r>
                  <a:rPr lang="el-GR" sz="1800" dirty="0"/>
                  <a:t>, μπορούμε </a:t>
                </a:r>
                <a:r>
                  <a:rPr lang="el-GR" sz="1800" dirty="0" smtClean="0"/>
                  <a:t>να </a:t>
                </a:r>
                <a:r>
                  <a:rPr lang="el-GR" sz="1800" dirty="0"/>
                  <a:t>καθορίσουμε το φίλτρο με τη βοήθεια μιας </a:t>
                </a:r>
                <a:r>
                  <a:rPr lang="el-GR" sz="1800" dirty="0" smtClean="0"/>
                  <a:t>ΓΕΔΣΣ. Ειδικότερα</a:t>
                </a:r>
                <a:r>
                  <a:rPr lang="el-GR" sz="1800" dirty="0"/>
                  <a:t>, παρατηρούμε ότι επειδή </a:t>
                </a:r>
                <a:r>
                  <a:rPr lang="el-GR" sz="1800" dirty="0" smtClean="0"/>
                  <a:t>είναι:</a:t>
                </a:r>
              </a:p>
              <a:p>
                <a:pPr marL="0" indent="0" algn="l">
                  <a:buNone/>
                </a:pPr>
                <a:endParaRPr lang="el-GR" sz="1800" dirty="0" smtClean="0"/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𝑧</m:t>
                          </m:r>
                        </m:e>
                      </m:d>
                      <m:r>
                        <a:rPr lang="el-GR" sz="1800" b="0" i="1" smtClean="0">
                          <a:latin typeface="Cambria Math"/>
                        </a:rPr>
                        <m:t> </m:t>
                      </m:r>
                      <m:r>
                        <a:rPr lang="el-GR" sz="1800" i="1">
                          <a:latin typeface="Cambria Math"/>
                        </a:rPr>
                        <m:t>𝐴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𝑧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r>
                        <a:rPr lang="el-GR" sz="1800" i="1">
                          <a:latin typeface="Cambria Math"/>
                        </a:rPr>
                        <m:t>𝐵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𝑧</m:t>
                          </m:r>
                        </m:e>
                      </m:d>
                    </m:oMath>
                  </m:oMathPara>
                </a14:m>
                <a:endParaRPr lang="el-GR" sz="1800" i="1" dirty="0"/>
              </a:p>
              <a:p>
                <a:pPr marL="0" indent="0" algn="l">
                  <a:buNone/>
                </a:pPr>
                <a:endParaRPr lang="el-GR" sz="1800" dirty="0" smtClean="0"/>
              </a:p>
              <a:p>
                <a:pPr marL="0" indent="0" algn="l">
                  <a:buNone/>
                </a:pPr>
                <a:r>
                  <a:rPr lang="el-GR" sz="1800" dirty="0" smtClean="0"/>
                  <a:t>μπορούμε </a:t>
                </a:r>
                <a:r>
                  <a:rPr lang="el-GR" sz="1800" dirty="0"/>
                  <a:t>να την εκφράσουμε στο πεδίο του χρόνου ως εξής:</a:t>
                </a:r>
              </a:p>
              <a:p>
                <a:pPr marL="0" indent="0" algn="l">
                  <a:buNone/>
                </a:pPr>
                <a:endParaRPr lang="el-GR" sz="1800" dirty="0" smtClean="0"/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∗</m:t>
                      </m:r>
                      <m:r>
                        <a:rPr lang="el-GR" sz="1800" i="1">
                          <a:latin typeface="Cambria Math"/>
                        </a:rPr>
                        <m:t>𝑎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r>
                        <a:rPr lang="el-GR" sz="1800" i="1">
                          <a:latin typeface="Cambria Math"/>
                        </a:rPr>
                        <m:t>𝑏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𝑛</m:t>
                          </m:r>
                        </m:e>
                      </m:d>
                    </m:oMath>
                  </m:oMathPara>
                </a14:m>
                <a:endParaRPr lang="el-GR" sz="1800" i="1" dirty="0"/>
              </a:p>
              <a:p>
                <a:pPr marL="0" indent="0" algn="l">
                  <a:buNone/>
                </a:pPr>
                <a:endParaRPr lang="el-GR" sz="1800" dirty="0" smtClean="0"/>
              </a:p>
              <a:p>
                <a:pPr marL="0" indent="0" algn="l">
                  <a:buNone/>
                </a:pPr>
                <a:r>
                  <a:rPr lang="el-GR" sz="1800" dirty="0" smtClean="0"/>
                  <a:t>Γράφοντας </a:t>
                </a:r>
                <a:r>
                  <a:rPr lang="el-GR" sz="1800" dirty="0"/>
                  <a:t>αναλυτικά τη συνέλιξη αυτή, </a:t>
                </a:r>
                <a:r>
                  <a:rPr lang="el-GR" sz="1800" dirty="0" smtClean="0"/>
                  <a:t>έχουμε:</a:t>
                </a:r>
              </a:p>
              <a:p>
                <a:pPr marL="0" indent="0" algn="l">
                  <a:buNone/>
                </a:pPr>
                <a:endParaRPr lang="el-GR" sz="1800" dirty="0"/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limLoc m:val="undOvr"/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l-GR" sz="1800" i="1">
                              <a:latin typeface="Cambria Math"/>
                            </a:rPr>
                            <m:t>𝑘</m:t>
                          </m:r>
                          <m:r>
                            <a:rPr lang="el-GR" sz="1800" i="1"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el-GR" sz="1800" i="1">
                              <a:latin typeface="Cambria Math"/>
                            </a:rPr>
                            <m:t>𝑝</m:t>
                          </m:r>
                        </m:sup>
                        <m:e>
                          <m:r>
                            <a:rPr lang="el-GR" sz="1800" i="1">
                              <a:latin typeface="Cambria Math"/>
                            </a:rPr>
                            <m:t>𝑎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  <m:r>
                            <a:rPr lang="en-US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</m:e>
                      </m:nary>
                      <m:r>
                        <a:rPr lang="el-GR" sz="1800" i="1">
                          <a:latin typeface="Cambria Math"/>
                        </a:rPr>
                        <m:t>=</m:t>
                      </m:r>
                      <m:r>
                        <a:rPr lang="el-GR" sz="1800" i="1">
                          <a:latin typeface="Cambria Math"/>
                        </a:rPr>
                        <m:t>𝑏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𝑛</m:t>
                          </m:r>
                        </m:e>
                      </m:d>
                    </m:oMath>
                  </m:oMathPara>
                </a14:m>
                <a:endParaRPr lang="el-GR" sz="1800" i="1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593" t="-70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55474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</a:t>
            </a:r>
            <a:r>
              <a:rPr lang="en-US" dirty="0" smtClean="0"/>
              <a:t>3 </a:t>
            </a:r>
            <a:r>
              <a:rPr lang="el-GR" dirty="0" smtClean="0"/>
              <a:t>(συνέχεια)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/>
                  <a:t>Βγάζοντας </a:t>
                </a:r>
                <a:r>
                  <a:rPr lang="el-GR" sz="1800" dirty="0" smtClean="0"/>
                  <a:t>τον </a:t>
                </a:r>
                <a:r>
                  <a:rPr lang="el-GR" sz="1800" dirty="0"/>
                  <a:t>πρώτο όρο έξω από το άθροισμα και διαιρώντας δια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𝑎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0</m:t>
                        </m:r>
                      </m:e>
                    </m:d>
                  </m:oMath>
                </a14:m>
                <a:r>
                  <a:rPr lang="el-GR" sz="1800" dirty="0" smtClean="0"/>
                  <a:t>, έχουμε: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𝑏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𝑛</m:t>
                              </m:r>
                            </m:e>
                          </m:d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𝑎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0</m:t>
                              </m:r>
                            </m:e>
                          </m:d>
                        </m:den>
                      </m:f>
                      <m:r>
                        <a:rPr lang="el-GR" sz="1800" i="1">
                          <a:latin typeface="Cambria Math"/>
                        </a:rPr>
                        <m:t>−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l-GR" sz="1800" i="1">
                              <a:latin typeface="Cambria Math"/>
                            </a:rPr>
                            <m:t>𝑘</m:t>
                          </m:r>
                          <m:r>
                            <a:rPr lang="el-GR" sz="1800" i="1"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el-GR" sz="1800" i="1">
                              <a:latin typeface="Cambria Math"/>
                            </a:rPr>
                            <m:t>𝑝</m:t>
                          </m:r>
                        </m:sup>
                        <m:e>
                          <m:f>
                            <m:f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l-GR" sz="1800" i="1">
                                  <a:latin typeface="Cambria Math"/>
                                </a:rPr>
                                <m:t>𝑎</m:t>
                              </m:r>
                              <m:d>
                                <m:dPr>
                                  <m:ctrlPr>
                                    <a:rPr lang="el-GR" sz="1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</m:d>
                            </m:num>
                            <m:den>
                              <m:r>
                                <a:rPr lang="el-GR" sz="1800" i="1">
                                  <a:latin typeface="Cambria Math"/>
                                </a:rPr>
                                <m:t>𝑎</m:t>
                              </m:r>
                              <m:d>
                                <m:dPr>
                                  <m:ctrlPr>
                                    <a:rPr lang="el-GR" sz="1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0</m:t>
                                  </m:r>
                                </m:e>
                              </m:d>
                            </m:den>
                          </m:f>
                          <m:r>
                            <a:rPr lang="en-US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</m:e>
                      </m:nary>
                    </m:oMath>
                  </m:oMathPara>
                </a14:m>
                <a:endParaRPr lang="el-GR" sz="1800" i="1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Επειδή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=0</m:t>
                    </m:r>
                  </m:oMath>
                </a14:m>
                <a:r>
                  <a:rPr lang="el-GR" sz="1800" dirty="0"/>
                  <a:t> για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𝑛</m:t>
                    </m:r>
                    <m:r>
                      <a:rPr lang="el-GR" sz="1800" i="1">
                        <a:latin typeface="Cambria Math"/>
                      </a:rPr>
                      <m:t>&lt;0</m:t>
                    </m:r>
                  </m:oMath>
                </a14:m>
                <a:r>
                  <a:rPr lang="el-GR" sz="1800" dirty="0"/>
                  <a:t>, </a:t>
                </a:r>
                <a:r>
                  <a:rPr lang="el-GR" sz="1800" dirty="0" smtClean="0"/>
                  <a:t>υπολογίζουμε τη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dirty="0"/>
                  <a:t> για όλες τις τιμές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800">
                        <a:latin typeface="Cambria Math"/>
                      </a:rPr>
                      <m:t>n</m:t>
                    </m:r>
                    <m:r>
                      <a:rPr lang="el-GR" sz="1800">
                        <a:latin typeface="Cambria Math"/>
                      </a:rPr>
                      <m:t>≥0</m:t>
                    </m:r>
                  </m:oMath>
                </a14:m>
                <a:r>
                  <a:rPr lang="el-GR" sz="1800" dirty="0"/>
                  <a:t>. </a:t>
                </a:r>
                <a:r>
                  <a:rPr lang="el-GR" sz="1800" dirty="0" smtClean="0"/>
                  <a:t>Για παράδειγμα:</a:t>
                </a: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0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𝑏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0</m:t>
                              </m:r>
                            </m:e>
                          </m:d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𝑎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0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l-GR" sz="1800" i="1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1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𝑏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1</m:t>
                              </m:r>
                            </m:e>
                          </m:d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𝑎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0</m:t>
                              </m:r>
                            </m:e>
                          </m:d>
                        </m:den>
                      </m:f>
                      <m:r>
                        <a:rPr lang="el-GR" sz="1800" i="1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𝑎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1</m:t>
                              </m:r>
                            </m:e>
                          </m:d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𝑎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0</m:t>
                              </m:r>
                            </m:e>
                          </m:d>
                        </m:den>
                      </m:f>
                      <m:r>
                        <a:rPr lang="el-GR" sz="1800" i="1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0</m:t>
                          </m:r>
                        </m:e>
                      </m:d>
                    </m:oMath>
                  </m:oMathPara>
                </a14:m>
                <a:endParaRPr lang="el-GR" sz="1800" i="1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∙</m:t>
                      </m:r>
                    </m:oMath>
                  </m:oMathPara>
                </a14:m>
                <a:endParaRPr lang="el-GR" sz="1800" i="1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∙</m:t>
                      </m:r>
                    </m:oMath>
                  </m:oMathPara>
                </a14:m>
                <a:endParaRPr lang="el-GR" sz="1800" i="1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Παρατηρούμε </a:t>
                </a:r>
                <a:r>
                  <a:rPr lang="el-GR" sz="1800" dirty="0"/>
                  <a:t>ότι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𝑏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=0</m:t>
                    </m:r>
                  </m:oMath>
                </a14:m>
                <a:r>
                  <a:rPr lang="el-GR" sz="1800" i="1" dirty="0"/>
                  <a:t> </a:t>
                </a:r>
                <a:r>
                  <a:rPr lang="el-GR" sz="1800" dirty="0"/>
                  <a:t>για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𝑛</m:t>
                    </m:r>
                    <m:r>
                      <a:rPr lang="el-GR" sz="1800" i="1">
                        <a:latin typeface="Cambria Math"/>
                      </a:rPr>
                      <m:t>&gt;</m:t>
                    </m:r>
                    <m:r>
                      <a:rPr lang="el-GR" sz="1800" i="1">
                        <a:latin typeface="Cambria Math"/>
                      </a:rPr>
                      <m:t>𝑞</m:t>
                    </m:r>
                  </m:oMath>
                </a14:m>
                <a:r>
                  <a:rPr lang="el-GR" sz="1800" dirty="0"/>
                  <a:t>. Άρα, για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𝑛</m:t>
                    </m:r>
                    <m:r>
                      <a:rPr lang="el-GR" sz="1800" i="1">
                        <a:latin typeface="Cambria Math"/>
                      </a:rPr>
                      <m:t>&gt;</m:t>
                    </m:r>
                    <m:r>
                      <a:rPr lang="el-GR" sz="1800" i="1">
                        <a:latin typeface="Cambria Math"/>
                      </a:rPr>
                      <m:t>𝑞</m:t>
                    </m:r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έχουμε: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=−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l-GR" sz="1800" i="1">
                              <a:latin typeface="Cambria Math"/>
                            </a:rPr>
                            <m:t>𝑘</m:t>
                          </m:r>
                          <m:r>
                            <a:rPr lang="el-GR" sz="1800" i="1"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el-GR" sz="1800" i="1">
                              <a:latin typeface="Cambria Math"/>
                            </a:rPr>
                            <m:t>𝑝</m:t>
                          </m:r>
                        </m:sup>
                        <m:e>
                          <m:f>
                            <m:f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l-GR" sz="1800" i="1">
                                  <a:latin typeface="Cambria Math"/>
                                </a:rPr>
                                <m:t>𝑎</m:t>
                              </m:r>
                              <m:d>
                                <m:dPr>
                                  <m:ctrlPr>
                                    <a:rPr lang="el-GR" sz="1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</m:d>
                            </m:num>
                            <m:den>
                              <m:r>
                                <a:rPr lang="el-GR" sz="1800" i="1">
                                  <a:latin typeface="Cambria Math"/>
                                </a:rPr>
                                <m:t>𝑎</m:t>
                              </m:r>
                              <m:d>
                                <m:dPr>
                                  <m:ctrlPr>
                                    <a:rPr lang="el-GR" sz="1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0</m:t>
                                  </m:r>
                                </m:e>
                              </m:d>
                            </m:den>
                          </m:f>
                          <m:r>
                            <a:rPr lang="en-US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</m:e>
                      </m:nary>
                      <m:r>
                        <a:rPr lang="el-GR" sz="1800" i="1">
                          <a:latin typeface="Cambria Math"/>
                        </a:rPr>
                        <m:t>          </m:t>
                      </m:r>
                      <m:r>
                        <a:rPr lang="el-GR" sz="1800" i="1">
                          <a:latin typeface="Cambria Math"/>
                        </a:rPr>
                        <m:t>𝑛</m:t>
                      </m:r>
                      <m:r>
                        <a:rPr lang="el-GR" sz="1800" i="1">
                          <a:latin typeface="Cambria Math"/>
                        </a:rPr>
                        <m:t>&gt;</m:t>
                      </m:r>
                      <m:r>
                        <a:rPr lang="el-GR" sz="1800" i="1">
                          <a:latin typeface="Cambria Math"/>
                        </a:rPr>
                        <m:t>𝑞</m:t>
                      </m:r>
                    </m:oMath>
                  </m:oMathPara>
                </a14:m>
                <a:endParaRPr lang="el-GR" sz="1800" i="1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593" t="-706" r="-370" b="-118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62193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</a:t>
            </a:r>
            <a:r>
              <a:rPr lang="en-US" dirty="0" smtClean="0"/>
              <a:t> 4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Να βρεθεί ο μονόπλευρος μετασχηματισμός </a:t>
                </a:r>
                <a:r>
                  <a:rPr lang="en-US" sz="1800" dirty="0"/>
                  <a:t>Z</a:t>
                </a:r>
                <a:r>
                  <a:rPr lang="el-GR" sz="1800" dirty="0"/>
                  <a:t> </a:t>
                </a:r>
                <a:r>
                  <a:rPr lang="el-GR" sz="1800" dirty="0" smtClean="0"/>
                  <a:t>του σήματος: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r>
                        <a:rPr lang="el-GR" sz="1800" i="1">
                          <a:latin typeface="Cambria Math"/>
                        </a:rPr>
                        <m:t>𝛿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  <m:r>
                            <a:rPr lang="en-US" sz="1800" i="1">
                              <a:latin typeface="Cambria Math"/>
                            </a:rPr>
                            <m:t>−5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+</m:t>
                      </m:r>
                      <m:r>
                        <a:rPr lang="el-GR" sz="1800" i="1">
                          <a:latin typeface="Cambria Math"/>
                        </a:rPr>
                        <m:t>𝛿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e>
                        <m:sup>
                          <m:r>
                            <a:rPr lang="el-GR" sz="1800" i="1">
                              <a:latin typeface="Cambria Math"/>
                            </a:rPr>
                            <m:t>𝑛</m:t>
                          </m:r>
                          <m:r>
                            <a:rPr lang="el-GR" sz="1800" i="1">
                              <a:latin typeface="Cambria Math"/>
                            </a:rPr>
                            <m:t>−1</m:t>
                          </m:r>
                        </m:sup>
                      </m:sSup>
                      <m:r>
                        <a:rPr lang="el-GR" sz="1800" i="1">
                          <a:latin typeface="Cambria Math"/>
                        </a:rPr>
                        <m:t>𝑢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−</m:t>
                          </m:r>
                          <m:r>
                            <a:rPr lang="el-GR" sz="1800" i="1">
                              <a:latin typeface="Cambria Math"/>
                            </a:rPr>
                            <m:t>𝑛</m:t>
                          </m:r>
                        </m:e>
                      </m:d>
                    </m:oMath>
                  </m:oMathPara>
                </a14:m>
                <a:endParaRPr lang="el-GR" sz="1800" i="1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n-US" sz="1800" dirty="0"/>
                  <a:t> </a:t>
                </a: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b="1" u="sng" dirty="0" smtClean="0"/>
                  <a:t>Απάντηση</a:t>
                </a:r>
                <a:r>
                  <a:rPr lang="el-GR" sz="1800" dirty="0" smtClean="0"/>
                  <a:t>: Θεωρούμε </a:t>
                </a:r>
                <a:r>
                  <a:rPr lang="el-GR" sz="1800" dirty="0"/>
                  <a:t>το συμβολισμό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+</m:t>
                        </m:r>
                      </m:sub>
                    </m:sSub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dirty="0"/>
                  <a:t> για την ακολουθία </a:t>
                </a:r>
                <a:r>
                  <a:rPr lang="el-GR" sz="1800" dirty="0" smtClean="0"/>
                  <a:t>που σχηματίζεται </a:t>
                </a:r>
                <a:r>
                  <a:rPr lang="el-GR" sz="1800" dirty="0"/>
                  <a:t>από </a:t>
                </a:r>
                <a:r>
                  <a:rPr lang="el-GR" sz="1800" dirty="0" smtClean="0"/>
                  <a:t>το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dirty="0"/>
                  <a:t>, θέτοντας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l-GR" sz="1800" b="0" i="1" smtClean="0">
                        <a:latin typeface="Cambria Math"/>
                      </a:rPr>
                      <m:t>=0</m:t>
                    </m:r>
                  </m:oMath>
                </a14:m>
                <a:r>
                  <a:rPr lang="el-GR" sz="1800" dirty="0"/>
                  <a:t> για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𝑛</m:t>
                    </m:r>
                    <m:r>
                      <a:rPr lang="el-GR" sz="1800" i="1">
                        <a:latin typeface="Cambria Math"/>
                      </a:rPr>
                      <m:t>&lt;0</m:t>
                    </m:r>
                  </m:oMath>
                </a14:m>
                <a:r>
                  <a:rPr lang="el-GR" sz="1800" dirty="0"/>
                  <a:t>, </a:t>
                </a:r>
                <a:r>
                  <a:rPr lang="el-GR" sz="1800" dirty="0" smtClean="0"/>
                  <a:t>δηλαδή: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+</m:t>
                          </m:r>
                        </m:sub>
                      </m:sSub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𝑥</m:t>
                              </m:r>
                              <m:d>
                                <m:dPr>
                                  <m:ctrlPr>
                                    <a:rPr lang="el-GR" sz="1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𝑛</m:t>
                                  </m:r>
                                </m:e>
                              </m:d>
                              <m:r>
                                <a:rPr lang="en-US" sz="1800" i="1">
                                  <a:latin typeface="Cambria Math"/>
                                </a:rPr>
                                <m:t>          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≥0</m:t>
                              </m:r>
                            </m:e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0                 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&lt;0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l-GR" sz="1800" i="1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Για </a:t>
                </a:r>
                <a:r>
                  <a:rPr lang="el-GR" sz="1800" dirty="0"/>
                  <a:t>την ακολουθία αυτή, επειδή </a:t>
                </a:r>
                <a:r>
                  <a:rPr lang="el-GR" sz="1800" dirty="0" smtClean="0"/>
                  <a:t>είναι:</a:t>
                </a: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i="1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+</m:t>
                          </m:r>
                        </m:sub>
                      </m:sSub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r>
                        <a:rPr lang="el-GR" sz="1800" i="1">
                          <a:latin typeface="Cambria Math"/>
                        </a:rPr>
                        <m:t>𝛿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  <m:r>
                            <a:rPr lang="en-US" sz="1800" i="1">
                              <a:latin typeface="Cambria Math"/>
                            </a:rPr>
                            <m:t>−5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+</m:t>
                      </m:r>
                      <m:r>
                        <a:rPr lang="el-GR" sz="1800" i="1">
                          <a:latin typeface="Cambria Math"/>
                        </a:rPr>
                        <m:t>𝛿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e>
                        <m:sup>
                          <m:r>
                            <a:rPr lang="el-GR" sz="1800" i="1">
                              <a:latin typeface="Cambria Math"/>
                            </a:rPr>
                            <m:t>−1</m:t>
                          </m:r>
                        </m:sup>
                      </m:sSup>
                      <m:r>
                        <a:rPr lang="el-GR" sz="1800" i="1">
                          <a:latin typeface="Cambria Math"/>
                        </a:rPr>
                        <m:t>𝛿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𝑛</m:t>
                          </m:r>
                        </m:e>
                      </m:d>
                    </m:oMath>
                  </m:oMathPara>
                </a14:m>
                <a:endParaRPr lang="el-GR" sz="1800" i="1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Ο μονόπλευρος Ζ είναι:</a:t>
                </a: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/>
                            </a:rPr>
                            <m:t>𝑋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𝑧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l-GR" sz="1800" i="1">
                              <a:latin typeface="Cambria Math"/>
                            </a:rPr>
                            <m:t>𝑧</m:t>
                          </m:r>
                        </m:e>
                        <m:sup>
                          <m:r>
                            <a:rPr lang="el-GR" sz="1800" i="1">
                              <a:latin typeface="Cambria Math"/>
                            </a:rPr>
                            <m:t>−5</m:t>
                          </m:r>
                        </m:sup>
                      </m:sSup>
                      <m:r>
                        <a:rPr lang="el-GR" sz="1800" i="1">
                          <a:latin typeface="Cambria Math"/>
                        </a:rPr>
                        <m:t>+1+</m:t>
                      </m:r>
                      <m:f>
                        <m:f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l-GR" sz="1800" i="1">
                          <a:latin typeface="Cambria Math"/>
                        </a:rPr>
                        <m:t>=1.5+</m:t>
                      </m:r>
                      <m:sSup>
                        <m:sSup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l-GR" sz="1800" i="1">
                              <a:latin typeface="Cambria Math"/>
                            </a:rPr>
                            <m:t>𝑧</m:t>
                          </m:r>
                        </m:e>
                        <m:sup>
                          <m:r>
                            <a:rPr lang="el-GR" sz="1800" i="1">
                              <a:latin typeface="Cambria Math"/>
                            </a:rPr>
                            <m:t>−5</m:t>
                          </m:r>
                        </m:sup>
                      </m:sSup>
                    </m:oMath>
                  </m:oMathPara>
                </a14:m>
                <a:endParaRPr lang="el-GR" sz="1800" i="1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593" t="-70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62193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</a:t>
            </a:r>
            <a:r>
              <a:rPr lang="en-US" dirty="0" smtClean="0"/>
              <a:t> 5</a:t>
            </a:r>
            <a:endParaRPr lang="el-G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67544" y="1052736"/>
                <a:ext cx="8229600" cy="5184576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700" dirty="0" smtClean="0"/>
                  <a:t>Ένα ΓΑΚΜ σύστημα περιγράφεται </a:t>
                </a:r>
                <a:r>
                  <a:rPr lang="el-GR" sz="1700" dirty="0"/>
                  <a:t>από την </a:t>
                </a:r>
                <a:r>
                  <a:rPr lang="el-GR" sz="1700" dirty="0" smtClean="0"/>
                  <a:t>ΓΕΔΣΣ </a:t>
                </a:r>
                <a14:m>
                  <m:oMath xmlns:m="http://schemas.openxmlformats.org/officeDocument/2006/math">
                    <m:r>
                      <a:rPr lang="el-GR" sz="1700" i="1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l-GR" sz="17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7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l-GR" sz="1700" i="1">
                        <a:latin typeface="Cambria Math"/>
                      </a:rPr>
                      <m:t>=</m:t>
                    </m:r>
                    <m:r>
                      <a:rPr lang="el-GR" sz="1700" i="1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l-GR" sz="17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700" i="1">
                            <a:latin typeface="Cambria Math"/>
                          </a:rPr>
                          <m:t>𝑛</m:t>
                        </m:r>
                        <m:r>
                          <a:rPr lang="el-GR" sz="1700" i="1">
                            <a:latin typeface="Cambria Math"/>
                          </a:rPr>
                          <m:t>−1</m:t>
                        </m:r>
                      </m:e>
                    </m:d>
                    <m:r>
                      <a:rPr lang="el-GR" sz="1700" i="1">
                        <a:latin typeface="Cambria Math"/>
                      </a:rPr>
                      <m:t>−</m:t>
                    </m:r>
                    <m:r>
                      <a:rPr lang="el-GR" sz="1700" i="1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l-GR" sz="17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700" i="1">
                            <a:latin typeface="Cambria Math"/>
                          </a:rPr>
                          <m:t>𝑛</m:t>
                        </m:r>
                        <m:r>
                          <a:rPr lang="el-GR" sz="1700" i="1">
                            <a:latin typeface="Cambria Math"/>
                          </a:rPr>
                          <m:t>−2</m:t>
                        </m:r>
                      </m:e>
                    </m:d>
                    <m:r>
                      <a:rPr lang="el-GR" sz="1700" i="1">
                        <a:latin typeface="Cambria Math"/>
                      </a:rPr>
                      <m:t>+0.5</m:t>
                    </m:r>
                    <m:r>
                      <a:rPr lang="el-GR" sz="17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7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7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l-GR" sz="1700" i="1">
                        <a:latin typeface="Cambria Math"/>
                      </a:rPr>
                      <m:t>+0.5</m:t>
                    </m:r>
                    <m:r>
                      <a:rPr lang="el-GR" sz="17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7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700" i="1">
                            <a:latin typeface="Cambria Math"/>
                          </a:rPr>
                          <m:t>𝑛</m:t>
                        </m:r>
                        <m:r>
                          <a:rPr lang="el-GR" sz="1700" i="1">
                            <a:latin typeface="Cambria Math"/>
                          </a:rPr>
                          <m:t>−1</m:t>
                        </m:r>
                      </m:e>
                    </m:d>
                  </m:oMath>
                </a14:m>
                <a:r>
                  <a:rPr lang="el-GR" sz="1700" i="1" dirty="0" smtClean="0"/>
                  <a:t>. </a:t>
                </a:r>
                <a:r>
                  <a:rPr lang="el-GR" sz="1700" dirty="0" smtClean="0"/>
                  <a:t>Να </a:t>
                </a:r>
                <a:r>
                  <a:rPr lang="el-GR" sz="1700" dirty="0"/>
                  <a:t>βρεθεί η απόκριση του συστήματος </a:t>
                </a:r>
                <a:r>
                  <a:rPr lang="el-GR" sz="1700" dirty="0" smtClean="0"/>
                  <a:t>για είσοδο </a:t>
                </a:r>
                <a:r>
                  <a:rPr lang="en-US" sz="1700" dirty="0" smtClean="0"/>
                  <a:t/>
                </a:r>
                <a:br>
                  <a:rPr lang="en-US" sz="1700" dirty="0" smtClean="0"/>
                </a:br>
                <a14:m>
                  <m:oMath xmlns:m="http://schemas.openxmlformats.org/officeDocument/2006/math">
                    <m:r>
                      <a:rPr lang="el-GR" sz="17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7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7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l-GR" sz="17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l-GR" sz="17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l-GR" sz="17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l-GR" sz="1700" i="1">
                                <a:latin typeface="Cambria Math"/>
                              </a:rPr>
                              <m:t>0.5</m:t>
                            </m:r>
                          </m:e>
                        </m:d>
                      </m:e>
                      <m:sup>
                        <m:r>
                          <a:rPr lang="el-GR" sz="1700" i="1">
                            <a:latin typeface="Cambria Math"/>
                          </a:rPr>
                          <m:t>𝑛</m:t>
                        </m:r>
                      </m:sup>
                    </m:sSup>
                    <m:r>
                      <a:rPr lang="el-GR" sz="1700" b="0" i="1" smtClean="0">
                        <a:latin typeface="Cambria Math"/>
                      </a:rPr>
                      <m:t> </m:t>
                    </m:r>
                    <m:r>
                      <a:rPr lang="el-GR" sz="1700" i="1">
                        <a:latin typeface="Cambria Math"/>
                      </a:rPr>
                      <m:t>𝑢</m:t>
                    </m:r>
                    <m:d>
                      <m:dPr>
                        <m:ctrlPr>
                          <a:rPr lang="el-GR" sz="17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7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700" i="1" dirty="0" smtClean="0"/>
                  <a:t> </a:t>
                </a:r>
                <a:r>
                  <a:rPr lang="el-GR" sz="1700" dirty="0" smtClean="0"/>
                  <a:t>και αρχικές </a:t>
                </a:r>
                <a:r>
                  <a:rPr lang="el-GR" sz="1700" dirty="0"/>
                  <a:t>συνθήκες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700">
                        <a:latin typeface="Cambria Math"/>
                      </a:rPr>
                      <m:t>y</m:t>
                    </m:r>
                    <m:d>
                      <m:dPr>
                        <m:ctrlPr>
                          <a:rPr lang="el-GR" sz="17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700" i="1">
                            <a:latin typeface="Cambria Math"/>
                          </a:rPr>
                          <m:t>−</m:t>
                        </m:r>
                        <m:r>
                          <a:rPr lang="el-GR" sz="1700">
                            <a:latin typeface="Cambria Math"/>
                          </a:rPr>
                          <m:t>1</m:t>
                        </m:r>
                      </m:e>
                    </m:d>
                    <m:r>
                      <a:rPr lang="el-GR" sz="1700">
                        <a:latin typeface="Cambria Math"/>
                      </a:rPr>
                      <m:t>=0.75</m:t>
                    </m:r>
                  </m:oMath>
                </a14:m>
                <a:r>
                  <a:rPr lang="el-GR" sz="1700" dirty="0"/>
                  <a:t> και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700">
                        <a:latin typeface="Cambria Math"/>
                      </a:rPr>
                      <m:t>y</m:t>
                    </m:r>
                    <m:d>
                      <m:dPr>
                        <m:ctrlPr>
                          <a:rPr lang="el-GR" sz="17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700" i="1">
                            <a:latin typeface="Cambria Math"/>
                          </a:rPr>
                          <m:t>−</m:t>
                        </m:r>
                        <m:r>
                          <a:rPr lang="el-GR" sz="1700">
                            <a:latin typeface="Cambria Math"/>
                          </a:rPr>
                          <m:t>2</m:t>
                        </m:r>
                      </m:e>
                    </m:d>
                    <m:r>
                      <a:rPr lang="el-GR" sz="1700">
                        <a:latin typeface="Cambria Math"/>
                      </a:rPr>
                      <m:t>=0.25</m:t>
                    </m:r>
                  </m:oMath>
                </a14:m>
                <a:r>
                  <a:rPr lang="el-GR" sz="1700" dirty="0"/>
                  <a:t>.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700" dirty="0"/>
                  <a:t> 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700" b="1" u="sng" dirty="0" smtClean="0"/>
                  <a:t>Απάντηση</a:t>
                </a:r>
                <a:r>
                  <a:rPr lang="el-GR" sz="1700" dirty="0" smtClean="0"/>
                  <a:t>: Υπολογίζουμε τον </a:t>
                </a:r>
                <a:r>
                  <a:rPr lang="el-GR" sz="1700" dirty="0"/>
                  <a:t>μονόπλευρο </a:t>
                </a:r>
                <a:r>
                  <a:rPr lang="en-US" sz="1700" dirty="0" smtClean="0"/>
                  <a:t>Z</a:t>
                </a:r>
                <a:r>
                  <a:rPr lang="el-GR" sz="1700" dirty="0" smtClean="0"/>
                  <a:t>Τ </a:t>
                </a:r>
                <a:r>
                  <a:rPr lang="el-GR" sz="1700" dirty="0"/>
                  <a:t>κάθε ενός από τους όρους της </a:t>
                </a:r>
                <a:r>
                  <a:rPr lang="el-GR" sz="1700" dirty="0" smtClean="0"/>
                  <a:t>ΓΕΔΣΣ:</a:t>
                </a:r>
                <a:endParaRPr lang="el-GR" sz="17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700" i="1">
                          <a:latin typeface="Cambria Math"/>
                        </a:rPr>
                        <m:t>𝑌</m:t>
                      </m:r>
                      <m:d>
                        <m:dPr>
                          <m:ctrlPr>
                            <a:rPr lang="el-GR" sz="17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700" i="1">
                              <a:latin typeface="Cambria Math"/>
                            </a:rPr>
                            <m:t>𝑧</m:t>
                          </m:r>
                        </m:e>
                      </m:d>
                      <m:r>
                        <a:rPr lang="el-GR" sz="1700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l-GR" sz="17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l-GR" sz="1700" i="1">
                              <a:latin typeface="Cambria Math"/>
                            </a:rPr>
                            <m:t>𝑧</m:t>
                          </m:r>
                        </m:e>
                        <m:sup>
                          <m:r>
                            <a:rPr lang="el-GR" sz="1700" i="1">
                              <a:latin typeface="Cambria Math"/>
                            </a:rPr>
                            <m:t>−1</m:t>
                          </m:r>
                        </m:sup>
                      </m:sSup>
                      <m:r>
                        <a:rPr lang="el-GR" sz="1700" i="1">
                          <a:latin typeface="Cambria Math"/>
                        </a:rPr>
                        <m:t>𝑌</m:t>
                      </m:r>
                      <m:d>
                        <m:dPr>
                          <m:ctrlPr>
                            <a:rPr lang="el-GR" sz="17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700" i="1">
                              <a:latin typeface="Cambria Math"/>
                            </a:rPr>
                            <m:t>𝑧</m:t>
                          </m:r>
                        </m:e>
                      </m:d>
                      <m:r>
                        <a:rPr lang="el-GR" sz="1700" i="1">
                          <a:latin typeface="Cambria Math"/>
                        </a:rPr>
                        <m:t>+</m:t>
                      </m:r>
                      <m:r>
                        <a:rPr lang="el-GR" sz="1700" i="1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l-GR" sz="17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700" i="1">
                              <a:latin typeface="Cambria Math"/>
                            </a:rPr>
                            <m:t>−1</m:t>
                          </m:r>
                        </m:e>
                      </m:d>
                      <m:r>
                        <a:rPr lang="el-GR" sz="1700" i="1">
                          <a:latin typeface="Cambria Math"/>
                        </a:rPr>
                        <m:t>−</m:t>
                      </m:r>
                      <m:d>
                        <m:dPr>
                          <m:begChr m:val="["/>
                          <m:endChr m:val="]"/>
                          <m:ctrlPr>
                            <a:rPr lang="el-GR" sz="17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7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sz="1700" i="1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l-GR" sz="1700" i="1">
                                  <a:latin typeface="Cambria Math"/>
                                </a:rPr>
                                <m:t>−2</m:t>
                              </m:r>
                            </m:sup>
                          </m:sSup>
                          <m:r>
                            <a:rPr lang="el-GR" sz="1700" i="1">
                              <a:latin typeface="Cambria Math"/>
                            </a:rPr>
                            <m:t>𝑌</m:t>
                          </m:r>
                          <m:d>
                            <m:dPr>
                              <m:ctrlPr>
                                <a:rPr lang="el-GR" sz="17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l-GR" sz="1700" i="1">
                                  <a:latin typeface="Cambria Math"/>
                                </a:rPr>
                                <m:t>𝑧</m:t>
                              </m:r>
                            </m:e>
                          </m:d>
                          <m:r>
                            <a:rPr lang="el-GR" sz="1700" i="1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l-GR" sz="17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sz="1700" i="1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l-GR" sz="1700" i="1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  <m:r>
                            <a:rPr lang="el-GR" sz="1700" i="1">
                              <a:latin typeface="Cambria Math"/>
                            </a:rPr>
                            <m:t>𝑦</m:t>
                          </m:r>
                          <m:d>
                            <m:dPr>
                              <m:ctrlPr>
                                <a:rPr lang="el-GR" sz="17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l-GR" sz="1700" i="1">
                                  <a:latin typeface="Cambria Math"/>
                                </a:rPr>
                                <m:t>−1</m:t>
                              </m:r>
                            </m:e>
                          </m:d>
                          <m:r>
                            <a:rPr lang="el-GR" sz="1700" i="1">
                              <a:latin typeface="Cambria Math"/>
                            </a:rPr>
                            <m:t>+</m:t>
                          </m:r>
                          <m:r>
                            <a:rPr lang="el-GR" sz="1700" i="1">
                              <a:latin typeface="Cambria Math"/>
                            </a:rPr>
                            <m:t>𝑦</m:t>
                          </m:r>
                          <m:d>
                            <m:dPr>
                              <m:ctrlPr>
                                <a:rPr lang="el-GR" sz="17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l-GR" sz="1700" i="1">
                                  <a:latin typeface="Cambria Math"/>
                                </a:rPr>
                                <m:t>−2</m:t>
                              </m:r>
                            </m:e>
                          </m:d>
                        </m:e>
                      </m:d>
                      <m:r>
                        <a:rPr lang="el-GR" sz="1700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l-GR" sz="17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7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700" i="1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l-GR" sz="1700" i="1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l-GR" sz="17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700" i="1">
                              <a:latin typeface="Cambria Math"/>
                            </a:rPr>
                            <m:t>𝑧</m:t>
                          </m:r>
                        </m:e>
                      </m:d>
                      <m:r>
                        <a:rPr lang="el-GR" sz="1700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l-GR" sz="17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7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700" i="1">
                              <a:latin typeface="Cambria Math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el-GR" sz="17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l-GR" sz="1700" i="1">
                              <a:latin typeface="Cambria Math"/>
                            </a:rPr>
                            <m:t>𝑧</m:t>
                          </m:r>
                        </m:e>
                        <m:sup>
                          <m:r>
                            <a:rPr lang="el-GR" sz="1700" i="1">
                              <a:latin typeface="Cambria Math"/>
                            </a:rPr>
                            <m:t>−1</m:t>
                          </m:r>
                        </m:sup>
                      </m:sSup>
                      <m:r>
                        <a:rPr lang="el-GR" sz="1700" i="1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l-GR" sz="17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700" i="1">
                              <a:latin typeface="Cambria Math"/>
                            </a:rPr>
                            <m:t>𝑧</m:t>
                          </m:r>
                        </m:e>
                      </m:d>
                    </m:oMath>
                  </m:oMathPara>
                </a14:m>
                <a:endParaRPr lang="el-GR" sz="1700" i="1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700" dirty="0"/>
                  <a:t>Αντικαθιστώντας τις τιμές των αρχικών </a:t>
                </a:r>
                <a:r>
                  <a:rPr lang="el-GR" sz="1700" dirty="0" smtClean="0"/>
                  <a:t>συνθηκών, έχουμε:</a:t>
                </a:r>
                <a:endParaRPr lang="el-GR" sz="17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700" i="1">
                          <a:latin typeface="Cambria Math"/>
                        </a:rPr>
                        <m:t>𝑌</m:t>
                      </m:r>
                      <m:d>
                        <m:dPr>
                          <m:ctrlPr>
                            <a:rPr lang="el-GR" sz="17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700" i="1">
                              <a:latin typeface="Cambria Math"/>
                            </a:rPr>
                            <m:t>𝑧</m:t>
                          </m:r>
                        </m:e>
                      </m:d>
                      <m:r>
                        <a:rPr lang="el-GR" sz="1700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l-GR" sz="17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l-GR" sz="1700" i="1">
                              <a:latin typeface="Cambria Math"/>
                            </a:rPr>
                            <m:t>𝑧</m:t>
                          </m:r>
                        </m:e>
                        <m:sup>
                          <m:r>
                            <a:rPr lang="el-GR" sz="1700" i="1">
                              <a:latin typeface="Cambria Math"/>
                            </a:rPr>
                            <m:t>−1</m:t>
                          </m:r>
                        </m:sup>
                      </m:sSup>
                      <m:r>
                        <a:rPr lang="el-GR" sz="1700" i="1">
                          <a:latin typeface="Cambria Math"/>
                        </a:rPr>
                        <m:t>𝑌</m:t>
                      </m:r>
                      <m:d>
                        <m:dPr>
                          <m:ctrlPr>
                            <a:rPr lang="el-GR" sz="17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700" i="1">
                              <a:latin typeface="Cambria Math"/>
                            </a:rPr>
                            <m:t>𝑧</m:t>
                          </m:r>
                        </m:e>
                      </m:d>
                      <m:r>
                        <a:rPr lang="el-GR" sz="1700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l-GR" sz="17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700" i="1">
                              <a:latin typeface="Cambria Math"/>
                            </a:rPr>
                            <m:t>3</m:t>
                          </m:r>
                        </m:num>
                        <m:den>
                          <m:r>
                            <a:rPr lang="el-GR" sz="1700" i="1">
                              <a:latin typeface="Cambria Math"/>
                            </a:rPr>
                            <m:t>4</m:t>
                          </m:r>
                        </m:den>
                      </m:f>
                      <m:r>
                        <a:rPr lang="el-GR" sz="1700" i="1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el-GR" sz="17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l-GR" sz="1700" i="1">
                              <a:latin typeface="Cambria Math"/>
                            </a:rPr>
                            <m:t>𝑧</m:t>
                          </m:r>
                        </m:e>
                        <m:sup>
                          <m:r>
                            <a:rPr lang="el-GR" sz="1700" i="1">
                              <a:latin typeface="Cambria Math"/>
                            </a:rPr>
                            <m:t>−2</m:t>
                          </m:r>
                        </m:sup>
                      </m:sSup>
                      <m:r>
                        <a:rPr lang="el-GR" sz="1700" i="1">
                          <a:latin typeface="Cambria Math"/>
                        </a:rPr>
                        <m:t>𝑌</m:t>
                      </m:r>
                      <m:d>
                        <m:dPr>
                          <m:ctrlPr>
                            <a:rPr lang="el-GR" sz="17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700" i="1">
                              <a:latin typeface="Cambria Math"/>
                            </a:rPr>
                            <m:t>𝑧</m:t>
                          </m:r>
                        </m:e>
                      </m:d>
                      <m:r>
                        <a:rPr lang="el-GR" sz="1700" i="1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l-GR" sz="17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700" i="1">
                              <a:latin typeface="Cambria Math"/>
                            </a:rPr>
                            <m:t>3</m:t>
                          </m:r>
                        </m:num>
                        <m:den>
                          <m:r>
                            <a:rPr lang="el-GR" sz="1700" i="1">
                              <a:latin typeface="Cambria Math"/>
                            </a:rPr>
                            <m:t>4</m:t>
                          </m:r>
                        </m:den>
                      </m:f>
                      <m:sSup>
                        <m:sSupPr>
                          <m:ctrlPr>
                            <a:rPr lang="el-GR" sz="17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l-GR" sz="1700" i="1">
                              <a:latin typeface="Cambria Math"/>
                            </a:rPr>
                            <m:t>𝑧</m:t>
                          </m:r>
                        </m:e>
                        <m:sup>
                          <m:r>
                            <a:rPr lang="el-GR" sz="1700" i="1">
                              <a:latin typeface="Cambria Math"/>
                            </a:rPr>
                            <m:t>−1</m:t>
                          </m:r>
                        </m:sup>
                      </m:sSup>
                      <m:r>
                        <a:rPr lang="el-GR" sz="1700" i="1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l-GR" sz="17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7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700" i="1">
                              <a:latin typeface="Cambria Math"/>
                            </a:rPr>
                            <m:t>4</m:t>
                          </m:r>
                        </m:den>
                      </m:f>
                      <m:r>
                        <a:rPr lang="el-GR" sz="1700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l-GR" sz="17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7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700" i="1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l-GR" sz="1700" i="1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l-GR" sz="17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700" i="1">
                              <a:latin typeface="Cambria Math"/>
                            </a:rPr>
                            <m:t>𝑧</m:t>
                          </m:r>
                        </m:e>
                      </m:d>
                      <m:r>
                        <a:rPr lang="el-GR" sz="1700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l-GR" sz="17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7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700" i="1">
                              <a:latin typeface="Cambria Math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el-GR" sz="17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l-GR" sz="1700" i="1">
                              <a:latin typeface="Cambria Math"/>
                            </a:rPr>
                            <m:t>𝑧</m:t>
                          </m:r>
                        </m:e>
                        <m:sup>
                          <m:r>
                            <a:rPr lang="el-GR" sz="1700" i="1">
                              <a:latin typeface="Cambria Math"/>
                            </a:rPr>
                            <m:t>−1</m:t>
                          </m:r>
                        </m:sup>
                      </m:sSup>
                      <m:r>
                        <a:rPr lang="el-GR" sz="1700" i="1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l-GR" sz="17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700" i="1">
                              <a:latin typeface="Cambria Math"/>
                            </a:rPr>
                            <m:t>𝑧</m:t>
                          </m:r>
                        </m:e>
                      </m:d>
                    </m:oMath>
                  </m:oMathPara>
                </a14:m>
                <a:endParaRPr lang="el-GR" sz="1700" i="1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700" dirty="0" smtClean="0"/>
                  <a:t>Κρατώντας τους </a:t>
                </a:r>
                <a:r>
                  <a:rPr lang="el-GR" sz="1700" dirty="0"/>
                  <a:t>όρους που περιέχουν την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700">
                        <a:latin typeface="Cambria Math"/>
                      </a:rPr>
                      <m:t>Y</m:t>
                    </m:r>
                    <m:d>
                      <m:dPr>
                        <m:ctrlPr>
                          <a:rPr lang="el-GR" sz="17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l-GR" sz="1700">
                            <a:latin typeface="Cambria Math"/>
                          </a:rPr>
                          <m:t>z</m:t>
                        </m:r>
                      </m:e>
                    </m:d>
                  </m:oMath>
                </a14:m>
                <a:r>
                  <a:rPr lang="el-GR" sz="1700" dirty="0"/>
                  <a:t> στο αριστερό </a:t>
                </a:r>
                <a:r>
                  <a:rPr lang="el-GR" sz="1700" dirty="0" smtClean="0"/>
                  <a:t>μέλος, έχουμε:</a:t>
                </a:r>
                <a:endParaRPr lang="el-GR" sz="17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700" i="1">
                          <a:latin typeface="Cambria Math"/>
                        </a:rPr>
                        <m:t>𝑌</m:t>
                      </m:r>
                      <m:d>
                        <m:dPr>
                          <m:ctrlPr>
                            <a:rPr lang="el-GR" sz="17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700" i="1">
                              <a:latin typeface="Cambria Math"/>
                            </a:rPr>
                            <m:t>𝑧</m:t>
                          </m:r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l-GR" sz="17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700" i="1">
                              <a:latin typeface="Cambria Math"/>
                            </a:rPr>
                            <m:t>1−</m:t>
                          </m:r>
                          <m:sSup>
                            <m:sSupPr>
                              <m:ctrlPr>
                                <a:rPr lang="el-GR" sz="17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700" i="1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l-GR" sz="1700" i="1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  <m:r>
                            <a:rPr lang="el-GR" sz="1700" i="1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l-GR" sz="17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sz="1700" i="1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l-GR" sz="1700" i="1">
                                  <a:latin typeface="Cambria Math"/>
                                </a:rPr>
                                <m:t>−2</m:t>
                              </m:r>
                            </m:sup>
                          </m:sSup>
                        </m:e>
                      </m:d>
                      <m:r>
                        <a:rPr lang="el-GR" sz="17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7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7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700" i="1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l-GR" sz="1700" i="1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l-GR" sz="17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700" i="1">
                              <a:latin typeface="Cambria Math"/>
                            </a:rPr>
                            <m:t>3</m:t>
                          </m:r>
                        </m:num>
                        <m:den>
                          <m:r>
                            <a:rPr lang="el-GR" sz="1700" i="1">
                              <a:latin typeface="Cambria Math"/>
                            </a:rPr>
                            <m:t>4</m:t>
                          </m:r>
                        </m:den>
                      </m:f>
                      <m:sSup>
                        <m:sSupPr>
                          <m:ctrlPr>
                            <a:rPr lang="el-GR" sz="17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l-GR" sz="1700" i="1">
                              <a:latin typeface="Cambria Math"/>
                            </a:rPr>
                            <m:t>𝑧</m:t>
                          </m:r>
                        </m:e>
                        <m:sup>
                          <m:r>
                            <a:rPr lang="el-GR" sz="1700" i="1">
                              <a:latin typeface="Cambria Math"/>
                            </a:rPr>
                            <m:t>−1</m:t>
                          </m:r>
                        </m:sup>
                      </m:sSup>
                      <m:r>
                        <a:rPr lang="el-GR" sz="1700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l-GR" sz="17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7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700" i="1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l-GR" sz="1700" i="1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l-GR" sz="17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700" i="1">
                              <a:latin typeface="Cambria Math"/>
                            </a:rPr>
                            <m:t>𝑧</m:t>
                          </m:r>
                        </m:e>
                      </m:d>
                      <m:r>
                        <a:rPr lang="el-GR" sz="1700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l-GR" sz="17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7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700" i="1">
                              <a:latin typeface="Cambria Math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el-GR" sz="17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l-GR" sz="1700" i="1">
                              <a:latin typeface="Cambria Math"/>
                            </a:rPr>
                            <m:t>𝑧</m:t>
                          </m:r>
                        </m:e>
                        <m:sup>
                          <m:r>
                            <a:rPr lang="el-GR" sz="1700" i="1">
                              <a:latin typeface="Cambria Math"/>
                            </a:rPr>
                            <m:t>−1</m:t>
                          </m:r>
                        </m:sup>
                      </m:sSup>
                      <m:r>
                        <a:rPr lang="el-GR" sz="1700" i="1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l-GR" sz="17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700" i="1">
                              <a:latin typeface="Cambria Math"/>
                            </a:rPr>
                            <m:t>𝑧</m:t>
                          </m:r>
                        </m:e>
                      </m:d>
                    </m:oMath>
                  </m:oMathPara>
                </a14:m>
                <a:endParaRPr lang="el-GR" sz="1700" i="1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700" dirty="0"/>
                  <a:t>Επειδή είναι </a:t>
                </a:r>
                <a14:m>
                  <m:oMath xmlns:m="http://schemas.openxmlformats.org/officeDocument/2006/math">
                    <m:r>
                      <a:rPr lang="el-GR" sz="17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7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7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l-GR" sz="17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l-GR" sz="17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l-GR" sz="17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lin"/>
                                <m:ctrlPr>
                                  <a:rPr lang="el-GR" sz="17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l-GR" sz="1700" i="1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l-GR" sz="1700" i="1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l-GR" sz="1700" i="1">
                            <a:latin typeface="Cambria Math"/>
                          </a:rPr>
                          <m:t>𝑛</m:t>
                        </m:r>
                      </m:sup>
                    </m:sSup>
                    <m:r>
                      <a:rPr lang="el-GR" sz="1700" i="1">
                        <a:latin typeface="Cambria Math"/>
                      </a:rPr>
                      <m:t>𝑢</m:t>
                    </m:r>
                    <m:d>
                      <m:dPr>
                        <m:ctrlPr>
                          <a:rPr lang="el-GR" sz="17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7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700" i="1" dirty="0" smtClean="0"/>
                  <a:t>, </a:t>
                </a:r>
                <a:r>
                  <a:rPr lang="el-GR" sz="1700" dirty="0" smtClean="0"/>
                  <a:t>έχουμε </a:t>
                </a:r>
                <a14:m>
                  <m:oMath xmlns:m="http://schemas.openxmlformats.org/officeDocument/2006/math">
                    <m:r>
                      <a:rPr lang="el-GR" sz="1700" i="1">
                        <a:latin typeface="Cambria Math"/>
                      </a:rPr>
                      <m:t>𝑋</m:t>
                    </m:r>
                    <m:d>
                      <m:dPr>
                        <m:ctrlPr>
                          <a:rPr lang="el-GR" sz="17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700" i="1">
                            <a:latin typeface="Cambria Math"/>
                          </a:rPr>
                          <m:t>𝑧</m:t>
                        </m:r>
                      </m:e>
                    </m:d>
                    <m:r>
                      <a:rPr lang="el-GR" sz="17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l-GR" sz="17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l-GR" sz="17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l-GR" sz="1700" i="1">
                            <a:latin typeface="Cambria Math"/>
                          </a:rPr>
                          <m:t>1−</m:t>
                        </m:r>
                        <m:f>
                          <m:fPr>
                            <m:ctrlPr>
                              <a:rPr lang="el-GR" sz="17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l-GR" sz="1700" i="1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l-GR" sz="1700" i="1">
                                <a:latin typeface="Cambria Math"/>
                              </a:rPr>
                              <m:t>2</m:t>
                            </m:r>
                          </m:den>
                        </m:f>
                        <m:sSup>
                          <m:sSupPr>
                            <m:ctrlPr>
                              <a:rPr lang="el-GR" sz="17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l-GR" sz="1700" i="1">
                                <a:latin typeface="Cambria Math"/>
                              </a:rPr>
                              <m:t>𝑧</m:t>
                            </m:r>
                          </m:e>
                          <m:sup>
                            <m:r>
                              <a:rPr lang="el-GR" sz="1700" i="1">
                                <a:latin typeface="Cambria Math"/>
                              </a:rPr>
                              <m:t>−1</m:t>
                            </m:r>
                          </m:sup>
                        </m:sSup>
                      </m:den>
                    </m:f>
                  </m:oMath>
                </a14:m>
                <a:endParaRPr lang="el-GR" sz="1700" i="1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7544" y="1052736"/>
                <a:ext cx="8229600" cy="5184576"/>
              </a:xfrm>
              <a:blipFill>
                <a:blip r:embed="rId2"/>
                <a:stretch>
                  <a:fillRect l="-519" t="-471" b="-164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13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655474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</a:t>
            </a:r>
            <a:r>
              <a:rPr lang="en-US" smtClean="0"/>
              <a:t> 5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>
                    <a:solidFill>
                      <a:schemeClr val="tx1"/>
                    </a:solidFill>
                  </a:rPr>
                  <a:t>όπου </a:t>
                </a:r>
                <a:r>
                  <a:rPr lang="el-GR" sz="1800" dirty="0">
                    <a:solidFill>
                      <a:schemeClr val="tx1"/>
                    </a:solidFill>
                  </a:rPr>
                  <a:t>τελικά </a:t>
                </a:r>
                <a:r>
                  <a:rPr lang="el-GR" sz="1800" dirty="0" smtClean="0">
                    <a:solidFill>
                      <a:schemeClr val="tx1"/>
                    </a:solidFill>
                  </a:rPr>
                  <a:t>λαμβάνουμε:</a:t>
                </a:r>
                <a:endParaRPr lang="el-GR" sz="1800" dirty="0">
                  <a:solidFill>
                    <a:schemeClr val="tx1"/>
                  </a:solidFill>
                </a:endParaRPr>
              </a:p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solidFill>
                            <a:schemeClr val="tx1"/>
                          </a:solidFill>
                          <a:latin typeface="Cambria Math"/>
                        </a:rPr>
                        <m:t>𝑌</m:t>
                      </m:r>
                      <m:d>
                        <m:dPr>
                          <m:ctrlPr>
                            <a:rPr lang="el-GR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𝑧</m:t>
                          </m:r>
                        </m:e>
                      </m:d>
                      <m:r>
                        <a:rPr lang="el-GR" sz="1800" i="1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  <m:r>
                            <a:rPr lang="el-GR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3</m:t>
                              </m:r>
                            </m:num>
                            <m:den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4</m:t>
                              </m:r>
                            </m:den>
                          </m:f>
                          <m:sSup>
                            <m:sSupPr>
                              <m:ctrlP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</m:num>
                        <m:den>
                          <m:r>
                            <a:rPr lang="el-GR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1−</m:t>
                          </m:r>
                          <m:sSup>
                            <m:sSupPr>
                              <m:ctrlP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  <m:r>
                            <a:rPr lang="el-GR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−2</m:t>
                              </m:r>
                            </m:sup>
                          </m:sSup>
                        </m:den>
                      </m:f>
                      <m:r>
                        <a:rPr lang="el-GR" sz="1800" i="1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l-GR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  <m:r>
                            <a:rPr lang="el-GR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+</m:t>
                          </m:r>
                          <m:f>
                            <m:fPr>
                              <m:ctrlP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  <m:sSup>
                            <m:sSupPr>
                              <m:ctrlP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</m:num>
                        <m:den>
                          <m:d>
                            <m:dPr>
                              <m:ctrlP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1−</m:t>
                              </m:r>
                              <m:f>
                                <m:fPr>
                                  <m:ctrlPr>
                                    <a:rPr lang="el-GR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l-GR" sz="1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l-GR" sz="1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  <m:sSup>
                                <m:sSupPr>
                                  <m:ctrlPr>
                                    <a:rPr lang="el-GR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𝑧</m:t>
                                  </m:r>
                                </m:e>
                                <m:sup>
                                  <m:r>
                                    <a:rPr lang="el-GR" sz="1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−1</m:t>
                                  </m:r>
                                </m:sup>
                              </m:sSup>
                            </m:e>
                          </m:d>
                          <m:d>
                            <m:dPr>
                              <m:ctrlP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1−</m:t>
                              </m:r>
                              <m:sSup>
                                <m:sSupPr>
                                  <m:ctrlPr>
                                    <a:rPr lang="el-GR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𝑧</m:t>
                                  </m:r>
                                </m:e>
                                <m:sup>
                                  <m:r>
                                    <a:rPr lang="el-GR" sz="1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−1</m:t>
                                  </m:r>
                                </m:sup>
                              </m:sSup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l-GR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𝑧</m:t>
                                  </m:r>
                                </m:e>
                                <m:sup>
                                  <m:r>
                                    <a:rPr lang="el-GR" sz="1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−2</m:t>
                                  </m:r>
                                </m:sup>
                              </m:sSup>
                            </m:e>
                          </m:d>
                        </m:den>
                      </m:f>
                    </m:oMath>
                  </m:oMathPara>
                </a14:m>
                <a:endParaRPr lang="el-GR" sz="1800" i="1" dirty="0">
                  <a:solidFill>
                    <a:schemeClr val="tx1"/>
                  </a:solidFill>
                </a:endParaRPr>
              </a:p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>
                    <a:solidFill>
                      <a:schemeClr val="tx1"/>
                    </a:solidFill>
                  </a:rPr>
                  <a:t>Αναπτύσσοντας το δεύτερο όρο σε μερικά κλάσματα, </a:t>
                </a:r>
                <a:r>
                  <a:rPr lang="el-GR" sz="1800" dirty="0" smtClean="0">
                    <a:solidFill>
                      <a:schemeClr val="tx1"/>
                    </a:solidFill>
                  </a:rPr>
                  <a:t>έχουμε:</a:t>
                </a:r>
                <a:endParaRPr lang="el-GR" sz="1800" dirty="0">
                  <a:solidFill>
                    <a:schemeClr val="tx1"/>
                  </a:solidFill>
                </a:endParaRPr>
              </a:p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𝑌</m:t>
                      </m:r>
                      <m:d>
                        <m:dPr>
                          <m:ctrlPr>
                            <a:rPr lang="el-GR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𝑧</m:t>
                          </m:r>
                        </m:e>
                      </m:d>
                      <m:r>
                        <a:rPr lang="el-GR" sz="1800" i="1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  <m:r>
                            <a:rPr lang="el-GR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3</m:t>
                              </m:r>
                            </m:num>
                            <m:den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4</m:t>
                              </m:r>
                            </m:den>
                          </m:f>
                          <m:sSup>
                            <m:sSupPr>
                              <m:ctrlP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</m:num>
                        <m:den>
                          <m:r>
                            <a:rPr lang="el-GR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1−</m:t>
                          </m:r>
                          <m:sSup>
                            <m:sSupPr>
                              <m:ctrlP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  <m:r>
                            <a:rPr lang="el-GR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−2</m:t>
                              </m:r>
                            </m:sup>
                          </m:sSup>
                        </m:den>
                      </m:f>
                      <m:r>
                        <a:rPr lang="el-GR" sz="1800" i="1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l-GR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num>
                        <m:den>
                          <m:r>
                            <a:rPr lang="el-GR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1−</m:t>
                          </m:r>
                          <m:f>
                            <m:fPr>
                              <m:ctrlP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  <m:sSup>
                            <m:sSupPr>
                              <m:ctrlP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</m:den>
                      </m:f>
                      <m:r>
                        <a:rPr lang="el-GR" sz="1800" i="1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l-GR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</m:num>
                        <m:den>
                          <m:r>
                            <a:rPr lang="el-GR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1−</m:t>
                          </m:r>
                          <m:sSup>
                            <m:sSupPr>
                              <m:ctrlP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  <m:r>
                            <a:rPr lang="el-GR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−2</m:t>
                              </m:r>
                            </m:sup>
                          </m:sSup>
                        </m:den>
                      </m:f>
                      <m:r>
                        <a:rPr lang="el-GR" sz="1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el-GR" sz="1800" dirty="0" smtClean="0">
                  <a:solidFill>
                    <a:schemeClr val="tx1"/>
                  </a:solidFill>
                </a:endParaRPr>
              </a:p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num>
                        <m:den>
                          <m:r>
                            <a:rPr lang="el-GR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1−</m:t>
                          </m:r>
                          <m:f>
                            <m:fPr>
                              <m:ctrlP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  <m:sSup>
                            <m:sSupPr>
                              <m:ctrlP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</m:den>
                      </m:f>
                      <m:r>
                        <a:rPr lang="el-GR" sz="1800" i="1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l-GR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  <m:r>
                            <a:rPr lang="el-GR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+</m:t>
                          </m:r>
                          <m:f>
                            <m:fPr>
                              <m:ctrlP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4</m:t>
                              </m:r>
                            </m:den>
                          </m:f>
                          <m:sSup>
                            <m:sSupPr>
                              <m:ctrlP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</m:num>
                        <m:den>
                          <m:r>
                            <a:rPr lang="el-GR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1−</m:t>
                          </m:r>
                          <m:sSup>
                            <m:sSupPr>
                              <m:ctrlP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  <m:r>
                            <a:rPr lang="el-GR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−2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l-GR" sz="1800" i="1" dirty="0">
                  <a:solidFill>
                    <a:schemeClr val="tx1"/>
                  </a:solidFill>
                </a:endParaRPr>
              </a:p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>
                    <a:solidFill>
                      <a:schemeClr val="tx1"/>
                    </a:solidFill>
                  </a:rPr>
                  <a:t>Συνεπώς, η λύση </a:t>
                </a:r>
                <a:r>
                  <a:rPr lang="el-GR" sz="1800" dirty="0" smtClean="0">
                    <a:solidFill>
                      <a:schemeClr val="tx1"/>
                    </a:solidFill>
                  </a:rPr>
                  <a:t>είναι:</a:t>
                </a:r>
                <a:endParaRPr lang="el-GR" sz="1800" dirty="0">
                  <a:solidFill>
                    <a:schemeClr val="tx1"/>
                  </a:solidFill>
                </a:endParaRPr>
              </a:p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solidFill>
                            <a:schemeClr val="tx1"/>
                          </a:solidFill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l-GR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l-GR" sz="1800" i="1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l-GR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l-GR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l-GR" sz="1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l-GR" sz="1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l-GR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𝑛</m:t>
                          </m:r>
                          <m:r>
                            <a:rPr lang="el-GR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+1</m:t>
                          </m:r>
                        </m:sup>
                      </m:sSup>
                      <m:r>
                        <a:rPr lang="el-GR" sz="1800" i="1">
                          <a:solidFill>
                            <a:schemeClr val="tx1"/>
                          </a:solidFill>
                          <a:latin typeface="Cambria Math"/>
                        </a:rPr>
                        <m:t>𝑢</m:t>
                      </m:r>
                      <m:d>
                        <m:dPr>
                          <m:ctrlPr>
                            <a:rPr lang="el-GR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l-GR" sz="1800" i="1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d>
                        <m:dPr>
                          <m:begChr m:val="["/>
                          <m:endChr m:val="]"/>
                          <m:ctrlPr>
                            <a:rPr lang="el-GR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ad>
                                <m:radPr>
                                  <m:degHide m:val="on"/>
                                  <m:ctrlPr>
                                    <a:rPr lang="el-GR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l-GR" sz="1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3</m:t>
                                  </m:r>
                                </m:e>
                              </m:rad>
                            </m:num>
                            <m:den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6</m:t>
                              </m:r>
                            </m:den>
                          </m:f>
                          <m:func>
                            <m:funcPr>
                              <m:ctrlP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𝑠𝑖𝑛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l-GR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l-GR" sz="1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l-GR" sz="18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𝑛</m:t>
                                      </m:r>
                                      <m:r>
                                        <a:rPr lang="el-GR" sz="18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𝜋</m:t>
                                      </m:r>
                                    </m:num>
                                    <m:den>
                                      <m:r>
                                        <a:rPr lang="el-GR" sz="18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3</m:t>
                                      </m:r>
                                    </m:den>
                                  </m:f>
                                </m:e>
                              </m:d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l-GR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ad>
                                    <m:radPr>
                                      <m:degHide m:val="on"/>
                                      <m:ctrlPr>
                                        <a:rPr lang="el-GR" sz="1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el-GR" sz="18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3</m:t>
                                      </m:r>
                                    </m:e>
                                  </m:rad>
                                </m:num>
                                <m:den>
                                  <m:r>
                                    <a:rPr lang="el-GR" sz="1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3</m:t>
                                  </m:r>
                                </m:den>
                              </m:f>
                              <m:func>
                                <m:funcPr>
                                  <m:ctrlPr>
                                    <a:rPr lang="el-GR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a:rPr lang="el-GR" sz="1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𝑠𝑖𝑛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el-GR" sz="1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l-GR" sz="18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𝑛</m:t>
                                      </m:r>
                                      <m:r>
                                        <a:rPr lang="el-GR" sz="18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−1</m:t>
                                      </m:r>
                                    </m:e>
                                  </m:d>
                                  <m:f>
                                    <m:fPr>
                                      <m:ctrlPr>
                                        <a:rPr lang="el-GR" sz="1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l-GR" sz="18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𝜋</m:t>
                                      </m:r>
                                    </m:num>
                                    <m:den>
                                      <m:r>
                                        <a:rPr lang="el-GR" sz="18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3</m:t>
                                      </m:r>
                                    </m:den>
                                  </m:f>
                                </m:e>
                              </m:func>
                            </m:e>
                          </m:func>
                        </m:e>
                      </m:d>
                      <m:r>
                        <a:rPr lang="el-GR" sz="1800" i="1">
                          <a:solidFill>
                            <a:schemeClr val="tx1"/>
                          </a:solidFill>
                          <a:latin typeface="Cambria Math"/>
                        </a:rPr>
                        <m:t>𝑢</m:t>
                      </m:r>
                      <m:d>
                        <m:dPr>
                          <m:ctrlPr>
                            <a:rPr lang="el-GR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𝑛</m:t>
                          </m:r>
                        </m:e>
                      </m:d>
                    </m:oMath>
                  </m:oMathPara>
                </a14:m>
                <a:endParaRPr lang="el-GR" sz="1800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593" t="-70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04604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Μετασχηματισμός Ζ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256584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l-GR" dirty="0" smtClean="0"/>
              <a:t>Κλασματικές μορφές μετασχηματισμού Ζ </a:t>
            </a:r>
          </a:p>
          <a:p>
            <a:pPr>
              <a:lnSpc>
                <a:spcPct val="150000"/>
              </a:lnSpc>
            </a:pPr>
            <a:r>
              <a:rPr lang="el-GR" dirty="0" smtClean="0"/>
              <a:t>Πόλοι </a:t>
            </a:r>
            <a:r>
              <a:rPr lang="el-GR" dirty="0"/>
              <a:t>και Μηδενικά</a:t>
            </a:r>
          </a:p>
          <a:p>
            <a:pPr>
              <a:lnSpc>
                <a:spcPct val="150000"/>
              </a:lnSpc>
            </a:pPr>
            <a:r>
              <a:rPr lang="el-GR" dirty="0"/>
              <a:t>Επίδραση πόλων στη χρονική συμπεριφορά αιτιατών σημάτων</a:t>
            </a:r>
          </a:p>
          <a:p>
            <a:pPr>
              <a:lnSpc>
                <a:spcPct val="150000"/>
              </a:lnSpc>
            </a:pPr>
            <a:r>
              <a:rPr lang="el-GR" dirty="0"/>
              <a:t>Συνάρτηση Μεταφοράς </a:t>
            </a:r>
            <a:r>
              <a:rPr lang="el-GR" dirty="0" smtClean="0"/>
              <a:t>ΓΑΚΜ Συστήματος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61904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Κλασματικές Μορφές Ζ</a:t>
            </a:r>
            <a:r>
              <a:rPr lang="en-US" dirty="0" smtClean="0"/>
              <a:t>T</a:t>
            </a:r>
            <a:r>
              <a:rPr lang="el-GR" dirty="0" smtClean="0"/>
              <a:t> – Πόλοι και Μηδενικά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l-GR" sz="1800" dirty="0" smtClean="0">
                    <a:latin typeface="Cambria Math"/>
                  </a:rPr>
                  <a:t>Ο ΜΖ μπορεί να εκφραστεί σε κλασματική μορφή:</a:t>
                </a:r>
              </a:p>
              <a:p>
                <a:pPr marL="0" indent="0">
                  <a:buNone/>
                </a:pPr>
                <a:endParaRPr lang="en-US" sz="1800" b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𝑧</m:t>
                          </m:r>
                        </m:e>
                      </m:d>
                      <m:r>
                        <a:rPr lang="en-US" sz="1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b="0" i="1" smtClean="0">
                              <a:latin typeface="Cambria Math"/>
                            </a:rPr>
                            <m:t>𝐵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(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𝑧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)</m:t>
                          </m:r>
                        </m:num>
                        <m:den>
                          <m:r>
                            <a:rPr lang="en-US" sz="1800" b="0" i="1" smtClean="0">
                              <a:latin typeface="Cambria Math"/>
                            </a:rPr>
                            <m:t>𝐴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(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𝑧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)</m:t>
                          </m:r>
                        </m:den>
                      </m:f>
                      <m:r>
                        <a:rPr lang="en-US" sz="1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sz="1800" b="0" i="1" smtClean="0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sz="1800" b="0" i="1" smtClean="0">
                                  <a:latin typeface="Cambria Math"/>
                                </a:rPr>
                                <m:t>=0</m:t>
                              </m:r>
                            </m:sub>
                            <m:sup>
                              <m:r>
                                <a:rPr lang="en-US" sz="1800" b="0" i="1" smtClean="0">
                                  <a:latin typeface="Cambria Math"/>
                                </a:rPr>
                                <m:t>𝑞</m:t>
                              </m:r>
                            </m:sup>
                            <m:e>
                              <m:r>
                                <a:rPr lang="en-US" sz="1800" b="0" i="1" smtClean="0">
                                  <a:latin typeface="Cambria Math"/>
                                </a:rPr>
                                <m:t>𝑏</m:t>
                              </m:r>
                              <m:d>
                                <m:d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b="0" i="1" smtClean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</m:d>
                              <m:r>
                                <a:rPr lang="en-US" sz="1800" b="0" i="1" smtClean="0">
                                  <a:latin typeface="Cambria Math"/>
                                </a:rPr>
                                <m:t> </m:t>
                              </m:r>
                              <m:sSup>
                                <m:sSup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b="0" i="1" smtClean="0">
                                      <a:latin typeface="Cambria Math"/>
                                    </a:rPr>
                                    <m:t>𝑧</m:t>
                                  </m:r>
                                </m:e>
                                <m:sup>
                                  <m:r>
                                    <a:rPr lang="en-US" sz="1800" b="0" i="1" smtClean="0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1800" b="0" i="1" smtClean="0">
                                      <a:latin typeface="Cambria Math"/>
                                    </a:rPr>
                                    <m:t>𝑘</m:t>
                                  </m:r>
                                </m:sup>
                              </m:sSup>
                            </m:e>
                          </m:nary>
                        </m:num>
                        <m:den>
                          <m:nary>
                            <m:naryPr>
                              <m:chr m:val="∑"/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sz="1800" i="1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=0</m:t>
                              </m:r>
                            </m:sub>
                            <m:sup>
                              <m:r>
                                <a:rPr lang="en-US" sz="1800" b="0" i="1" smtClean="0">
                                  <a:latin typeface="Cambria Math"/>
                                </a:rPr>
                                <m:t>𝑝</m:t>
                              </m:r>
                            </m:sup>
                            <m:e>
                              <m:r>
                                <a:rPr lang="en-US" sz="1800" b="0" i="1" smtClean="0">
                                  <a:latin typeface="Cambria Math"/>
                                </a:rPr>
                                <m:t>𝑎</m:t>
                              </m:r>
                              <m:d>
                                <m:d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</m:d>
                              <m:r>
                                <a:rPr lang="en-US" sz="1800" i="1">
                                  <a:latin typeface="Cambria Math"/>
                                </a:rPr>
                                <m:t> </m:t>
                              </m:r>
                              <m:sSup>
                                <m:sSup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𝑧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𝑘</m:t>
                                  </m:r>
                                </m:sup>
                              </m:sSup>
                            </m:e>
                          </m:nary>
                        </m:den>
                      </m:f>
                      <m:r>
                        <a:rPr lang="en-US" sz="1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en-US" sz="1800" b="0" i="1" dirty="0" smtClean="0">
                  <a:latin typeface="Cambria Math"/>
                </a:endParaRPr>
              </a:p>
              <a:p>
                <a:pPr marL="0" indent="0">
                  <a:buNone/>
                </a:pPr>
                <a:endParaRPr lang="en-US" sz="1800" b="0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b="0" i="1" smtClean="0">
                              <a:latin typeface="Cambria Math"/>
                            </a:rPr>
                            <m:t>𝑏</m:t>
                          </m:r>
                          <m:d>
                            <m:d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b="0" i="1" smtClean="0">
                                  <a:latin typeface="Cambria Math"/>
                                </a:rPr>
                                <m:t>0</m:t>
                              </m:r>
                            </m:e>
                          </m:d>
                          <m:r>
                            <a:rPr lang="en-US" sz="1800" b="0" i="1" smtClean="0">
                              <a:latin typeface="Cambria Math"/>
                            </a:rPr>
                            <m:t>+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𝑏</m:t>
                          </m:r>
                          <m:d>
                            <m:d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b="0" i="1" smtClean="0">
                                  <a:latin typeface="Cambria Math"/>
                                </a:rPr>
                                <m:t>1</m:t>
                              </m:r>
                            </m:e>
                          </m:d>
                          <m:sSup>
                            <m:sSup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b="0" i="1" smtClean="0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n-US" sz="1800" b="0" i="1" smtClean="0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  <m:r>
                            <a:rPr lang="en-US" sz="1800" i="1">
                              <a:latin typeface="Cambria Math"/>
                            </a:rPr>
                            <m:t>+…+</m:t>
                          </m:r>
                          <m:r>
                            <a:rPr lang="en-US" sz="1800" i="1">
                              <a:latin typeface="Cambria Math"/>
                            </a:rPr>
                            <m:t>𝑏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b="0" i="1" smtClean="0">
                                  <a:latin typeface="Cambria Math"/>
                                </a:rPr>
                                <m:t>𝑞</m:t>
                              </m:r>
                              <m:r>
                                <a:rPr lang="en-US" sz="1800" b="0" i="1" smtClean="0">
                                  <a:latin typeface="Cambria Math"/>
                                </a:rPr>
                                <m:t>−1</m:t>
                              </m:r>
                            </m:e>
                          </m:d>
                          <m:sSup>
                            <m:sSup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n-US" sz="1800" b="0" i="1" smtClean="0">
                                  <a:latin typeface="Cambria Math"/>
                                </a:rPr>
                                <m:t>𝑞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  <m:r>
                            <a:rPr lang="en-US" sz="1800" b="0" i="1" smtClean="0">
                              <a:latin typeface="Cambria Math"/>
                            </a:rPr>
                            <m:t>+</m:t>
                          </m:r>
                          <m:r>
                            <a:rPr lang="en-US" sz="1800" i="1">
                              <a:latin typeface="Cambria Math"/>
                            </a:rPr>
                            <m:t>𝑏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b="0" i="1" smtClean="0">
                                  <a:latin typeface="Cambria Math"/>
                                </a:rPr>
                                <m:t>𝑞</m:t>
                              </m:r>
                            </m:e>
                          </m:d>
                          <m:sSup>
                            <m:sSup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b="0" i="1" smtClean="0">
                                  <a:latin typeface="Cambria Math"/>
                                </a:rPr>
                                <m:t>𝑞</m:t>
                              </m:r>
                            </m:sup>
                          </m:sSup>
                        </m:num>
                        <m:den>
                          <m:r>
                            <a:rPr lang="en-US" sz="1800" b="0" i="1" smtClean="0">
                              <a:latin typeface="Cambria Math"/>
                            </a:rPr>
                            <m:t>𝑎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0</m:t>
                              </m:r>
                            </m:e>
                          </m:d>
                          <m:r>
                            <a:rPr lang="en-US" sz="1800" i="1">
                              <a:latin typeface="Cambria Math"/>
                            </a:rPr>
                            <m:t>+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𝑎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1</m:t>
                              </m:r>
                            </m:e>
                          </m:d>
                          <m:sSup>
                            <m:sSup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  <m:r>
                            <a:rPr lang="en-US" sz="1800" i="1">
                              <a:latin typeface="Cambria Math"/>
                            </a:rPr>
                            <m:t>+…+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𝑎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b="0" i="1" smtClean="0">
                                  <a:latin typeface="Cambria Math"/>
                                </a:rPr>
                                <m:t>𝑝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−1</m:t>
                              </m:r>
                            </m:e>
                          </m:d>
                          <m:sSup>
                            <m:sSup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n-US" sz="1800" b="0" i="1" smtClean="0">
                                  <a:latin typeface="Cambria Math"/>
                                </a:rPr>
                                <m:t>𝑝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  <m:r>
                            <a:rPr lang="en-US" sz="1800" i="1">
                              <a:latin typeface="Cambria Math"/>
                            </a:rPr>
                            <m:t>+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𝑎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b="0" i="1" smtClean="0">
                                  <a:latin typeface="Cambria Math"/>
                                </a:rPr>
                                <m:t>𝑝</m:t>
                              </m:r>
                            </m:e>
                          </m:d>
                          <m:sSup>
                            <m:sSup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b="0" i="1" smtClean="0">
                                  <a:latin typeface="Cambria Math"/>
                                </a:rPr>
                                <m:t>𝑝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1800" b="0" dirty="0" smtClean="0"/>
              </a:p>
              <a:p>
                <a:pPr marL="0" indent="0">
                  <a:buNone/>
                </a:pPr>
                <a:endParaRPr lang="el-GR" sz="1800" b="0" dirty="0" smtClean="0"/>
              </a:p>
              <a:p>
                <a:pPr marL="0" indent="0">
                  <a:buNone/>
                </a:pPr>
                <a:r>
                  <a:rPr lang="el-GR" sz="1800" dirty="0"/>
                  <a:t>ή</a:t>
                </a:r>
                <a:r>
                  <a:rPr lang="el-GR" sz="1800" b="0" dirty="0" smtClean="0"/>
                  <a:t> ισοδύναμα: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𝑧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r>
                        <a:rPr lang="en-US" sz="1800" i="1">
                          <a:latin typeface="Cambria Math"/>
                        </a:rPr>
                        <m:t>𝐶</m:t>
                      </m:r>
                      <m:f>
                        <m:f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∏"/>
                              <m:ctrlPr>
                                <a:rPr lang="en-US" sz="180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sz="1800" b="0" i="1" smtClean="0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sz="1800" b="0" i="1" smtClean="0">
                                  <a:latin typeface="Cambria Math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sz="1800" b="0" i="1" smtClean="0">
                                  <a:latin typeface="Cambria Math"/>
                                </a:rPr>
                                <m:t>𝑞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0" i="1" smtClean="0">
                                      <a:latin typeface="Cambria Math"/>
                                    </a:rPr>
                                    <m:t>(1−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/>
                                    </a:rPr>
                                    <m:t>𝑘</m:t>
                                  </m:r>
                                </m:sub>
                              </m:sSub>
                              <m:r>
                                <a:rPr lang="en-US" sz="1800" i="1">
                                  <a:latin typeface="Cambria Math"/>
                                </a:rPr>
                                <m:t> </m:t>
                              </m:r>
                              <m:sSup>
                                <m:sSup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𝑧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1800" b="0" i="1" smtClean="0">
                                      <a:latin typeface="Cambria Math"/>
                                    </a:rPr>
                                    <m:t>1</m:t>
                                  </m:r>
                                </m:sup>
                              </m:sSup>
                              <m:r>
                                <a:rPr lang="en-US" sz="1800" b="0" i="1" smtClean="0">
                                  <a:latin typeface="Cambria Math"/>
                                </a:rPr>
                                <m:t>)</m:t>
                              </m:r>
                            </m:e>
                          </m:nary>
                        </m:num>
                        <m:den>
                          <m:nary>
                            <m:naryPr>
                              <m:chr m:val="∏"/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sz="1800" i="1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sz="1800" b="0" i="1" smtClean="0">
                                  <a:latin typeface="Cambria Math"/>
                                </a:rPr>
                                <m:t>𝑝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US" sz="18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(1−</m:t>
                                  </m:r>
                                  <m:r>
                                    <a:rPr lang="en-US" sz="1800" b="0" i="1" smtClean="0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/>
                                    </a:rPr>
                                    <m:t>𝑘</m:t>
                                  </m:r>
                                </m:sub>
                              </m:sSub>
                              <m:r>
                                <a:rPr lang="en-US" sz="1800" i="1">
                                  <a:latin typeface="Cambria Math"/>
                                </a:rPr>
                                <m:t> </m:t>
                              </m:r>
                              <m:sSup>
                                <m:sSup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𝑧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latin typeface="Cambria Math"/>
                                    </a:rPr>
                                    <m:t>−1</m:t>
                                  </m:r>
                                </m:sup>
                              </m:sSup>
                              <m:r>
                                <a:rPr lang="en-US" sz="1800" i="1">
                                  <a:latin typeface="Cambria Math"/>
                                </a:rPr>
                                <m:t>)</m:t>
                              </m:r>
                            </m:e>
                          </m:nary>
                        </m:den>
                      </m:f>
                    </m:oMath>
                  </m:oMathPara>
                </a14:m>
                <a:endParaRPr lang="el-GR" sz="1800" b="0" dirty="0" smtClean="0"/>
              </a:p>
              <a:p>
                <a:pPr marL="0" indent="0">
                  <a:buNone/>
                </a:pPr>
                <a:endParaRPr lang="el-GR" sz="1800" b="0" dirty="0" smtClean="0"/>
              </a:p>
              <a:p>
                <a:pPr algn="l"/>
                <a:r>
                  <a:rPr lang="el-GR" sz="1800" b="1" dirty="0" smtClean="0"/>
                  <a:t>Μηδενικά</a:t>
                </a:r>
                <a:r>
                  <a:rPr lang="el-GR" sz="1800" b="0" dirty="0" smtClean="0"/>
                  <a:t>:   </a:t>
                </a:r>
                <a:r>
                  <a:rPr lang="en-US" sz="1800" b="0" dirty="0" smtClean="0"/>
                  <a:t>	</a:t>
                </a:r>
                <a:r>
                  <a:rPr lang="el-GR" sz="1800" b="0" dirty="0" smtClean="0"/>
                  <a:t>οι ρίζες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1" i="1">
                            <a:latin typeface="Cambria Math"/>
                          </a:rPr>
                          <m:t>𝒃</m:t>
                        </m:r>
                      </m:e>
                      <m:sub>
                        <m:r>
                          <a:rPr lang="en-US" sz="1800" b="1" i="1">
                            <a:latin typeface="Cambria Math"/>
                          </a:rPr>
                          <m:t>𝒌</m:t>
                        </m:r>
                      </m:sub>
                    </m:sSub>
                  </m:oMath>
                </a14:m>
                <a:r>
                  <a:rPr lang="el-GR" sz="1800" b="0" dirty="0" smtClean="0"/>
                  <a:t> του αριθμητή 	</a:t>
                </a:r>
                <a:endParaRPr lang="en-US" sz="1800" b="0" dirty="0" smtClean="0"/>
              </a:p>
              <a:p>
                <a:pPr algn="l"/>
                <a:r>
                  <a:rPr lang="el-GR" sz="1800" b="1" dirty="0" smtClean="0"/>
                  <a:t>Πόλοι </a:t>
                </a:r>
                <a:r>
                  <a:rPr lang="el-GR" sz="1800" dirty="0" smtClean="0"/>
                  <a:t>: 	οι ρίζες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800" b="1" i="1" smtClean="0">
                            <a:latin typeface="Cambria Math"/>
                          </a:rPr>
                          <m:t>𝜶</m:t>
                        </m:r>
                      </m:e>
                      <m:sub>
                        <m:r>
                          <a:rPr lang="en-US" sz="1800" b="1" i="1">
                            <a:latin typeface="Cambria Math"/>
                          </a:rPr>
                          <m:t>𝒌</m:t>
                        </m:r>
                      </m:sub>
                    </m:sSub>
                  </m:oMath>
                </a14:m>
                <a:r>
                  <a:rPr lang="el-GR" sz="1800" dirty="0" smtClean="0"/>
                  <a:t> του παρανομαστή</a:t>
                </a:r>
                <a:endParaRPr lang="el-GR" sz="1800" dirty="0"/>
              </a:p>
              <a:p>
                <a:pPr marL="0" indent="0">
                  <a:buNone/>
                </a:pPr>
                <a:endParaRPr lang="el-GR" sz="1800" dirty="0" smtClean="0"/>
              </a:p>
              <a:p>
                <a:pPr marL="0" indent="0">
                  <a:buNone/>
                </a:pPr>
                <a:endParaRPr lang="en-US" sz="1800" dirty="0"/>
              </a:p>
              <a:p>
                <a:pPr marL="0" indent="0">
                  <a:buNone/>
                </a:pP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593" t="-706" b="-9294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40587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568952" cy="850106"/>
          </a:xfrm>
        </p:spPr>
        <p:txBody>
          <a:bodyPr>
            <a:noAutofit/>
          </a:bodyPr>
          <a:lstStyle/>
          <a:p>
            <a:r>
              <a:rPr lang="el-GR" sz="2400" dirty="0" smtClean="0"/>
              <a:t>Επίδραση πόλων στη χρονική συμπεριφορά αιτιατών σημάτων</a:t>
            </a:r>
            <a:endParaRPr lang="el-GR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544616"/>
              </a:xfrm>
            </p:spPr>
            <p:txBody>
              <a:bodyPr>
                <a:noAutofit/>
              </a:bodyPr>
              <a:lstStyle/>
              <a:p>
                <a:pPr marL="0" indent="0">
                  <a:spcBef>
                    <a:spcPts val="600"/>
                  </a:spcBef>
                  <a:buNone/>
                </a:pPr>
                <a:r>
                  <a:rPr lang="el-GR" sz="1700" b="1" dirty="0" smtClean="0"/>
                  <a:t>Απλός πραγματικός πόλος</a:t>
                </a:r>
                <a:r>
                  <a:rPr lang="el-GR" sz="1700" dirty="0" smtClean="0"/>
                  <a:t>: 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17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700" i="1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sz="1700" i="1">
                            <a:latin typeface="Cambria Math"/>
                          </a:rPr>
                          <m:t>𝑛</m:t>
                        </m:r>
                      </m:sup>
                    </m:sSup>
                    <m:r>
                      <a:rPr lang="en-US" sz="1700" b="0" i="1" smtClean="0">
                        <a:latin typeface="Cambria Math"/>
                      </a:rPr>
                      <m:t>𝑢</m:t>
                    </m:r>
                    <m:r>
                      <a:rPr lang="en-US" sz="1700" i="1">
                        <a:latin typeface="Cambria Math"/>
                      </a:rPr>
                      <m:t>(</m:t>
                    </m:r>
                    <m:r>
                      <a:rPr lang="en-US" sz="1700" i="1">
                        <a:latin typeface="Cambria Math"/>
                      </a:rPr>
                      <m:t>𝑛</m:t>
                    </m:r>
                    <m:r>
                      <a:rPr lang="en-US" sz="1700" i="1">
                        <a:latin typeface="Cambria Math"/>
                      </a:rPr>
                      <m:t>)</m:t>
                    </m:r>
                    <m:groupChr>
                      <m:groupChrPr>
                        <m:chr m:val="⇔"/>
                        <m:vertJc m:val="bot"/>
                        <m:ctrlPr>
                          <a:rPr lang="en-US" sz="1700" i="1">
                            <a:latin typeface="Cambria Math" panose="02040503050406030204" pitchFamily="18" charset="0"/>
                          </a:rPr>
                        </m:ctrlPr>
                      </m:groupChrPr>
                      <m:e>
                        <m:r>
                          <a:rPr lang="en-US" sz="1700" i="1">
                            <a:latin typeface="Cambria Math"/>
                          </a:rPr>
                          <m:t>𝑍</m:t>
                        </m:r>
                      </m:e>
                    </m:groupChr>
                    <m:f>
                      <m:fPr>
                        <m:ctrlPr>
                          <a:rPr lang="en-US" sz="17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7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1700" b="0" i="1" smtClean="0">
                            <a:latin typeface="Cambria Math"/>
                          </a:rPr>
                          <m:t>1−</m:t>
                        </m:r>
                        <m:r>
                          <a:rPr lang="en-US" sz="1700" b="0" i="1" smtClean="0">
                            <a:latin typeface="Cambria Math"/>
                          </a:rPr>
                          <m:t>𝑎</m:t>
                        </m:r>
                        <m:sSup>
                          <m:sSupPr>
                            <m:ctrlPr>
                              <a:rPr lang="en-US" sz="17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700" b="0" i="1" smtClean="0">
                                <a:latin typeface="Cambria Math"/>
                              </a:rPr>
                              <m:t>𝑧</m:t>
                            </m:r>
                          </m:e>
                          <m:sup>
                            <m:r>
                              <a:rPr lang="en-US" sz="1700" b="0" i="1" smtClean="0">
                                <a:latin typeface="Cambria Math"/>
                              </a:rPr>
                              <m:t>−1</m:t>
                            </m:r>
                          </m:sup>
                        </m:sSup>
                      </m:den>
                    </m:f>
                  </m:oMath>
                </a14:m>
                <a:endParaRPr lang="en-US" sz="1700" dirty="0" smtClean="0"/>
              </a:p>
              <a:p>
                <a:pPr marL="0" indent="0">
                  <a:spcBef>
                    <a:spcPts val="600"/>
                  </a:spcBef>
                  <a:buNone/>
                </a:pPr>
                <a:endParaRPr lang="en-US" sz="1700" dirty="0" smtClean="0"/>
              </a:p>
              <a:p>
                <a:pPr marL="0" indent="0">
                  <a:spcBef>
                    <a:spcPts val="600"/>
                  </a:spcBef>
                  <a:buNone/>
                </a:pPr>
                <a:endParaRPr lang="en-US" sz="1700" dirty="0"/>
              </a:p>
              <a:p>
                <a:pPr marL="0" indent="0">
                  <a:spcBef>
                    <a:spcPts val="600"/>
                  </a:spcBef>
                  <a:buNone/>
                </a:pPr>
                <a:endParaRPr lang="en-US" sz="1700" dirty="0" smtClean="0"/>
              </a:p>
              <a:p>
                <a:pPr marL="0" indent="0">
                  <a:spcBef>
                    <a:spcPts val="600"/>
                  </a:spcBef>
                  <a:buNone/>
                </a:pPr>
                <a:endParaRPr lang="en-US" sz="1700" dirty="0" smtClean="0"/>
              </a:p>
              <a:p>
                <a:pPr marL="0" indent="0">
                  <a:spcBef>
                    <a:spcPts val="600"/>
                  </a:spcBef>
                  <a:buNone/>
                </a:pPr>
                <a:endParaRPr lang="en-US" sz="1700" dirty="0"/>
              </a:p>
              <a:p>
                <a:pPr marL="0" indent="0">
                  <a:spcBef>
                    <a:spcPts val="600"/>
                  </a:spcBef>
                  <a:buNone/>
                </a:pPr>
                <a:endParaRPr lang="en-US" sz="1700" dirty="0" smtClean="0"/>
              </a:p>
              <a:p>
                <a:pPr marL="0" indent="0">
                  <a:spcBef>
                    <a:spcPts val="600"/>
                  </a:spcBef>
                  <a:buNone/>
                </a:pPr>
                <a:endParaRPr lang="en-US" sz="1700" dirty="0"/>
              </a:p>
              <a:p>
                <a:pPr marL="0" indent="0">
                  <a:spcBef>
                    <a:spcPts val="600"/>
                  </a:spcBef>
                  <a:buNone/>
                </a:pPr>
                <a:endParaRPr lang="en-US" sz="1700" dirty="0" smtClean="0"/>
              </a:p>
              <a:p>
                <a:pPr marL="0" indent="0">
                  <a:spcBef>
                    <a:spcPts val="600"/>
                  </a:spcBef>
                  <a:buNone/>
                </a:pPr>
                <a:endParaRPr lang="en-US" sz="1700" dirty="0"/>
              </a:p>
              <a:p>
                <a:pPr marL="0" indent="0">
                  <a:spcBef>
                    <a:spcPts val="600"/>
                  </a:spcBef>
                  <a:buNone/>
                </a:pPr>
                <a:endParaRPr lang="en-US" sz="1700" dirty="0" smtClean="0"/>
              </a:p>
              <a:p>
                <a:pPr marL="0" indent="0">
                  <a:spcBef>
                    <a:spcPts val="600"/>
                  </a:spcBef>
                  <a:buNone/>
                </a:pPr>
                <a:endParaRPr lang="en-US" sz="1700" dirty="0"/>
              </a:p>
              <a:p>
                <a:pPr algn="l">
                  <a:spcBef>
                    <a:spcPts val="600"/>
                  </a:spcBef>
                </a:pPr>
                <a:r>
                  <a:rPr lang="el-GR" sz="1700" dirty="0" smtClean="0"/>
                  <a:t>Πόλος </a:t>
                </a:r>
                <a:r>
                  <a:rPr lang="el-GR" sz="1700" u="sng" dirty="0" smtClean="0"/>
                  <a:t>εκτός</a:t>
                </a:r>
                <a:r>
                  <a:rPr lang="el-GR" sz="1700" dirty="0" smtClean="0"/>
                  <a:t> μοναδιαίου κύκλου: 	</a:t>
                </a:r>
                <a:r>
                  <a:rPr lang="en-US" sz="1700" dirty="0" smtClean="0"/>
                  <a:t>	</a:t>
                </a:r>
                <a:r>
                  <a:rPr lang="el-GR" sz="1700" dirty="0" smtClean="0"/>
                  <a:t>το </a:t>
                </a:r>
                <a:r>
                  <a:rPr lang="el-GR" sz="1700" dirty="0"/>
                  <a:t>σήμα αυξάνεται </a:t>
                </a:r>
                <a:r>
                  <a:rPr lang="el-GR" sz="1700" dirty="0" smtClean="0"/>
                  <a:t>συνεχώς.</a:t>
                </a:r>
                <a:endParaRPr lang="el-GR" sz="1700" dirty="0"/>
              </a:p>
              <a:p>
                <a:pPr algn="l">
                  <a:spcBef>
                    <a:spcPts val="600"/>
                  </a:spcBef>
                </a:pPr>
                <a:r>
                  <a:rPr lang="el-GR" sz="1700" dirty="0" smtClean="0"/>
                  <a:t>Πόλος </a:t>
                </a:r>
                <a:r>
                  <a:rPr lang="el-GR" sz="1700" u="sng" dirty="0" smtClean="0"/>
                  <a:t>επάνω</a:t>
                </a:r>
                <a:r>
                  <a:rPr lang="el-GR" sz="1700" dirty="0" smtClean="0"/>
                  <a:t> στο μοναδιαίο κύκλο: 	το </a:t>
                </a:r>
                <a:r>
                  <a:rPr lang="el-GR" sz="1700" dirty="0"/>
                  <a:t>σήμα έχει σταθερή τιμή και άπειρη </a:t>
                </a:r>
                <a:r>
                  <a:rPr lang="el-GR" sz="1700" dirty="0" smtClean="0"/>
                  <a:t>διάρκεια.</a:t>
                </a:r>
                <a:endParaRPr lang="el-GR" sz="1700" dirty="0"/>
              </a:p>
              <a:p>
                <a:pPr algn="l">
                  <a:spcBef>
                    <a:spcPts val="600"/>
                  </a:spcBef>
                </a:pPr>
                <a:r>
                  <a:rPr lang="el-GR" sz="1700" dirty="0" smtClean="0"/>
                  <a:t>Πόλος </a:t>
                </a:r>
                <a:r>
                  <a:rPr lang="el-GR" sz="1700" u="sng" dirty="0" smtClean="0"/>
                  <a:t>μέσα</a:t>
                </a:r>
                <a:r>
                  <a:rPr lang="el-GR" sz="1700" dirty="0" smtClean="0"/>
                  <a:t> </a:t>
                </a:r>
                <a:r>
                  <a:rPr lang="el-GR" sz="1700" dirty="0"/>
                  <a:t>στο μοναδιαίο </a:t>
                </a:r>
                <a:r>
                  <a:rPr lang="el-GR" sz="1700" dirty="0" smtClean="0"/>
                  <a:t>κύκλο: 	</a:t>
                </a:r>
                <a:r>
                  <a:rPr lang="en-US" sz="1700" dirty="0" smtClean="0"/>
                  <a:t>	</a:t>
                </a:r>
                <a:r>
                  <a:rPr lang="el-GR" sz="1700" dirty="0" smtClean="0"/>
                  <a:t>το </a:t>
                </a:r>
                <a:r>
                  <a:rPr lang="el-GR" sz="1700" dirty="0"/>
                  <a:t>σήμα τείνει στο </a:t>
                </a:r>
                <a:r>
                  <a:rPr lang="el-GR" sz="1700" dirty="0" smtClean="0"/>
                  <a:t>μηδέν για </a:t>
                </a:r>
                <a14:m>
                  <m:oMath xmlns:m="http://schemas.openxmlformats.org/officeDocument/2006/math">
                    <m:r>
                      <a:rPr lang="en-US" sz="1700" b="0" i="1" smtClean="0">
                        <a:latin typeface="Cambria Math"/>
                      </a:rPr>
                      <m:t>𝑛</m:t>
                    </m:r>
                    <m:r>
                      <a:rPr lang="en-US" sz="1700" b="0" i="1" smtClean="0">
                        <a:latin typeface="Cambria Math"/>
                        <a:ea typeface="Cambria Math"/>
                      </a:rPr>
                      <m:t>→∞</m:t>
                    </m:r>
                  </m:oMath>
                </a14:m>
                <a:r>
                  <a:rPr lang="el-GR" sz="1700" dirty="0" smtClean="0"/>
                  <a:t>.</a:t>
                </a:r>
                <a:endParaRPr lang="el-GR" sz="17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544616"/>
              </a:xfrm>
              <a:blipFill rotWithShape="1">
                <a:blip r:embed="rId2"/>
                <a:stretch>
                  <a:fillRect l="-444" t="-550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5" t="2255" b="12349"/>
          <a:stretch/>
        </p:blipFill>
        <p:spPr bwMode="auto">
          <a:xfrm>
            <a:off x="1979712" y="1664406"/>
            <a:ext cx="5328592" cy="3551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40587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Συνάρτηση Μεταφοράς ΓΧΑ Συστήματος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pPr marL="0" indent="0" algn="l">
                  <a:buNone/>
                </a:pPr>
                <a:r>
                  <a:rPr lang="el-GR" sz="1800" b="0" dirty="0" smtClean="0">
                    <a:latin typeface="Cambria Math"/>
                  </a:rPr>
                  <a:t>Από  το θεώρημα της συνέλιξης, έχουμε: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=</m:t>
                    </m:r>
                    <m:r>
                      <a:rPr lang="en-US" sz="1800" b="0" i="1" smtClean="0">
                        <a:latin typeface="Cambria Math"/>
                      </a:rPr>
                      <m:t>h</m:t>
                    </m:r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∗</m:t>
                    </m:r>
                    <m:r>
                      <a:rPr lang="en-US" sz="1800" b="0" i="1" smtClean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groupChr>
                      <m:groupChrPr>
                        <m:chr m:val="⇔"/>
                        <m:vertJc m:val="bot"/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groupChrPr>
                      <m:e>
                        <m:r>
                          <m:rPr>
                            <m:brk m:alnAt="2"/>
                          </m:rPr>
                          <a:rPr lang="el-GR" sz="1800" b="0" i="1" smtClean="0">
                            <a:latin typeface="Cambria Math"/>
                          </a:rPr>
                          <m:t> </m:t>
                        </m:r>
                        <m:r>
                          <a:rPr lang="el-GR" sz="1800" b="0" i="1" smtClean="0">
                            <a:latin typeface="Cambria Math"/>
                          </a:rPr>
                          <m:t>   </m:t>
                        </m:r>
                        <m:r>
                          <a:rPr lang="en-US" sz="1800" b="0" i="1" smtClean="0">
                            <a:latin typeface="Cambria Math"/>
                          </a:rPr>
                          <m:t>𝑍</m:t>
                        </m:r>
                        <m:r>
                          <a:rPr lang="el-GR" sz="1800" b="0" i="1" smtClean="0">
                            <a:latin typeface="Cambria Math"/>
                          </a:rPr>
                          <m:t>    </m:t>
                        </m:r>
                      </m:e>
                    </m:groupChr>
                    <m:r>
                      <a:rPr lang="en-US" sz="1800" b="0" i="1" smtClean="0">
                        <a:latin typeface="Cambria Math"/>
                      </a:rPr>
                      <m:t>𝑌</m:t>
                    </m:r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𝑧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=</m:t>
                    </m:r>
                    <m:r>
                      <a:rPr lang="en-US" sz="1800" b="0" i="1" smtClean="0">
                        <a:latin typeface="Cambria Math"/>
                      </a:rPr>
                      <m:t>𝐻</m:t>
                    </m:r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𝑧</m:t>
                        </m:r>
                      </m:e>
                    </m:d>
                    <m:r>
                      <a:rPr lang="el-GR" sz="1800" b="0" i="1" smtClean="0">
                        <a:latin typeface="Cambria Math"/>
                      </a:rPr>
                      <m:t> </m:t>
                    </m:r>
                    <m:r>
                      <a:rPr lang="en-US" sz="1800" b="0" i="1" smtClean="0">
                        <a:latin typeface="Cambria Math"/>
                      </a:rPr>
                      <m:t>𝑋</m:t>
                    </m:r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𝑧</m:t>
                        </m:r>
                      </m:e>
                    </m:d>
                  </m:oMath>
                </a14:m>
                <a:r>
                  <a:rPr lang="el-GR" sz="1800" dirty="0" smtClean="0"/>
                  <a:t>,        άρα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𝐻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𝑧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 i="1">
                            <a:latin typeface="Cambria Math"/>
                          </a:rPr>
                          <m:t>𝑌</m:t>
                        </m:r>
                        <m:r>
                          <a:rPr lang="en-US" sz="1800" i="1">
                            <a:latin typeface="Cambria Math"/>
                          </a:rPr>
                          <m:t>(</m:t>
                        </m:r>
                        <m:r>
                          <a:rPr lang="en-US" sz="1800" i="1">
                            <a:latin typeface="Cambria Math"/>
                          </a:rPr>
                          <m:t>𝑧</m:t>
                        </m:r>
                        <m:r>
                          <a:rPr lang="en-US" sz="1800" i="1">
                            <a:latin typeface="Cambria Math"/>
                          </a:rPr>
                          <m:t>)</m:t>
                        </m:r>
                      </m:num>
                      <m:den>
                        <m:r>
                          <a:rPr lang="en-US" sz="1800" i="1">
                            <a:latin typeface="Cambria Math"/>
                          </a:rPr>
                          <m:t>𝑋</m:t>
                        </m:r>
                        <m:r>
                          <a:rPr lang="en-US" sz="1800" i="1">
                            <a:latin typeface="Cambria Math"/>
                          </a:rPr>
                          <m:t>(</m:t>
                        </m:r>
                        <m:r>
                          <a:rPr lang="en-US" sz="1800" i="1">
                            <a:latin typeface="Cambria Math"/>
                          </a:rPr>
                          <m:t>𝑧</m:t>
                        </m:r>
                        <m:r>
                          <a:rPr lang="en-US" sz="1800" i="1">
                            <a:latin typeface="Cambria Math"/>
                          </a:rPr>
                          <m:t>)</m:t>
                        </m:r>
                      </m:den>
                    </m:f>
                  </m:oMath>
                </a14:m>
                <a:endParaRPr lang="en-US" sz="1800" dirty="0" smtClean="0"/>
              </a:p>
              <a:p>
                <a:pPr marL="0" indent="0" algn="ctr">
                  <a:buNone/>
                </a:pPr>
                <a:endParaRPr lang="el-GR" sz="1800" dirty="0" smtClean="0"/>
              </a:p>
              <a:p>
                <a:pPr marL="0" indent="0" algn="l">
                  <a:buNone/>
                </a:pPr>
                <a:r>
                  <a:rPr lang="el-GR" sz="1800" dirty="0" smtClean="0"/>
                  <a:t>Η </a:t>
                </a:r>
                <a:r>
                  <a:rPr lang="el-GR" sz="1800" b="1" dirty="0" smtClean="0"/>
                  <a:t>συνάρτηση μεταφοράς </a:t>
                </a:r>
                <a:r>
                  <a:rPr lang="en-US" sz="1800" b="1" dirty="0"/>
                  <a:t>H(z</a:t>
                </a:r>
                <a:r>
                  <a:rPr lang="en-US" sz="1800" b="1" dirty="0" smtClean="0"/>
                  <a:t>)</a:t>
                </a:r>
                <a:r>
                  <a:rPr lang="el-GR" sz="1800" dirty="0" smtClean="0"/>
                  <a:t> ενός ΓΧΑ συστήματος είναι ο ΖΤ της κρουστικής απόκρισης, δηλ.: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/>
                        </a:rPr>
                        <m:t>𝐻</m:t>
                      </m:r>
                      <m:d>
                        <m:d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𝑧</m:t>
                          </m:r>
                        </m:e>
                      </m:d>
                      <m:r>
                        <a:rPr lang="en-US" sz="1800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800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=−∞</m:t>
                          </m:r>
                        </m:sub>
                        <m:sup>
                          <m:r>
                            <a:rPr lang="en-US" sz="1800" b="0" i="1" smtClean="0">
                              <a:latin typeface="Cambria Math"/>
                              <a:ea typeface="Cambria Math"/>
                            </a:rPr>
                            <m:t>∞</m:t>
                          </m:r>
                        </m:sup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h</m:t>
                          </m:r>
                          <m:d>
                            <m:d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b="0" i="1" smtClean="0">
                                  <a:latin typeface="Cambria Math"/>
                                </a:rPr>
                                <m:t>𝑛</m:t>
                              </m:r>
                            </m:e>
                          </m:d>
                          <m:r>
                            <a:rPr lang="en-US" sz="1800" b="0" i="1" smtClean="0">
                              <a:latin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b="0" i="1" smtClean="0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n-US" sz="1800" b="0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b="0" i="1" smtClean="0">
                                  <a:latin typeface="Cambria Math"/>
                                </a:rPr>
                                <m:t>𝑛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sz="1800" dirty="0" smtClean="0"/>
              </a:p>
              <a:p>
                <a:pPr marL="0" indent="0">
                  <a:buNone/>
                </a:pPr>
                <a:endParaRPr lang="el-GR" sz="1800" dirty="0" smtClean="0"/>
              </a:p>
              <a:p>
                <a:pPr marL="0" indent="0">
                  <a:buNone/>
                </a:pPr>
                <a:r>
                  <a:rPr lang="el-GR" sz="1800" dirty="0" smtClean="0"/>
                  <a:t>Εύρεση της συνάρτησης μεταφοράς</a:t>
                </a:r>
                <a:r>
                  <a:rPr lang="en-US" sz="1800" b="1" dirty="0"/>
                  <a:t>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𝐻</m:t>
                    </m:r>
                    <m:r>
                      <a:rPr lang="en-US" sz="1800" i="1" dirty="0" smtClean="0">
                        <a:latin typeface="Cambria Math"/>
                      </a:rPr>
                      <m:t>(</m:t>
                    </m:r>
                    <m:r>
                      <a:rPr lang="en-US" sz="1800" i="1" dirty="0" smtClean="0">
                        <a:latin typeface="Cambria Math"/>
                      </a:rPr>
                      <m:t>𝑧</m:t>
                    </m:r>
                    <m:r>
                      <a:rPr lang="en-US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 από την ΓΕΔΣΣ και αντίστροφα:</a:t>
                </a:r>
              </a:p>
              <a:p>
                <a:pPr marL="0" indent="0">
                  <a:buNone/>
                </a:pPr>
                <a:endParaRPr lang="en-US" sz="18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800" i="1">
                              <a:latin typeface="Cambria Math"/>
                            </a:rPr>
                            <m:t>𝑘</m:t>
                          </m:r>
                          <m:r>
                            <a:rPr lang="en-US" sz="1800" i="1">
                              <a:latin typeface="Cambria Math"/>
                            </a:rPr>
                            <m:t>=</m:t>
                          </m:r>
                          <m:r>
                            <a:rPr lang="el-GR" sz="1800" i="1"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n-US" sz="1800" i="1">
                              <a:latin typeface="Cambria Math"/>
                              <a:ea typeface="Cambria Math"/>
                            </a:rPr>
                            <m:t>𝑞</m:t>
                          </m:r>
                        </m:sup>
                        <m:e>
                          <m:r>
                            <a:rPr lang="en-US" sz="1800" i="1">
                              <a:latin typeface="Cambria Math"/>
                              <a:ea typeface="Cambria Math"/>
                            </a:rPr>
                            <m:t>𝑏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  <m:r>
                            <a:rPr lang="en-US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  <m:r>
                            <a:rPr lang="el-GR" sz="1800" i="1">
                              <a:latin typeface="Cambria Math"/>
                            </a:rPr>
                            <m:t>−</m:t>
                          </m:r>
                          <m:nary>
                            <m:naryPr>
                              <m:chr m:val="∑"/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sz="1800" i="1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sz="1800" i="1">
                                  <a:latin typeface="Cambria Math"/>
                                  <a:ea typeface="Cambria Math"/>
                                </a:rPr>
                                <m:t>𝑝</m:t>
                              </m:r>
                            </m:sup>
                            <m:e>
                              <m:r>
                                <a:rPr lang="en-US" sz="1800" i="1">
                                  <a:latin typeface="Cambria Math"/>
                                  <a:ea typeface="Cambria Math"/>
                                </a:rPr>
                                <m:t>𝑎</m:t>
                              </m:r>
                              <m:d>
                                <m:d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</m:d>
                              <m:r>
                                <a:rPr lang="en-US" sz="1800" i="1">
                                  <a:latin typeface="Cambria Math"/>
                                </a:rPr>
                                <m:t>𝑦</m:t>
                              </m:r>
                              <m:d>
                                <m:d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𝑛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</m:d>
                            </m:e>
                          </m:nary>
                        </m:e>
                      </m:nary>
                    </m:oMath>
                  </m:oMathPara>
                </a14:m>
                <a:endParaRPr lang="el-GR" sz="1800" i="1" dirty="0" smtClean="0">
                  <a:latin typeface="Cambria Math"/>
                </a:endParaRPr>
              </a:p>
              <a:p>
                <a:pPr marL="0" indent="0">
                  <a:buNone/>
                </a:pPr>
                <a:endParaRPr lang="el-GR" sz="1800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groupChr>
                        <m:groupChrPr>
                          <m:chr m:val="⇒"/>
                          <m:vertJc m:val="bot"/>
                          <m:ctrlPr>
                            <a:rPr lang="en-US" sz="1800" i="1" smtClean="0">
                              <a:latin typeface="Cambria Math" panose="02040503050406030204" pitchFamily="18" charset="0"/>
                            </a:rPr>
                          </m:ctrlPr>
                        </m:groupChrPr>
                        <m:e/>
                      </m:groupChr>
                      <m:r>
                        <a:rPr lang="en-US" sz="1800" i="1">
                          <a:latin typeface="Cambria Math"/>
                        </a:rPr>
                        <m:t>𝐻</m:t>
                      </m:r>
                      <m:d>
                        <m:d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𝑧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sz="1800" i="1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=0</m:t>
                              </m:r>
                            </m:sub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𝑞</m:t>
                              </m:r>
                            </m:sup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𝑏</m:t>
                              </m:r>
                              <m:d>
                                <m:d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</m:d>
                              <m:sSup>
                                <m:sSup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𝑧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𝑘</m:t>
                                  </m:r>
                                </m:sup>
                              </m:sSup>
                            </m:e>
                          </m:nary>
                        </m:num>
                        <m:den>
                          <m:r>
                            <a:rPr lang="en-US" sz="1800" i="1">
                              <a:latin typeface="Cambria Math"/>
                            </a:rPr>
                            <m:t>1+</m:t>
                          </m:r>
                          <m:nary>
                            <m:naryPr>
                              <m:chr m:val="∑"/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sz="1800" i="1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𝑝</m:t>
                              </m:r>
                            </m:sup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𝑎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(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)</m:t>
                              </m:r>
                              <m:sSup>
                                <m:sSup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𝑧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𝑘</m:t>
                                  </m:r>
                                </m:sup>
                              </m:sSup>
                            </m:e>
                          </m:nary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>
                  <a:buNone/>
                </a:pPr>
                <a:endParaRPr lang="en-US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593" t="-1176" b="-470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40587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Συνάρτηση Μεταφοράς ΓΧΑ Συστήματος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l-GR" sz="1800" b="1" dirty="0" smtClean="0"/>
                  <a:t>Σύστημα </a:t>
                </a:r>
                <a:r>
                  <a:rPr lang="el-GR" sz="1800" b="1" dirty="0"/>
                  <a:t>Μόνο Μηδενικών </a:t>
                </a:r>
                <a:endParaRPr lang="el-GR" sz="1800" b="1" dirty="0" smtClean="0"/>
              </a:p>
              <a:p>
                <a:pPr marL="0" indent="0">
                  <a:buNone/>
                </a:pPr>
                <a:r>
                  <a:rPr lang="el-GR" sz="1800" dirty="0" smtClean="0"/>
                  <a:t>	(</a:t>
                </a:r>
                <a:r>
                  <a:rPr lang="en-US" sz="1800" dirty="0" smtClean="0"/>
                  <a:t>All-zero) </a:t>
                </a:r>
                <a:r>
                  <a:rPr lang="en-US" sz="1800" dirty="0"/>
                  <a:t>– FIR (</a:t>
                </a:r>
                <a:r>
                  <a:rPr lang="el-GR" sz="1800" dirty="0"/>
                  <a:t>πεπερασμένης κρουστικής απόκρισης)</a:t>
                </a:r>
                <a:endParaRPr lang="en-US" sz="1800" dirty="0"/>
              </a:p>
              <a:p>
                <a:pPr marL="0" indent="0">
                  <a:buNone/>
                </a:pPr>
                <a:r>
                  <a:rPr lang="el-GR" sz="1800" dirty="0" smtClean="0"/>
                  <a:t>	</a:t>
                </a:r>
              </a:p>
              <a:p>
                <a:pPr marL="0" indent="0">
                  <a:buNone/>
                </a:pPr>
                <a:r>
                  <a:rPr lang="el-GR" sz="1800" dirty="0"/>
                  <a:t>	</a:t>
                </a:r>
                <a:r>
                  <a:rPr lang="el-GR" sz="1800" dirty="0" smtClean="0"/>
                  <a:t>Αν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𝛼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𝑘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=0</m:t>
                    </m:r>
                    <m:r>
                      <a:rPr lang="el-GR" sz="1800">
                        <a:latin typeface="Cambria Math"/>
                      </a:rPr>
                      <m:t>     </m:t>
                    </m:r>
                    <m:r>
                      <m:rPr>
                        <m:sty m:val="p"/>
                      </m:rPr>
                      <a:rPr lang="el-GR" sz="1800">
                        <a:latin typeface="Cambria Math"/>
                      </a:rPr>
                      <m:t>για</m:t>
                    </m:r>
                    <m:r>
                      <a:rPr lang="en-US" sz="1800" i="1">
                        <a:latin typeface="Cambria Math"/>
                      </a:rPr>
                      <m:t> 1≤</m:t>
                    </m:r>
                    <m:r>
                      <a:rPr lang="en-US" sz="1800" i="1">
                        <a:latin typeface="Cambria Math"/>
                      </a:rPr>
                      <m:t>𝑘</m:t>
                    </m:r>
                    <m:r>
                      <a:rPr lang="en-US" sz="1800" i="1">
                        <a:latin typeface="Cambria Math"/>
                      </a:rPr>
                      <m:t>≤</m:t>
                    </m:r>
                    <m:r>
                      <a:rPr lang="en-US" sz="1800" i="1">
                        <a:latin typeface="Cambria Math"/>
                      </a:rPr>
                      <m:t>𝑝</m:t>
                    </m:r>
                  </m:oMath>
                </a14:m>
                <a:r>
                  <a:rPr lang="el-GR" sz="1800" dirty="0"/>
                  <a:t>, τότε </a:t>
                </a:r>
                <a:r>
                  <a:rPr lang="el-GR" sz="1800" dirty="0" smtClean="0"/>
                  <a:t>:   </a:t>
                </a:r>
              </a:p>
              <a:p>
                <a:pPr marL="0" indent="0">
                  <a:buNone/>
                </a:pPr>
                <a:endParaRPr lang="el-GR" sz="18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800">
                          <a:latin typeface="Cambria Math"/>
                        </a:rPr>
                        <m:t>H</m:t>
                      </m:r>
                      <m:d>
                        <m:d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1800">
                              <a:latin typeface="Cambria Math"/>
                            </a:rPr>
                            <m:t>z</m:t>
                          </m:r>
                        </m:e>
                      </m:d>
                      <m:r>
                        <a:rPr lang="en-US" sz="180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800" i="1">
                              <a:latin typeface="Cambria Math"/>
                            </a:rPr>
                            <m:t>𝑘</m:t>
                          </m:r>
                          <m:r>
                            <a:rPr lang="en-US" sz="1800" i="1"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en-US" sz="1800" i="1">
                              <a:latin typeface="Cambria Math"/>
                            </a:rPr>
                            <m:t>𝑞</m:t>
                          </m:r>
                        </m:sup>
                        <m:e>
                          <m:r>
                            <a:rPr lang="en-US" sz="1800" i="1">
                              <a:latin typeface="Cambria Math"/>
                            </a:rPr>
                            <m:t>𝑏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  <m:sSup>
                            <m:sSup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𝑘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sz="1800" dirty="0"/>
              </a:p>
              <a:p>
                <a:pPr marL="0" indent="0">
                  <a:buNone/>
                </a:pPr>
                <a:endParaRPr lang="en-US" sz="1800" dirty="0"/>
              </a:p>
              <a:p>
                <a:r>
                  <a:rPr lang="el-GR" sz="1800" b="1" dirty="0"/>
                  <a:t>Σύστημα Μόνο Πόλων </a:t>
                </a:r>
                <a:endParaRPr lang="el-GR" sz="1800" b="1" dirty="0" smtClean="0"/>
              </a:p>
              <a:p>
                <a:pPr marL="0" indent="0">
                  <a:buNone/>
                </a:pPr>
                <a:r>
                  <a:rPr lang="el-GR" sz="1800" b="1" dirty="0"/>
                  <a:t>	</a:t>
                </a:r>
                <a:r>
                  <a:rPr lang="el-GR" sz="1800" dirty="0" smtClean="0"/>
                  <a:t>(</a:t>
                </a:r>
                <a:r>
                  <a:rPr lang="en-US" sz="1800" dirty="0" smtClean="0"/>
                  <a:t>All-pole) </a:t>
                </a:r>
                <a:r>
                  <a:rPr lang="en-US" sz="1800" dirty="0"/>
                  <a:t>– IIR</a:t>
                </a:r>
                <a:r>
                  <a:rPr lang="el-GR" sz="1800" dirty="0"/>
                  <a:t> (άπειρης κρουστικής απόκρισης)</a:t>
                </a:r>
                <a:endParaRPr lang="en-US" sz="1800" dirty="0"/>
              </a:p>
              <a:p>
                <a:pPr marL="0" indent="0">
                  <a:buNone/>
                </a:pPr>
                <a:r>
                  <a:rPr lang="el-GR" sz="1800" dirty="0" smtClean="0"/>
                  <a:t>	</a:t>
                </a:r>
              </a:p>
              <a:p>
                <a:pPr marL="0" indent="0">
                  <a:buNone/>
                </a:pPr>
                <a:r>
                  <a:rPr lang="el-GR" sz="1800" dirty="0"/>
                  <a:t>	</a:t>
                </a:r>
                <a:r>
                  <a:rPr lang="el-GR" sz="1800" dirty="0" smtClean="0"/>
                  <a:t>Αν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𝑏</m:t>
                    </m:r>
                    <m:r>
                      <a:rPr lang="en-US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𝑘</m:t>
                    </m:r>
                    <m:r>
                      <a:rPr lang="en-US" sz="1800" i="1">
                        <a:latin typeface="Cambria Math"/>
                      </a:rPr>
                      <m:t>)=0</m:t>
                    </m:r>
                    <m:r>
                      <a:rPr lang="el-GR" sz="1800">
                        <a:latin typeface="Cambria Math"/>
                      </a:rPr>
                      <m:t>     </m:t>
                    </m:r>
                    <m:r>
                      <m:rPr>
                        <m:sty m:val="p"/>
                      </m:rPr>
                      <a:rPr lang="el-GR" sz="1800">
                        <a:latin typeface="Cambria Math"/>
                      </a:rPr>
                      <m:t>για</m:t>
                    </m:r>
                    <m:r>
                      <a:rPr lang="en-US" sz="1800" i="1">
                        <a:latin typeface="Cambria Math"/>
                      </a:rPr>
                      <m:t> 1≤</m:t>
                    </m:r>
                    <m:r>
                      <a:rPr lang="en-US" sz="1800" i="1">
                        <a:latin typeface="Cambria Math"/>
                      </a:rPr>
                      <m:t>𝑘</m:t>
                    </m:r>
                    <m:r>
                      <a:rPr lang="en-US" sz="1800" i="1">
                        <a:latin typeface="Cambria Math"/>
                      </a:rPr>
                      <m:t>≤</m:t>
                    </m:r>
                    <m:r>
                      <a:rPr lang="en-US" sz="1800" i="1">
                        <a:latin typeface="Cambria Math"/>
                      </a:rPr>
                      <m:t>𝑞</m:t>
                    </m:r>
                  </m:oMath>
                </a14:m>
                <a:r>
                  <a:rPr lang="el-GR" sz="1800" dirty="0"/>
                  <a:t>, </a:t>
                </a:r>
                <a:r>
                  <a:rPr lang="el-GR" sz="1800" dirty="0" smtClean="0"/>
                  <a:t>τότε :</a:t>
                </a:r>
              </a:p>
              <a:p>
                <a:pPr marL="0" indent="0">
                  <a:buNone/>
                </a:pPr>
                <a:endParaRPr lang="el-GR" sz="18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800">
                          <a:latin typeface="Cambria Math"/>
                        </a:rPr>
                        <m:t>H</m:t>
                      </m:r>
                      <m:d>
                        <m:d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1800">
                              <a:latin typeface="Cambria Math"/>
                            </a:rPr>
                            <m:t>z</m:t>
                          </m:r>
                        </m:e>
                      </m:d>
                      <m:r>
                        <a:rPr lang="en-US" sz="180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US" sz="1800" i="1">
                              <a:latin typeface="Cambria Math"/>
                            </a:rPr>
                            <m:t>1+</m:t>
                          </m:r>
                          <m:nary>
                            <m:naryPr>
                              <m:chr m:val="∑"/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sz="1800" i="1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𝑝</m:t>
                              </m:r>
                            </m:sup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𝑎</m:t>
                              </m:r>
                              <m:d>
                                <m:d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</m:d>
                              <m:sSup>
                                <m:sSup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𝑧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𝑘</m:t>
                                  </m:r>
                                </m:sup>
                              </m:sSup>
                            </m:e>
                          </m:nary>
                        </m:den>
                      </m:f>
                    </m:oMath>
                  </m:oMathPara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593" t="-70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89288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</a:t>
            </a:r>
            <a:r>
              <a:rPr lang="en-US" dirty="0" smtClean="0"/>
              <a:t> 1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Να βρεθεί ο αντίστροφος </a:t>
                </a:r>
                <a:r>
                  <a:rPr lang="el-GR" sz="1800" dirty="0" smtClean="0"/>
                  <a:t>μετασχηματισμός </a:t>
                </a:r>
                <a:r>
                  <a:rPr lang="en-US" sz="1800" dirty="0" smtClean="0"/>
                  <a:t>Z</a:t>
                </a:r>
                <a:r>
                  <a:rPr lang="el-GR" sz="1800" dirty="0" smtClean="0"/>
                  <a:t> της:</a:t>
                </a: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𝑧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1−</m:t>
                          </m:r>
                          <m:f>
                            <m:f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l-GR" sz="1800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l-GR" sz="1800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  <m:sSup>
                            <m:sSup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</m:den>
                      </m:f>
                      <m:r>
                        <a:rPr lang="el-GR" sz="1800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3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1−</m:t>
                          </m:r>
                          <m:f>
                            <m:f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l-GR" sz="1800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l-GR" sz="1800" i="1">
                                  <a:latin typeface="Cambria Math"/>
                                </a:rPr>
                                <m:t>3</m:t>
                              </m:r>
                            </m:den>
                          </m:f>
                          <m:sSup>
                            <m:sSup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</m:den>
                      </m:f>
                      <m:r>
                        <a:rPr lang="el-GR" sz="1800" i="1">
                          <a:latin typeface="Cambria Math"/>
                        </a:rPr>
                        <m:t>          </m:t>
                      </m:r>
                      <m:d>
                        <m:dPr>
                          <m:begChr m:val="|"/>
                          <m:endChr m:val="|"/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𝑧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&gt;</m:t>
                      </m:r>
                      <m:f>
                        <m:f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l-GR" sz="1800" i="1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b="1" u="sng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b="1" u="sng" dirty="0" smtClean="0"/>
                  <a:t>Απάντηση</a:t>
                </a:r>
                <a:r>
                  <a:rPr lang="el-GR" sz="1800" dirty="0" smtClean="0"/>
                  <a:t>: Αυτός </a:t>
                </a:r>
                <a:r>
                  <a:rPr lang="el-GR" sz="1800" dirty="0"/>
                  <a:t>ο </a:t>
                </a:r>
                <a:r>
                  <a:rPr lang="en-US" sz="1800" dirty="0" smtClean="0"/>
                  <a:t>Z</a:t>
                </a:r>
                <a:r>
                  <a:rPr lang="el-GR" sz="1800" dirty="0" smtClean="0"/>
                  <a:t>Τ </a:t>
                </a:r>
                <a:r>
                  <a:rPr lang="el-GR" sz="1800" dirty="0"/>
                  <a:t>είναι το άθροισμα δύο ρητών συναρτήσεων του </a:t>
                </a:r>
                <a:r>
                  <a:rPr lang="en-US" sz="1800" dirty="0"/>
                  <a:t>z</a:t>
                </a:r>
                <a:r>
                  <a:rPr lang="el-GR" sz="1800" dirty="0"/>
                  <a:t>, πρώτου βαθμού. </a:t>
                </a:r>
                <a:r>
                  <a:rPr lang="el-GR" sz="1800" dirty="0" smtClean="0"/>
                  <a:t>Επειδή </a:t>
                </a:r>
                <a:r>
                  <a:rPr lang="el-GR" sz="1800" dirty="0"/>
                  <a:t>η περιοχή σύγκλισης της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𝑋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𝑧</m:t>
                        </m:r>
                      </m:e>
                    </m:d>
                  </m:oMath>
                </a14:m>
                <a:r>
                  <a:rPr lang="el-GR" sz="1800" dirty="0"/>
                  <a:t> είναι η εξωτερική επιφάνεια ενός κύκλου, η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dirty="0"/>
                  <a:t> είναι μια ακολουθία δεξιάς πλευράς. </a:t>
                </a: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Χρησιμοποιώντας </a:t>
                </a:r>
                <a:r>
                  <a:rPr lang="el-GR" sz="1800" dirty="0"/>
                  <a:t>το ζεύγος </a:t>
                </a:r>
                <a:r>
                  <a:rPr lang="en-US" sz="1800" dirty="0" smtClean="0"/>
                  <a:t>Z</a:t>
                </a:r>
                <a:r>
                  <a:rPr lang="el-GR" sz="1800" dirty="0" smtClean="0"/>
                  <a:t>Τ </a:t>
                </a:r>
                <a:r>
                  <a:rPr lang="el-GR" sz="1800" dirty="0"/>
                  <a:t>για τις εκθετικές ακολουθίες δεξιάς πλευράς, μπορούμε να αντιστρέψουμε τη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𝑋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𝑧</m:t>
                        </m:r>
                      </m:e>
                    </m:d>
                  </m:oMath>
                </a14:m>
                <a:r>
                  <a:rPr lang="el-GR" sz="1800" dirty="0"/>
                  <a:t> εύκολα, ως εξής</a:t>
                </a:r>
                <a:r>
                  <a:rPr lang="el-GR" sz="1800" dirty="0" smtClean="0"/>
                  <a:t>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l-GR" sz="18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l-GR" sz="1800" i="1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l-GR" sz="1800" i="1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l-GR" sz="1800" i="1">
                              <a:latin typeface="Cambria Math"/>
                            </a:rPr>
                            <m:t>𝑛</m:t>
                          </m:r>
                        </m:sup>
                      </m:sSup>
                      <m:r>
                        <a:rPr lang="el-GR" sz="1800" i="1">
                          <a:latin typeface="Cambria Math"/>
                        </a:rPr>
                        <m:t>𝑢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+3</m:t>
                      </m:r>
                      <m:sSup>
                        <m:sSup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l-GR" sz="18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l-GR" sz="1800" i="1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l-GR" sz="1800" i="1">
                                      <a:latin typeface="Cambria Math"/>
                                    </a:rPr>
                                    <m:t>3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l-GR" sz="1800" i="1">
                              <a:latin typeface="Cambria Math"/>
                            </a:rPr>
                            <m:t>𝑛</m:t>
                          </m:r>
                        </m:sup>
                      </m:sSup>
                      <m:r>
                        <a:rPr lang="el-GR" sz="1800" i="1">
                          <a:latin typeface="Cambria Math"/>
                        </a:rPr>
                        <m:t>𝑢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𝑛</m:t>
                          </m:r>
                        </m:e>
                      </m:d>
                    </m:oMath>
                  </m:oMathPara>
                </a14:m>
                <a:endParaRPr lang="el-GR" sz="1800" i="1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593" t="-706" r="-74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55474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</a:t>
            </a:r>
            <a:r>
              <a:rPr lang="en-US" dirty="0" smtClean="0"/>
              <a:t> 2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Να </a:t>
                </a:r>
                <a:r>
                  <a:rPr lang="el-GR" sz="1800" dirty="0"/>
                  <a:t>βρεθεί ο αντίστροφος μετασχηματισμός </a:t>
                </a:r>
                <a:r>
                  <a:rPr lang="en-US" sz="1800" dirty="0"/>
                  <a:t>Z</a:t>
                </a:r>
                <a:r>
                  <a:rPr lang="el-GR" sz="1800" dirty="0"/>
                  <a:t> της</a:t>
                </a:r>
                <a:r>
                  <a:rPr lang="el-GR" sz="1800" dirty="0" smtClean="0"/>
                  <a:t>: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𝑧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1+3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  <m:r>
                            <a:rPr lang="el-GR" sz="1800" i="1">
                              <a:latin typeface="Cambria Math"/>
                            </a:rPr>
                            <m:t>+2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−2</m:t>
                              </m:r>
                            </m:sup>
                          </m:sSup>
                        </m:den>
                      </m:f>
                      <m:r>
                        <a:rPr lang="el-GR" sz="1800" i="1">
                          <a:latin typeface="Cambria Math"/>
                        </a:rPr>
                        <m:t>          </m:t>
                      </m:r>
                      <m:d>
                        <m:dPr>
                          <m:begChr m:val="|"/>
                          <m:endChr m:val="|"/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𝑧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&gt;2</m:t>
                      </m:r>
                    </m:oMath>
                  </m:oMathPara>
                </a14:m>
                <a:endParaRPr lang="el-GR" sz="1800" i="1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b="1" u="sng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b="1" u="sng" dirty="0" smtClean="0"/>
                  <a:t>Απάντηση</a:t>
                </a:r>
                <a:r>
                  <a:rPr lang="el-GR" sz="1800" dirty="0" smtClean="0"/>
                  <a:t>: </a:t>
                </a:r>
                <a:r>
                  <a:rPr lang="el-GR" sz="1800" dirty="0"/>
                  <a:t>Εδώ έχουμε μια ρητή συνάρτηση του </a:t>
                </a:r>
                <a:r>
                  <a:rPr lang="en-US" sz="1800" dirty="0"/>
                  <a:t>z</a:t>
                </a:r>
                <a:r>
                  <a:rPr lang="el-GR" sz="1800" dirty="0"/>
                  <a:t> της οποίας ο παρονομαστής είναι δευτέρου βαθμού ως προς </a:t>
                </a:r>
                <a:r>
                  <a:rPr lang="en-US" sz="1800" dirty="0"/>
                  <a:t>z</a:t>
                </a:r>
                <a:r>
                  <a:rPr lang="el-GR" sz="1800" dirty="0"/>
                  <a:t>. </a:t>
                </a:r>
                <a:r>
                  <a:rPr lang="el-GR" sz="1800" dirty="0" smtClean="0"/>
                  <a:t>Παραγοντοποιούμε τον </a:t>
                </a:r>
                <a:r>
                  <a:rPr lang="el-GR" sz="1800" dirty="0"/>
                  <a:t>παρονομαστή και </a:t>
                </a:r>
                <a:r>
                  <a:rPr lang="el-GR" sz="1800" dirty="0" smtClean="0"/>
                  <a:t>κάνουμε </a:t>
                </a:r>
                <a:r>
                  <a:rPr lang="el-GR" sz="1800" dirty="0"/>
                  <a:t>ανάπτυξη σε μερικά κλάσματα</a:t>
                </a:r>
                <a:r>
                  <a:rPr lang="el-GR" sz="1800" dirty="0" smtClean="0"/>
                  <a:t>: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𝑧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1+3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  <m:r>
                            <a:rPr lang="el-GR" sz="1800" i="1">
                              <a:latin typeface="Cambria Math"/>
                            </a:rPr>
                            <m:t>+2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−2</m:t>
                              </m:r>
                            </m:sup>
                          </m:sSup>
                        </m:den>
                      </m:f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d>
                            <m:d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1+2</m:t>
                              </m:r>
                              <m:sSup>
                                <m:sSupPr>
                                  <m:ctrlPr>
                                    <a:rPr lang="el-GR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𝑧</m:t>
                                  </m:r>
                                </m:e>
                                <m:sup>
                                  <m:r>
                                    <a:rPr lang="el-GR" sz="1800" i="1">
                                      <a:latin typeface="Cambria Math"/>
                                    </a:rPr>
                                    <m:t>−1</m:t>
                                  </m:r>
                                </m:sup>
                              </m:sSup>
                            </m:e>
                          </m:d>
                          <m:d>
                            <m:d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1+</m:t>
                              </m:r>
                              <m:sSup>
                                <m:sSupPr>
                                  <m:ctrlPr>
                                    <a:rPr lang="el-GR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𝑧</m:t>
                                  </m:r>
                                </m:e>
                                <m:sup>
                                  <m:r>
                                    <a:rPr lang="el-GR" sz="1800" i="1">
                                      <a:latin typeface="Cambria Math"/>
                                    </a:rPr>
                                    <m:t>−1</m:t>
                                  </m:r>
                                </m:sup>
                              </m:sSup>
                            </m:e>
                          </m:d>
                        </m:den>
                      </m:f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1+2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</m:den>
                      </m:f>
                      <m:r>
                        <a:rPr lang="el-GR" sz="1800" i="1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1+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l-GR" sz="1800" i="1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/>
                  <a:t>Επειδή η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dirty="0"/>
                  <a:t> είναι ακολουθία δεξιάς πλευράς, ο αντίστροφος </a:t>
                </a:r>
                <a:r>
                  <a:rPr lang="en-US" sz="1800" dirty="0" smtClean="0"/>
                  <a:t>Z</a:t>
                </a:r>
                <a:r>
                  <a:rPr lang="el-GR" sz="1800" dirty="0" smtClean="0"/>
                  <a:t>Τ είναι:</a:t>
                </a: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=2</m:t>
                      </m:r>
                      <m:sSup>
                        <m:sSup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−2</m:t>
                              </m:r>
                            </m:e>
                          </m:d>
                        </m:e>
                        <m:sup>
                          <m:r>
                            <a:rPr lang="el-GR" sz="1800" i="1">
                              <a:latin typeface="Cambria Math"/>
                            </a:rPr>
                            <m:t>𝑛</m:t>
                          </m:r>
                        </m:sup>
                      </m:sSup>
                      <m:r>
                        <a:rPr lang="el-GR" sz="1800" b="0" i="1" smtClean="0">
                          <a:latin typeface="Cambria Math"/>
                        </a:rPr>
                        <m:t> </m:t>
                      </m:r>
                      <m:r>
                        <a:rPr lang="el-GR" sz="1800" i="1">
                          <a:latin typeface="Cambria Math"/>
                        </a:rPr>
                        <m:t>𝑢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−1</m:t>
                              </m:r>
                            </m:e>
                          </m:d>
                        </m:e>
                        <m:sup>
                          <m:r>
                            <a:rPr lang="el-GR" sz="1800" i="1">
                              <a:latin typeface="Cambria Math"/>
                            </a:rPr>
                            <m:t>𝑛</m:t>
                          </m:r>
                        </m:sup>
                      </m:sSup>
                      <m:r>
                        <a:rPr lang="el-GR" sz="1800" b="0" i="1" smtClean="0">
                          <a:latin typeface="Cambria Math"/>
                        </a:rPr>
                        <m:t> </m:t>
                      </m:r>
                      <m:r>
                        <a:rPr lang="el-GR" sz="1800" i="1">
                          <a:latin typeface="Cambria Math"/>
                        </a:rPr>
                        <m:t>𝑢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𝑛</m:t>
                          </m:r>
                        </m:e>
                      </m:d>
                    </m:oMath>
                  </m:oMathPara>
                </a14:m>
                <a:endParaRPr lang="el-GR" sz="1800" i="1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 </a:t>
                </a: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593" t="-70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55474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</a:t>
            </a:r>
            <a:r>
              <a:rPr lang="en-US" dirty="0" smtClean="0"/>
              <a:t> 3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l">
                  <a:buNone/>
                </a:pPr>
                <a:r>
                  <a:rPr lang="el-GR" sz="1800" dirty="0" smtClean="0"/>
                  <a:t>Να υπολογιστεί ο αντίστροφος </a:t>
                </a:r>
                <a:r>
                  <a:rPr lang="el-GR" sz="1800" dirty="0"/>
                  <a:t>μετασχηματισμό </a:t>
                </a:r>
                <a:r>
                  <a:rPr lang="en-US" sz="1800" dirty="0"/>
                  <a:t>Z</a:t>
                </a:r>
                <a:r>
                  <a:rPr lang="el-GR" sz="1800" dirty="0"/>
                  <a:t> μιας ρητής </a:t>
                </a:r>
                <a:r>
                  <a:rPr lang="el-GR" sz="1800" dirty="0" smtClean="0"/>
                  <a:t>συνάρτησης:</a:t>
                </a:r>
              </a:p>
              <a:p>
                <a:pPr marL="0" indent="0" algn="l">
                  <a:buNone/>
                </a:pPr>
                <a:endParaRPr lang="el-GR" sz="1800" dirty="0"/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𝑧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𝐵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𝑧</m:t>
                              </m:r>
                            </m:e>
                          </m:d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𝐴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𝑧</m:t>
                              </m:r>
                            </m:e>
                          </m:d>
                        </m:den>
                      </m:f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limLoc m:val="undOvr"/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=0</m:t>
                              </m:r>
                            </m:sub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𝑞</m:t>
                              </m:r>
                            </m:sup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𝑏</m:t>
                              </m:r>
                              <m:d>
                                <m:dPr>
                                  <m:ctrlPr>
                                    <a:rPr lang="el-GR" sz="1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</m:d>
                              <m:sSup>
                                <m:sSupPr>
                                  <m:ctrlPr>
                                    <a:rPr lang="el-GR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𝑧</m:t>
                                  </m:r>
                                </m:e>
                                <m:sup>
                                  <m:r>
                                    <a:rPr lang="el-GR" sz="1800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l-GR" sz="1800" i="1">
                                      <a:latin typeface="Cambria Math"/>
                                    </a:rPr>
                                    <m:t>𝑘</m:t>
                                  </m:r>
                                </m:sup>
                              </m:sSup>
                            </m:e>
                          </m:nary>
                        </m:num>
                        <m:den>
                          <m:nary>
                            <m:naryPr>
                              <m:chr m:val="∑"/>
                              <m:limLoc m:val="undOvr"/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=0</m:t>
                              </m:r>
                            </m:sub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𝑝</m:t>
                              </m:r>
                            </m:sup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𝑎</m:t>
                              </m:r>
                              <m:d>
                                <m:dPr>
                                  <m:ctrlPr>
                                    <a:rPr lang="el-GR" sz="1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</m:d>
                              <m:sSup>
                                <m:sSupPr>
                                  <m:ctrlPr>
                                    <a:rPr lang="el-GR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𝑧</m:t>
                                  </m:r>
                                </m:e>
                                <m:sup>
                                  <m:r>
                                    <a:rPr lang="el-GR" sz="1800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l-GR" sz="1800" i="1">
                                      <a:latin typeface="Cambria Math"/>
                                    </a:rPr>
                                    <m:t>𝑘</m:t>
                                  </m:r>
                                </m:sup>
                              </m:sSup>
                            </m:e>
                          </m:nary>
                        </m:den>
                      </m:f>
                    </m:oMath>
                  </m:oMathPara>
                </a14:m>
                <a:endParaRPr lang="el-GR" sz="1800" i="1" dirty="0"/>
              </a:p>
              <a:p>
                <a:pPr marL="0" indent="0" algn="l">
                  <a:buNone/>
                </a:pPr>
                <a:endParaRPr lang="el-GR" sz="1800" dirty="0" smtClean="0"/>
              </a:p>
              <a:p>
                <a:pPr marL="0" indent="0" algn="l">
                  <a:buNone/>
                </a:pPr>
                <a:r>
                  <a:rPr lang="el-GR" sz="1800" b="1" u="sng" dirty="0" smtClean="0"/>
                  <a:t>Απάντηση</a:t>
                </a:r>
                <a:r>
                  <a:rPr lang="el-GR" sz="1800" dirty="0" smtClean="0"/>
                  <a:t>: Επειδή </a:t>
                </a:r>
                <a:r>
                  <a:rPr lang="el-GR" sz="1800" dirty="0"/>
                  <a:t>η ανάπτυξη σε μερικά κλάσματα απαιτεί τη γνώση των ριζών του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𝐴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𝑧</m:t>
                        </m:r>
                      </m:e>
                    </m:d>
                  </m:oMath>
                </a14:m>
                <a:r>
                  <a:rPr lang="el-GR" sz="1800" dirty="0"/>
                  <a:t>, αν ο βαθμός του πολυωνύμου του παρονομαστή είναι μεγάλος, η εύρεση των ριζών είναι αρκετά δύσκολη. </a:t>
                </a:r>
                <a:endParaRPr lang="el-GR" sz="1800" dirty="0" smtClean="0"/>
              </a:p>
              <a:p>
                <a:pPr marL="0" indent="0" algn="l">
                  <a:buNone/>
                </a:pPr>
                <a:r>
                  <a:rPr lang="el-GR" sz="1800" dirty="0" smtClean="0"/>
                  <a:t>Επίσης</a:t>
                </a:r>
                <a:r>
                  <a:rPr lang="el-GR" sz="1800" dirty="0"/>
                  <a:t>, αν και η ανάπτυξη σε μερικά κλάσματα δίνει μια κλειστή μορφή της λύσης της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dirty="0"/>
                  <a:t> για όλες τις τιμές του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𝑛</m:t>
                    </m:r>
                  </m:oMath>
                </a14:m>
                <a:r>
                  <a:rPr lang="el-GR" sz="1800" dirty="0"/>
                  <a:t>, εντούτοις αν θέλουμε ένα τμήμα της γραφικής παράστασης της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dirty="0"/>
                  <a:t>, για ένα περιορισμένο αριθμό τιμών του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𝑛</m:t>
                    </m:r>
                  </m:oMath>
                </a14:m>
                <a:r>
                  <a:rPr lang="el-GR" sz="1800" dirty="0"/>
                  <a:t>, η έκφραση κλειστής μορφής δεν είναι απαραίτητη. </a:t>
                </a:r>
                <a:endParaRPr lang="el-GR" sz="1800" dirty="0" smtClean="0"/>
              </a:p>
              <a:p>
                <a:pPr marL="0" indent="0" algn="l">
                  <a:buNone/>
                </a:pPr>
                <a:r>
                  <a:rPr lang="el-GR" sz="1800" dirty="0" smtClean="0"/>
                  <a:t>Δεδομένου </a:t>
                </a:r>
                <a:r>
                  <a:rPr lang="el-GR" sz="1800" dirty="0"/>
                  <a:t>ότι είναι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=0</m:t>
                    </m:r>
                  </m:oMath>
                </a14:m>
                <a:r>
                  <a:rPr lang="el-GR" sz="1800" dirty="0"/>
                  <a:t> για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𝑛</m:t>
                    </m:r>
                    <m:r>
                      <a:rPr lang="el-GR" sz="1800" i="1">
                        <a:latin typeface="Cambria Math"/>
                      </a:rPr>
                      <m:t>&lt;0</m:t>
                    </m:r>
                  </m:oMath>
                </a14:m>
                <a:r>
                  <a:rPr lang="el-GR" sz="1800" dirty="0"/>
                  <a:t>, </a:t>
                </a:r>
                <a:r>
                  <a:rPr lang="el-GR" sz="1800" dirty="0" smtClean="0"/>
                  <a:t>θα </a:t>
                </a:r>
                <a:r>
                  <a:rPr lang="el-GR" sz="1800" dirty="0"/>
                  <a:t>βρεθεί μια αναδρομική σχέση που </a:t>
                </a:r>
                <a:r>
                  <a:rPr lang="el-GR" sz="1800" dirty="0" smtClean="0"/>
                  <a:t>θα </a:t>
                </a:r>
                <a:r>
                  <a:rPr lang="el-GR" sz="1800" dirty="0"/>
                  <a:t>παράγει την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i="1" dirty="0"/>
                  <a:t> </a:t>
                </a:r>
                <a:r>
                  <a:rPr lang="el-GR" sz="1800" dirty="0" smtClean="0"/>
                  <a:t>για 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𝑛</m:t>
                    </m:r>
                    <m:r>
                      <a:rPr lang="el-GR" sz="1800" i="1">
                        <a:latin typeface="Cambria Math"/>
                      </a:rPr>
                      <m:t>≥0</m:t>
                    </m:r>
                  </m:oMath>
                </a14:m>
                <a:r>
                  <a:rPr lang="el-GR" sz="1800" dirty="0"/>
                  <a:t>.</a:t>
                </a:r>
              </a:p>
              <a:p>
                <a:pPr marL="0" indent="0" algn="l">
                  <a:buNone/>
                </a:pP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593" t="-70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55474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13427</TotalTime>
  <Words>188</Words>
  <Application>Microsoft Office PowerPoint</Application>
  <PresentationFormat>On-screen Show (4:3)</PresentationFormat>
  <Paragraphs>163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Cambria Math</vt:lpstr>
      <vt:lpstr>Office Theme</vt:lpstr>
      <vt:lpstr>Ψηφιακή Επεξεργασία Σημάτων</vt:lpstr>
      <vt:lpstr>Μετασχηματισμός Ζ</vt:lpstr>
      <vt:lpstr>Κλασματικές Μορφές ΖT – Πόλοι και Μηδενικά</vt:lpstr>
      <vt:lpstr>Επίδραση πόλων στη χρονική συμπεριφορά αιτιατών σημάτων</vt:lpstr>
      <vt:lpstr>Συνάρτηση Μεταφοράς ΓΧΑ Συστήματος</vt:lpstr>
      <vt:lpstr>Συνάρτηση Μεταφοράς ΓΧΑ Συστήματος</vt:lpstr>
      <vt:lpstr>Άσκηση 1</vt:lpstr>
      <vt:lpstr>Άσκηση 2</vt:lpstr>
      <vt:lpstr>Άσκηση 3</vt:lpstr>
      <vt:lpstr>Άσκηση 3 (συνέχεια)</vt:lpstr>
      <vt:lpstr>Άσκηση 3 (συνέχεια)</vt:lpstr>
      <vt:lpstr>Άσκηση 4</vt:lpstr>
      <vt:lpstr>Άσκηση 5</vt:lpstr>
      <vt:lpstr>Άσκηση 5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NTS</dc:creator>
  <cp:lastModifiedBy>Michael Paraskevas</cp:lastModifiedBy>
  <cp:revision>405</cp:revision>
  <dcterms:created xsi:type="dcterms:W3CDTF">2012-03-18T08:27:36Z</dcterms:created>
  <dcterms:modified xsi:type="dcterms:W3CDTF">2017-05-08T10:56:08Z</dcterms:modified>
</cp:coreProperties>
</file>