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80" r:id="rId2"/>
    <p:sldId id="381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74203-A92C-429A-A650-503CA943B63C}" type="datetimeFigureOut">
              <a:rPr lang="el-GR" smtClean="0"/>
              <a:t>5/3/2016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97D8E-DDCF-4996-8810-AAEA9360E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271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1</a:t>
            </a:r>
            <a:r>
              <a:rPr lang="en-US" sz="2800" b="1" smtClean="0"/>
              <a:t>1</a:t>
            </a:r>
            <a:r>
              <a:rPr lang="el-GR" sz="2800" b="1" smtClean="0"/>
              <a:t>: </a:t>
            </a:r>
            <a:r>
              <a:rPr lang="el-GR" sz="2800" b="1" dirty="0" smtClean="0"/>
              <a:t>Εφαρμογές </a:t>
            </a:r>
            <a:r>
              <a:rPr lang="en-US" sz="2800" b="1" dirty="0" smtClean="0"/>
              <a:t>DFT</a:t>
            </a:r>
            <a:r>
              <a:rPr lang="el-GR" sz="2800" b="1" dirty="0"/>
              <a:t> </a:t>
            </a:r>
            <a:r>
              <a:rPr lang="el-GR" sz="2800" b="1" dirty="0" smtClean="0"/>
              <a:t>–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Ταχύς</a:t>
            </a:r>
            <a:r>
              <a:rPr lang="en-US" sz="2800" b="1" dirty="0" smtClean="0"/>
              <a:t> </a:t>
            </a:r>
            <a:r>
              <a:rPr lang="el-GR" sz="2800" b="1" dirty="0" smtClean="0"/>
              <a:t>Μετασχηματισμός </a:t>
            </a:r>
            <a:r>
              <a:rPr lang="en-US" sz="2800" b="1" dirty="0"/>
              <a:t>Fourier </a:t>
            </a:r>
            <a:r>
              <a:rPr lang="el-GR" sz="2800" b="1" dirty="0" smtClean="0"/>
              <a:t> (</a:t>
            </a:r>
            <a:r>
              <a:rPr lang="en-US" sz="2800" b="1" dirty="0" smtClean="0"/>
              <a:t>FFT)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84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Πλήρεις </a:t>
            </a:r>
            <a:r>
              <a:rPr lang="el-GR" dirty="0" smtClean="0"/>
              <a:t>Αλγόριθμοι </a:t>
            </a:r>
            <a:r>
              <a:rPr lang="en-US" dirty="0"/>
              <a:t>FFT</a:t>
            </a:r>
            <a:r>
              <a:rPr lang="el-GR" dirty="0"/>
              <a:t> </a:t>
            </a:r>
            <a:r>
              <a:rPr lang="el-GR" dirty="0" smtClean="0"/>
              <a:t>με Βάση το 2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1200" dirty="0" smtClean="0"/>
              <a:t>	</a:t>
            </a:r>
            <a:endParaRPr lang="el-GR" sz="1200" dirty="0"/>
          </a:p>
          <a:p>
            <a:pPr marL="0" indent="0" algn="ctr">
              <a:buNone/>
            </a:pPr>
            <a:endParaRPr lang="el-GR" sz="1200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49356"/>
            <a:ext cx="6297245" cy="484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560" y="105273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 Math" pitchFamily="18" charset="0"/>
                <a:ea typeface="Cambria Math" pitchFamily="18" charset="0"/>
              </a:rPr>
              <a:t>Πλήρης αλγόριθμος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FFT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 διαίρεσης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στη συχνότητα, 8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σημείων με βάση το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834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Έστω ότι για έναν πολλαπλασιασμό απαιτείται χρόνος </a:t>
                </a:r>
                <a:r>
                  <a:rPr lang="en-US" sz="1600" dirty="0" smtClean="0"/>
                  <a:t>1 </a:t>
                </a:r>
                <a:r>
                  <a:rPr lang="el-GR" sz="1600" dirty="0" smtClean="0"/>
                  <a:t>μ</a:t>
                </a:r>
                <a:r>
                  <a:rPr lang="en-US" sz="1600" dirty="0" smtClean="0"/>
                  <a:t>s</a:t>
                </a:r>
                <a:r>
                  <a:rPr lang="el-GR" sz="1600" dirty="0" smtClean="0"/>
                  <a:t> και ότι ο συνολικός χρόνος εκτέλεσης του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προσδιορίζεται από το χρόνο υπολογισμού  όλων των πολλαπλασιασμών.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(α) Πόσος χρόνος θα απαιτηθεί για τον απευθείας υπολογισμό ενός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1024 σημείων;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(β) Πόσος χρόνος θα απαιτηθεί αν χρησιμοποιήσουμε αλγόριθμό </a:t>
                </a:r>
                <a:r>
                  <a:rPr lang="en-US" sz="1600" dirty="0" smtClean="0"/>
                  <a:t>FFT</a:t>
                </a:r>
                <a:r>
                  <a:rPr lang="el-GR" sz="1600" dirty="0" smtClean="0"/>
                  <a:t>;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(γ) Ομοίως τα (α) και (β) για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4096-σημείων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b="1" u="sng" dirty="0" smtClean="0"/>
                  <a:t>Απάντηση</a:t>
                </a:r>
                <a:endParaRPr lang="en-US" sz="16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(α) Πλήθος μιγαδικών πολλαπλασιασμών: 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𝑁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Χρόνος </a:t>
                </a:r>
                <a:r>
                  <a:rPr lang="en-US" sz="1600" dirty="0" smtClean="0"/>
                  <a:t>DFT-1024 </a:t>
                </a:r>
                <a:r>
                  <a:rPr lang="el-GR" sz="1600" dirty="0" smtClean="0"/>
                  <a:t>σημείων </a:t>
                </a:r>
                <a:r>
                  <a:rPr lang="en-US" sz="16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𝐷𝐹𝑇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1024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/>
                      </a:rPr>
                      <m:t>.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−6</m:t>
                        </m:r>
                      </m:sup>
                    </m:sSup>
                    <m:func>
                      <m:func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</a:rPr>
                          <m:t>sec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≈1.05 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𝑠𝑒𝑐</m:t>
                        </m:r>
                      </m:fName>
                      <m:e/>
                    </m:func>
                  </m:oMath>
                </a14:m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n-US" sz="1600" dirty="0" smtClean="0"/>
                  <a:t>(</a:t>
                </a:r>
                <a:r>
                  <a:rPr lang="el-GR" sz="1600" dirty="0" smtClean="0"/>
                  <a:t>β</a:t>
                </a:r>
                <a:r>
                  <a:rPr lang="en-US" sz="1600" dirty="0" smtClean="0"/>
                  <a:t>) </a:t>
                </a:r>
                <a:r>
                  <a:rPr lang="el-GR" sz="1600" dirty="0"/>
                  <a:t>Πλήθος μιγαδικών </a:t>
                </a:r>
                <a:r>
                  <a:rPr lang="el-GR" sz="1600" dirty="0" smtClean="0"/>
                  <a:t>πολλαπλασιασμών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για </a:t>
                </a:r>
                <a:r>
                  <a:rPr lang="en-US" sz="1600" dirty="0" smtClean="0"/>
                  <a:t>radix-2 FFT</a:t>
                </a:r>
                <a:r>
                  <a:rPr lang="el-GR" sz="1600" dirty="0" smtClean="0"/>
                  <a:t>:</a:t>
                </a:r>
                <a:r>
                  <a:rPr lang="en-US" sz="1600" dirty="0" smtClean="0"/>
                  <a:t> 	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l-GR" sz="1600" b="0" i="1">
                            <a:latin typeface="Cambria Math"/>
                          </a:rPr>
                          <m:t>2</m:t>
                        </m:r>
                      </m:den>
                    </m:f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1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sz="1600" b="0" i="1">
                            <a:latin typeface="Cambria Math"/>
                          </a:rPr>
                          <m:t>𝑁</m:t>
                        </m:r>
                      </m:e>
                    </m:func>
                  </m:oMath>
                </a14:m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/>
                  <a:t>Χρόνος </a:t>
                </a:r>
                <a:r>
                  <a:rPr lang="en-US" sz="1600" dirty="0" smtClean="0"/>
                  <a:t>FFT-1024 </a:t>
                </a:r>
                <a:r>
                  <a:rPr lang="el-GR" sz="1600" dirty="0"/>
                  <a:t>σημείων </a:t>
                </a:r>
                <a:r>
                  <a:rPr lang="en-US" sz="16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𝐹</m:t>
                        </m:r>
                        <m:r>
                          <a:rPr lang="en-US" sz="1600" i="1">
                            <a:latin typeface="Cambria Math"/>
                          </a:rPr>
                          <m:t>𝐹𝑇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5120 .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sup>
                    </m:sSup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sec</m:t>
                        </m:r>
                        <m:r>
                          <a:rPr lang="en-US" sz="1600" b="0" i="1" smtClean="0">
                            <a:latin typeface="Cambria Math"/>
                          </a:rPr>
                          <m:t>=5,12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𝑚𝑠</m:t>
                        </m:r>
                      </m:fName>
                      <m:e/>
                    </m:func>
                  </m:oMath>
                </a14:m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b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(γ)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𝐷𝐹𝑇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0" i="1" smtClean="0">
                            <a:latin typeface="Cambria Math"/>
                          </a:rPr>
                          <m:t>4096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/>
                      </a:rPr>
                      <m:t>.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sup>
                    </m:sSup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sec</m:t>
                        </m:r>
                        <m:r>
                          <a:rPr lang="el-GR" sz="1600" b="0" i="1" smtClean="0">
                            <a:latin typeface="Cambria Math"/>
                          </a:rPr>
                          <m:t>=16.78 </m:t>
                        </m:r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𝑠𝑒𝑐</m:t>
                        </m:r>
                      </m:fName>
                      <m:e/>
                    </m:func>
                  </m:oMath>
                </a14:m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𝐹𝐹𝑇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600" b="0" i="1" smtClean="0">
                            <a:latin typeface="Cambria Math"/>
                          </a:rPr>
                          <m:t>4096</m:t>
                        </m:r>
                      </m:num>
                      <m:den>
                        <m:r>
                          <a:rPr lang="el-GR" sz="1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log</m:t>
                    </m:r>
                    <m:r>
                      <a:rPr lang="en-US" sz="1600" b="0" i="1" smtClean="0">
                        <a:latin typeface="Cambria Math"/>
                      </a:rPr>
                      <m:t>⁡(</m:t>
                    </m:r>
                    <m:r>
                      <a:rPr lang="el-GR" sz="1600" b="0" i="1" smtClean="0">
                        <a:latin typeface="Cambria Math"/>
                      </a:rPr>
                      <m:t>4096).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</m:sup>
                    </m:sSup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sec</m:t>
                        </m:r>
                        <m:r>
                          <a:rPr lang="en-US" sz="1600" i="1">
                            <a:latin typeface="Cambria Math"/>
                          </a:rPr>
                          <m:t>=</m:t>
                        </m:r>
                        <m:r>
                          <a:rPr lang="el-GR" sz="1600" b="0" i="1" smtClean="0">
                            <a:latin typeface="Cambria Math"/>
                          </a:rPr>
                          <m:t>24.576 .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𝑒𝑐</m:t>
                        </m:r>
                        <m:r>
                          <a:rPr lang="en-US" sz="1600" b="0" i="1" smtClean="0">
                            <a:latin typeface="Cambria Math"/>
                          </a:rPr>
                          <m:t>=24,576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𝑚𝑠</m:t>
                        </m:r>
                      </m:fName>
                      <m:e/>
                    </m:func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370" t="-43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812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Διακριτός Μετασχηματισμός </a:t>
            </a:r>
            <a:r>
              <a:rPr lang="en-US" dirty="0" smtClean="0"/>
              <a:t>Fourier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Υπολογισμός Γραμμικής Συνέλιξης με </a:t>
            </a:r>
            <a:r>
              <a:rPr lang="en-US" dirty="0" smtClean="0"/>
              <a:t>DFT</a:t>
            </a:r>
            <a:endParaRPr lang="el-GR" dirty="0" smtClean="0"/>
          </a:p>
          <a:p>
            <a:pPr lvl="1">
              <a:lnSpc>
                <a:spcPct val="150000"/>
              </a:lnSpc>
            </a:pPr>
            <a:r>
              <a:rPr lang="el-GR" dirty="0" smtClean="0"/>
              <a:t>Μέθοδος </a:t>
            </a:r>
            <a:r>
              <a:rPr lang="el-GR" dirty="0"/>
              <a:t>Επικάλυψης – Πρόσθεσης (</a:t>
            </a:r>
            <a:r>
              <a:rPr lang="en-US" dirty="0"/>
              <a:t>overlap-add)</a:t>
            </a:r>
            <a:endParaRPr lang="el-GR" dirty="0"/>
          </a:p>
          <a:p>
            <a:pPr lvl="1">
              <a:lnSpc>
                <a:spcPct val="150000"/>
              </a:lnSpc>
            </a:pPr>
            <a:r>
              <a:rPr lang="el-GR" dirty="0"/>
              <a:t>Μέθοδος Επικάλυψης – Κράτησης (</a:t>
            </a:r>
            <a:r>
              <a:rPr lang="en-US" dirty="0"/>
              <a:t>overlap-save)</a:t>
            </a:r>
            <a:endParaRPr lang="el-GR" dirty="0"/>
          </a:p>
          <a:p>
            <a:pPr>
              <a:lnSpc>
                <a:spcPct val="150000"/>
              </a:lnSpc>
            </a:pPr>
            <a:r>
              <a:rPr lang="el-GR" dirty="0"/>
              <a:t>Γρήγορος Μετασχηματισμός </a:t>
            </a:r>
            <a:r>
              <a:rPr lang="en-US" dirty="0"/>
              <a:t>Fourier (FFT</a:t>
            </a:r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262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Υπολογισμός Γραμμικής Συνέλιξης με </a:t>
            </a:r>
            <a:r>
              <a:rPr lang="en-US" dirty="0" smtClean="0"/>
              <a:t>DFT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b="1" dirty="0" smtClean="0"/>
                  <a:t>Χρήση </a:t>
                </a:r>
                <a:r>
                  <a:rPr lang="en-US" sz="1700" b="1" dirty="0" smtClean="0"/>
                  <a:t>DFT</a:t>
                </a:r>
                <a:r>
                  <a:rPr lang="el-GR" sz="1700" b="1" dirty="0" smtClean="0"/>
                  <a:t> </a:t>
                </a:r>
                <a:r>
                  <a:rPr lang="el-GR" sz="1700" dirty="0" smtClean="0"/>
                  <a:t>για υπολογισμό συνέλιξης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i="1">
                        <a:latin typeface="Cambria Math"/>
                      </a:rPr>
                      <m:t>=</m:t>
                    </m:r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i="1">
                        <a:latin typeface="Cambria Math"/>
                      </a:rPr>
                      <m:t>∗</m:t>
                    </m:r>
                    <m:r>
                      <a:rPr lang="en-US" sz="1700" i="1">
                        <a:latin typeface="Cambria Math"/>
                      </a:rPr>
                      <m:t>h</m:t>
                    </m:r>
                    <m:r>
                      <a:rPr lang="en-US" sz="1700" i="1">
                        <a:latin typeface="Cambria Math"/>
                      </a:rPr>
                      <m:t>(</m:t>
                    </m:r>
                    <m:r>
                      <a:rPr lang="en-US" sz="1700" i="1">
                        <a:latin typeface="Cambria Math"/>
                      </a:rPr>
                      <m:t>𝑛</m:t>
                    </m:r>
                    <m:r>
                      <a:rPr lang="en-US" sz="17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όταν οι ακολουθίες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έχουν μήκος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7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700" b="0" i="0" smtClean="0">
                        <a:latin typeface="Cambria Math"/>
                      </a:rPr>
                      <m:t>και</m:t>
                    </m:r>
                    <m:r>
                      <a:rPr lang="el-GR" sz="17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700" dirty="0" smtClean="0"/>
                  <a:t>, αντίστοιχα. 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700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u="sng" dirty="0" smtClean="0"/>
                  <a:t>Βήματα:</a:t>
                </a:r>
              </a:p>
              <a:p>
                <a:pPr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700" dirty="0" smtClean="0"/>
                  <a:t>Προσθέτουμε μηδενικά στις ακολουθίες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 smtClean="0"/>
                  <a:t>, έτσι ώστε να έχουν το ίδιο μήκος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  <m:r>
                          <a:rPr lang="en-US" sz="1700" i="1">
                            <a:latin typeface="Cambria Math"/>
                          </a:rPr>
                          <m:t>≥</m:t>
                        </m:r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7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7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700" dirty="0" smtClean="0"/>
                  <a:t>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700" dirty="0" smtClean="0"/>
                  <a:t>Υπολογίζουμε τους </a:t>
                </a:r>
                <a:r>
                  <a:rPr lang="en-US" sz="1700" dirty="0" smtClean="0"/>
                  <a:t>DFT</a:t>
                </a:r>
                <a:r>
                  <a:rPr lang="el-GR" sz="1700" dirty="0" smtClean="0"/>
                  <a:t> Ν-σημείων 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700" dirty="0" smtClean="0"/>
                  <a:t> των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 smtClean="0"/>
                  <a:t>. </a:t>
                </a:r>
              </a:p>
              <a:p>
                <a:pPr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700" dirty="0" smtClean="0"/>
                  <a:t>Πολλαπλασιάζουμε τους </a:t>
                </a:r>
                <a:r>
                  <a:rPr lang="en-US" sz="1700" dirty="0" smtClean="0"/>
                  <a:t>DFT</a:t>
                </a:r>
                <a:r>
                  <a:rPr lang="el-GR" sz="1700" dirty="0" smtClean="0"/>
                  <a:t> και βρίσκουμε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700" b="0" i="1" smtClean="0">
                        <a:latin typeface="Cambria Math"/>
                      </a:rPr>
                      <m:t>=</m:t>
                    </m:r>
                    <m:r>
                      <a:rPr lang="en-US" sz="17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700" b="0" i="1" smtClean="0">
                        <a:latin typeface="Cambria Math"/>
                      </a:rPr>
                      <m:t> </m:t>
                    </m:r>
                    <m:r>
                      <a:rPr lang="en-US" sz="17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700" dirty="0" smtClean="0"/>
                  <a:t>.</a:t>
                </a:r>
                <a:endParaRPr lang="en-US" sz="1700" dirty="0" smtClean="0"/>
              </a:p>
              <a:p>
                <a:pPr algn="l">
                  <a:spcBef>
                    <a:spcPts val="600"/>
                  </a:spcBef>
                  <a:buFont typeface="+mj-lt"/>
                  <a:buAutoNum type="arabicPeriod"/>
                </a:pPr>
                <a:r>
                  <a:rPr lang="el-GR" sz="1700" dirty="0" smtClean="0"/>
                  <a:t>Υπολογίζοντας τον αντίστροφο </a:t>
                </a:r>
                <a:r>
                  <a:rPr lang="en-US" sz="1700" dirty="0" smtClean="0"/>
                  <a:t>DFT</a:t>
                </a:r>
                <a:r>
                  <a:rPr lang="el-GR" sz="1700" dirty="0" smtClean="0"/>
                  <a:t> της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700" dirty="0" smtClean="0"/>
                  <a:t>, προκύπτει η συνέλιξη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 smtClean="0"/>
                  <a:t>.</a:t>
                </a:r>
                <a:endParaRPr lang="en-US" sz="17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7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Όταν το μήκος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7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700" dirty="0" smtClean="0"/>
                  <a:t> του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είναι </a:t>
                </a:r>
                <a:r>
                  <a:rPr lang="el-GR" sz="1700" b="1" u="sng" dirty="0" smtClean="0"/>
                  <a:t>πολύ μεγάλο</a:t>
                </a:r>
                <a:r>
                  <a:rPr lang="el-GR" sz="1700" dirty="0" smtClean="0"/>
                  <a:t>, τότε το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dirty="0"/>
                  <a:t> </a:t>
                </a:r>
                <a:r>
                  <a:rPr lang="el-GR" sz="1700" dirty="0" smtClean="0"/>
                  <a:t>διαμοιράζεται σε </a:t>
                </a:r>
                <a:r>
                  <a:rPr lang="el-GR" sz="1700" b="1" dirty="0" smtClean="0"/>
                  <a:t>τμήματα</a:t>
                </a:r>
                <a:r>
                  <a:rPr lang="el-GR" sz="1700" dirty="0" smtClean="0"/>
                  <a:t>. </a:t>
                </a:r>
                <a:endParaRPr lang="en-US" sz="17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Κάθε τμήμα </a:t>
                </a:r>
                <a:r>
                  <a:rPr lang="el-GR" sz="1700" b="1" dirty="0" smtClean="0"/>
                  <a:t>φιλτράρεται </a:t>
                </a:r>
                <a:r>
                  <a:rPr lang="el-GR" sz="1700" dirty="0" smtClean="0"/>
                  <a:t>με ένα φίλτρο </a:t>
                </a:r>
                <a:r>
                  <a:rPr lang="en-US" sz="1700" dirty="0" smtClean="0"/>
                  <a:t>FIR </a:t>
                </a:r>
                <a:r>
                  <a:rPr lang="el-GR" sz="1700" dirty="0" smtClean="0"/>
                  <a:t>με απόκριση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b="0" i="0" smtClean="0">
                        <a:latin typeface="Cambria Math"/>
                      </a:rPr>
                      <m:t>.</m:t>
                    </m:r>
                  </m:oMath>
                </a14:m>
                <a:endParaRPr lang="en-US" sz="17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700" dirty="0" smtClean="0"/>
                  <a:t>T</a:t>
                </a:r>
                <a:r>
                  <a:rPr lang="el-GR" sz="1700" dirty="0" smtClean="0"/>
                  <a:t>α φιλτραρισμένα τμήματα </a:t>
                </a:r>
                <a:r>
                  <a:rPr lang="el-GR" sz="1700" b="1" dirty="0" smtClean="0"/>
                  <a:t>συνδυάζονται </a:t>
                </a:r>
                <a:r>
                  <a:rPr lang="el-GR" sz="1700" dirty="0" smtClean="0"/>
                  <a:t>ώστε να προκύψει η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7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700" b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700" b="1" dirty="0" smtClean="0"/>
                  <a:t>Τεχνικές τμηματικής εκτέλεσης (</a:t>
                </a:r>
                <a:r>
                  <a:rPr lang="en-US" sz="1700" b="1" dirty="0" smtClean="0"/>
                  <a:t>block convolution) </a:t>
                </a:r>
                <a:r>
                  <a:rPr lang="el-GR" sz="1700" b="1" dirty="0" smtClean="0"/>
                  <a:t>της συνέλιξης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Επικάλυψης – πρόσθεσης (</a:t>
                </a:r>
                <a:r>
                  <a:rPr lang="en-US" sz="1700" dirty="0" smtClean="0"/>
                  <a:t>overlap-add)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Επικάλυψης – κράτησης (</a:t>
                </a:r>
                <a:r>
                  <a:rPr lang="en-US" sz="1700" dirty="0" smtClean="0"/>
                  <a:t>overlap-save)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941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713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373616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h</m:t>
                    </m:r>
                    <m:r>
                      <a:rPr lang="en-US" sz="1600" i="1" smtClean="0">
                        <a:latin typeface="Cambria Math"/>
                      </a:rPr>
                      <m:t>(</m:t>
                    </m:r>
                    <m:r>
                      <a:rPr lang="en-US" sz="1600" i="1" smtClean="0">
                        <a:latin typeface="Cambria Math"/>
                      </a:rPr>
                      <m:t>𝑛</m:t>
                    </m:r>
                    <m:r>
                      <a:rPr lang="en-US" sz="160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i="1" dirty="0" smtClean="0"/>
                  <a:t> </a:t>
                </a:r>
                <a:r>
                  <a:rPr lang="el-GR" sz="1600" dirty="0" smtClean="0"/>
                  <a:t>κρουστική απόκριση μήκους </a:t>
                </a:r>
                <a:r>
                  <a:rPr lang="en-US" sz="1600" dirty="0" smtClean="0"/>
                  <a:t>L</a:t>
                </a:r>
                <a:r>
                  <a:rPr lang="el-GR" sz="1600" dirty="0" smtClean="0"/>
                  <a:t> ενός </a:t>
                </a:r>
                <a:r>
                  <a:rPr lang="en-US" sz="1600" dirty="0" smtClean="0"/>
                  <a:t>FIR</a:t>
                </a:r>
                <a:r>
                  <a:rPr lang="el-GR" sz="1600" dirty="0" smtClean="0"/>
                  <a:t> φίλτρου και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>
                    <a:latin typeface="Cambria Math"/>
                  </a:rPr>
                  <a:t> </a:t>
                </a:r>
                <a:r>
                  <a:rPr lang="el-GR" sz="1600" dirty="0" smtClean="0">
                    <a:latin typeface="Cambria Math"/>
                  </a:rPr>
                  <a:t>ακολουθία </a:t>
                </a:r>
                <a:r>
                  <a:rPr lang="el-GR" sz="1600" dirty="0">
                    <a:latin typeface="Cambria Math"/>
                  </a:rPr>
                  <a:t>εισόδου </a:t>
                </a:r>
                <a:r>
                  <a:rPr lang="el-GR" sz="1600" dirty="0" smtClean="0">
                    <a:latin typeface="Cambria Math"/>
                  </a:rPr>
                  <a:t>μήκους μεγαλύτερου του </a:t>
                </a:r>
                <a:r>
                  <a:rPr lang="en-US" sz="1600" dirty="0" smtClean="0">
                    <a:latin typeface="Cambria Math"/>
                  </a:rPr>
                  <a:t>L. </a:t>
                </a:r>
                <a:r>
                  <a:rPr lang="el-GR" sz="1600" dirty="0">
                    <a:latin typeface="Cambria Math"/>
                  </a:rPr>
                  <a:t>Η</a:t>
                </a:r>
                <a:r>
                  <a:rPr lang="el-GR" sz="1600" dirty="0"/>
                  <a:t> έξοδος του </a:t>
                </a:r>
                <a:r>
                  <a:rPr lang="el-GR" sz="1600" dirty="0" smtClean="0"/>
                  <a:t>φίλτρου είναι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latin typeface="Cambria Math"/>
                          </a:rPr>
                          <m:t>𝑘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  <m:r>
                          <a:rPr lang="en-US" sz="1600" i="1">
                            <a:latin typeface="Cambria Math"/>
                          </a:rPr>
                          <m:t>−1</m:t>
                        </m:r>
                      </m:sup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</m:oMath>
                </a14:m>
                <a:r>
                  <a:rPr lang="el-GR" sz="1600" dirty="0" smtClean="0"/>
                  <a:t>.</a:t>
                </a:r>
                <a:endParaRPr lang="en-US" sz="16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Διαιρούμε </a:t>
                </a:r>
                <a:r>
                  <a:rPr lang="el-GR" sz="1600" dirty="0"/>
                  <a:t>την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/>
                  <a:t> σε </a:t>
                </a:r>
                <a:r>
                  <a:rPr lang="el-GR" sz="1600" b="1" dirty="0"/>
                  <a:t>μη-επικαλυπτόμενες </a:t>
                </a:r>
                <a:r>
                  <a:rPr lang="el-GR" sz="1600" b="1" dirty="0" err="1" smtClean="0"/>
                  <a:t>υπο</a:t>
                </a:r>
                <a:r>
                  <a:rPr lang="el-GR" sz="1600" b="1" dirty="0" smtClean="0"/>
                  <a:t>-ακολουθίες </a:t>
                </a:r>
                <a:r>
                  <a:rPr lang="el-GR" sz="1600" dirty="0"/>
                  <a:t>μήκους </a:t>
                </a:r>
                <a:r>
                  <a:rPr lang="el-GR" sz="1600" dirty="0" smtClean="0"/>
                  <a:t>Μ. δηλ: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600" dirty="0" smtClean="0"/>
                  <a:t> </a:t>
                </a:r>
              </a:p>
              <a:p>
                <a:pPr marL="400050" lvl="1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𝑀𝑖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=0,1,…,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0    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          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600" i="1">
                                  <a:latin typeface="Cambria Math"/>
                                </a:rPr>
                                <m:t>              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60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6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i="1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n-US" sz="1600" dirty="0" smtClean="0">
                  <a:latin typeface="Cambria Math"/>
                </a:endParaRP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>
                    <a:latin typeface="Cambria Math"/>
                  </a:rPr>
                  <a:t>Η</a:t>
                </a:r>
                <a:r>
                  <a:rPr lang="el-GR" sz="1600" dirty="0" smtClean="0"/>
                  <a:t> έξοδος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 smtClean="0"/>
                  <a:t> του φίλτρου είναι:</a:t>
                </a:r>
                <a:br>
                  <a:rPr lang="el-GR" sz="1600" dirty="0" smtClean="0"/>
                </a:b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𝑀𝑖</m:t>
                            </m:r>
                          </m:e>
                        </m:d>
                        <m:r>
                          <a:rPr lang="en-US" sz="1600" b="0" i="1" smtClean="0">
                            <a:latin typeface="Cambria Math"/>
                          </a:rPr>
                          <m:t>∗</m:t>
                        </m:r>
                        <m:r>
                          <a:rPr lang="en-US" sz="1600" b="0" i="1" smtClean="0">
                            <a:latin typeface="Cambria Math"/>
                          </a:rPr>
                          <m:t>h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nary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latin typeface="Cambria Math"/>
                          </a:rPr>
                          <m:t>𝑖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𝑀𝑖</m:t>
                            </m:r>
                          </m:e>
                        </m:d>
                      </m:e>
                    </m:nary>
                  </m:oMath>
                </a14:m>
                <a:r>
                  <a:rPr lang="en-US" sz="1600" dirty="0" smtClean="0"/>
                  <a:t>, </a:t>
                </a:r>
                <a:r>
                  <a:rPr lang="el-GR" sz="1600" dirty="0" smtClean="0"/>
                  <a:t/>
                </a:r>
                <a:br>
                  <a:rPr lang="el-GR" sz="1600" dirty="0" smtClean="0"/>
                </a:b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𝒚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𝒊</m:t>
                        </m:r>
                      </m:sub>
                    </m:sSub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∗</m:t>
                    </m:r>
                    <m:r>
                      <a:rPr lang="en-US" sz="1600" b="1" i="1">
                        <a:latin typeface="Cambria Math"/>
                      </a:rPr>
                      <m:t>𝒉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𝒏</m:t>
                        </m:r>
                      </m:e>
                    </m:d>
                  </m:oMath>
                </a14:m>
                <a:endParaRPr lang="el-GR" sz="1600" b="1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/>
                  <a:t>Κάθε </a:t>
                </a:r>
                <a:r>
                  <a:rPr lang="el-GR" sz="1600" dirty="0" smtClean="0"/>
                  <a:t>ακολουθία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/>
                  <a:t> μπορεί εύκολα </a:t>
                </a:r>
                <a:r>
                  <a:rPr lang="el-GR" sz="1600" dirty="0" smtClean="0"/>
                  <a:t>να </a:t>
                </a:r>
                <a:br>
                  <a:rPr lang="el-GR" sz="1600" dirty="0" smtClean="0"/>
                </a:br>
                <a:r>
                  <a:rPr lang="el-GR" sz="1600" dirty="0" smtClean="0"/>
                  <a:t>υπολογιστεί </a:t>
                </a:r>
                <a:r>
                  <a:rPr lang="el-GR" sz="1600" dirty="0"/>
                  <a:t>με </a:t>
                </a:r>
                <a:r>
                  <a:rPr lang="en-US" sz="1600" dirty="0"/>
                  <a:t>DFT</a:t>
                </a:r>
                <a:r>
                  <a:rPr lang="el-GR" sz="1600" dirty="0"/>
                  <a:t> Ν-σημείων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>
                        <a:latin typeface="Cambria Math"/>
                      </a:rPr>
                      <m:t>και</m:t>
                    </m:r>
                    <m:r>
                      <a:rPr lang="el-GR" sz="1600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/>
                  <a:t>.</a:t>
                </a:r>
                <a:endParaRPr lang="el-GR" sz="1600" dirty="0"/>
              </a:p>
              <a:p>
                <a:pPr>
                  <a:spcBef>
                    <a:spcPts val="1200"/>
                  </a:spcBef>
                </a:pPr>
                <a:r>
                  <a:rPr lang="el-GR" sz="1600" dirty="0" smtClean="0"/>
                  <a:t>Μήκος ακολουθίας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 smtClean="0"/>
                  <a:t>:  </a:t>
                </a:r>
                <a:r>
                  <a:rPr lang="en-US" sz="1600" dirty="0" smtClean="0"/>
                  <a:t>N=L+M-1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l-GR" sz="1600" dirty="0" smtClean="0"/>
                  <a:t>Οι ακολουθίες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</m:t>
                        </m:r>
                        <m:r>
                          <a:rPr lang="el-GR" sz="16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επικαλύπτονται </a:t>
                </a:r>
                <a:br>
                  <a:rPr lang="el-GR" sz="1600" dirty="0" smtClean="0"/>
                </a:br>
                <a:r>
                  <a:rPr lang="el-GR" sz="1600" dirty="0" smtClean="0"/>
                  <a:t>σε (Ν-Μ) σημεία</a:t>
                </a:r>
                <a:r>
                  <a:rPr lang="en-US" sz="1600" dirty="0"/>
                  <a:t> </a:t>
                </a:r>
                <a:r>
                  <a:rPr lang="el-GR" sz="1600" dirty="0" smtClean="0"/>
                  <a:t>και τα επικαλυπτόμενα σημεία </a:t>
                </a:r>
                <a:br>
                  <a:rPr lang="el-GR" sz="1600" dirty="0" smtClean="0"/>
                </a:br>
                <a:r>
                  <a:rPr lang="el-GR" sz="1600" b="1" dirty="0" smtClean="0"/>
                  <a:t>προστίθενται</a:t>
                </a:r>
                <a:r>
                  <a:rPr lang="el-GR" sz="1600" dirty="0" smtClean="0"/>
                  <a:t>.</a:t>
                </a: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373616" cy="5616624"/>
              </a:xfrm>
              <a:blipFill rotWithShape="1">
                <a:blip r:embed="rId2"/>
                <a:stretch>
                  <a:fillRect l="-364" t="-195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l-GR" dirty="0" smtClean="0"/>
              <a:t>Μέθοδος Επικάλυψης </a:t>
            </a:r>
            <a:r>
              <a:rPr lang="el-GR" dirty="0"/>
              <a:t>– </a:t>
            </a:r>
            <a:r>
              <a:rPr lang="el-GR" dirty="0" smtClean="0"/>
              <a:t>Πρόσθεσης </a:t>
            </a:r>
            <a:r>
              <a:rPr lang="el-GR" dirty="0"/>
              <a:t>(</a:t>
            </a:r>
            <a:r>
              <a:rPr lang="en-US" dirty="0"/>
              <a:t>overlap-add</a:t>
            </a:r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76149"/>
            <a:ext cx="3960440" cy="4349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58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Έστω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400" b="0" i="1" smtClean="0">
                                <a:latin typeface="Cambria Math"/>
                              </a:rPr>
                              <m:t>0                                    0≤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&lt;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en-US" sz="1400" b="0" i="1" smtClean="0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𝐿</m:t>
                                </m:r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n-US" sz="1400" b="0" i="1" smtClean="0">
                                <a:latin typeface="Cambria Math"/>
                              </a:rPr>
                              <m:t>     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−1≤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−1</m:t>
                            </m:r>
                          </m:e>
                        </m:eqArr>
                      </m:e>
                    </m:d>
                  </m:oMath>
                </a14:m>
                <a:endParaRPr lang="en-US" sz="1400" dirty="0" smtClean="0"/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Υπολογίζουμε την κυκλική συνέλιξη Ν-σημείων μεταξύ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και σχηματίζουμε το γινόμενο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𝐻</m:t>
                    </m:r>
                    <m:r>
                      <a:rPr lang="en-US" sz="1400" b="0" i="1" smtClean="0">
                        <a:latin typeface="Cambria Math"/>
                      </a:rPr>
                      <m:t>(</m:t>
                    </m:r>
                    <m:r>
                      <a:rPr lang="en-US" sz="1400" b="0" i="1" smtClean="0">
                        <a:latin typeface="Cambria Math"/>
                      </a:rPr>
                      <m:t>𝑘</m:t>
                    </m:r>
                    <m:r>
                      <a:rPr lang="en-US" sz="1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400" dirty="0" smtClean="0"/>
                  <a:t>.</a:t>
                </a:r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Με αντίστροφο </a:t>
                </a:r>
                <a:r>
                  <a:rPr lang="en-US" sz="1400" dirty="0" smtClean="0"/>
                  <a:t>DFT</a:t>
                </a:r>
                <a:r>
                  <a:rPr lang="el-GR" sz="1400" dirty="0" smtClean="0"/>
                  <a:t> Ν-σημείων λαμβάνουμε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400" dirty="0" smtClean="0"/>
                  <a:t>. </a:t>
                </a:r>
                <a:r>
                  <a:rPr lang="el-GR" sz="1400" dirty="0" smtClean="0"/>
                  <a:t>Οι πρώτες </a:t>
                </a:r>
                <a:r>
                  <a:rPr lang="en-US" sz="1400" dirty="0" smtClean="0"/>
                  <a:t>L-1</a:t>
                </a:r>
                <a:r>
                  <a:rPr lang="el-GR" sz="1400" dirty="0" smtClean="0"/>
                  <a:t> τιμές της κυκλικής συνέλιξης επικαλύπτονται, και οι </a:t>
                </a:r>
                <a:r>
                  <a:rPr lang="en-US" sz="1400" dirty="0" smtClean="0"/>
                  <a:t>M=N-L+1</a:t>
                </a:r>
                <a:r>
                  <a:rPr lang="el-GR" sz="1400" dirty="0" smtClean="0"/>
                  <a:t> τελευταίες τιμές αντιστοιχούν στη γραμμική συνέλιξη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∗</m:t>
                    </m:r>
                    <m:r>
                      <a:rPr lang="en-US" sz="1400" b="0" i="1" smtClean="0">
                        <a:latin typeface="Cambria Math"/>
                      </a:rPr>
                      <m:t>h</m:t>
                    </m:r>
                    <m:r>
                      <a:rPr lang="en-US" sz="1400" b="0" i="1" smtClean="0">
                        <a:latin typeface="Cambria Math"/>
                      </a:rPr>
                      <m:t>(</m:t>
                    </m:r>
                    <m:r>
                      <a:rPr lang="en-US" sz="1400" b="0" i="1" smtClean="0">
                        <a:latin typeface="Cambria Math"/>
                      </a:rPr>
                      <m:t>𝑛</m:t>
                    </m:r>
                    <m:r>
                      <a:rPr lang="en-US" sz="1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400" dirty="0" smtClean="0"/>
                  <a:t>.</a:t>
                </a:r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Οι τελευταίες </a:t>
                </a:r>
                <a:r>
                  <a:rPr lang="en-US" sz="1400" dirty="0" smtClean="0"/>
                  <a:t>N-L+1 </a:t>
                </a:r>
                <a:r>
                  <a:rPr lang="el-GR" sz="1400" dirty="0" smtClean="0"/>
                  <a:t>τιμές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 είναι οι πρώτες </a:t>
                </a:r>
                <a:r>
                  <a:rPr lang="en-US" sz="1400" dirty="0" smtClean="0"/>
                  <a:t>N-L+1 </a:t>
                </a:r>
                <a:r>
                  <a:rPr lang="el-GR" sz="1400" dirty="0" smtClean="0"/>
                  <a:t/>
                </a:r>
                <a:br>
                  <a:rPr lang="el-GR" sz="1400" dirty="0" smtClean="0"/>
                </a:br>
                <a:r>
                  <a:rPr lang="el-GR" sz="1400" dirty="0" smtClean="0"/>
                  <a:t>τιμές </a:t>
                </a:r>
                <a:r>
                  <a:rPr lang="el-GR" sz="1400" dirty="0"/>
                  <a:t>της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400" dirty="0" smtClean="0"/>
                  <a:t>, </a:t>
                </a:r>
                <a:r>
                  <a:rPr lang="el-GR" sz="1400" dirty="0" smtClean="0"/>
                  <a:t>δηλ.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/>
                          </a:rPr>
                          <m:t>+</m:t>
                        </m:r>
                        <m:r>
                          <a:rPr lang="en-US" sz="1400" i="1">
                            <a:latin typeface="Cambria Math"/>
                          </a:rPr>
                          <m:t>𝐿</m:t>
                        </m:r>
                        <m:r>
                          <a:rPr lang="en-US" sz="14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, </m:t>
                    </m:r>
                    <m:r>
                      <a:rPr lang="en-US" sz="1400" i="1">
                        <a:latin typeface="Cambria Math"/>
                      </a:rPr>
                      <m:t>0≤</m:t>
                    </m:r>
                    <m:r>
                      <a:rPr lang="en-US" sz="1400" i="1">
                        <a:latin typeface="Cambria Math"/>
                      </a:rPr>
                      <m:t>𝑛</m:t>
                    </m:r>
                    <m:r>
                      <a:rPr lang="en-US" sz="1400" i="1">
                        <a:latin typeface="Cambria Math"/>
                      </a:rPr>
                      <m:t>&lt;</m:t>
                    </m:r>
                    <m:r>
                      <a:rPr lang="en-US" sz="1400" i="1">
                        <a:latin typeface="Cambria Math"/>
                      </a:rPr>
                      <m:t>𝐿</m:t>
                    </m:r>
                    <m:r>
                      <a:rPr lang="en-US" sz="1400" i="1">
                        <a:latin typeface="Cambria Math"/>
                      </a:rPr>
                      <m:t>−1</m:t>
                    </m:r>
                  </m:oMath>
                </a14:m>
                <a:endParaRPr lang="en-US" sz="1400" dirty="0" smtClean="0"/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/>
                  <a:t>Έ</a:t>
                </a:r>
                <a:r>
                  <a:rPr lang="el-GR" sz="1400" dirty="0" smtClean="0"/>
                  <a:t>στω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 ακολουθία Ν-σημείων που εξάγεται από την </a:t>
                </a:r>
                <a:br>
                  <a:rPr lang="el-GR" sz="1400" dirty="0" smtClean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/>
                  <a:t> </a:t>
                </a:r>
                <a:r>
                  <a:rPr lang="el-GR" sz="1400" dirty="0" smtClean="0"/>
                  <a:t>με τις </a:t>
                </a:r>
                <a:r>
                  <a:rPr lang="en-US" sz="1400" dirty="0" smtClean="0"/>
                  <a:t>L-1</a:t>
                </a:r>
                <a:r>
                  <a:rPr lang="el-GR" sz="1400" dirty="0" smtClean="0"/>
                  <a:t> πρώτες τιμές της να επικαλύπτονται με </a:t>
                </a:r>
                <a:br>
                  <a:rPr lang="el-GR" sz="1400" dirty="0" smtClean="0"/>
                </a:br>
                <a:r>
                  <a:rPr lang="el-GR" sz="1400" dirty="0" smtClean="0"/>
                  <a:t>εκείνες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.</a:t>
                </a:r>
                <a:r>
                  <a:rPr lang="el-GR" sz="1400" dirty="0"/>
                  <a:t> </a:t>
                </a:r>
                <a:endParaRPr lang="el-GR" sz="1400" dirty="0" smtClean="0"/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Εκτελούμε τα βήματα 2 και 3 και λαμβάνουμε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/>
                  <a:t>.</a:t>
                </a:r>
                <a:endParaRPr lang="el-GR" sz="1400" dirty="0" smtClean="0"/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n-US" sz="1400" dirty="0" smtClean="0"/>
                  <a:t>O</a:t>
                </a:r>
                <a:r>
                  <a:rPr lang="el-GR" sz="1400" dirty="0" smtClean="0"/>
                  <a:t>ι </a:t>
                </a:r>
                <a:r>
                  <a:rPr lang="el-GR" sz="1400" dirty="0"/>
                  <a:t>πρώτες </a:t>
                </a:r>
                <a:r>
                  <a:rPr lang="en-US" sz="1400" dirty="0" smtClean="0"/>
                  <a:t>L-1</a:t>
                </a:r>
                <a:r>
                  <a:rPr lang="el-GR" sz="1400" dirty="0" smtClean="0"/>
                  <a:t> τιμές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4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 απορρίπτονται και οι </a:t>
                </a:r>
                <a:br>
                  <a:rPr lang="el-GR" sz="1400" dirty="0" smtClean="0"/>
                </a:br>
                <a:r>
                  <a:rPr lang="el-GR" sz="1400" dirty="0" smtClean="0"/>
                  <a:t>τελευταίες </a:t>
                </a:r>
                <a:r>
                  <a:rPr lang="en-US" sz="1400" dirty="0" smtClean="0"/>
                  <a:t>N-L+1 </a:t>
                </a:r>
                <a:r>
                  <a:rPr lang="el-GR" sz="1400" dirty="0" smtClean="0"/>
                  <a:t>κρατούνται και συγκεντρώνονται</a:t>
                </a:r>
                <a:br>
                  <a:rPr lang="el-GR" sz="1400" dirty="0" smtClean="0"/>
                </a:br>
                <a:r>
                  <a:rPr lang="el-GR" sz="1400" dirty="0" smtClean="0"/>
                  <a:t>με τις τιμές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400" dirty="0" smtClean="0"/>
                  <a:t>που έχουν κρατηθεί, δηλ.: </a:t>
                </a:r>
                <a:r>
                  <a:rPr lang="el-GR" sz="1400" i="1" dirty="0" smtClean="0">
                    <a:latin typeface="Cambria Math"/>
                  </a:rPr>
                  <a:t/>
                </a:r>
                <a:br>
                  <a:rPr lang="el-GR" sz="140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sz="14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  <m:r>
                          <a:rPr lang="el-GR" sz="1400" b="0" i="1" smtClean="0">
                            <a:latin typeface="Cambria Math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𝑁</m:t>
                        </m:r>
                        <m:r>
                          <a:rPr lang="en-US" sz="1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𝐿</m:t>
                        </m:r>
                        <m:r>
                          <a:rPr lang="en-US" sz="14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sz="1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𝑛</m:t>
                        </m:r>
                        <m:r>
                          <a:rPr lang="en-US" sz="1400" b="0" i="1" smtClean="0">
                            <a:latin typeface="Cambria Math"/>
                          </a:rPr>
                          <m:t>+</m:t>
                        </m:r>
                        <m:r>
                          <a:rPr lang="en-US" sz="1400" i="1">
                            <a:latin typeface="Cambria Math"/>
                          </a:rPr>
                          <m:t>𝐿</m:t>
                        </m:r>
                        <m:r>
                          <a:rPr lang="en-US" sz="1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400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400" i="1">
                        <a:latin typeface="Cambria Math"/>
                      </a:rPr>
                      <m:t>, </m:t>
                    </m:r>
                    <m:r>
                      <a:rPr lang="el-GR" sz="1400" b="0" i="1" smtClean="0">
                        <a:latin typeface="Cambria Math"/>
                      </a:rPr>
                      <m:t>  </m:t>
                    </m:r>
                    <m:r>
                      <a:rPr lang="en-US" sz="1400" i="1">
                        <a:latin typeface="Cambria Math"/>
                      </a:rPr>
                      <m:t>0≤</m:t>
                    </m:r>
                    <m:r>
                      <a:rPr lang="en-US" sz="1400" i="1">
                        <a:latin typeface="Cambria Math"/>
                      </a:rPr>
                      <m:t>𝑛</m:t>
                    </m:r>
                    <m:r>
                      <a:rPr lang="en-US" sz="1400" i="1">
                        <a:latin typeface="Cambria Math"/>
                      </a:rPr>
                      <m:t>&lt;</m:t>
                    </m:r>
                    <m:r>
                      <a:rPr lang="en-US" sz="1400" i="1">
                        <a:latin typeface="Cambria Math"/>
                      </a:rPr>
                      <m:t>𝐿</m:t>
                    </m:r>
                    <m:r>
                      <a:rPr lang="en-US" sz="1400" i="1">
                        <a:latin typeface="Cambria Math"/>
                      </a:rPr>
                      <m:t>−1</m:t>
                    </m:r>
                  </m:oMath>
                </a14:m>
                <a:endParaRPr lang="en-US" sz="1400" dirty="0"/>
              </a:p>
              <a:p>
                <a:pPr algn="l">
                  <a:spcBef>
                    <a:spcPts val="900"/>
                  </a:spcBef>
                  <a:buFont typeface="+mj-lt"/>
                  <a:buAutoNum type="arabicPeriod"/>
                </a:pPr>
                <a:r>
                  <a:rPr lang="el-GR" sz="1400" dirty="0" smtClean="0"/>
                  <a:t>Επαναλαμβάνουμε τα βήματα 5, 6, 7 μέχρι να </a:t>
                </a:r>
                <a:br>
                  <a:rPr lang="el-GR" sz="1400" dirty="0" smtClean="0"/>
                </a:br>
                <a:r>
                  <a:rPr lang="el-GR" sz="1400" dirty="0" smtClean="0"/>
                  <a:t>υπολογιστούν όλες οι τιμές της γραμμικής συνέλιξης.</a:t>
                </a:r>
                <a:endParaRPr lang="el-GR" sz="1400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184576"/>
              </a:xfrm>
              <a:blipFill rotWithShape="1">
                <a:blip r:embed="rId2"/>
                <a:stretch>
                  <a:fillRect l="-145" t="-156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l-GR" dirty="0" smtClean="0"/>
              <a:t>Μέθοδος Επικάλυψης </a:t>
            </a:r>
            <a:r>
              <a:rPr lang="el-GR" dirty="0"/>
              <a:t>– </a:t>
            </a:r>
            <a:r>
              <a:rPr lang="el-GR" dirty="0" smtClean="0"/>
              <a:t>Κράτησης </a:t>
            </a:r>
            <a:r>
              <a:rPr lang="el-GR" dirty="0"/>
              <a:t>(</a:t>
            </a:r>
            <a:r>
              <a:rPr lang="en-US" dirty="0"/>
              <a:t>overlap-save</a:t>
            </a:r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304" y="2710116"/>
            <a:ext cx="3746200" cy="410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226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600" dirty="0" smtClean="0"/>
                  <a:t>Ο </a:t>
                </a:r>
                <a:r>
                  <a:rPr lang="en-US" sz="1600" dirty="0" smtClean="0"/>
                  <a:t>DFT </a:t>
                </a:r>
                <a:r>
                  <a:rPr lang="el-GR" sz="1600" dirty="0" smtClean="0"/>
                  <a:t>Ν-σημείων, μίας ακολουθίας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r>
                      <a:rPr lang="en-US" sz="1600" b="0" i="1" smtClean="0">
                        <a:latin typeface="Cambria Math"/>
                      </a:rPr>
                      <m:t>(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Ν-σημείων, είναι:</a:t>
                </a:r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l-GR" sz="1600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600" i="1">
                              <a:latin typeface="Cambria Math"/>
                            </a:rPr>
                            <m:t>𝑛𝑘</m:t>
                          </m:r>
                        </m:sup>
                      </m:sSubSup>
                    </m:oMath>
                  </m:oMathPara>
                </a14:m>
                <a:endParaRPr lang="en-US" sz="1600" dirty="0" smtClean="0"/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>
                  <a:buNone/>
                </a:pPr>
                <a:r>
                  <a:rPr lang="el-GR" sz="1600" dirty="0" smtClean="0"/>
                  <a:t>Υπολογιστικό κόστος</a:t>
                </a:r>
                <a:r>
                  <a:rPr lang="en-US" sz="1600" dirty="0" smtClean="0"/>
                  <a:t> DFT</a:t>
                </a:r>
                <a:r>
                  <a:rPr lang="el-GR" sz="1600" dirty="0" smtClean="0"/>
                  <a:t> Ν-σημείων: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/>
                          </a:rPr>
                          <m:t>𝑵</m:t>
                        </m:r>
                      </m:e>
                      <m:sup>
                        <m:r>
                          <a:rPr lang="en-US" sz="16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b="1" dirty="0" smtClean="0"/>
                  <a:t> </a:t>
                </a:r>
                <a:r>
                  <a:rPr lang="el-GR" sz="1600" dirty="0" smtClean="0"/>
                  <a:t>μιγαδικοί πολλαπλασιασμοί και προσθέσεις</a:t>
                </a:r>
                <a:endParaRPr lang="en-US" sz="1600" dirty="0" smtClean="0"/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b="1" dirty="0" smtClean="0"/>
                  <a:t>Στρατηγική </a:t>
                </a:r>
                <a:r>
                  <a:rPr lang="en-US" sz="1600" b="1" dirty="0" smtClean="0"/>
                  <a:t>FFT</a:t>
                </a:r>
                <a:r>
                  <a:rPr lang="el-GR" sz="1600" dirty="0" smtClean="0"/>
                  <a:t>: Ανάλυση του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Ν-σημείων σε διαδοχικά </a:t>
                </a:r>
                <a:r>
                  <a:rPr lang="el-GR" sz="1600" b="1" dirty="0" smtClean="0"/>
                  <a:t>μικρότερους</a:t>
                </a:r>
                <a:r>
                  <a:rPr lang="el-GR" sz="1600" dirty="0" smtClean="0"/>
                  <a:t> μετασχηματισμούς.</a:t>
                </a:r>
              </a:p>
              <a:p>
                <a:pPr marL="0" indent="0">
                  <a:buNone/>
                </a:pPr>
                <a:endParaRPr lang="el-GR" sz="1600" dirty="0" smtClean="0"/>
              </a:p>
              <a:p>
                <a:pPr algn="l"/>
                <a:r>
                  <a:rPr lang="el-GR" sz="1600" dirty="0" smtClean="0"/>
                  <a:t>Αν Ν άρτιο, τότε η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</a:t>
                </a:r>
                <a:r>
                  <a:rPr lang="el-GR" sz="1600" dirty="0" smtClean="0"/>
                  <a:t>μπορεί να διαιρεθεί σε δύο ακολουθίες μήκους Ν/2, </a:t>
                </a:r>
                <a:r>
                  <a:rPr lang="en-US" sz="1600" dirty="0" smtClean="0"/>
                  <a:t>o</a:t>
                </a:r>
                <a:r>
                  <a:rPr lang="el-GR" sz="1600" dirty="0" smtClean="0"/>
                  <a:t>ι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των οποίων απαιτούν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0" i="1" smtClean="0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l-GR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600" dirty="0" smtClean="0"/>
                  <a:t>πράξεις ο καθένας, άρα συνολικά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6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6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600" b="1" i="0" smtClean="0">
                                <a:latin typeface="Cambria Math"/>
                              </a:rPr>
                              <m:t>𝚴</m:t>
                            </m:r>
                          </m:e>
                          <m:sup>
                            <m:r>
                              <a:rPr lang="el-GR" sz="16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l-GR" sz="16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l-GR" sz="1600" dirty="0" smtClean="0"/>
                  <a:t>.</a:t>
                </a:r>
              </a:p>
              <a:p>
                <a:pPr algn="l"/>
                <a:r>
                  <a:rPr lang="el-GR" sz="1600" dirty="0"/>
                  <a:t>Αν </a:t>
                </a:r>
                <a:r>
                  <a:rPr lang="el-GR" sz="1600" dirty="0" smtClean="0"/>
                  <a:t>Ν δύναμη του 2</a:t>
                </a:r>
                <a:r>
                  <a:rPr lang="en-US" sz="1600" dirty="0" smtClean="0"/>
                  <a:t> (radix</a:t>
                </a:r>
                <a:r>
                  <a:rPr lang="el-GR" sz="1600" dirty="0" smtClean="0"/>
                  <a:t>-2), τότε πλήθος πράξεων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latin typeface="Cambria Math"/>
                          </a:rPr>
                          <m:t>𝑵</m:t>
                        </m:r>
                      </m:num>
                      <m:den>
                        <m:r>
                          <a:rPr lang="el-GR" sz="1600" b="1" i="1">
                            <a:latin typeface="Cambria Math"/>
                          </a:rPr>
                          <m:t>𝟐</m:t>
                        </m:r>
                      </m:den>
                    </m:f>
                    <m:func>
                      <m:func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b="1" i="1" smtClean="0">
                            <a:latin typeface="Cambria Math"/>
                          </a:rPr>
                          <m:t>𝒍𝒐𝒈</m:t>
                        </m:r>
                      </m:fName>
                      <m:e>
                        <m:r>
                          <a:rPr lang="en-US" sz="1600" b="1" i="1" smtClean="0">
                            <a:latin typeface="Cambria Math"/>
                          </a:rPr>
                          <m:t>𝑵</m:t>
                        </m:r>
                      </m:e>
                    </m:func>
                  </m:oMath>
                </a14:m>
                <a:endParaRPr lang="en-US" sz="1600" dirty="0" smtClean="0"/>
              </a:p>
              <a:p>
                <a:pPr marL="0" indent="0" algn="l">
                  <a:buNone/>
                </a:pPr>
                <a:endParaRPr lang="en-US" sz="1600" b="1" dirty="0" smtClean="0"/>
              </a:p>
              <a:p>
                <a:pPr marL="0" indent="0" algn="l">
                  <a:buNone/>
                </a:pPr>
                <a:r>
                  <a:rPr lang="el-GR" sz="1600" b="1" dirty="0" smtClean="0"/>
                  <a:t>Διαθέσιμες Τεχνικές</a:t>
                </a:r>
                <a:r>
                  <a:rPr lang="en-US" sz="1600" b="1" dirty="0" smtClean="0"/>
                  <a:t> FFT</a:t>
                </a:r>
                <a:endParaRPr lang="el-GR" sz="1600" b="1" dirty="0" smtClean="0"/>
              </a:p>
              <a:p>
                <a:pPr algn="l"/>
                <a:r>
                  <a:rPr lang="el-GR" sz="1600" dirty="0" smtClean="0"/>
                  <a:t>Διαίρεση στο Χρόνο (</a:t>
                </a:r>
                <a:r>
                  <a:rPr lang="en-US" sz="1600" dirty="0" smtClean="0"/>
                  <a:t>Decimation in Time)</a:t>
                </a:r>
              </a:p>
              <a:p>
                <a:pPr algn="l"/>
                <a:r>
                  <a:rPr lang="el-GR" sz="1600" dirty="0" smtClean="0"/>
                  <a:t>Διαίρεση στη Συχνότητα (</a:t>
                </a:r>
                <a:r>
                  <a:rPr lang="en-US" sz="1600" dirty="0" smtClean="0"/>
                  <a:t>Decimation in Frequency)</a:t>
                </a:r>
                <a:endParaRPr lang="el-GR" sz="1600" dirty="0" smtClean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370" t="-47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Γρήγορος Μετασχηματισμός </a:t>
            </a:r>
            <a:r>
              <a:rPr lang="en-US" dirty="0" smtClean="0"/>
              <a:t>Fourier (FFT)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1238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600" b="0" dirty="0" smtClean="0"/>
                  <a:t>Μία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r>
                      <a:rPr lang="en-US" sz="1600" b="0" i="1" smtClean="0">
                        <a:latin typeface="Cambria Math"/>
                      </a:rPr>
                      <m:t>(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ακολουθία μήκους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0" smtClean="0">
                        <a:latin typeface="Cambria Math"/>
                      </a:rPr>
                      <m:t>Ν</m:t>
                    </m:r>
                    <m:r>
                      <a:rPr lang="el-GR" sz="16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600" b="0" i="1" smtClean="0">
                            <a:latin typeface="Cambria Math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sz="1600" b="0" dirty="0" smtClean="0"/>
                  <a:t> </a:t>
                </a:r>
                <a:r>
                  <a:rPr lang="el-GR" sz="1600" b="0" dirty="0" smtClean="0"/>
                  <a:t>υποδιαιρείται σε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/>
                      </a:rPr>
                      <m:t>και</m:t>
                    </m:r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,</m:t>
                    </m:r>
                    <m:r>
                      <a:rPr lang="en-US" sz="1600" b="0" i="0" smtClean="0">
                        <a:latin typeface="Cambria Math"/>
                      </a:rPr>
                      <m:t>   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=0,1,…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sz="1600" b="0" dirty="0" smtClean="0"/>
                  <a:t>.</a:t>
                </a:r>
              </a:p>
              <a:p>
                <a:pPr marL="0" indent="0" algn="ctr">
                  <a:buNone/>
                </a:pPr>
                <a:r>
                  <a:rPr lang="en-US" sz="1600" dirty="0"/>
                  <a:t>D</a:t>
                </a:r>
                <a:r>
                  <a:rPr lang="en-US" sz="1600" dirty="0" smtClean="0"/>
                  <a:t>FT: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𝑁</m:t>
                        </m:r>
                        <m:r>
                          <a:rPr lang="el-GR" sz="1600" b="0" i="1" smtClean="0">
                            <a:latin typeface="Cambria Math"/>
                          </a:rPr>
                          <m:t>−1</m:t>
                        </m:r>
                      </m:sup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</m:e>
                    </m:nary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600" i="1">
                            <a:latin typeface="Cambria Math"/>
                          </a:rPr>
                          <m:t>𝑛𝑘</m:t>
                        </m:r>
                      </m:sup>
                    </m:sSubSup>
                    <m:r>
                      <a:rPr lang="en-US" sz="1600" b="0" i="1" smtClean="0">
                        <a:latin typeface="Cambria Math"/>
                      </a:rPr>
                      <m:t>=…</m:t>
                    </m:r>
                    <m:r>
                      <a:rPr lang="el-GR" sz="16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i="1">
                            <a:latin typeface="Cambria Math"/>
                          </a:rPr>
                          <m:t>𝑙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  <m:e>
                        <m:r>
                          <a:rPr lang="en-US" sz="16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𝑙</m:t>
                            </m:r>
                          </m:e>
                        </m:d>
                      </m:e>
                    </m:nary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  <m:sub/>
                      <m:sup>
                        <m:r>
                          <a:rPr lang="en-US" sz="1600" i="1">
                            <a:latin typeface="Cambria Math"/>
                          </a:rPr>
                          <m:t>𝑙𝑘</m:t>
                        </m:r>
                      </m:sup>
                    </m:sSubSup>
                    <m:r>
                      <a:rPr lang="el-GR" sz="1600" b="0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sup>
                    </m:sSubSup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i="1">
                            <a:latin typeface="Cambria Math"/>
                          </a:rPr>
                          <m:t>𝑙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r>
                          <a:rPr lang="en-US" sz="1600" i="1">
                            <a:latin typeface="Cambria Math"/>
                          </a:rPr>
                          <m:t>𝑙</m:t>
                        </m:r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</m:e>
                    </m:nary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  <m:sub/>
                      <m:sup>
                        <m:r>
                          <a:rPr lang="en-US" sz="1600" i="1">
                            <a:latin typeface="Cambria Math"/>
                          </a:rPr>
                          <m:t>𝑙𝑘</m:t>
                        </m:r>
                      </m:sup>
                    </m:sSubSup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/>
                  <a:t> </a:t>
                </a:r>
                <a:endParaRPr lang="el-GR" sz="1600" dirty="0" smtClean="0"/>
              </a:p>
              <a:p>
                <a:pPr algn="l"/>
                <a:r>
                  <a:rPr lang="el-GR" sz="1600" dirty="0" smtClean="0"/>
                  <a:t>Επομένως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𝑿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/>
                          </a:rPr>
                          <m:t>𝒌</m:t>
                        </m:r>
                      </m:e>
                    </m:d>
                    <m:r>
                      <a:rPr lang="en-US" sz="1600" b="1" i="1"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latin typeface="Cambria Math"/>
                      </a:rPr>
                      <m:t>𝑮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𝒌</m:t>
                        </m:r>
                      </m:e>
                    </m:d>
                    <m:r>
                      <a:rPr lang="en-US" sz="1600" b="1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/>
                              </a:rPr>
                              <m:t>𝑾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/>
                              </a:rPr>
                              <m:t>𝑵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600" b="1" i="1">
                            <a:latin typeface="Cambria Math"/>
                          </a:rPr>
                          <m:t>𝒌</m:t>
                        </m:r>
                      </m:sup>
                    </m:sSubSup>
                    <m:r>
                      <a:rPr lang="en-US" sz="1600" b="1" i="1" smtClean="0">
                        <a:latin typeface="Cambria Math"/>
                      </a:rPr>
                      <m:t>𝑯</m:t>
                    </m:r>
                    <m:d>
                      <m:d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latin typeface="Cambria Math"/>
                          </a:rPr>
                          <m:t>𝒌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,   </m:t>
                    </m:r>
                    <m:r>
                      <a:rPr lang="en-US" sz="1600" b="0" i="1" smtClean="0">
                        <a:latin typeface="Cambria Math"/>
                      </a:rPr>
                      <m:t>𝑘</m:t>
                    </m:r>
                    <m:r>
                      <a:rPr lang="en-US" sz="1600" b="0" i="1" smtClean="0">
                        <a:latin typeface="Cambria Math"/>
                      </a:rPr>
                      <m:t>=0,1,…,</m:t>
                    </m:r>
                    <m:r>
                      <a:rPr lang="en-US" sz="1600" b="0" i="1" smtClean="0">
                        <a:latin typeface="Cambria Math"/>
                      </a:rPr>
                      <m:t>𝑁</m:t>
                    </m:r>
                    <m:r>
                      <a:rPr lang="en-US" sz="16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l-GR" sz="1600" dirty="0" smtClean="0"/>
                  <a:t>, δηλ. ο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Ν-σημείων </a:t>
                </a:r>
                <a:r>
                  <a:rPr lang="el-GR" sz="1600" dirty="0"/>
                  <a:t>της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ισούται με το άθροισμα των </a:t>
                </a:r>
                <a:r>
                  <a:rPr lang="en-US" sz="1600" dirty="0"/>
                  <a:t>DFT </a:t>
                </a:r>
                <a:r>
                  <a:rPr lang="el-GR" sz="1600" dirty="0"/>
                  <a:t>Ν/2 σημείων </a:t>
                </a:r>
                <a:r>
                  <a:rPr lang="el-GR" sz="1600" dirty="0" smtClean="0"/>
                  <a:t>των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600" dirty="0"/>
                  <a:t> </a:t>
                </a:r>
                <a:r>
                  <a:rPr lang="el-GR" sz="1600" dirty="0"/>
                  <a:t>και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.</m:t>
                    </m:r>
                  </m:oMath>
                </a14:m>
                <a:r>
                  <a:rPr lang="en-US" sz="1600" dirty="0" smtClean="0"/>
                  <a:t> </a:t>
                </a:r>
                <a:endParaRPr lang="el-GR" sz="1600" dirty="0" smtClean="0"/>
              </a:p>
              <a:p>
                <a:pPr algn="l"/>
                <a:r>
                  <a:rPr lang="el-GR" sz="1600" dirty="0" smtClean="0"/>
                  <a:t>Οι μιγαδικοί όροι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b="0" i="1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600" b="0" i="1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l-GR" sz="1600" dirty="0" smtClean="0"/>
                  <a:t> ονομάζονται </a:t>
                </a:r>
                <a:r>
                  <a:rPr lang="el-GR" sz="1600" b="1" dirty="0" smtClean="0"/>
                  <a:t>παράγοντες αναδιάταξης</a:t>
                </a:r>
                <a:r>
                  <a:rPr lang="el-GR" sz="1600" dirty="0" smtClean="0"/>
                  <a:t>.</a:t>
                </a:r>
                <a:endParaRPr lang="en-US" sz="1600" dirty="0" smtClean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Αλγόριθμος </a:t>
            </a:r>
            <a:r>
              <a:rPr lang="en-US" dirty="0" smtClean="0"/>
              <a:t>FFT</a:t>
            </a:r>
            <a:r>
              <a:rPr lang="el-GR" dirty="0"/>
              <a:t> </a:t>
            </a:r>
            <a:r>
              <a:rPr lang="el-GR" dirty="0" smtClean="0"/>
              <a:t>Διαίρεσης στο Χρόνο</a:t>
            </a:r>
            <a:endParaRPr lang="el-G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93" y="3776462"/>
            <a:ext cx="4078011" cy="274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" t="2614" r="3652" b="4414"/>
          <a:stretch/>
        </p:blipFill>
        <p:spPr bwMode="auto">
          <a:xfrm>
            <a:off x="200297" y="3492137"/>
            <a:ext cx="4871176" cy="3177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119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Για μία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/>
                  <a:t> ακολουθία μήκους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>
                        <a:latin typeface="Cambria Math"/>
                      </a:rPr>
                      <m:t>Ν</m:t>
                    </m:r>
                    <m:r>
                      <a:rPr lang="el-GR" sz="160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600" i="1">
                            <a:latin typeface="Cambria Math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l-GR" sz="1600" dirty="0" smtClean="0"/>
                  <a:t> και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Ν-σημείων, αποδεικνύεται ότι:</a:t>
                </a:r>
                <a:endParaRPr lang="en-US" sz="1600" dirty="0" smtClean="0"/>
              </a:p>
              <a:p>
                <a:pPr marL="0" indent="0" algn="l">
                  <a:buNone/>
                </a:pPr>
                <a:endParaRPr lang="el-GR" sz="1600" dirty="0" smtClean="0"/>
              </a:p>
              <a:p>
                <a:r>
                  <a:rPr lang="el-GR" sz="1600" b="1" dirty="0"/>
                  <a:t>Άρτια δείγματα </a:t>
                </a:r>
                <a:r>
                  <a:rPr lang="en-US" sz="1600" b="1" dirty="0" smtClean="0"/>
                  <a:t>DFT	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b="0" i="1" smtClean="0">
                            <a:latin typeface="Cambria Math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nary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  <m:sub/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l-GR" sz="1600" dirty="0" smtClean="0"/>
                  <a:t> 	</a:t>
                </a:r>
                <a:r>
                  <a:rPr lang="el-GR" sz="1600" b="1" dirty="0"/>
                  <a:t> </a:t>
                </a:r>
                <a:endParaRPr lang="en-US" sz="1600" b="1" dirty="0" smtClean="0"/>
              </a:p>
              <a:p>
                <a:r>
                  <a:rPr lang="el-GR" sz="1600" b="1" dirty="0" smtClean="0"/>
                  <a:t>Περιττά </a:t>
                </a:r>
                <a:r>
                  <a:rPr lang="el-GR" sz="1600" b="1" dirty="0"/>
                  <a:t>δείγματα </a:t>
                </a:r>
                <a:r>
                  <a:rPr lang="en-US" sz="1600" b="1" dirty="0"/>
                  <a:t>DFT </a:t>
                </a:r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600" i="1">
                            <a:latin typeface="Cambria Math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  <m:r>
                          <a:rPr lang="en-US" sz="1600" b="0" i="1" smtClean="0"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  <m:r>
                          <a:rPr lang="en-US" sz="1600" i="1">
                            <a:latin typeface="Cambria Math"/>
                          </a:rPr>
                          <m:t>=0</m:t>
                        </m:r>
                      </m:sub>
                      <m:sup>
                        <m:f>
                          <m:f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l-GR" sz="1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l-GR" sz="1600" i="1">
                            <a:latin typeface="Cambria Math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𝑁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</m:sup>
                        </m:sSubSup>
                        <m:d>
                          <m:dPr>
                            <m:begChr m:val="["/>
                            <m:endChr m:val="]"/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  <m:r>
                              <a:rPr lang="en-US" sz="16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𝑁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nary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f>
                              <m:f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sz="1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  <m:sub/>
                      <m:sup>
                        <m:r>
                          <a:rPr lang="en-US" sz="1600" i="1">
                            <a:latin typeface="Cambria Math"/>
                          </a:rPr>
                          <m:t>𝑛𝑘</m:t>
                        </m:r>
                      </m:sup>
                    </m:sSubSup>
                  </m:oMath>
                </a14:m>
                <a:r>
                  <a:rPr lang="el-GR" sz="1600" dirty="0" smtClean="0"/>
                  <a:t> 	</a:t>
                </a:r>
                <a:endParaRPr lang="el-GR" sz="1600" dirty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184576"/>
              </a:xfrm>
              <a:blipFill rotWithShape="1">
                <a:blip r:embed="rId2"/>
                <a:stretch>
                  <a:fillRect l="-370" t="-47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Αλγόριθμος </a:t>
            </a:r>
            <a:r>
              <a:rPr lang="en-US" dirty="0" smtClean="0"/>
              <a:t>FFT</a:t>
            </a:r>
            <a:r>
              <a:rPr lang="el-GR" dirty="0"/>
              <a:t> </a:t>
            </a:r>
            <a:r>
              <a:rPr lang="el-GR" dirty="0" smtClean="0"/>
              <a:t>Διαίρεσης στη Συχνότητα</a:t>
            </a:r>
            <a:endParaRPr lang="el-G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191388" cy="343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042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Πλήρεις </a:t>
            </a:r>
            <a:r>
              <a:rPr lang="el-GR" dirty="0" smtClean="0"/>
              <a:t>Αλγόριθμοι </a:t>
            </a:r>
            <a:r>
              <a:rPr lang="en-US" dirty="0"/>
              <a:t>FFT</a:t>
            </a:r>
            <a:r>
              <a:rPr lang="el-GR" dirty="0"/>
              <a:t> </a:t>
            </a:r>
            <a:r>
              <a:rPr lang="el-GR" dirty="0" smtClean="0"/>
              <a:t>με Βάση το 2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1200" dirty="0" smtClean="0"/>
              <a:t>	</a:t>
            </a:r>
            <a:endParaRPr lang="el-GR" sz="1200" dirty="0"/>
          </a:p>
          <a:p>
            <a:pPr marL="0" indent="0" algn="ctr">
              <a:buNone/>
            </a:pPr>
            <a:endParaRPr lang="el-GR" sz="12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4020"/>
            <a:ext cx="6264696" cy="499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052736"/>
            <a:ext cx="744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 Math" pitchFamily="18" charset="0"/>
                <a:ea typeface="Cambria Math" pitchFamily="18" charset="0"/>
              </a:rPr>
              <a:t>Πλήρης αλγόριθμος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FFT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 διαίρεσης στο </a:t>
            </a:r>
            <a:r>
              <a:rPr lang="el-GR" dirty="0" smtClean="0">
                <a:latin typeface="Cambria Math" pitchFamily="18" charset="0"/>
                <a:ea typeface="Cambria Math" pitchFamily="18" charset="0"/>
              </a:rPr>
              <a:t>χρόνο, 8 </a:t>
            </a:r>
            <a:r>
              <a:rPr lang="el-GR" dirty="0">
                <a:latin typeface="Cambria Math" pitchFamily="18" charset="0"/>
                <a:ea typeface="Cambria Math" pitchFamily="18" charset="0"/>
              </a:rPr>
              <a:t>σημείων με βάση το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88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12062</TotalTime>
  <Words>268</Words>
  <Application>Microsoft Office PowerPoint</Application>
  <PresentationFormat>On-screen Show (4:3)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Office Theme</vt:lpstr>
      <vt:lpstr>Ψηφιακή Επεξεργασία Σημάτων</vt:lpstr>
      <vt:lpstr>Διακριτός Μετασχηματισμός Fourier</vt:lpstr>
      <vt:lpstr>Υπολογισμός Γραμμικής Συνέλιξης με DFT</vt:lpstr>
      <vt:lpstr>Μέθοδος Επικάλυψης – Πρόσθεσης (overlap-add)</vt:lpstr>
      <vt:lpstr>Μέθοδος Επικάλυψης – Κράτησης (overlap-save)</vt:lpstr>
      <vt:lpstr>Γρήγορος Μετασχηματισμός Fourier (FFT)</vt:lpstr>
      <vt:lpstr>Αλγόριθμος FFT Διαίρεσης στο Χρόνο</vt:lpstr>
      <vt:lpstr>Αλγόριθμος FFT Διαίρεσης στη Συχνότητα</vt:lpstr>
      <vt:lpstr>Πλήρεις Αλγόριθμοι FFT με Βάση το 2</vt:lpstr>
      <vt:lpstr>Πλήρεις Αλγόριθμοι FFT με Βάση το 2</vt:lpstr>
      <vt:lpstr>Άσκηση 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385</cp:revision>
  <dcterms:created xsi:type="dcterms:W3CDTF">2012-03-18T08:27:36Z</dcterms:created>
  <dcterms:modified xsi:type="dcterms:W3CDTF">2016-03-05T12:23:56Z</dcterms:modified>
</cp:coreProperties>
</file>