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405" r:id="rId2"/>
    <p:sldId id="406" r:id="rId3"/>
    <p:sldId id="363" r:id="rId4"/>
    <p:sldId id="266" r:id="rId5"/>
    <p:sldId id="388" r:id="rId6"/>
    <p:sldId id="389" r:id="rId7"/>
    <p:sldId id="267" r:id="rId8"/>
    <p:sldId id="391" r:id="rId9"/>
    <p:sldId id="392" r:id="rId10"/>
    <p:sldId id="390" r:id="rId11"/>
    <p:sldId id="268" r:id="rId12"/>
    <p:sldId id="393" r:id="rId13"/>
    <p:sldId id="269" r:id="rId14"/>
    <p:sldId id="361" r:id="rId15"/>
    <p:sldId id="395" r:id="rId16"/>
    <p:sldId id="396" r:id="rId17"/>
    <p:sldId id="399" r:id="rId18"/>
    <p:sldId id="394" r:id="rId19"/>
    <p:sldId id="401" r:id="rId20"/>
    <p:sldId id="403" r:id="rId21"/>
    <p:sldId id="400" r:id="rId22"/>
    <p:sldId id="402" r:id="rId23"/>
    <p:sldId id="404" r:id="rId24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>
      <p:cViewPr varScale="1">
        <p:scale>
          <a:sx n="113" d="100"/>
          <a:sy n="113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5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C399E7-9C3B-40B6-B248-3FCE06D4A309}" type="datetimeFigureOut">
              <a:rPr lang="el-GR" smtClean="0"/>
              <a:t>28/3/2016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1A6D0-A7F5-4DB0-BAB8-7F3F84D1F56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99891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4D158-C800-4317-BBCE-275F5AAF5608}" type="datetime1">
              <a:rPr lang="el-GR" smtClean="0"/>
              <a:t>28/3/2016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5E6C-2A40-43F7-977A-9D170C34BD8A}" type="datetime1">
              <a:rPr lang="el-GR" smtClean="0"/>
              <a:t>28/3/2016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37068-C862-404B-BF04-848987C9C51B}" type="datetime1">
              <a:rPr lang="el-GR" smtClean="0"/>
              <a:t>28/3/2016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0262C-9E89-4389-A6FD-102FCB1E93AC}" type="datetime1">
              <a:rPr lang="el-GR" smtClean="0"/>
              <a:t>28/3/2016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748B-64D5-4DE1-AEA3-17B725719481}" type="datetime1">
              <a:rPr lang="el-GR" smtClean="0"/>
              <a:t>28/3/2016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B4AB-CDE4-4C61-8D85-64F2B03256CA}" type="datetime1">
              <a:rPr lang="el-GR" smtClean="0"/>
              <a:t>28/3/2016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9E35-0E14-45B7-B262-47A28BA24312}" type="datetime1">
              <a:rPr lang="el-GR" smtClean="0"/>
              <a:t>28/3/2016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EA1C4-FC04-4DD1-A2B6-69DF09C49BB2}" type="datetime1">
              <a:rPr lang="el-GR" smtClean="0"/>
              <a:t>28/3/2016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35574-717E-4008-BD8D-070EA428ED29}" type="datetime1">
              <a:rPr lang="el-GR" smtClean="0"/>
              <a:t>28/3/2016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E89D-FE1B-49E4-A798-8DF2EF1989FA}" type="datetime1">
              <a:rPr lang="el-GR" smtClean="0"/>
              <a:t>28/3/2016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46E28E76-03DC-4A86-8E75-4EC2270F3E44}" type="datetime1">
              <a:rPr lang="el-GR" smtClean="0"/>
              <a:t>28/3/2016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Ψηφιακή Επεξεργασία Σημάτων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smtClean="0"/>
              <a:t>Επίκουρος Καθηγητής</a:t>
            </a:r>
            <a:endParaRPr lang="el-GR" sz="24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3111103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smtClean="0"/>
              <a:t>Ενότητα 5</a:t>
            </a:r>
            <a:r>
              <a:rPr lang="el-GR" sz="2800" b="1" dirty="0" smtClean="0"/>
              <a:t>: Μετασχηματισμός </a:t>
            </a:r>
            <a:br>
              <a:rPr lang="el-GR" sz="2800" b="1" dirty="0" smtClean="0"/>
            </a:br>
            <a:r>
              <a:rPr lang="en-US" sz="2800" b="1" dirty="0" smtClean="0"/>
              <a:t>Fourier</a:t>
            </a:r>
            <a:r>
              <a:rPr lang="el-GR" sz="2800" b="1" dirty="0" smtClean="0"/>
              <a:t> Διακριτού Χρόνου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007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n-US" dirty="0"/>
              <a:t>1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Να βρεθεί η απόκριση συχνότητας ενός ΓΑΚΜ συστήματος με εξίσωση διαφορών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  (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ΓΕΔΣΣ):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−0.5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+2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−2)</m:t>
                    </m:r>
                  </m:oMath>
                </a14:m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>
                    <a:solidFill>
                      <a:schemeClr val="tx1"/>
                    </a:solidFill>
                  </a:rPr>
                  <a:t>Απάντηση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:  Υπολογίζουμε τον 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DFTF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 κάθε μέλους της εξίσωσης διαφορών: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−0.5</m:t>
                      </m:r>
                      <m:sSup>
                        <m:sSup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𝑗</m:t>
                          </m:r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𝜔</m:t>
                          </m:r>
                        </m:sup>
                      </m:sSup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+2</m:t>
                      </m:r>
                      <m:sSup>
                        <m:sSup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𝑗</m:t>
                          </m:r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𝜔</m:t>
                          </m:r>
                        </m:sup>
                      </m:sSup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𝑗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𝜔</m:t>
                          </m:r>
                        </m:sup>
                      </m:sSup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⇒ </m:t>
                      </m:r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b="0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⇒ </m:t>
                      </m:r>
                      <m:d>
                        <m:d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1−0.5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+2</m:t>
                          </m:r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επομένως: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l-GR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1+2</m:t>
                          </m:r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num>
                        <m:den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1−0.5</m:t>
                          </m:r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09468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Επίλυση Εξισώσεων Διαφορών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006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l-GR" sz="1800" dirty="0" smtClean="0">
                    <a:latin typeface="Cambria Math"/>
                  </a:rPr>
                  <a:t>Δείξαμε ότι ο </a:t>
                </a:r>
                <a:r>
                  <a:rPr lang="en-US" sz="1800" dirty="0" smtClean="0">
                    <a:latin typeface="Cambria Math"/>
                  </a:rPr>
                  <a:t>DTFT </a:t>
                </a:r>
                <a:r>
                  <a:rPr lang="el-GR" sz="1800" dirty="0" smtClean="0">
                    <a:latin typeface="Cambria Math"/>
                  </a:rPr>
                  <a:t>ενός ΓΑΚΜ συστήματος που περιγράφεται από την ΓΕΔΣΣ: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>
                  <a:buNone/>
                </a:pPr>
                <a:r>
                  <a:rPr lang="el-GR" sz="1800" dirty="0" smtClean="0"/>
                  <a:t>Είναι:</a:t>
                </a:r>
              </a:p>
              <a:p>
                <a:pPr marL="0" indent="0" algn="l">
                  <a:buNone/>
                </a:pPr>
                <a:r>
                  <a:rPr lang="el-GR" sz="1800" dirty="0" smtClean="0"/>
                  <a:t>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sz="1800" b="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𝑏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𝑗𝑘</m:t>
                                  </m:r>
                                  <m:r>
                                    <a:rPr lang="el-GR" sz="1800" b="0" i="1" smtClean="0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1+</m:t>
                          </m:r>
                          <m:nary>
                            <m:naryPr>
                              <m:chr m:val="∑"/>
                              <m:ctrlPr>
                                <a:rPr lang="en-US" sz="1800" b="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𝑗𝑘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  <m:r>
                        <a:rPr lang="en-US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 smtClean="0"/>
                  <a:t>Επομένως, </a:t>
                </a:r>
                <a:r>
                  <a:rPr lang="el-GR" sz="1800" dirty="0"/>
                  <a:t>για μηδενικές </a:t>
                </a:r>
                <a:r>
                  <a:rPr lang="el-GR" sz="1800" dirty="0" smtClean="0"/>
                  <a:t>Αρχικές Συνθήκες μία ΓΕΔΣΣ μπορεί να λυθεί στο πεδίο της συχνότητας, μέσω:</a:t>
                </a:r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r>
                  <a:rPr lang="el-GR" sz="1800" dirty="0" smtClean="0"/>
                  <a:t>Υπολογισμού του </a:t>
                </a:r>
                <a:r>
                  <a:rPr lang="en-US" sz="1800" dirty="0" smtClean="0"/>
                  <a:t>DTFT</a:t>
                </a:r>
                <a:r>
                  <a:rPr lang="el-GR" sz="1800" dirty="0" smtClean="0"/>
                  <a:t> κάθε όρου της ΓΕΔΣΣ</a:t>
                </a:r>
              </a:p>
              <a:p>
                <a:r>
                  <a:rPr lang="el-GR" sz="1800" b="0" dirty="0"/>
                  <a:t>Ε</a:t>
                </a:r>
                <a:r>
                  <a:rPr lang="el-GR" sz="1800" b="0" dirty="0" smtClean="0"/>
                  <a:t>πίλυση ως προς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𝑌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𝑗</m:t>
                        </m:r>
                        <m:r>
                          <a:rPr lang="el-GR" sz="1800" b="0" i="1" smtClean="0">
                            <a:latin typeface="Cambria Math"/>
                          </a:rPr>
                          <m:t>𝜔</m:t>
                        </m:r>
                      </m:sup>
                    </m:sSup>
                  </m:oMath>
                </a14:m>
                <a:r>
                  <a:rPr lang="en-US" sz="1800" dirty="0" smtClean="0"/>
                  <a:t>) </a:t>
                </a:r>
                <a:endParaRPr lang="el-GR" sz="1800" dirty="0" smtClean="0"/>
              </a:p>
              <a:p>
                <a:r>
                  <a:rPr lang="el-GR" sz="1800" dirty="0" smtClean="0"/>
                  <a:t>Εφαρμογή του αντίστροφου </a:t>
                </a:r>
                <a:r>
                  <a:rPr lang="en-US" sz="1800" dirty="0" smtClean="0"/>
                  <a:t>DTFT </a:t>
                </a:r>
                <a:r>
                  <a:rPr lang="el-GR" sz="1800" dirty="0" smtClean="0"/>
                  <a:t>και υπολογισμός της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n-US" sz="1800" dirty="0" smtClean="0"/>
              </a:p>
              <a:p>
                <a:endParaRPr lang="en-US" sz="1800" dirty="0" smtClean="0"/>
              </a:p>
              <a:p>
                <a:pPr marL="0" indent="0">
                  <a:buNone/>
                </a:pPr>
                <a:endParaRPr lang="en-US" sz="1800" dirty="0" smtClean="0"/>
              </a:p>
              <a:p>
                <a:pPr marL="0" indent="0"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00600"/>
              </a:xfrm>
              <a:blipFill rotWithShape="1">
                <a:blip r:embed="rId2"/>
                <a:stretch>
                  <a:fillRect l="-593" t="-677" b="-688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058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Να επιλυθεί ως προς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l-GR" sz="1800" dirty="0"/>
                  <a:t>η ΓΕΔΣΣ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: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−0.</m:t>
                    </m:r>
                    <m:r>
                      <a:rPr lang="el-GR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2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5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−2)</m:t>
                    </m:r>
                  </m:oMath>
                </a14:m>
                <a:r>
                  <a:rPr lang="el-GR" sz="1800" dirty="0" smtClean="0">
                    <a:solidFill>
                      <a:schemeClr val="tx1"/>
                    </a:solidFill>
                  </a:rPr>
                  <a:t>, θεωρώντας  ότι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)=</m:t>
                    </m:r>
                    <m:r>
                      <a:rPr lang="el-GR" sz="1800" i="1" dirty="0">
                        <a:latin typeface="Cambria Math"/>
                      </a:rPr>
                      <m:t>𝛿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.</a:t>
                </a:r>
                <a:r>
                  <a:rPr lang="en-US" sz="1800" dirty="0"/>
                  <a:t> </a:t>
                </a:r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b="1" u="sng" dirty="0" smtClean="0">
                    <a:solidFill>
                      <a:schemeClr val="tx1"/>
                    </a:solidFill>
                  </a:rPr>
                  <a:t>Απάντηση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:  Υπολογίζουμε τον 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DFTF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 κάθε μέλους της εξίσωσης διαφορών: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−0.</m:t>
                      </m:r>
                      <m:r>
                        <a:rPr lang="el-GR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2</m:t>
                      </m:r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5</m:t>
                      </m:r>
                      <m:sSup>
                        <m:sSup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𝑗</m:t>
                          </m:r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𝜔</m:t>
                          </m:r>
                        </m:sup>
                      </m:sSup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l-GR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𝑗</m:t>
                          </m:r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𝜔</m:t>
                          </m:r>
                        </m:sup>
                      </m:sSup>
                      <m:r>
                        <a:rPr lang="en-US" sz="18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b="0" dirty="0" smtClean="0">
                    <a:solidFill>
                      <a:schemeClr val="tx1"/>
                    </a:solidFill>
                    <a:latin typeface="Cambria Math"/>
                  </a:rPr>
                  <a:t>Επειδή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r>
                      <a:rPr lang="el-GR" sz="1800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b="0" dirty="0" smtClean="0">
                    <a:solidFill>
                      <a:schemeClr val="tx1"/>
                    </a:solidFill>
                    <a:latin typeface="Cambria Math"/>
                  </a:rPr>
                  <a:t>, έχουμε: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1−0.</m:t>
                          </m:r>
                          <m:r>
                            <a:rPr lang="el-GR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5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l-GR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⇒</m:t>
                      </m:r>
                      <m:r>
                        <a:rPr lang="en-US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1−0.5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Χρησιμοποιώντας το ζεύγος 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DTFT :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(0.25)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groupChr>
                        <m:groupChrPr>
                          <m:chr m:val="⇔"/>
                          <m:vertJc m:val="bot"/>
                          <m:ctrlPr>
                            <a:rPr lang="en-US" sz="1800" i="1">
                              <a:latin typeface="Cambria Math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1800" i="1">
                              <a:latin typeface="Cambria Math"/>
                            </a:rPr>
                            <m:t>𝐷</m:t>
                          </m:r>
                          <m:r>
                            <a:rPr lang="en-US" sz="1800" i="1">
                              <a:latin typeface="Cambria Math"/>
                            </a:rPr>
                            <m:t>𝑇𝐹𝑇</m:t>
                          </m:r>
                        </m:e>
                      </m:groupChr>
                      <m:f>
                        <m:fPr>
                          <m:ctrlPr>
                            <a:rPr lang="en-US" sz="1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1−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0.25 </m:t>
                          </m:r>
                          <m:sSup>
                            <m:sSup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dirty="0"/>
                  <a:t>κ</a:t>
                </a:r>
                <a:r>
                  <a:rPr lang="el-GR" sz="1800" dirty="0" smtClean="0"/>
                  <a:t>αι τις ιδιότητες της γραμμικότητας και της μετατόπισης β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ρίσκουμε τον αντίστροφο 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DTFT: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0.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5</m:t>
                              </m:r>
                            </m:e>
                          </m:d>
                        </m:e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r>
                        <a:rPr lang="en-US" sz="1800" b="0" i="1" smtClean="0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0.25</m:t>
                              </m:r>
                            </m:e>
                          </m:d>
                        </m:e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−2</m:t>
                          </m:r>
                        </m:sup>
                      </m:sSup>
                      <m:r>
                        <a:rPr lang="en-US" sz="1800" b="0" i="1" smtClean="0">
                          <a:latin typeface="Cambria Math"/>
                        </a:rPr>
                        <m:t>𝑢</m:t>
                      </m:r>
                      <m:r>
                        <a:rPr lang="en-US" sz="1800" b="0" i="1" smtClean="0">
                          <a:latin typeface="Cambria Math"/>
                        </a:rPr>
                        <m:t>(</m:t>
                      </m:r>
                      <m:r>
                        <a:rPr lang="en-US" sz="1800" b="0" i="1" smtClean="0">
                          <a:latin typeface="Cambria Math"/>
                        </a:rPr>
                        <m:t>𝑛</m:t>
                      </m:r>
                      <m:r>
                        <a:rPr lang="en-US" sz="1800" b="0" i="1" smtClean="0">
                          <a:latin typeface="Cambria Math"/>
                        </a:rPr>
                        <m:t>−2)</m:t>
                      </m:r>
                    </m:oMath>
                  </m:oMathPara>
                </a14:m>
                <a:endParaRPr lang="el-GR" sz="18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52954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Αντίστροφα Συστήματα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Το </a:t>
                </a:r>
                <a:r>
                  <a:rPr lang="el-GR" sz="1800" b="1" dirty="0" smtClean="0"/>
                  <a:t>αντίστροφο</a:t>
                </a:r>
                <a:r>
                  <a:rPr lang="el-GR" sz="1800" dirty="0" smtClean="0"/>
                  <a:t> ενός συστήματος με κρουστική απόκριση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, είναι ένα σύστημα που έχει κρουστική απόκριση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𝑔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, τέτοια ώστε:</a:t>
                </a:r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∗</m:t>
                      </m:r>
                      <m:r>
                        <a:rPr lang="en-US" sz="1800" b="0" i="1" smtClean="0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r>
                        <a:rPr lang="el-GR" sz="1800" b="0" i="1" smtClean="0">
                          <a:latin typeface="Cambria Math"/>
                        </a:rPr>
                        <m:t>𝛿</m:t>
                      </m:r>
                      <m:r>
                        <a:rPr lang="el-GR" sz="1800" b="0" i="1" smtClean="0">
                          <a:latin typeface="Cambria Math"/>
                        </a:rPr>
                        <m:t>(</m:t>
                      </m:r>
                      <m:r>
                        <a:rPr lang="en-US" sz="1800" b="0" i="1" smtClean="0">
                          <a:latin typeface="Cambria Math"/>
                        </a:rPr>
                        <m:t>𝑛</m:t>
                      </m:r>
                      <m:r>
                        <a:rPr lang="en-US" sz="18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800" dirty="0" smtClean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r>
                  <a:rPr lang="el-GR" sz="1800" dirty="0" smtClean="0"/>
                  <a:t>Στο πεδίο της συχνότητας, έχουμε:</a:t>
                </a:r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𝐺</m:t>
                      </m:r>
                      <m:d>
                        <m:d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𝐻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  <m:r>
                            <a:rPr lang="en-US" sz="18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800" dirty="0" smtClean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r>
                  <a:rPr lang="el-GR" sz="1800" u="sng" dirty="0" smtClean="0"/>
                  <a:t>Προσοχή</a:t>
                </a:r>
                <a:r>
                  <a:rPr lang="el-GR" sz="1800" dirty="0" smtClean="0"/>
                  <a:t> ! Πρέπει το αντίστροφο σύστημα να είναι </a:t>
                </a:r>
                <a:r>
                  <a:rPr lang="el-GR" sz="1800" u="sng" dirty="0" smtClean="0"/>
                  <a:t>αιτιατό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706" r="-14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058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3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Να υπολογιστεί η κρουστική απόκριση του αντίστροφου </a:t>
                </a:r>
                <a:r>
                  <a:rPr lang="el-GR" sz="1800" dirty="0" smtClean="0"/>
                  <a:t>συστήματος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ενός ΓΑΚΜ συστήματος με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απόκριση συχνότητας: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l-GR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−0.25 </m:t>
                          </m:r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num>
                        <m:den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l-GR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+0.5 </m:t>
                          </m:r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>
                    <a:solidFill>
                      <a:schemeClr val="tx1"/>
                    </a:solidFill>
                  </a:rPr>
                  <a:t>Απάντηση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: Η απόκριση συχνότητας του αντίστροφου συστήματος είναι: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𝐺</m:t>
                      </m:r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𝐻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el-GR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+0.5 </m:t>
                          </m:r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num>
                        <m:den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−0.25 </m:t>
                          </m:r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Χρησιμοποιώντας </a:t>
                </a:r>
                <a:r>
                  <a:rPr lang="el-GR" sz="1800" dirty="0">
                    <a:solidFill>
                      <a:schemeClr val="tx1"/>
                    </a:solidFill>
                  </a:rPr>
                  <a:t>το ζεύγος </a:t>
                </a:r>
                <a:r>
                  <a:rPr lang="en-US" sz="1800" dirty="0">
                    <a:solidFill>
                      <a:schemeClr val="tx1"/>
                    </a:solidFill>
                  </a:rPr>
                  <a:t>DTFT 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1−</m:t>
                          </m:r>
                          <m:r>
                            <a:rPr lang="el-GR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den>
                      </m:f>
                      <m:groupChr>
                        <m:groupChrPr>
                          <m:chr m:val="⇔"/>
                          <m:vertJc m:val="bot"/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𝐷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𝑇𝐹𝑇</m:t>
                          </m:r>
                        </m:e>
                      </m:groupChr>
                      <m:sSup>
                        <m:sSupPr>
                          <m:ctrlP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  <m:sup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,     </m:t>
                      </m:r>
                      <m:d>
                        <m:dPr>
                          <m:begChr m:val="|"/>
                          <m:endChr m:val="|"/>
                          <m:ctrlPr>
                            <a:rPr lang="el-GR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</m:d>
                      <m:r>
                        <a:rPr lang="el-GR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&lt;1</m:t>
                      </m:r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βρίσκουμε την κρουστική απόκριση: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0.</m:t>
                              </m:r>
                              <m:r>
                                <a:rPr lang="el-GR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5</m:t>
                              </m:r>
                            </m:e>
                          </m:d>
                        </m:e>
                        <m:sup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l-GR" sz="1800" i="1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+0.5 </m:t>
                      </m:r>
                      <m:sSup>
                        <m:sSup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0.25</m:t>
                              </m:r>
                            </m:e>
                          </m:d>
                        </m:e>
                        <m:sup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𝑢</m:t>
                      </m:r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𝑛</m:t>
                      </m:r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−1)</m:t>
                      </m:r>
                    </m:oMath>
                  </m:oMathPara>
                </a14:m>
                <a:endParaRPr lang="el-GR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95399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n-US" dirty="0"/>
              <a:t>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Θεωρούμε την ακόλουθη</a:t>
                </a:r>
                <a:r>
                  <a:rPr lang="el-GR" sz="18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l-GR" sz="1800" dirty="0" smtClean="0"/>
                  <a:t>σύνδεση δύο ΓΑΚΜ συστημάτων: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𝛿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−1)</m:t>
                    </m:r>
                  </m:oMath>
                </a14:m>
                <a:r>
                  <a:rPr lang="el-GR" sz="1800" dirty="0" smtClean="0"/>
                  <a:t>       και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𝑗</m:t>
                        </m:r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sup>
                    </m:sSup>
                    <m:r>
                      <a:rPr lang="el-GR" sz="1800" i="1" dirty="0">
                        <a:latin typeface="Cambria Math"/>
                      </a:rPr>
                      <m:t>)=</m:t>
                    </m:r>
                    <m:d>
                      <m:dPr>
                        <m:begChr m:val="{"/>
                        <m:endChr m:val=""/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l-GR" sz="1800" i="1" dirty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1              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l-GR" sz="1800" i="1" dirty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 dirty="0">
                                    <a:latin typeface="Cambria Math"/>
                                  </a:rPr>
                                  <m:t>𝜔</m:t>
                                </m:r>
                              </m:e>
                            </m:d>
                            <m:r>
                              <a:rPr lang="el-GR" sz="1800" i="1" dirty="0">
                                <a:latin typeface="Cambria Math"/>
                              </a:rPr>
                              <m:t>≤</m:t>
                            </m:r>
                            <m:f>
                              <m:fPr>
                                <m:ctrlPr>
                                  <a:rPr lang="el-GR" sz="1800" i="1" dirty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l-GR" sz="1800" i="1" dirty="0">
                                    <a:latin typeface="Cambria Math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el-GR" sz="1800" i="1" dirty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0    </m:t>
                            </m:r>
                            <m:f>
                              <m:fPr>
                                <m:ctrlPr>
                                  <a:rPr lang="el-GR" sz="1800" i="1" dirty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l-GR" sz="1800" i="1" dirty="0">
                                    <a:latin typeface="Cambria Math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el-GR" sz="1800" i="1" dirty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l-GR" sz="1800" i="1" dirty="0">
                                <a:latin typeface="Cambria Math"/>
                              </a:rPr>
                              <m:t>&lt;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l-GR" sz="1800" i="1" dirty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 dirty="0">
                                    <a:latin typeface="Cambria Math"/>
                                  </a:rPr>
                                  <m:t>𝜔</m:t>
                                </m:r>
                              </m:e>
                            </m:d>
                            <m:r>
                              <a:rPr lang="el-GR" sz="1800" i="1" dirty="0">
                                <a:latin typeface="Cambria Math"/>
                              </a:rPr>
                              <m:t>≤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𝜋</m:t>
                            </m:r>
                          </m:e>
                        </m:eqArr>
                      </m:e>
                    </m:d>
                  </m:oMath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Να βρεθεί η απόκριση συχνότητας και η κρουστική απόκριση του </a:t>
                </a:r>
                <a:r>
                  <a:rPr lang="el-GR" sz="1800" dirty="0" smtClean="0"/>
                  <a:t>συστήματος.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 Θέτουμε  είσοδο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𝛿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ώστε να υπολογίσουμε την κρουστική απόκριση. Η έξοδος </a:t>
                </a:r>
                <a:r>
                  <a:rPr lang="el-GR" sz="1800" dirty="0"/>
                  <a:t>του αθροιστή </a:t>
                </a:r>
                <a:r>
                  <a:rPr lang="el-GR" sz="1800" dirty="0" smtClean="0"/>
                  <a:t>είναι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𝑤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)=</m:t>
                    </m:r>
                    <m:r>
                      <a:rPr lang="el-GR" sz="1800" i="1" dirty="0">
                        <a:latin typeface="Cambria Math"/>
                      </a:rPr>
                      <m:t>𝛿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)−</m:t>
                    </m:r>
                    <m:r>
                      <a:rPr lang="el-GR" sz="1800" i="1" dirty="0">
                        <a:latin typeface="Cambria Math"/>
                      </a:rPr>
                      <m:t>𝛿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−1)</m:t>
                    </m:r>
                  </m:oMath>
                </a14:m>
                <a:r>
                  <a:rPr lang="el-GR" sz="1800" dirty="0" smtClean="0"/>
                  <a:t>.  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𝑤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τίθεται ως είσοδος του 2</a:t>
                </a:r>
                <a:r>
                  <a:rPr lang="el-GR" sz="1800" baseline="30000" dirty="0" smtClean="0"/>
                  <a:t>ου</a:t>
                </a:r>
                <a:r>
                  <a:rPr lang="el-GR" sz="1800" dirty="0" smtClean="0"/>
                  <a:t> ΓΑΚΜ συστήματος, επομένως η εξόδος είναι 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)=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)−</m:t>
                    </m: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−1)</m:t>
                    </m:r>
                  </m:oMath>
                </a14:m>
                <a:r>
                  <a:rPr lang="el-GR" sz="1800" dirty="0" smtClean="0"/>
                  <a:t>. 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Με αντίστροφο </a:t>
                </a:r>
                <a:r>
                  <a:rPr lang="en-US" sz="1800" dirty="0" smtClean="0"/>
                  <a:t>DTFT</a:t>
                </a:r>
                <a:r>
                  <a:rPr lang="el-GR" sz="1800" dirty="0" smtClean="0"/>
                  <a:t> μπορούμε να υπολογίσουμε την κρουστική απόκριση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από την απόκριση συχνότητας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1800" i="1" dirty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r>
                      <a:rPr lang="el-GR" sz="1800" b="0" i="1" dirty="0" smtClean="0">
                        <a:latin typeface="Cambria Math"/>
                      </a:rPr>
                      <m:t>.</m:t>
                    </m:r>
                  </m:oMath>
                </a14:m>
                <a:r>
                  <a:rPr lang="el-GR" sz="1800" dirty="0" smtClean="0"/>
                  <a:t> Είναι: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29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403648" y="1412776"/>
            <a:ext cx="6435524" cy="1640044"/>
            <a:chOff x="2051800" y="1268760"/>
            <a:chExt cx="6435524" cy="1640044"/>
          </a:xfrm>
        </p:grpSpPr>
        <p:sp>
          <p:nvSpPr>
            <p:cNvPr id="5" name="Oval 4"/>
            <p:cNvSpPr/>
            <p:nvPr/>
          </p:nvSpPr>
          <p:spPr>
            <a:xfrm>
              <a:off x="5090178" y="1340768"/>
              <a:ext cx="359920" cy="3600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+</a:t>
              </a:r>
              <a:endParaRPr lang="el-GR" dirty="0">
                <a:solidFill>
                  <a:schemeClr val="tx1"/>
                </a:solidFill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2051800" y="1268760"/>
              <a:ext cx="6435524" cy="1640044"/>
              <a:chOff x="2051800" y="1268760"/>
              <a:chExt cx="6435524" cy="1640044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5292200" y="1844864"/>
                <a:ext cx="359920" cy="360000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dirty="0" smtClean="0">
                    <a:solidFill>
                      <a:schemeClr val="tx1"/>
                    </a:solidFill>
                  </a:rPr>
                  <a:t>-</a:t>
                </a:r>
                <a:endParaRPr lang="el-GR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2051800" y="1268760"/>
                <a:ext cx="6435524" cy="1640044"/>
                <a:chOff x="2051800" y="1268760"/>
                <a:chExt cx="6435524" cy="1640044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2051800" y="1268760"/>
                  <a:ext cx="6435524" cy="1640044"/>
                  <a:chOff x="2051800" y="1268760"/>
                  <a:chExt cx="6435524" cy="1640044"/>
                </a:xfrm>
              </p:grpSpPr>
              <p:grpSp>
                <p:nvGrpSpPr>
                  <p:cNvPr id="11" name="Group 10"/>
                  <p:cNvGrpSpPr/>
                  <p:nvPr/>
                </p:nvGrpSpPr>
                <p:grpSpPr>
                  <a:xfrm>
                    <a:off x="2051800" y="1268760"/>
                    <a:ext cx="6435524" cy="1640044"/>
                    <a:chOff x="1218336" y="3645024"/>
                    <a:chExt cx="6435524" cy="1640044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3" name="TextBox 12"/>
                        <p:cNvSpPr txBox="1"/>
                        <p:nvPr/>
                      </p:nvSpPr>
                      <p:spPr>
                        <a:xfrm>
                          <a:off x="6860589" y="3655191"/>
                          <a:ext cx="708373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/>
                                  </a:rPr>
                                  <m:t>𝑦</m:t>
                                </m:r>
                                <m:d>
                                  <m:dPr>
                                    <m:ctrlPr>
                                      <a:rPr lang="en-US" i="1" dirty="0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𝑛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i="1" dirty="0"/>
                        </a:p>
                      </p:txBody>
                    </p:sp>
                  </mc:Choice>
                  <mc:Fallback xmlns="">
                    <p:sp>
                      <p:nvSpPr>
                        <p:cNvPr id="13" name="TextBox 12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860589" y="3655191"/>
                          <a:ext cx="708373" cy="369332"/>
                        </a:xfrm>
                        <a:prstGeom prst="rect">
                          <a:avLst/>
                        </a:prstGeom>
                        <a:blipFill rotWithShape="1">
                          <a:blip r:embed="rId3"/>
                          <a:stretch>
                            <a:fillRect t="-8197" r="-5172" b="-24590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l-GR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grpSp>
                  <p:nvGrpSpPr>
                    <p:cNvPr id="14" name="Group 13"/>
                    <p:cNvGrpSpPr/>
                    <p:nvPr/>
                  </p:nvGrpSpPr>
                  <p:grpSpPr>
                    <a:xfrm>
                      <a:off x="1218336" y="3645024"/>
                      <a:ext cx="6435524" cy="1640044"/>
                      <a:chOff x="1218336" y="3645024"/>
                      <a:chExt cx="6435524" cy="1640044"/>
                    </a:xfrm>
                  </p:grpSpPr>
                  <p:cxnSp>
                    <p:nvCxnSpPr>
                      <p:cNvPr id="15" name="Straight Arrow Connector 14"/>
                      <p:cNvCxnSpPr/>
                      <p:nvPr/>
                    </p:nvCxnSpPr>
                    <p:spPr>
                      <a:xfrm>
                        <a:off x="1979792" y="4925028"/>
                        <a:ext cx="876986" cy="0"/>
                      </a:xfrm>
                      <a:prstGeom prst="straightConnector1">
                        <a:avLst/>
                      </a:prstGeom>
                      <a:ln w="28575">
                        <a:headEnd type="none" w="med" len="med"/>
                        <a:tailEnd type="none" w="med" len="med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16" name="Group 15"/>
                      <p:cNvGrpSpPr/>
                      <p:nvPr/>
                    </p:nvGrpSpPr>
                    <p:grpSpPr>
                      <a:xfrm>
                        <a:off x="1218336" y="3645024"/>
                        <a:ext cx="6435524" cy="1640044"/>
                        <a:chOff x="1218336" y="3645024"/>
                        <a:chExt cx="6435524" cy="1640044"/>
                      </a:xfrm>
                    </p:grpSpPr>
                    <p:cxnSp>
                      <p:nvCxnSpPr>
                        <p:cNvPr id="17" name="Straight Arrow Connector 16"/>
                        <p:cNvCxnSpPr/>
                        <p:nvPr/>
                      </p:nvCxnSpPr>
                      <p:spPr>
                        <a:xfrm flipV="1">
                          <a:off x="6776874" y="4077032"/>
                          <a:ext cx="876986" cy="40"/>
                        </a:xfrm>
                        <a:prstGeom prst="straightConnector1">
                          <a:avLst/>
                        </a:prstGeom>
                        <a:ln w="28575">
                          <a:headEnd type="none" w="med" len="med"/>
                          <a:tailEnd type="triangle" w="med" len="med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18" name="TextBox 17"/>
                            <p:cNvSpPr txBox="1"/>
                            <p:nvPr/>
                          </p:nvSpPr>
                          <p:spPr>
                            <a:xfrm>
                              <a:off x="5572365" y="3760004"/>
                              <a:ext cx="1204509" cy="686022"/>
                            </a:xfrm>
                            <a:prstGeom prst="rect">
                              <a:avLst/>
                            </a:prstGeom>
                            <a:noFill/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endParaRPr lang="el-GR" sz="1000" dirty="0" smtClean="0">
                                <a:latin typeface="Cambria Math" pitchFamily="18" charset="0"/>
                                <a:ea typeface="Cambria Math" pitchFamily="18" charset="0"/>
                              </a:endParaRPr>
                            </a:p>
                            <a:p>
                              <a:pPr algn="ctr"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sSub>
                                      <m:sSubPr>
                                        <m:ctrlPr>
                                          <a:rPr lang="en-US" b="0" i="1" dirty="0" smtClean="0"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dirty="0" smtClean="0">
                                            <a:latin typeface="Cambria Math"/>
                                            <a:ea typeface="Cambria Math" pitchFamily="18" charset="0"/>
                                          </a:rPr>
                                          <m:t>𝐻</m:t>
                                        </m:r>
                                      </m:e>
                                      <m:sub>
                                        <m:r>
                                          <a:rPr lang="en-US" b="0" i="1" dirty="0" smtClean="0">
                                            <a:latin typeface="Cambria Math"/>
                                            <a:ea typeface="Cambria Math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en-US" i="1" dirty="0" smtClean="0">
                                        <a:latin typeface="Cambria Math"/>
                                        <a:ea typeface="Cambria Math" pitchFamily="18" charset="0"/>
                                      </a:rPr>
                                      <m:t>(</m:t>
                                    </m:r>
                                    <m:sSup>
                                      <m:sSupPr>
                                        <m:ctrlPr>
                                          <a:rPr lang="en-US" b="0" i="1" dirty="0" smtClean="0"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dirty="0" smtClean="0">
                                            <a:latin typeface="Cambria Math"/>
                                            <a:ea typeface="Cambria Math" pitchFamily="18" charset="0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US" b="0" i="1" dirty="0" smtClean="0">
                                            <a:latin typeface="Cambria Math"/>
                                            <a:ea typeface="Cambria Math" pitchFamily="18" charset="0"/>
                                          </a:rPr>
                                          <m:t>𝑗</m:t>
                                        </m:r>
                                        <m:r>
                                          <a:rPr lang="el-GR" b="0" i="1" dirty="0" smtClean="0">
                                            <a:latin typeface="Cambria Math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  <m:r>
                                          <a:rPr lang="en-US" b="0" i="1" dirty="0" smtClean="0">
                                            <a:latin typeface="Cambria Math"/>
                                            <a:ea typeface="Cambria Math" pitchFamily="18" charset="0"/>
                                          </a:rPr>
                                          <m:t>𝑛</m:t>
                                        </m:r>
                                      </m:sup>
                                    </m:sSup>
                                    <m:r>
                                      <a:rPr lang="en-US" i="1" dirty="0" smtClean="0">
                                        <a:latin typeface="Cambria Math"/>
                                        <a:ea typeface="Cambria Math" pitchFamily="18" charset="0"/>
                                      </a:rPr>
                                      <m:t>)</m:t>
                                    </m:r>
                                  </m:oMath>
                                </m:oMathPara>
                              </a14:m>
                              <a:endParaRPr lang="el-GR" i="1" dirty="0" smtClean="0">
                                <a:latin typeface="Cambria Math" pitchFamily="18" charset="0"/>
                                <a:ea typeface="Cambria Math" pitchFamily="18" charset="0"/>
                              </a:endParaRPr>
                            </a:p>
                            <a:p>
                              <a:pPr algn="ctr"/>
                              <a:endParaRPr lang="el-GR" sz="1000" dirty="0" smtClean="0">
                                <a:latin typeface="Cambria Math" pitchFamily="18" charset="0"/>
                                <a:ea typeface="Cambria Math" pitchFamily="18" charset="0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18" name="TextBox 17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5572365" y="3760004"/>
                              <a:ext cx="1204509" cy="686022"/>
                            </a:xfrm>
                            <a:prstGeom prst="rect">
                              <a:avLst/>
                            </a:prstGeom>
                            <a:blipFill rotWithShape="1">
                              <a:blip r:embed="rId4"/>
                              <a:stretch>
                                <a:fillRect r="-1980" b="-1709"/>
                              </a:stretch>
                            </a:blipFill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txBody>
                            <a:bodyPr/>
                            <a:lstStyle/>
                            <a:p>
                              <a:r>
                                <a:rPr lang="el-GR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19" name="TextBox 18"/>
                            <p:cNvSpPr txBox="1"/>
                            <p:nvPr/>
                          </p:nvSpPr>
                          <p:spPr>
                            <a:xfrm>
                              <a:off x="1376274" y="3645024"/>
                              <a:ext cx="504056" cy="369332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(</m:t>
                                    </m:r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)</m:t>
                                    </m:r>
                                  </m:oMath>
                                </m:oMathPara>
                              </a14:m>
                              <a:endParaRPr lang="el-GR" i="1" dirty="0"/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19" name="TextBox 18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1376274" y="3645024"/>
                              <a:ext cx="504056" cy="369332"/>
                            </a:xfrm>
                            <a:prstGeom prst="rect">
                              <a:avLst/>
                            </a:prstGeom>
                            <a:blipFill rotWithShape="1">
                              <a:blip r:embed="rId5"/>
                              <a:stretch>
                                <a:fillRect l="-12048" t="-8333" r="-28916" b="-26667"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l-GR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20" name="TextBox 19"/>
                            <p:cNvSpPr txBox="1"/>
                            <p:nvPr/>
                          </p:nvSpPr>
                          <p:spPr>
                            <a:xfrm>
                              <a:off x="2856778" y="4607960"/>
                              <a:ext cx="1204509" cy="677108"/>
                            </a:xfrm>
                            <a:prstGeom prst="rect">
                              <a:avLst/>
                            </a:prstGeom>
                            <a:noFill/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endParaRPr lang="el-GR" sz="1000" dirty="0" smtClean="0">
                                <a:latin typeface="Cambria Math" pitchFamily="18" charset="0"/>
                                <a:ea typeface="Cambria Math" pitchFamily="18" charset="0"/>
                              </a:endParaRPr>
                            </a:p>
                            <a:p>
                              <a:pPr algn="ctr"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sSub>
                                      <m:sSubPr>
                                        <m:ctrlPr>
                                          <a:rPr lang="en-US" b="0" i="1" dirty="0" smtClean="0"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dirty="0" smtClean="0">
                                            <a:latin typeface="Cambria Math"/>
                                            <a:ea typeface="Cambria Math" pitchFamily="18" charset="0"/>
                                          </a:rPr>
                                          <m:t>h</m:t>
                                        </m:r>
                                      </m:e>
                                      <m:sub>
                                        <m:r>
                                          <a:rPr lang="en-US" b="0" i="1" dirty="0" smtClean="0">
                                            <a:latin typeface="Cambria Math"/>
                                            <a:ea typeface="Cambria Math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i="1" dirty="0" smtClean="0">
                                        <a:latin typeface="Cambria Math"/>
                                        <a:ea typeface="Cambria Math" pitchFamily="18" charset="0"/>
                                      </a:rPr>
                                      <m:t>(</m:t>
                                    </m:r>
                                    <m:r>
                                      <a:rPr lang="en-US" i="1" dirty="0" smtClean="0">
                                        <a:latin typeface="Cambria Math"/>
                                        <a:ea typeface="Cambria Math" pitchFamily="18" charset="0"/>
                                      </a:rPr>
                                      <m:t>𝑛</m:t>
                                    </m:r>
                                    <m:r>
                                      <a:rPr lang="en-US" i="1" dirty="0" smtClean="0">
                                        <a:latin typeface="Cambria Math"/>
                                        <a:ea typeface="Cambria Math" pitchFamily="18" charset="0"/>
                                      </a:rPr>
                                      <m:t>)</m:t>
                                    </m:r>
                                  </m:oMath>
                                </m:oMathPara>
                              </a14:m>
                              <a:endParaRPr lang="el-GR" i="1" dirty="0" smtClean="0">
                                <a:latin typeface="Cambria Math" pitchFamily="18" charset="0"/>
                                <a:ea typeface="Cambria Math" pitchFamily="18" charset="0"/>
                              </a:endParaRPr>
                            </a:p>
                            <a:p>
                              <a:pPr algn="ctr"/>
                              <a:endParaRPr lang="el-GR" sz="1000" dirty="0" smtClean="0">
                                <a:latin typeface="Cambria Math" pitchFamily="18" charset="0"/>
                                <a:ea typeface="Cambria Math" pitchFamily="18" charset="0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20" name="TextBox 19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2856778" y="4607960"/>
                              <a:ext cx="1204509" cy="677108"/>
                            </a:xfrm>
                            <a:prstGeom prst="rect">
                              <a:avLst/>
                            </a:prstGeom>
                            <a:blipFill rotWithShape="1">
                              <a:blip r:embed="rId6"/>
                              <a:stretch>
                                <a:fillRect b="-862"/>
                              </a:stretch>
                            </a:blipFill>
                            <a:ln w="28575">
                              <a:solidFill>
                                <a:schemeClr val="tx1"/>
                              </a:solidFill>
                            </a:ln>
                          </p:spPr>
                          <p:txBody>
                            <a:bodyPr/>
                            <a:lstStyle/>
                            <a:p>
                              <a:r>
                                <a:rPr lang="el-GR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p:cxnSp>
                      <p:nvCxnSpPr>
                        <p:cNvPr id="21" name="Straight Arrow Connector 20"/>
                        <p:cNvCxnSpPr/>
                        <p:nvPr/>
                      </p:nvCxnSpPr>
                      <p:spPr>
                        <a:xfrm flipV="1">
                          <a:off x="1218336" y="4077032"/>
                          <a:ext cx="3384296" cy="40"/>
                        </a:xfrm>
                        <a:prstGeom prst="straightConnector1">
                          <a:avLst/>
                        </a:prstGeom>
                        <a:ln w="28575">
                          <a:headEnd type="none" w="med" len="med"/>
                          <a:tailEnd type="triangle" w="med" len="med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" name="Straight Arrow Connector 21"/>
                        <p:cNvCxnSpPr/>
                        <p:nvPr/>
                      </p:nvCxnSpPr>
                      <p:spPr>
                        <a:xfrm>
                          <a:off x="1979792" y="4077072"/>
                          <a:ext cx="1" cy="864000"/>
                        </a:xfrm>
                        <a:prstGeom prst="straightConnector1">
                          <a:avLst/>
                        </a:prstGeom>
                        <a:ln w="28575">
                          <a:headEnd type="none" w="med" len="med"/>
                          <a:tailEnd type="triangle" w="med" len="med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4" name="Straight Arrow Connector 23"/>
                        <p:cNvCxnSpPr/>
                        <p:nvPr/>
                      </p:nvCxnSpPr>
                      <p:spPr>
                        <a:xfrm>
                          <a:off x="4062688" y="4933848"/>
                          <a:ext cx="720000" cy="0"/>
                        </a:xfrm>
                        <a:prstGeom prst="straightConnector1">
                          <a:avLst/>
                        </a:prstGeom>
                        <a:ln w="28575"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5" name="Straight Arrow Connector 24"/>
                        <p:cNvCxnSpPr/>
                        <p:nvPr/>
                      </p:nvCxnSpPr>
                      <p:spPr>
                        <a:xfrm>
                          <a:off x="4884007" y="4077072"/>
                          <a:ext cx="720000" cy="0"/>
                        </a:xfrm>
                        <a:prstGeom prst="straightConnector1">
                          <a:avLst/>
                        </a:prstGeom>
                        <a:ln w="28575">
                          <a:headEnd type="none" w="med" len="med"/>
                          <a:tailEnd type="triangle" w="med" len="med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6" name="Straight Arrow Connector 25"/>
                        <p:cNvCxnSpPr/>
                        <p:nvPr/>
                      </p:nvCxnSpPr>
                      <p:spPr>
                        <a:xfrm flipH="1">
                          <a:off x="4793879" y="4247920"/>
                          <a:ext cx="2" cy="689911"/>
                        </a:xfrm>
                        <a:prstGeom prst="straightConnector1">
                          <a:avLst/>
                        </a:prstGeom>
                        <a:ln w="28575">
                          <a:headEnd type="triangle" w="med" len="med"/>
                          <a:tailEnd type="none" w="med" len="med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2" name="TextBox 11"/>
                      <p:cNvSpPr txBox="1"/>
                      <p:nvPr/>
                    </p:nvSpPr>
                    <p:spPr>
                      <a:xfrm>
                        <a:off x="5738130" y="1268760"/>
                        <a:ext cx="761376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b="0" i="1" dirty="0" smtClean="0">
                                  <a:latin typeface="Cambria Math"/>
                                </a:rPr>
                                <m:t>𝑤</m:t>
                              </m:r>
                              <m:r>
                                <a:rPr lang="en-US" i="1" dirty="0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i="1" dirty="0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 dirty="0" smtClean="0">
                                  <a:latin typeface="Cambria Math"/>
                                </a:rPr>
                                <m:t>)</m:t>
                              </m:r>
                            </m:oMath>
                          </m:oMathPara>
                        </a14:m>
                        <a:endParaRPr lang="el-GR" i="1" dirty="0"/>
                      </a:p>
                    </p:txBody>
                  </p:sp>
                </mc:Choice>
                <mc:Fallback xmlns="">
                  <p:sp>
                    <p:nvSpPr>
                      <p:cNvPr id="12" name="TextBox 11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5738130" y="1268760"/>
                        <a:ext cx="761376" cy="369332"/>
                      </a:xfrm>
                      <a:prstGeom prst="rect">
                        <a:avLst/>
                      </a:prstGeom>
                      <a:blipFill rotWithShape="1">
                        <a:blip r:embed="rId7"/>
                        <a:stretch>
                          <a:fillRect t="-8333" r="-4800" b="-26667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l-GR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sp>
              <p:nvSpPr>
                <p:cNvPr id="10" name="Oval 9"/>
                <p:cNvSpPr/>
                <p:nvPr/>
              </p:nvSpPr>
              <p:spPr>
                <a:xfrm>
                  <a:off x="5450218" y="1530000"/>
                  <a:ext cx="359920" cy="36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+</a:t>
                  </a:r>
                  <a:endParaRPr lang="el-GR" dirty="0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64797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4</a:t>
            </a:r>
            <a:r>
              <a:rPr lang="el-GR" dirty="0" smtClean="0"/>
              <a:t>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𝑗𝑛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/2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/2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𝑗𝑛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dirty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𝑛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𝜋</m:t>
                                      </m:r>
                                    </m:num>
                                    <m:den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Άρα, η κρουστική απόκριση του συνολικού συστήματος </a:t>
                </a:r>
                <a:r>
                  <a:rPr lang="el-GR" sz="1800" dirty="0" smtClean="0"/>
                  <a:t>είναι: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h</m:t>
                      </m:r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n-US" sz="1800" i="1" dirty="0" smtClean="0">
                          <a:latin typeface="Cambria Math"/>
                        </a:rPr>
                        <m:t>𝑛</m:t>
                      </m:r>
                      <m:r>
                        <a:rPr lang="en-US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 i="0" dirty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0" i="1" dirty="0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𝜋</m:t>
                                  </m:r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/2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 i="0" dirty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𝑛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𝜋</m:t>
                                  </m:r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/2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Για </a:t>
                </a:r>
                <a:r>
                  <a:rPr lang="el-GR" sz="1800" dirty="0"/>
                  <a:t>να βρεθεί η απόκριση συχνότητας, παρατηρούμε </a:t>
                </a:r>
                <a:r>
                  <a:rPr lang="el-GR" sz="1800" dirty="0" smtClean="0"/>
                  <a:t>ότι: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𝑊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 dirty="0" err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 dirty="0" err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 dirty="0" err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r>
                      <a:rPr lang="el-GR" sz="1800" i="1" dirty="0">
                        <a:latin typeface="Cambria Math"/>
                      </a:rPr>
                      <m:t>=1−</m:t>
                    </m:r>
                    <m:sSup>
                      <m:sSupPr>
                        <m:ctrlPr>
                          <a:rPr lang="en-US" sz="18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>
                            <a:latin typeface="Cambria Math"/>
                          </a:rPr>
                          <m:t>−</m:t>
                        </m:r>
                        <m:r>
                          <a:rPr lang="en-US" sz="1800" i="1" dirty="0">
                            <a:latin typeface="Cambria Math"/>
                          </a:rPr>
                          <m:t>𝑗</m:t>
                        </m:r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sup>
                    </m:sSup>
                  </m:oMath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Επομένως, </a:t>
                </a:r>
                <a:r>
                  <a:rPr lang="el-GR" sz="1800" dirty="0" smtClean="0"/>
                  <a:t>είναι: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 err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r>
                        <a:rPr lang="en-US" sz="1800" i="1" dirty="0">
                          <a:latin typeface="Cambria Math"/>
                        </a:rPr>
                        <m:t>𝑊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  <m:r>
                                <a:rPr lang="el-GR" sz="1800" i="1" dirty="0">
                                  <a:latin typeface="Cambria Math"/>
                                </a:rPr>
                                <m:t>   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≤</m:t>
                              </m:r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0    </m:t>
                              </m:r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l-GR" sz="1800" i="1" dirty="0">
                                  <a:latin typeface="Cambria Math"/>
                                </a:rPr>
                                <m:t>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≤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𝜋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b="-1693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15843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5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Ένα ΓΑΚΜ σύστημα </a:t>
                </a:r>
                <a:r>
                  <a:rPr lang="el-GR" sz="1800" dirty="0"/>
                  <a:t>περιγράφεται από τη </a:t>
                </a:r>
                <a:r>
                  <a:rPr lang="el-GR" sz="1800" dirty="0" smtClean="0"/>
                  <a:t>ΓΕΔΣΣ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)=0.5</m:t>
                    </m:r>
                    <m:r>
                      <a:rPr lang="el-GR" sz="1800" i="1" dirty="0">
                        <a:latin typeface="Cambria Math"/>
                      </a:rPr>
                      <m:t>𝑦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−1)+</m:t>
                    </m:r>
                    <m:r>
                      <a:rPr lang="el-GR" sz="1800" i="1" dirty="0">
                        <a:latin typeface="Cambria Math"/>
                      </a:rPr>
                      <m:t>𝑏𝑥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.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(α) Να </a:t>
                </a:r>
                <a:r>
                  <a:rPr lang="el-GR" sz="1800" dirty="0"/>
                  <a:t>προσδιοριστεί η τιμή του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𝑏</m:t>
                    </m:r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έτσι ώστε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𝐻</m:t>
                        </m:r>
                        <m:d>
                          <m:d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800" i="1" dirty="0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𝜔</m:t>
                                </m:r>
                              </m:sup>
                            </m:sSup>
                          </m:e>
                        </m:d>
                      </m:e>
                    </m:d>
                    <m:r>
                      <a:rPr lang="el-GR" sz="1800" b="0" i="1" dirty="0" smtClean="0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/>
                  <a:t> 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=0 </m:t>
                    </m:r>
                  </m:oMath>
                </a14:m>
                <a:r>
                  <a:rPr lang="en-US" sz="1800" dirty="0" smtClean="0"/>
                  <a:t>.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dirty="0" smtClean="0"/>
                  <a:t>(</a:t>
                </a:r>
                <a:r>
                  <a:rPr lang="el-GR" sz="1800" dirty="0" smtClean="0"/>
                  <a:t>β</a:t>
                </a:r>
                <a:r>
                  <a:rPr lang="en-US" sz="1800" dirty="0" smtClean="0"/>
                  <a:t>) </a:t>
                </a:r>
                <a:r>
                  <a:rPr lang="el-GR" sz="1800" dirty="0" smtClean="0"/>
                  <a:t>Να βρεθεί </a:t>
                </a:r>
                <a:r>
                  <a:rPr lang="el-GR" sz="1800" dirty="0"/>
                  <a:t>το σημείο ημίσειας ισχύος (δηλαδή η συχνότητα στην οποία το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𝐻</m:t>
                            </m:r>
                            <m:d>
                              <m:dPr>
                                <m:ctrlPr>
                                  <a:rPr lang="el-GR" sz="1800" i="1" dirty="0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l-GR" sz="1800" i="1" dirty="0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sz="1800" i="1" dirty="0" smtClean="0"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l-GR" sz="1800" i="1" dirty="0" smtClean="0">
                                        <a:latin typeface="Cambria Math"/>
                                      </a:rPr>
                                      <m:t>𝑗</m:t>
                                    </m:r>
                                    <m:r>
                                      <a:rPr lang="el-GR" sz="1800" i="1" dirty="0" smtClean="0">
                                        <a:latin typeface="Cambria Math"/>
                                      </a:rPr>
                                      <m:t>𝜔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l-GR" sz="1800" dirty="0"/>
                  <a:t> ισούται με το μισό της μέγιστης τιμής του, που λαμβάνεται 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 smtClean="0"/>
                  <a:t>).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 Η </a:t>
                </a:r>
                <a:r>
                  <a:rPr lang="el-GR" sz="1800" dirty="0"/>
                  <a:t>απόκριση συχνότητας του συστήματος </a:t>
                </a:r>
                <a:r>
                  <a:rPr lang="el-GR" sz="1800" dirty="0" smtClean="0"/>
                  <a:t>είναι: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1800" i="1" dirty="0" smtClean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 dirty="0" smtClean="0"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el-GR" sz="1800" i="1" dirty="0" smtClean="0">
                            <a:latin typeface="Cambria Math"/>
                          </a:rPr>
                          <m:t>1−0.5</m:t>
                        </m:r>
                        <m:sSup>
                          <m:sSup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1800" i="1" dirty="0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den>
                    </m:f>
                  </m:oMath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Επειδή: </a:t>
                </a:r>
                <a:endParaRPr lang="en-US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𝐻</m:t>
                              </m:r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𝜔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1−0.5</m:t>
                              </m:r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1−0.5</m:t>
                              </m:r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1.25−</m:t>
                          </m:r>
                          <m:func>
                            <m:func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smtClean="0"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Είναι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𝐻</m:t>
                        </m:r>
                        <m:d>
                          <m:d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800" i="1" dirty="0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𝜔</m:t>
                                </m:r>
                              </m:sup>
                            </m:sSup>
                          </m:e>
                        </m:d>
                      </m:e>
                    </m:d>
                    <m:r>
                      <a:rPr lang="el-GR" sz="1800" b="0" i="1" dirty="0" smtClean="0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/>
                  <a:t> 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800" i="1" dirty="0" smtClean="0">
                        <a:latin typeface="Cambria Math"/>
                      </a:rPr>
                      <m:t>/(1.25−1)=1</m:t>
                    </m:r>
                  </m:oMath>
                </a14:m>
                <a:r>
                  <a:rPr lang="el-GR" sz="1800" dirty="0" smtClean="0"/>
                  <a:t>. Άρα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𝑏</m:t>
                    </m:r>
                    <m:r>
                      <a:rPr lang="el-GR" sz="1800" i="1" dirty="0" smtClean="0">
                        <a:latin typeface="Cambria Math"/>
                      </a:rPr>
                      <m:t>=±0.5</m:t>
                    </m:r>
                  </m:oMath>
                </a14:m>
                <a:r>
                  <a:rPr lang="el-GR" sz="1800" dirty="0" smtClean="0"/>
                  <a:t> 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Για το </a:t>
                </a:r>
                <a:r>
                  <a:rPr lang="el-GR" sz="1800" dirty="0"/>
                  <a:t>σημείο ημίσειας ισχύος, </a:t>
                </a:r>
                <a:r>
                  <a:rPr lang="el-GR" sz="1800" dirty="0" smtClean="0"/>
                  <a:t>υπολογίζουμε </a:t>
                </a:r>
                <a:r>
                  <a:rPr lang="el-GR" sz="1800" dirty="0"/>
                  <a:t>τη συχνότητα για την οποία </a:t>
                </a:r>
                <a:r>
                  <a:rPr lang="el-GR" sz="1800" dirty="0" smtClean="0"/>
                  <a:t>ισχύει: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𝐻</m:t>
                              </m:r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𝜔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0.25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1.25−</m:t>
                          </m:r>
                          <m:func>
                            <m:func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smtClean="0"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func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=0.5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Αυτό </a:t>
                </a:r>
                <a:r>
                  <a:rPr lang="el-GR" sz="1800" dirty="0"/>
                  <a:t>συμβαίνει </a:t>
                </a:r>
                <a:r>
                  <a:rPr lang="el-GR" sz="1800" dirty="0" smtClean="0"/>
                  <a:t>όταν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1" dirty="0" smtClean="0">
                        <a:latin typeface="Cambria Math"/>
                      </a:rPr>
                      <m:t>cos</m:t>
                    </m:r>
                    <m:r>
                      <a:rPr lang="el-GR" sz="1800" i="1" dirty="0" smtClean="0">
                        <a:latin typeface="Cambria Math"/>
                      </a:rPr>
                      <m:t>⁡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=0.75</m:t>
                    </m:r>
                  </m:oMath>
                </a14:m>
                <a:r>
                  <a:rPr lang="el-GR" sz="1800" dirty="0" smtClean="0"/>
                  <a:t> ή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=0.23</m:t>
                    </m:r>
                    <m:r>
                      <a:rPr lang="el-GR" sz="1800" i="1" dirty="0" smtClean="0">
                        <a:latin typeface="Cambria Math"/>
                      </a:rPr>
                      <m:t>𝜋</m:t>
                    </m:r>
                  </m:oMath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b="-10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0060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6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Να υπολογιστεί ο 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DTFT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 του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𝑢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+3)</m:t>
                    </m:r>
                  </m:oMath>
                </a14:m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>
                    <a:solidFill>
                      <a:schemeClr val="tx1"/>
                    </a:solidFill>
                  </a:rPr>
                  <a:t>Απάντηση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: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Χρησιμοποιοώντας τον ορισμό του 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DTFT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 έχουμε: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=−3</m:t>
                          </m:r>
                        </m:sub>
                        <m:sup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  <m:sSup>
                        <m:sSup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𝑗𝑛</m:t>
                          </m:r>
                          <m:r>
                            <a:rPr lang="el-GR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𝜔</m:t>
                          </m:r>
                        </m:sup>
                      </m:sSup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=−3</m:t>
                          </m:r>
                        </m:sub>
                        <m:sup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sSup>
                                    <m:sSup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𝜔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  <m:r>
                        <a:rPr lang="en-US" sz="18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−3</m:t>
                          </m:r>
                        </m:sup>
                      </m:sSup>
                      <m:nary>
                        <m:naryPr>
                          <m:chr m:val="∑"/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sSup>
                                    <m:sSup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𝜔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8</m:t>
                              </m:r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  <m:r>
                                    <a:rPr lang="el-GR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50498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7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ο </a:t>
                </a:r>
                <a:r>
                  <a:rPr lang="en-US" sz="1800" dirty="0" smtClean="0"/>
                  <a:t>DTFT</a:t>
                </a:r>
                <a:r>
                  <a:rPr lang="el-GR" sz="1800" dirty="0" smtClean="0"/>
                  <a:t> του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eqArrPr>
                          <m:e>
                            <m:sSup>
                              <m:sSup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l-GR" sz="18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l-GR" sz="18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l-GR" sz="1800" i="1">
                                            <a:latin typeface="Cambria Math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l-GR" sz="1800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l-GR" sz="1800" i="1">
                                    <a:latin typeface="Cambria Math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l-GR" sz="1800" i="1">
                                <a:latin typeface="Cambria Math"/>
                              </a:rPr>
                              <m:t>     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𝑛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=0,2,4,…</m:t>
                            </m:r>
                          </m:e>
                          <m:e>
                            <m:r>
                              <a:rPr lang="el-GR" sz="1800" i="1">
                                <a:latin typeface="Cambria Math"/>
                              </a:rPr>
                              <m:t>0                      </m:t>
                            </m:r>
                            <m:r>
                              <m:rPr>
                                <m:sty m:val="p"/>
                              </m:rPr>
                              <a:rPr lang="el-GR" sz="1800" i="0">
                                <a:latin typeface="Cambria Math"/>
                              </a:rPr>
                              <m:t>αλλού</m:t>
                            </m:r>
                          </m:e>
                        </m:eqArr>
                      </m:e>
                    </m:d>
                  </m:oMath>
                </a14:m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</a:t>
                </a:r>
                <a:r>
                  <a:rPr lang="el-GR" sz="1800" dirty="0"/>
                  <a:t>Χρησιμοποιοώντας τον ορισμό του </a:t>
                </a:r>
                <a:r>
                  <a:rPr lang="en-US" sz="1800" dirty="0"/>
                  <a:t>DTFT</a:t>
                </a:r>
                <a:r>
                  <a:rPr lang="el-GR" sz="1800" dirty="0"/>
                  <a:t> έχουμε: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pt-B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/>
                        </a:rPr>
                        <m:t>𝑋</m:t>
                      </m:r>
                      <m:r>
                        <a:rPr lang="pt-BR" sz="1800" i="1" dirty="0" smtClean="0">
                          <a:latin typeface="Cambria Math"/>
                        </a:rPr>
                        <m:t> (</m:t>
                      </m:r>
                      <m:r>
                        <a:rPr lang="pt-BR" sz="1800" i="1" dirty="0" smtClean="0">
                          <a:latin typeface="Cambria Math"/>
                        </a:rPr>
                        <m:t>𝑛</m:t>
                      </m:r>
                      <m:r>
                        <a:rPr lang="pt-BR" sz="1800" i="1" dirty="0" smtClean="0">
                          <a:latin typeface="Cambria Math"/>
                        </a:rPr>
                        <m:t>)=</m:t>
                      </m:r>
                      <m:nary>
                        <m:naryPr>
                          <m:chr m:val="∑"/>
                          <m:ctrlPr>
                            <a:rPr lang="pt-B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pt-BR" sz="180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pt-BR" sz="1800" i="1" dirty="0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pt-BR" sz="1800" i="1" dirty="0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b="0" i="1" dirty="0" smtClean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pt-B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pt-BR" sz="1800" i="1" dirty="0" smtClean="0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sSup>
                            <m:sSupPr>
                              <m:ctrlPr>
                                <a:rPr lang="pt-B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pt-B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pt-B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pt-BR" sz="1800" i="1" dirty="0" smtClean="0">
                                  <a:latin typeface="Cambria Math"/>
                                </a:rPr>
                                <m:t>𝑗𝑛</m:t>
                              </m:r>
                              <m:r>
                                <a:rPr lang="pt-B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nary>
                      <m:r>
                        <a:rPr lang="pt-BR" sz="180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pt-B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pt-BR" sz="180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pt-BR" sz="1800" i="1" dirty="0" smtClean="0">
                              <a:latin typeface="Cambria Math"/>
                            </a:rPr>
                            <m:t>=0,2,4,…</m:t>
                          </m:r>
                        </m:sub>
                        <m:sup>
                          <m:r>
                            <a:rPr lang="pt-BR" sz="1800" i="1" dirty="0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pt-B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pt-B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pt-BR" sz="1800" i="1" dirty="0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pt-BR" sz="1800" i="1" dirty="0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pt-BR" sz="1800" i="1" dirty="0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pt-BR" sz="1800" i="1" dirty="0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sSup>
                            <m:sSupPr>
                              <m:ctrlPr>
                                <a:rPr lang="pt-B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pt-B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pt-B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pt-BR" sz="1800" i="1" dirty="0" smtClean="0">
                                  <a:latin typeface="Cambria Math"/>
                                </a:rPr>
                                <m:t>𝑗𝑛</m:t>
                              </m:r>
                              <m:r>
                                <a:rPr lang="pt-B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  <m:r>
                            <a:rPr lang="pt-BR" sz="1800" i="1" dirty="0">
                              <a:latin typeface="Cambria Math"/>
                            </a:rPr>
                            <m:t>=</m:t>
                          </m:r>
                          <m:nary>
                            <m:naryPr>
                              <m:chr m:val="∑"/>
                              <m:ctrlPr>
                                <a:rPr lang="pt-BR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pt-BR" sz="1800" i="1" dirty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pt-BR" sz="1800" i="1" dirty="0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pt-BR" sz="1800" i="1" dirty="0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pt-B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pt-B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pt-BR" sz="1800" i="1" dirty="0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pt-BR" sz="1800" i="1" dirty="0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pt-BR" sz="1800" i="1" dirty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pt-BR" sz="1800" i="1" dirty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pt-BR" sz="1800" i="1" dirty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pt-B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pt-BR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pt-BR" sz="1800" i="1" dirty="0">
                                      <a:latin typeface="Cambria Math"/>
                                    </a:rPr>
                                    <m:t>−2</m:t>
                                  </m:r>
                                  <m:r>
                                    <a:rPr lang="pt-BR" sz="1800" i="1" dirty="0">
                                      <a:latin typeface="Cambria Math"/>
                                    </a:rPr>
                                    <m:t>𝑗𝑛</m:t>
                                  </m:r>
                                  <m:r>
                                    <a:rPr lang="pt-BR" sz="1800" i="1" dirty="0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nary>
                          <m:r>
                            <a:rPr lang="pt-BR" sz="1800" i="1" dirty="0">
                              <a:latin typeface="Cambria Math"/>
                            </a:rPr>
                            <m:t>=</m:t>
                          </m:r>
                          <m:nary>
                            <m:naryPr>
                              <m:chr m:val="∑"/>
                              <m:ctrlPr>
                                <a:rPr lang="pt-BR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pt-BR" sz="1800" i="1" dirty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pt-BR" sz="1800" i="1" dirty="0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pt-BR" sz="1800" i="1" dirty="0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pt-B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pt-B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pt-BR" sz="1800" i="1" dirty="0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pt-BR" sz="1800" i="1" dirty="0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pt-BR" sz="1800" i="1" dirty="0">
                                              <a:latin typeface="Cambria Math"/>
                                            </a:rPr>
                                            <m:t>4</m:t>
                                          </m:r>
                                        </m:den>
                                      </m:f>
                                      <m:sSup>
                                        <m:sSupPr>
                                          <m:ctrlPr>
                                            <a:rPr lang="pt-BR" sz="1800" i="1" dirty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pt-BR" sz="1800" i="1" dirty="0">
                                              <a:latin typeface="Cambria Math"/>
                                            </a:rPr>
                                            <m:t>𝑒</m:t>
                                          </m:r>
                                        </m:e>
                                        <m:sup>
                                          <m:r>
                                            <a:rPr lang="pt-BR" sz="1800" i="1" dirty="0">
                                              <a:latin typeface="Cambria Math"/>
                                            </a:rPr>
                                            <m:t>−2</m:t>
                                          </m:r>
                                          <m:r>
                                            <a:rPr lang="pt-BR" sz="1800" i="1" dirty="0">
                                              <a:latin typeface="Cambria Math"/>
                                            </a:rPr>
                                            <m:t>𝑗</m:t>
                                          </m:r>
                                          <m:r>
                                            <a:rPr lang="pt-B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pt-BR" sz="1800" i="1" dirty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e>
                          </m:nary>
                          <m:r>
                            <a:rPr lang="pt-BR" sz="1800" i="1" dirty="0">
                              <a:latin typeface="Cambria Math"/>
                            </a:rPr>
                            <m:t> =</m:t>
                          </m:r>
                          <m:f>
                            <m:fPr>
                              <m:ctrlPr>
                                <a:rPr lang="pt-B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pt-B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pt-BR" sz="1800" i="1" dirty="0">
                                  <a:latin typeface="Cambria Math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pt-B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pt-BR" sz="1800" i="1" dirty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pt-BR" sz="1800" i="1" dirty="0"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pt-B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pt-BR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pt-BR" sz="1800" i="1" dirty="0">
                                      <a:latin typeface="Cambria Math"/>
                                    </a:rPr>
                                    <m:t>−2</m:t>
                                  </m:r>
                                  <m:r>
                                    <a:rPr lang="pt-BR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pt-BR" sz="1800" i="1" dirty="0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pt-B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pt-B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pt-B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22324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Μετασχηματισμός </a:t>
            </a:r>
            <a:r>
              <a:rPr lang="en-US" dirty="0" smtClean="0"/>
              <a:t>Fourier </a:t>
            </a:r>
            <a:r>
              <a:rPr lang="el-GR" dirty="0" smtClean="0"/>
              <a:t>Διακριτού Χρόνου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l-GR" dirty="0" smtClean="0"/>
              <a:t>Μετασχηματισμός </a:t>
            </a:r>
            <a:r>
              <a:rPr lang="en-US" dirty="0"/>
              <a:t>Fourier</a:t>
            </a:r>
            <a:r>
              <a:rPr lang="el-GR" dirty="0"/>
              <a:t> Διακριτού Χρόνου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l-GR" dirty="0"/>
              <a:t>Ιδιότητες </a:t>
            </a:r>
            <a:r>
              <a:rPr lang="en-US" dirty="0"/>
              <a:t>DTFT</a:t>
            </a:r>
          </a:p>
          <a:p>
            <a:pPr>
              <a:lnSpc>
                <a:spcPct val="150000"/>
              </a:lnSpc>
            </a:pPr>
            <a:r>
              <a:rPr lang="el-GR" dirty="0"/>
              <a:t>Εφαρμογές </a:t>
            </a:r>
            <a:r>
              <a:rPr lang="en-US" dirty="0"/>
              <a:t>DTFT</a:t>
            </a:r>
          </a:p>
          <a:p>
            <a:pPr lvl="1">
              <a:lnSpc>
                <a:spcPct val="150000"/>
              </a:lnSpc>
            </a:pPr>
            <a:r>
              <a:rPr lang="el-GR" dirty="0"/>
              <a:t>Υπολογισμός Απόκρισης Συχνότητας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l-GR" dirty="0"/>
              <a:t>Επίλυση Εξισώσεων Διαφορών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l-GR" dirty="0"/>
              <a:t>Αντίστροφα </a:t>
            </a:r>
            <a:r>
              <a:rPr lang="el-GR" dirty="0" smtClean="0"/>
              <a:t>Συστήματα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915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n-US" dirty="0"/>
              <a:t>8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Να υπολογιστεί ο 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DTFT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 του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sup>
                    </m:sSup>
                    <m:func>
                      <m:funcPr>
                        <m:ctrlP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l-G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𝑠𝑖𝑛</m:t>
                        </m:r>
                      </m:fName>
                      <m:e>
                        <m:d>
                          <m:d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𝑛</m:t>
                            </m:r>
                            <m:sSub>
                              <m:sSubPr>
                                <m:ctrlPr>
                                  <a:rPr lang="el-GR" sz="18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8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𝑢</m:t>
                        </m:r>
                        <m:d>
                          <m:dPr>
                            <m:ctrlPr>
                              <a:rPr lang="el-GR" sz="1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func>
                  </m:oMath>
                </a14:m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l-GR" sz="1800" b="1" u="sng" dirty="0" smtClean="0">
                    <a:solidFill>
                      <a:schemeClr val="tx1"/>
                    </a:solidFill>
                  </a:rPr>
                  <a:t>Απάντηση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: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Με τον τύπο του 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Euler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 εκφράζουμε το ημίτονο σε άθροισμα μιγαδικών συναρτήσεων και κατόπιν υπολογίζουμε τον </a:t>
                </a:r>
                <a:r>
                  <a:rPr lang="en-US" sz="1800" dirty="0" smtClean="0">
                    <a:solidFill>
                      <a:schemeClr val="tx1"/>
                    </a:solidFill>
                  </a:rPr>
                  <a:t>DTFT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 κάθε όρου. Έχουμε:</a:t>
                </a:r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 dirty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𝑗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𝑗𝑛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sup>
                          </m:sSup>
                          <m: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𝑗𝑛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sup>
                          </m:sSup>
                        </m:e>
                      </m:d>
                      <m:r>
                        <a:rPr lang="el-GR" sz="1800" b="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1800" i="1" dirty="0">
                          <a:solidFill>
                            <a:schemeClr val="tx1"/>
                          </a:solidFill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l-GR" sz="1800" dirty="0">
                    <a:solidFill>
                      <a:schemeClr val="tx1"/>
                    </a:solidFill>
                  </a:rPr>
                  <a:t>Ο </a:t>
                </a:r>
                <a:r>
                  <a:rPr lang="en-US" sz="1800" dirty="0">
                    <a:solidFill>
                      <a:schemeClr val="tx1"/>
                    </a:solidFill>
                  </a:rPr>
                  <a:t>DTFT </a:t>
                </a:r>
                <a:r>
                  <a:rPr lang="el-GR" sz="1800" dirty="0">
                    <a:solidFill>
                      <a:schemeClr val="tx1"/>
                    </a:solidFill>
                  </a:rPr>
                  <a:t>του πρώτου όρου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είναι:</a:t>
                </a:r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𝑗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𝑗𝑛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sup>
                          </m:sSup>
                          <m:sSup>
                            <m:sSupPr>
                              <m:ctrlP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𝑗𝑛</m:t>
                              </m:r>
                              <m: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nary>
                      <m:r>
                        <a:rPr lang="el-GR" sz="1800" i="1" dirty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𝑗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 err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𝑎</m:t>
                                  </m:r>
                                  <m:sSup>
                                    <m:sSupPr>
                                      <m:ctrlPr>
                                        <a:rPr lang="en-US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 dirty="0" err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𝑗</m:t>
                                      </m:r>
                                      <m:d>
                                        <m:dPr>
                                          <m:ctrlPr>
                                            <a:rPr lang="en-US" sz="1800" i="1" dirty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l-GR" sz="1800" i="1" dirty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  <m:r>
                                            <a:rPr lang="el-GR" sz="1800" i="1" dirty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l-GR" sz="1800" i="1" dirty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 dirty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l-GR" sz="1800" i="1" dirty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  <m:r>
                        <a:rPr lang="en-US" sz="1800" i="1" dirty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𝑗</m:t>
                          </m:r>
                        </m:den>
                      </m:f>
                      <m:f>
                        <m:fPr>
                          <m:ctrlP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1−</m:t>
                          </m:r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</m:t>
                          </m:r>
                          <m:sSup>
                            <m:sSupPr>
                              <m:ctrlP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l-GR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Ο </a:t>
                </a:r>
                <a:r>
                  <a:rPr lang="en-US" sz="1800" dirty="0">
                    <a:solidFill>
                      <a:schemeClr val="tx1"/>
                    </a:solidFill>
                  </a:rPr>
                  <a:t>DTFT </a:t>
                </a:r>
                <a:r>
                  <a:rPr lang="el-GR" sz="1800" dirty="0">
                    <a:solidFill>
                      <a:schemeClr val="tx1"/>
                    </a:solidFill>
                  </a:rPr>
                  <a:t>του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δεύτερου όρου </a:t>
                </a:r>
                <a:r>
                  <a:rPr lang="el-GR" sz="1800" dirty="0">
                    <a:solidFill>
                      <a:schemeClr val="tx1"/>
                    </a:solidFill>
                  </a:rPr>
                  <a:t>είναι:</a:t>
                </a:r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𝑗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𝑗𝑛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sup>
                          </m:sSup>
                          <m:sSup>
                            <m:sSupPr>
                              <m:ctrlP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𝑗𝑛</m:t>
                              </m:r>
                              <m: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nary>
                      <m:r>
                        <a:rPr lang="el-GR" sz="1800" i="1" dirty="0">
                          <a:solidFill>
                            <a:schemeClr val="tx1"/>
                          </a:solidFill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𝑗</m:t>
                          </m:r>
                        </m:den>
                      </m:f>
                      <m:f>
                        <m:fPr>
                          <m:ctrlP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1−</m:t>
                          </m:r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</m:t>
                          </m:r>
                          <m:sSup>
                            <m:sSupPr>
                              <m:ctrlP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l-GR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l-GR" sz="1800" dirty="0">
                    <a:solidFill>
                      <a:schemeClr val="tx1"/>
                    </a:solidFill>
                  </a:rPr>
                  <a:t>Επομένως, 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είναι:</a:t>
                </a:r>
                <a:endParaRPr lang="el-GR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spcBef>
                    <a:spcPts val="400"/>
                  </a:spcBef>
                  <a:spcAft>
                    <a:spcPts val="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 dirty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𝑗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1−</m:t>
                              </m:r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</m:t>
                              </m:r>
                              <m:sSup>
                                <m:sSupPr>
                                  <m:ctrlP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𝑗</m:t>
                                  </m:r>
                                  <m:d>
                                    <m:dPr>
                                      <m:ctrlPr>
                                        <a:rPr lang="en-US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l-GR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l-GR" sz="1800" i="1" dirty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 dirty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l-GR" sz="1800" i="1" dirty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sup>
                              </m:sSup>
                            </m:den>
                          </m:f>
                          <m:f>
                            <m:fPr>
                              <m:ctrlP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1−</m:t>
                              </m:r>
                              <m:r>
                                <a:rPr lang="en-US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</m:t>
                              </m:r>
                              <m:sSup>
                                <m:sSupPr>
                                  <m:ctrlP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 err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𝑗</m:t>
                                  </m:r>
                                  <m:d>
                                    <m:dPr>
                                      <m:ctrlPr>
                                        <a:rPr lang="en-US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l-GR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l-GR" sz="1800" i="1" dirty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 dirty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l-GR" sz="1800" i="1" dirty="0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sup>
                              </m:sSup>
                            </m:den>
                          </m:f>
                        </m:e>
                      </m:d>
                      <m:r>
                        <a:rPr lang="el-GR" sz="1800" i="1" dirty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</m:t>
                              </m:r>
                              <m:func>
                                <m:funcPr>
                                  <m:ctrlP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l-GR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d>
                          <m:sSup>
                            <m:sSupPr>
                              <m:ctrlP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num>
                        <m:den>
                          <m: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1−</m:t>
                          </m:r>
                          <m:d>
                            <m:dPr>
                              <m:ctrlP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</m:t>
                              </m:r>
                              <m:func>
                                <m:funcPr>
                                  <m:ctrlPr>
                                    <a:rPr lang="en-US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dirty="0" err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l-GR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 dirty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d>
                          <m:sSup>
                            <m:sSupPr>
                              <m:ctrlP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  <m: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−2</m:t>
                              </m:r>
                              <m:r>
                                <a:rPr lang="en-US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96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86631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/>
              <a:t>9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βρεθεί ο αντίστροφος DTFT της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1800" i="1" dirty="0" smtClean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1800" i="1" dirty="0" smtClean="0">
                            <a:latin typeface="Cambria Math"/>
                          </a:rPr>
                          <m:t>cos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800" b="1" u="sng" dirty="0" smtClean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Ο DTFT </a:t>
                </a:r>
                <a:r>
                  <a:rPr lang="el-GR" sz="1800" dirty="0"/>
                  <a:t>της καθυστερημένης μοναδιαίας ώσης </a:t>
                </a:r>
                <a:r>
                  <a:rPr lang="el-GR" sz="1800" dirty="0" smtClean="0"/>
                  <a:t>είναι:</a:t>
                </a:r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l-GR" sz="1800" i="1" dirty="0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groupChr>
                        <m:groupChrPr>
                          <m:chr m:val="⇔"/>
                          <m:vertJc m:val="bot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l-GR" sz="1800" i="1" dirty="0">
                              <a:latin typeface="Cambria Math"/>
                            </a:rPr>
                            <m:t>𝐷𝑇𝐹𝑇</m:t>
                          </m:r>
                        </m:e>
                      </m:groupCh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l-GR" sz="1800" i="1" dirty="0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sup>
                      </m:sSup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sz="1800" dirty="0" smtClean="0"/>
                  <a:t>Αναπτύσσουμε την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1800" i="1" dirty="0" smtClean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1800" i="1" dirty="0" smtClean="0">
                            <a:latin typeface="Cambria Math"/>
                          </a:rPr>
                          <m:t>cos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σε εκθετικούς μιγαδικούς όρους:</a:t>
                </a:r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sup>
                      </m:sSup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r>
                  <a:rPr lang="el-GR" sz="1800" dirty="0"/>
                  <a:t>Επομένως, ο αντίστροφος </a:t>
                </a:r>
                <a:r>
                  <a:rPr lang="el-GR" sz="1800" dirty="0" smtClean="0"/>
                  <a:t>DTFT, δηλ. 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είναι:</a:t>
                </a:r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300"/>
                  </a:spcBef>
                  <a:spcAft>
                    <a:spcPts val="3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+2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−2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32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2232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r>
              <a:rPr lang="en-US" dirty="0" smtClean="0"/>
              <a:t>0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dirty="0" smtClean="0"/>
                  <a:t>Ένα ΓΑΚΜ σύστημα </a:t>
                </a:r>
                <a:r>
                  <a:rPr lang="el-GR" sz="1800" dirty="0"/>
                  <a:t>έχει απόκριση </a:t>
                </a:r>
                <a:r>
                  <a:rPr lang="el-GR" sz="1800" dirty="0" smtClean="0"/>
                  <a:t>συχνότητας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1800" i="1" dirty="0" smtClean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𝑗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sup>
                    </m:sSup>
                    <m:f>
                      <m:f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 dirty="0" smtClean="0">
                            <a:latin typeface="Cambria Math"/>
                          </a:rPr>
                          <m:t>1.1+</m:t>
                        </m:r>
                        <m:func>
                          <m:func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l-GR" sz="1800" i="0" dirty="0" smtClean="0">
                                <a:latin typeface="Cambria Math"/>
                              </a:rPr>
                              <m:t>cos</m:t>
                            </m:r>
                          </m:fName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e>
                        </m:func>
                      </m:den>
                    </m:f>
                  </m:oMath>
                </a14:m>
                <a:r>
                  <a:rPr lang="el-GR" sz="1800" dirty="0" smtClean="0"/>
                  <a:t>. Να </a:t>
                </a:r>
                <a:r>
                  <a:rPr lang="el-GR" sz="1800" dirty="0"/>
                  <a:t>βρεθεί μια ΓΕΔΣΣ με την οποία να </a:t>
                </a:r>
                <a:r>
                  <a:rPr lang="el-GR" sz="1800" dirty="0" smtClean="0"/>
                  <a:t>συνδέονται </a:t>
                </a:r>
                <a:r>
                  <a:rPr lang="el-GR" sz="1800" dirty="0"/>
                  <a:t>η είσοδος με την έξοδο.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 Εκφράζουμε </a:t>
                </a:r>
                <a:r>
                  <a:rPr lang="el-GR" sz="1800" dirty="0"/>
                  <a:t>την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1800" i="1" dirty="0" smtClean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800" dirty="0"/>
                  <a:t> συναρτήσει μιγαδικών εκθετικών </a:t>
                </a:r>
                <a:r>
                  <a:rPr lang="el-GR" sz="1800" dirty="0" smtClean="0"/>
                  <a:t>όρων</a:t>
                </a:r>
                <a:r>
                  <a:rPr lang="el-GR" sz="1800" dirty="0"/>
                  <a:t>: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1.1+</m:t>
                          </m:r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dirty="0"/>
                  <a:t>Πολλαπλασιάζοντας αριθμητή και παρονομαστή με τη ποσότητα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2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𝑗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sup>
                    </m:sSup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έχουμε:</a:t>
                </a:r>
                <a:endParaRPr lang="el-GR" sz="1800" dirty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 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1+2.2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−2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dirty="0"/>
                  <a:t>Πολλαπλασιάζοντας </a:t>
                </a:r>
                <a:r>
                  <a:rPr lang="el-GR" sz="1800" dirty="0" smtClean="0"/>
                  <a:t>χιαστί τους </a:t>
                </a:r>
                <a:r>
                  <a:rPr lang="el-GR" sz="1800" dirty="0"/>
                  <a:t>όρους του δεξιού και αριστερού σκέλους, έχουμε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1+2.2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−2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=2</m:t>
                      </m:r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dirty="0" smtClean="0"/>
                  <a:t>Με αντίστροφο DTFT κάθε όρου λαμβάνουμε την εξίσωση διαφορών:</a:t>
                </a:r>
                <a:endParaRPr lang="el-GR" sz="1800" dirty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)+2.2</m:t>
                      </m:r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−1)+</m:t>
                      </m:r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−2)=2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r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22324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r>
              <a:rPr lang="en-US" smtClean="0"/>
              <a:t>1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dirty="0" smtClean="0"/>
                  <a:t>Να βρεθεί η απόκριση συχνότητας ενός ΓΑΚΜ συστήματος με εξίσωση διαφορών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)−0.5</m:t>
                    </m:r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−1)=</m:t>
                    </m:r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)+2</m:t>
                    </m:r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−1)+</m:t>
                    </m:r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−2)</m:t>
                    </m:r>
                  </m:oMath>
                </a14:m>
                <a:endParaRPr lang="el-GR" sz="1800" dirty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 Υπολογίζουμε τον </a:t>
                </a:r>
                <a:r>
                  <a:rPr lang="el-GR" sz="1800" dirty="0"/>
                  <a:t>DTFT του κάθε όρου της εξίσωσης </a:t>
                </a:r>
                <a:r>
                  <a:rPr lang="el-GR" sz="1800" dirty="0" smtClean="0"/>
                  <a:t>διαφορών. Είναι: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1−0.5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1+2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dirty="0" smtClean="0"/>
                  <a:t>Επειδή η απόκριση συχνότητας είναι: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dirty="0" smtClean="0"/>
                  <a:t> 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dirty="0" smtClean="0"/>
                  <a:t>Έχουμε:</a:t>
                </a:r>
                <a:endParaRPr lang="el-GR" sz="1800" dirty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1+2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−2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1−0.5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1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27095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Μετασχηματισμός </a:t>
            </a:r>
            <a:r>
              <a:rPr lang="en-US" dirty="0" smtClean="0"/>
              <a:t>Fourier</a:t>
            </a:r>
            <a:r>
              <a:rPr lang="el-GR" dirty="0" smtClean="0"/>
              <a:t> Διακριτού Χρόνου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rmAutofit/>
              </a:bodyPr>
              <a:lstStyle/>
              <a:p>
                <a:pPr algn="l">
                  <a:spcBef>
                    <a:spcPts val="12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 μετασχηματισμός </a:t>
                </a:r>
                <a:r>
                  <a:rPr lang="en-US" sz="1800" dirty="0" smtClean="0"/>
                  <a:t>Fourier </a:t>
                </a:r>
                <a:r>
                  <a:rPr lang="el-GR" sz="1800" dirty="0" smtClean="0"/>
                  <a:t>διακριτού χρόνου (</a:t>
                </a:r>
                <a:r>
                  <a:rPr lang="en-US" sz="1800" dirty="0" smtClean="0"/>
                  <a:t>Discrete Time Fourier Transform – DTFT) </a:t>
                </a:r>
                <a:r>
                  <a:rPr lang="el-GR" sz="1800" dirty="0" smtClean="0"/>
                  <a:t>εφαρμόζεται επί </a:t>
                </a:r>
                <a:r>
                  <a:rPr lang="el-GR" sz="1800" b="1" dirty="0" smtClean="0"/>
                  <a:t>διακριτών σημάτων </a:t>
                </a:r>
                <a:r>
                  <a:rPr lang="el-GR" sz="1800" dirty="0" smtClean="0"/>
                  <a:t>και παράγει την (συνήθως μιγαδική) αναπαράστασή τους στο </a:t>
                </a:r>
                <a:r>
                  <a:rPr lang="el-GR" sz="1800" b="1" dirty="0"/>
                  <a:t>πεδίο της συχνότητας </a:t>
                </a:r>
                <a:r>
                  <a:rPr lang="el-GR" sz="1800" dirty="0"/>
                  <a:t>(</a:t>
                </a:r>
                <a:r>
                  <a:rPr lang="en-US" sz="1800" dirty="0"/>
                  <a:t>frequency domain).</a:t>
                </a:r>
              </a:p>
              <a:p>
                <a:pPr algn="l">
                  <a:spcBef>
                    <a:spcPts val="12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ένα διακριτό σήμα, τότε ο </a:t>
                </a:r>
                <a:r>
                  <a:rPr lang="el-GR" sz="1800" b="1" dirty="0" smtClean="0"/>
                  <a:t>ευθύς </a:t>
                </a:r>
                <a:r>
                  <a:rPr lang="en-US" sz="1800" b="1" dirty="0" smtClean="0"/>
                  <a:t>DTFT</a:t>
                </a:r>
                <a:r>
                  <a:rPr lang="el-GR" sz="1800" dirty="0" smtClean="0"/>
                  <a:t> ορίζεται από τη σχέση:</a:t>
                </a:r>
                <a:endParaRPr lang="en-US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endParaRPr lang="en-US" sz="100" b="0" i="1" dirty="0" smtClean="0">
                  <a:latin typeface="Cambria Math"/>
                </a:endParaRPr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b="0" i="1" dirty="0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algn="l">
                  <a:spcBef>
                    <a:spcPts val="12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</a:t>
                </a:r>
                <a:r>
                  <a:rPr lang="en-US" sz="1800" dirty="0" smtClean="0"/>
                  <a:t> DTFT </a:t>
                </a:r>
                <a:r>
                  <a:rPr lang="el-GR" sz="1800" dirty="0" smtClean="0"/>
                  <a:t>μετατρέπει την υπολογιστικά δύσκολη πράξη της συνέλιξης, στην υπολογιστικά απλή πράξη του πολλαπλασιασμού.</a:t>
                </a:r>
              </a:p>
              <a:p>
                <a:pPr algn="l">
                  <a:spcBef>
                    <a:spcPts val="12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 </a:t>
                </a:r>
                <a:r>
                  <a:rPr lang="en-US" sz="1800" dirty="0" smtClean="0"/>
                  <a:t>DTFT </a:t>
                </a:r>
                <a:r>
                  <a:rPr lang="el-GR" sz="1800" dirty="0" smtClean="0"/>
                  <a:t>χρησιμοποιείται για την επίλυση γραμμικών εξισώσεων διαφορών με σταθερούς συντελεστές (ΓΕΔΣΣ).</a:t>
                </a:r>
                <a:endParaRPr lang="en-US" sz="1800" dirty="0" smtClean="0"/>
              </a:p>
              <a:p>
                <a:pPr algn="l">
                  <a:spcBef>
                    <a:spcPts val="1200"/>
                  </a:spcBef>
                  <a:spcAft>
                    <a:spcPts val="600"/>
                  </a:spcAft>
                </a:pPr>
                <a:r>
                  <a:rPr lang="el-GR" sz="1800" dirty="0">
                    <a:latin typeface="Cambria Math"/>
                  </a:rPr>
                  <a:t>Ο </a:t>
                </a:r>
                <a:r>
                  <a:rPr lang="en-US" sz="1800" dirty="0">
                    <a:latin typeface="Cambria Math"/>
                  </a:rPr>
                  <a:t>DTFT</a:t>
                </a:r>
                <a:r>
                  <a:rPr lang="el-GR" sz="1800" dirty="0">
                    <a:latin typeface="Cambria Math"/>
                  </a:rPr>
                  <a:t> της κρουστικής απόκρισης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h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>
                    <a:latin typeface="Cambria Math"/>
                  </a:rPr>
                  <a:t> ενός ΓΑΚΜ συστήματος, δίνει την απόκριση συχνότητας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 dirty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800" dirty="0" smtClean="0">
                    <a:latin typeface="Cambria Math"/>
                  </a:rPr>
                  <a:t> </a:t>
                </a:r>
                <a:r>
                  <a:rPr lang="el-GR" sz="1800" dirty="0" smtClean="0">
                    <a:latin typeface="Cambria Math"/>
                  </a:rPr>
                  <a:t>του </a:t>
                </a:r>
                <a:r>
                  <a:rPr lang="el-GR" sz="1800" dirty="0">
                    <a:latin typeface="Cambria Math"/>
                  </a:rPr>
                  <a:t>συστήματος</a:t>
                </a:r>
                <a:r>
                  <a:rPr lang="el-GR" sz="1800" dirty="0" smtClean="0">
                    <a:latin typeface="Cambria Math"/>
                  </a:rPr>
                  <a:t>.</a:t>
                </a:r>
                <a:endParaRPr lang="en-US" sz="1800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>
                <a:blip r:embed="rId2"/>
                <a:stretch>
                  <a:fillRect l="-444" t="-78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8800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Μετασχηματισμός </a:t>
            </a:r>
            <a:r>
              <a:rPr lang="en-US" dirty="0" smtClean="0"/>
              <a:t>Fourier</a:t>
            </a:r>
            <a:r>
              <a:rPr lang="el-GR" dirty="0" smtClean="0"/>
              <a:t> Διακριτού Χρόνου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rm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l-GR" sz="1800" dirty="0">
                    <a:latin typeface="Cambria Math"/>
                  </a:rPr>
                  <a:t>Προϋπόθεση ύπαρξης </a:t>
                </a:r>
                <a:r>
                  <a:rPr lang="en-US" sz="1800" dirty="0">
                    <a:latin typeface="Cambria Math"/>
                  </a:rPr>
                  <a:t>DTFT</a:t>
                </a:r>
                <a:r>
                  <a:rPr lang="el-GR" sz="1800" dirty="0">
                    <a:latin typeface="Cambria Math"/>
                  </a:rPr>
                  <a:t>:</a:t>
                </a:r>
                <a:endParaRPr lang="en-US" sz="1800" dirty="0">
                  <a:latin typeface="Cambria Math"/>
                </a:endParaRPr>
              </a:p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1800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d>
                            </m:e>
                          </m:d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=</m:t>
                          </m:r>
                          <m:r>
                            <a:rPr lang="en-US" sz="1800" i="1">
                              <a:latin typeface="Cambria Math"/>
                            </a:rPr>
                            <m:t>𝑆</m:t>
                          </m:r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&lt;∞</m:t>
                          </m:r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sz="1800" dirty="0" smtClean="0">
                  <a:latin typeface="Cambria Math"/>
                </a:endParaRPr>
              </a:p>
              <a:p>
                <a:pPr>
                  <a:spcBef>
                    <a:spcPts val="600"/>
                  </a:spcBef>
                </a:pPr>
                <a:endParaRPr lang="en-US" sz="1800" dirty="0" smtClean="0">
                  <a:latin typeface="Cambria Math"/>
                </a:endParaRPr>
              </a:p>
              <a:p>
                <a:pPr>
                  <a:spcBef>
                    <a:spcPts val="600"/>
                  </a:spcBef>
                </a:pPr>
                <a:r>
                  <a:rPr lang="el-GR" sz="1800" dirty="0" smtClean="0">
                    <a:latin typeface="Cambria Math"/>
                  </a:rPr>
                  <a:t>Ορισμός </a:t>
                </a:r>
                <a:r>
                  <a:rPr lang="el-GR" sz="1800" b="1" dirty="0" smtClean="0">
                    <a:latin typeface="Cambria Math"/>
                  </a:rPr>
                  <a:t>αντίστροφου </a:t>
                </a:r>
                <a:r>
                  <a:rPr lang="en-US" sz="1800" b="1" dirty="0" smtClean="0">
                    <a:latin typeface="Cambria Math"/>
                  </a:rPr>
                  <a:t>Discrete Time Fourier Transform </a:t>
                </a:r>
                <a:r>
                  <a:rPr lang="en-US" sz="1800" dirty="0" smtClean="0">
                    <a:latin typeface="Cambria Math"/>
                  </a:rPr>
                  <a:t>(IDTFT)</a:t>
                </a:r>
                <a:r>
                  <a:rPr lang="el-GR" sz="1800" dirty="0" smtClean="0">
                    <a:latin typeface="Cambria Math"/>
                  </a:rPr>
                  <a:t>:</a:t>
                </a:r>
                <a:endParaRPr lang="en-US" sz="1800" dirty="0" smtClean="0">
                  <a:latin typeface="Cambria Math"/>
                </a:endParaRPr>
              </a:p>
              <a:p>
                <a:pPr>
                  <a:spcBef>
                    <a:spcPts val="600"/>
                  </a:spcBef>
                </a:pPr>
                <a:endParaRPr lang="en-US" sz="1800" dirty="0" smtClean="0">
                  <a:latin typeface="Cambria Math"/>
                </a:endParaRPr>
              </a:p>
              <a:p>
                <a:pPr marL="0" indent="0" algn="l">
                  <a:spcBef>
                    <a:spcPts val="18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i="1" dirty="0">
                              <a:latin typeface="Cambria Math"/>
                            </a:rPr>
                            <m:t>𝑘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  <a:ea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800" dirty="0" smtClean="0"/>
              </a:p>
              <a:p>
                <a:pPr algn="l">
                  <a:spcBef>
                    <a:spcPts val="600"/>
                  </a:spcBef>
                </a:pPr>
                <a:endParaRPr lang="en-US" sz="1800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l-GR" sz="1800" dirty="0" smtClean="0"/>
                  <a:t>Ο </a:t>
                </a:r>
                <a:r>
                  <a:rPr lang="en-US" sz="1800" dirty="0" smtClean="0"/>
                  <a:t>IDFTF</a:t>
                </a:r>
                <a:r>
                  <a:rPr lang="el-GR" sz="1800" dirty="0" smtClean="0"/>
                  <a:t> μπορεί να θεωρηθεί και ως η ανάλυση του σήματος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l-GR" sz="1800" dirty="0" smtClean="0"/>
                  <a:t> σε έναν γραμμικό συνδυασμό όλων των μιγαδικών εκθετικών όρων που έχουν συχνότητες στο  διάστημα </a:t>
                </a:r>
                <a14:m>
                  <m:oMath xmlns:m="http://schemas.openxmlformats.org/officeDocument/2006/math">
                    <m:r>
                      <a:rPr lang="el-GR" sz="1800" b="0" i="1" smtClean="0">
                        <a:latin typeface="Cambria Math"/>
                      </a:rPr>
                      <m:t>−</m:t>
                    </m:r>
                    <m:r>
                      <a:rPr lang="el-GR" sz="1800" b="0" i="1" smtClean="0">
                        <a:latin typeface="Cambria Math"/>
                        <a:ea typeface="Cambria Math"/>
                      </a:rPr>
                      <m:t>∞&lt;</m:t>
                    </m:r>
                    <m:r>
                      <a:rPr lang="el-GR" sz="1800" b="0" i="1" smtClean="0">
                        <a:latin typeface="Cambria Math"/>
                        <a:ea typeface="Cambria Math"/>
                      </a:rPr>
                      <m:t>𝜔</m:t>
                    </m:r>
                    <m:r>
                      <a:rPr lang="el-GR" sz="1800" b="0" i="1" smtClean="0">
                        <a:latin typeface="Cambria Math"/>
                        <a:ea typeface="Cambria Math"/>
                      </a:rPr>
                      <m:t>&lt;+∞.</m:t>
                    </m:r>
                  </m:oMath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>
                <a:blip r:embed="rId2"/>
                <a:stretch>
                  <a:fillRect l="-444" t="-78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058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Κοινά ζεύγη </a:t>
            </a:r>
            <a:r>
              <a:rPr lang="en-US" dirty="0"/>
              <a:t>DTFT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rmAutofit/>
              </a:bodyPr>
              <a:lstStyle/>
              <a:p>
                <a:pPr marL="1433513" indent="-1433513">
                  <a:spcBef>
                    <a:spcPts val="1200"/>
                  </a:spcBef>
                  <a:spcAft>
                    <a:spcPts val="1200"/>
                  </a:spcAft>
                  <a:buNone/>
                  <a:tabLst>
                    <a:tab pos="4838700" algn="l"/>
                  </a:tabLst>
                </a:pP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l-GR" sz="1800" b="0" i="1" smtClean="0">
                        <a:latin typeface="Cambria Math"/>
                      </a:rPr>
                      <m:t>𝛿</m:t>
                    </m:r>
                    <m:r>
                      <a:rPr lang="el-GR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	1</a:t>
                </a:r>
              </a:p>
              <a:p>
                <a:pPr marL="1433513" indent="-1433513">
                  <a:spcBef>
                    <a:spcPts val="1200"/>
                  </a:spcBef>
                  <a:spcAft>
                    <a:spcPts val="1200"/>
                  </a:spcAft>
                  <a:buNone/>
                  <a:tabLst>
                    <a:tab pos="4838700" algn="l"/>
                  </a:tabLst>
                </a:pP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𝛿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smtClean="0">
                            <a:latin typeface="Cambria Math"/>
                          </a:rPr>
                          <m:t>−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𝑗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l-GR" sz="1800" i="1" smtClean="0">
                            <a:latin typeface="Cambria Math"/>
                          </a:rPr>
                          <m:t>𝜔</m:t>
                        </m:r>
                      </m:sup>
                    </m:sSup>
                  </m:oMath>
                </a14:m>
                <a:endParaRPr lang="el-GR" sz="1800" dirty="0" smtClean="0"/>
              </a:p>
              <a:p>
                <a:pPr marL="1433513" indent="-1433513">
                  <a:spcBef>
                    <a:spcPts val="1200"/>
                  </a:spcBef>
                  <a:spcAft>
                    <a:spcPts val="1200"/>
                  </a:spcAft>
                  <a:buNone/>
                  <a:tabLst>
                    <a:tab pos="4838700" algn="l"/>
                  </a:tabLst>
                </a:pPr>
                <a:r>
                  <a:rPr lang="el-GR" sz="1800" i="1" dirty="0" smtClean="0">
                    <a:latin typeface="Cambria Math"/>
                  </a:rPr>
                  <a:t>	</a:t>
                </a:r>
                <a:r>
                  <a:rPr lang="el-GR" sz="1800" dirty="0" smtClean="0">
                    <a:latin typeface="Cambria Math"/>
                  </a:rPr>
                  <a:t>1</a:t>
                </a:r>
                <a:r>
                  <a:rPr lang="el-GR" sz="1800" i="1" dirty="0" smtClean="0">
                    <a:latin typeface="Cambria Math"/>
                  </a:rPr>
                  <a:t>	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latin typeface="Cambria Math"/>
                      </a:rPr>
                      <m:t>2</m:t>
                    </m:r>
                    <m:r>
                      <a:rPr lang="el-GR" sz="1800" b="0" i="1" smtClean="0">
                        <a:latin typeface="Cambria Math"/>
                      </a:rPr>
                      <m:t>𝜋</m:t>
                    </m:r>
                    <m:r>
                      <a:rPr lang="el-GR" sz="1800" i="1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b="0" i="1" smtClean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endParaRPr lang="el-GR" sz="1800" dirty="0" smtClean="0"/>
              </a:p>
              <a:p>
                <a:pPr marL="1433513" indent="-1433513">
                  <a:spcBef>
                    <a:spcPts val="1200"/>
                  </a:spcBef>
                  <a:spcAft>
                    <a:spcPts val="1200"/>
                  </a:spcAft>
                  <a:buNone/>
                  <a:tabLst>
                    <a:tab pos="4838700" algn="l"/>
                  </a:tabLst>
                </a:pP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𝑗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sup>
                    </m:sSup>
                  </m:oMath>
                </a14:m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>
                        <a:latin typeface="Cambria Math"/>
                      </a:rPr>
                      <m:t>2</m:t>
                    </m:r>
                    <m:r>
                      <a:rPr lang="el-GR" sz="1800" i="1">
                        <a:latin typeface="Cambria Math"/>
                      </a:rPr>
                      <m:t>𝜋𝛿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  <m:r>
                          <a:rPr lang="el-GR" sz="18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b="0" i="1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el-GR" sz="1800" dirty="0" smtClean="0"/>
              </a:p>
              <a:p>
                <a:pPr marL="1433513" indent="-1433513">
                  <a:spcBef>
                    <a:spcPts val="1200"/>
                  </a:spcBef>
                  <a:spcAft>
                    <a:spcPts val="1200"/>
                  </a:spcAft>
                  <a:buNone/>
                  <a:tabLst>
                    <a:tab pos="4838700" algn="l"/>
                  </a:tabLst>
                </a:pP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b="0" i="1" smtClean="0">
                            <a:latin typeface="Cambria Math"/>
                          </a:rPr>
                          <m:t>𝛼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, </m:t>
                    </m:r>
                    <m:r>
                      <a:rPr lang="el-GR" sz="1800" b="0" i="1" smtClean="0">
                        <a:latin typeface="Cambria Math"/>
                      </a:rPr>
                      <m:t>               </m:t>
                    </m:r>
                    <m:d>
                      <m:dPr>
                        <m:begChr m:val="|"/>
                        <m:endChr m:val="|"/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&lt;1</m:t>
                    </m:r>
                  </m:oMath>
                </a14:m>
                <a:r>
                  <a:rPr lang="en-US" sz="1800" dirty="0" smtClean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1−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𝑎</m:t>
                        </m:r>
                        <m:sSup>
                          <m:sSup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den>
                    </m:f>
                  </m:oMath>
                </a14:m>
                <a:endParaRPr lang="el-GR" sz="1800" dirty="0" smtClean="0"/>
              </a:p>
              <a:p>
                <a:pPr marL="1433513" indent="-1433513">
                  <a:spcBef>
                    <a:spcPts val="1200"/>
                  </a:spcBef>
                  <a:spcAft>
                    <a:spcPts val="1200"/>
                  </a:spcAft>
                  <a:buNone/>
                  <a:tabLst>
                    <a:tab pos="4838700" algn="l"/>
                  </a:tabLst>
                </a:pPr>
                <a:r>
                  <a:rPr lang="el-GR" sz="1800" dirty="0"/>
                  <a:t>	</a:t>
                </a:r>
                <a14:m>
                  <m:oMath xmlns:m="http://schemas.openxmlformats.org/officeDocument/2006/math">
                    <m:r>
                      <a:rPr lang="el-GR" sz="1800" b="0" i="0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𝛼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l-GR" sz="1800" b="0" i="1" smtClean="0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, </m:t>
                    </m:r>
                    <m:r>
                      <a:rPr lang="el-GR" sz="1800" b="0" i="1" smtClean="0">
                        <a:latin typeface="Cambria Math"/>
                      </a:rPr>
                      <m:t>    </m:t>
                    </m:r>
                    <m:d>
                      <m:dPr>
                        <m:begChr m:val="|"/>
                        <m:endChr m:val="|"/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&gt;</m:t>
                    </m:r>
                    <m:r>
                      <a:rPr lang="en-US" sz="1800" i="1">
                        <a:latin typeface="Cambria Math"/>
                      </a:rPr>
                      <m:t>1</m:t>
                    </m:r>
                  </m:oMath>
                </a14:m>
                <a:r>
                  <a:rPr lang="en-US" sz="1800" dirty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1−</m:t>
                        </m:r>
                        <m:r>
                          <a:rPr lang="en-US" sz="1800" i="1">
                            <a:latin typeface="Cambria Math"/>
                          </a:rPr>
                          <m:t>𝑎</m:t>
                        </m:r>
                        <m:sSup>
                          <m:sSup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den>
                    </m:f>
                    <m:r>
                      <a:rPr lang="el-GR" sz="1800" b="0" i="1" smtClean="0">
                        <a:latin typeface="Cambria Math"/>
                      </a:rPr>
                      <m:t> </m:t>
                    </m:r>
                  </m:oMath>
                </a14:m>
                <a:endParaRPr lang="el-GR" sz="1800" dirty="0"/>
              </a:p>
              <a:p>
                <a:pPr marL="1433513" indent="-1433513">
                  <a:spcBef>
                    <a:spcPts val="1200"/>
                  </a:spcBef>
                  <a:spcAft>
                    <a:spcPts val="1200"/>
                  </a:spcAft>
                  <a:buNone/>
                  <a:tabLst>
                    <a:tab pos="4838700" algn="l"/>
                  </a:tabLst>
                </a:pPr>
                <a:r>
                  <a:rPr lang="el-GR" sz="1800" dirty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(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/>
                          </a:rPr>
                          <m:t>+1)</m:t>
                        </m:r>
                        <m:r>
                          <a:rPr lang="el-GR" sz="1800" i="1">
                            <a:latin typeface="Cambria Math"/>
                          </a:rPr>
                          <m:t>𝛼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, </m:t>
                    </m:r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&lt;1</m:t>
                    </m:r>
                  </m:oMath>
                </a14:m>
                <a:r>
                  <a:rPr lang="en-US" sz="1800" dirty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US" sz="18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1−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𝑎</m:t>
                            </m:r>
                            <m:sSup>
                              <m:sSup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sup>
                            </m:sSup>
                            <m:r>
                              <a:rPr lang="en-US" sz="1800" b="0" i="1" smtClean="0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sz="18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l-GR" sz="1800" b="0" i="1" smtClean="0">
                        <a:latin typeface="Cambria Math"/>
                      </a:rPr>
                      <m:t> </m:t>
                    </m:r>
                  </m:oMath>
                </a14:m>
                <a:endParaRPr lang="en-US" sz="1800" dirty="0"/>
              </a:p>
              <a:p>
                <a:pPr marL="1433513" indent="-1433513">
                  <a:spcBef>
                    <a:spcPts val="1200"/>
                  </a:spcBef>
                  <a:spcAft>
                    <a:spcPts val="1200"/>
                  </a:spcAft>
                  <a:buNone/>
                  <a:tabLst>
                    <a:tab pos="4838700" algn="l"/>
                  </a:tabLst>
                </a:pP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latin typeface="Cambria Math"/>
                      </a:rPr>
                      <m:t>cos</m:t>
                    </m:r>
                    <m:r>
                      <a:rPr lang="en-US" sz="1800" b="0" i="1" smtClean="0">
                        <a:latin typeface="Cambria Math"/>
                      </a:rPr>
                      <m:t>⁡(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b="0" i="1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l-GR" sz="1800" i="1" smtClean="0">
                        <a:latin typeface="Cambria Math"/>
                      </a:rPr>
                      <m:t>𝜋</m:t>
                    </m:r>
                    <m:r>
                      <a:rPr lang="el-GR" sz="1800" i="1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  <m:r>
                          <a:rPr lang="el-GR" sz="18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l-GR" sz="1800" b="0" i="1" smtClean="0">
                        <a:latin typeface="Cambria Math"/>
                      </a:rPr>
                      <m:t>+</m:t>
                    </m:r>
                    <m:r>
                      <a:rPr lang="el-GR" sz="1800" i="1">
                        <a:latin typeface="Cambria Math"/>
                      </a:rPr>
                      <m:t>𝜋𝛿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>
                <a:blip r:embed="rId2"/>
                <a:stretch>
                  <a:fillRect t="-78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9702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Ιδιότητες </a:t>
            </a:r>
            <a:r>
              <a:rPr lang="en-US" dirty="0" smtClean="0"/>
              <a:t>DTFT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435280" cy="5616624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200000"/>
                  </a:lnSpc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Περιοδικότητα</a:t>
                </a:r>
                <a:r>
                  <a:rPr lang="el-GR" sz="1800" dirty="0" smtClean="0"/>
                  <a:t>	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r>
                      <a:rPr lang="el-GR" sz="1800" b="0" i="1" smtClean="0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b="0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  <m:r>
                              <a:rPr lang="el-GR" sz="1800" b="0" i="1" smtClean="0">
                                <a:latin typeface="Cambria Math"/>
                              </a:rPr>
                              <m:t>+2</m:t>
                            </m:r>
                            <m:r>
                              <a:rPr lang="el-GR" sz="1800" b="0" i="1" smtClean="0">
                                <a:latin typeface="Cambria Math"/>
                              </a:rPr>
                              <m:t>𝜋</m:t>
                            </m:r>
                            <m:r>
                              <a:rPr lang="el-GR" sz="1800" b="0" i="1" smtClean="0">
                                <a:latin typeface="Cambria Math"/>
                              </a:rPr>
                              <m:t>)</m:t>
                            </m:r>
                          </m:sup>
                        </m:sSup>
                      </m:e>
                    </m:d>
                  </m:oMath>
                </a14:m>
                <a:endParaRPr lang="el-GR" sz="1800" dirty="0" smtClean="0"/>
              </a:p>
              <a:p>
                <a:pPr marL="0" indent="0">
                  <a:buNone/>
                </a:pPr>
                <a:r>
                  <a:rPr lang="el-GR" sz="1800" b="1" dirty="0" smtClean="0"/>
                  <a:t>Συμμετρία		             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dirty="0" smtClean="0">
                        <a:latin typeface="Cambria Math"/>
                      </a:rPr>
                      <m:t>                    </m:t>
                    </m:r>
                    <m:groupChr>
                      <m:groupChrPr>
                        <m:chr m:val="⇔"/>
                        <m:vertJc m:val="bot"/>
                        <m:ctrlPr>
                          <a:rPr lang="en-US" sz="1800" i="1">
                            <a:latin typeface="Cambria Math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1800" i="1">
                            <a:latin typeface="Cambria Math"/>
                          </a:rPr>
                          <m:t>𝐷</m:t>
                        </m:r>
                        <m:r>
                          <a:rPr lang="en-US" sz="1800" i="1">
                            <a:latin typeface="Cambria Math"/>
                          </a:rPr>
                          <m:t>𝑇𝐹𝑇</m:t>
                        </m:r>
                      </m:e>
                    </m:groupChr>
                    <m:r>
                      <a:rPr lang="en-US" sz="1800" b="0" i="1" smtClean="0">
                        <a:latin typeface="Cambria Math"/>
                      </a:rPr>
                      <m:t>             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 dirty="0" err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 dirty="0" err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 dirty="0" err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800" b="1" dirty="0" smtClean="0"/>
                  <a:t> </a:t>
                </a:r>
              </a:p>
              <a:p>
                <a:pPr marL="0" indent="0">
                  <a:buNone/>
                </a:pPr>
                <a:r>
                  <a:rPr lang="el-GR" sz="1800" b="1" dirty="0" smtClean="0"/>
                  <a:t>			</a:t>
                </a:r>
                <a:r>
                  <a:rPr lang="el-GR" sz="1800" dirty="0" smtClean="0"/>
                  <a:t>Πραγματική και άρτια	Πραγματική </a:t>
                </a:r>
                <a:r>
                  <a:rPr lang="el-GR" sz="1800" dirty="0"/>
                  <a:t>και </a:t>
                </a:r>
                <a:r>
                  <a:rPr lang="el-GR" sz="1800" dirty="0" smtClean="0"/>
                  <a:t>άρτια</a:t>
                </a:r>
              </a:p>
              <a:p>
                <a:pPr marL="0" indent="0">
                  <a:buNone/>
                </a:pPr>
                <a:r>
                  <a:rPr lang="el-GR" sz="1800" b="1" dirty="0"/>
                  <a:t>	</a:t>
                </a:r>
                <a:r>
                  <a:rPr lang="el-GR" sz="1800" b="1" dirty="0" smtClean="0"/>
                  <a:t>		</a:t>
                </a:r>
                <a:r>
                  <a:rPr lang="el-GR" sz="1800" dirty="0"/>
                  <a:t>Πραγματική και </a:t>
                </a:r>
                <a:r>
                  <a:rPr lang="el-GR" sz="1800" dirty="0" smtClean="0"/>
                  <a:t>περιττή </a:t>
                </a:r>
                <a:r>
                  <a:rPr lang="el-GR" sz="1800" dirty="0"/>
                  <a:t>	</a:t>
                </a:r>
                <a:r>
                  <a:rPr lang="el-GR" sz="1800" dirty="0" smtClean="0"/>
                  <a:t>Φανταστική και περιττή</a:t>
                </a:r>
                <a:endParaRPr lang="el-GR" sz="1800" dirty="0"/>
              </a:p>
              <a:p>
                <a:pPr marL="0" indent="0">
                  <a:buNone/>
                </a:pPr>
                <a:r>
                  <a:rPr lang="el-GR" sz="1800" b="1" dirty="0"/>
                  <a:t>			</a:t>
                </a:r>
                <a:r>
                  <a:rPr lang="el-GR" sz="1800" dirty="0" smtClean="0"/>
                  <a:t>Φανταστική και </a:t>
                </a:r>
                <a:r>
                  <a:rPr lang="el-GR" sz="1800" dirty="0"/>
                  <a:t>άρτια	</a:t>
                </a:r>
                <a:r>
                  <a:rPr lang="el-GR" sz="1800" dirty="0" smtClean="0"/>
                  <a:t>Φανταστική και </a:t>
                </a:r>
                <a:r>
                  <a:rPr lang="el-GR" sz="1800" dirty="0"/>
                  <a:t>άρτια</a:t>
                </a:r>
              </a:p>
              <a:p>
                <a:pPr marL="0" indent="0">
                  <a:buNone/>
                </a:pPr>
                <a:r>
                  <a:rPr lang="el-GR" sz="1800" b="1" dirty="0"/>
                  <a:t>			</a:t>
                </a:r>
                <a:r>
                  <a:rPr lang="el-GR" sz="1800" dirty="0" smtClean="0"/>
                  <a:t>Φανταστική και περιττή</a:t>
                </a:r>
                <a:r>
                  <a:rPr lang="el-GR" sz="1800" dirty="0"/>
                  <a:t>	</a:t>
                </a:r>
                <a:r>
                  <a:rPr lang="el-GR" sz="1800" dirty="0" smtClean="0"/>
                  <a:t>Πραγματική </a:t>
                </a:r>
                <a:r>
                  <a:rPr lang="el-GR" sz="1800" dirty="0"/>
                  <a:t>και </a:t>
                </a:r>
                <a:r>
                  <a:rPr lang="el-GR" sz="1800" dirty="0" smtClean="0"/>
                  <a:t>περιττή</a:t>
                </a:r>
                <a:endParaRPr lang="el-GR" sz="1800" dirty="0"/>
              </a:p>
              <a:p>
                <a:pPr marL="0" indent="0">
                  <a:lnSpc>
                    <a:spcPct val="170000"/>
                  </a:lnSpc>
                  <a:buNone/>
                </a:pPr>
                <a:r>
                  <a:rPr lang="el-GR" sz="1800" b="1" dirty="0" smtClean="0"/>
                  <a:t>Γραμμικότητα</a:t>
                </a:r>
                <a:r>
                  <a:rPr lang="el-GR" sz="1800" dirty="0" smtClean="0"/>
                  <a:t>		</a:t>
                </a:r>
                <a14:m>
                  <m:oMath xmlns:m="http://schemas.openxmlformats.org/officeDocument/2006/math">
                    <m:r>
                      <a:rPr lang="el-GR" sz="1800" b="0" i="1" smtClean="0">
                        <a:latin typeface="Cambria Math"/>
                      </a:rPr>
                      <m:t>𝛼</m:t>
                    </m:r>
                    <m:sSub>
                      <m:sSubPr>
                        <m:ctrlPr>
                          <a:rPr lang="el-GR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r>
                      <a:rPr lang="en-US" sz="1800" b="0" i="1" smtClean="0">
                        <a:latin typeface="Cambria Math"/>
                      </a:rPr>
                      <m:t>𝑏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groupChr>
                      <m:groupChrPr>
                        <m:chr m:val="⇔"/>
                        <m:vertJc m:val="bot"/>
                        <m:ctrlPr>
                          <a:rPr lang="en-US" sz="1800" i="1" smtClean="0">
                            <a:latin typeface="Cambria Math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1800" b="0" i="1" smtClean="0">
                            <a:latin typeface="Cambria Math"/>
                          </a:rPr>
                          <m:t>𝐷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𝑇𝐹𝑇</m:t>
                        </m:r>
                      </m:e>
                    </m:groupChr>
                    <m:r>
                      <a:rPr lang="en-US" sz="1800" b="0" i="1" smtClean="0">
                        <a:latin typeface="Cambria Math"/>
                      </a:rPr>
                      <m:t>𝑎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r>
                      <a:rPr lang="en-US" sz="1800" b="0" i="1" smtClean="0">
                        <a:latin typeface="Cambria Math"/>
                      </a:rPr>
                      <m:t>𝑏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endParaRPr lang="en-US" sz="1800" dirty="0" smtClean="0"/>
              </a:p>
              <a:p>
                <a:pPr marL="0" indent="0">
                  <a:lnSpc>
                    <a:spcPct val="170000"/>
                  </a:lnSpc>
                  <a:buNone/>
                </a:pPr>
                <a:r>
                  <a:rPr lang="el-GR" sz="1800" b="1" dirty="0"/>
                  <a:t>Αντιστροφή στο χρόνο</a:t>
                </a:r>
                <a:r>
                  <a:rPr lang="el-GR" sz="1800" dirty="0"/>
                  <a:t>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groupChr>
                      <m:groupChrPr>
                        <m:chr m:val="⇔"/>
                        <m:vertJc m:val="bot"/>
                        <m:ctrlPr>
                          <a:rPr lang="en-US" sz="1800" i="1">
                            <a:latin typeface="Cambria Math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1800" i="1">
                            <a:latin typeface="Cambria Math"/>
                          </a:rPr>
                          <m:t>𝐷</m:t>
                        </m:r>
                        <m:r>
                          <a:rPr lang="en-US" sz="1800" i="1">
                            <a:latin typeface="Cambria Math"/>
                          </a:rPr>
                          <m:t>𝑇𝐹𝑇</m:t>
                        </m:r>
                      </m:e>
                    </m:groupChr>
                    <m:r>
                      <a:rPr lang="en-US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endParaRPr lang="en-US" sz="1800" dirty="0"/>
              </a:p>
              <a:p>
                <a:pPr marL="0" indent="0">
                  <a:lnSpc>
                    <a:spcPct val="170000"/>
                  </a:lnSpc>
                  <a:buNone/>
                </a:pPr>
                <a:r>
                  <a:rPr lang="el-GR" sz="1800" b="1" dirty="0" smtClean="0"/>
                  <a:t>Μετατόπιση</a:t>
                </a:r>
                <a:r>
                  <a:rPr lang="en-US" sz="1800" b="1" dirty="0" smtClean="0"/>
                  <a:t> </a:t>
                </a:r>
                <a:r>
                  <a:rPr lang="el-GR" sz="1800" b="1" dirty="0" smtClean="0"/>
                  <a:t>στο χρόνο </a:t>
                </a: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groupChr>
                      <m:groupChrPr>
                        <m:chr m:val="⇔"/>
                        <m:vertJc m:val="bot"/>
                        <m:ctrlPr>
                          <a:rPr lang="en-US" sz="1800" i="1">
                            <a:latin typeface="Cambria Math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1800" i="1">
                            <a:latin typeface="Cambria Math"/>
                          </a:rPr>
                          <m:t>𝐷</m:t>
                        </m:r>
                        <m:r>
                          <a:rPr lang="en-US" sz="1800" i="1">
                            <a:latin typeface="Cambria Math"/>
                          </a:rPr>
                          <m:t>𝑇𝐹𝑇</m:t>
                        </m:r>
                      </m:e>
                    </m:groupCh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𝑗</m:t>
                        </m:r>
                        <m:sSub>
                          <m:sSubPr>
                            <m:ctrlPr>
                              <a:rPr lang="en-US" sz="18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435280" cy="5616624"/>
              </a:xfrm>
              <a:blipFill rotWithShape="1">
                <a:blip r:embed="rId2"/>
                <a:stretch>
                  <a:fillRect l="-57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9954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Ιδιότητες </a:t>
            </a:r>
            <a:r>
              <a:rPr lang="en-US" dirty="0" smtClean="0"/>
              <a:t>DTFT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435280" cy="5616624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200000"/>
                  </a:lnSpc>
                  <a:buNone/>
                </a:pPr>
                <a:r>
                  <a:rPr lang="el-GR" sz="1800" b="1" dirty="0" smtClean="0"/>
                  <a:t>Διαμόρφωση</a:t>
                </a:r>
                <a:r>
                  <a:rPr lang="el-GR" sz="1800" dirty="0"/>
                  <a:t>	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𝑗𝑛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  <m:groupChr>
                      <m:groupChrPr>
                        <m:chr m:val="⇔"/>
                        <m:vertJc m:val="bot"/>
                        <m:ctrlPr>
                          <a:rPr lang="en-US" sz="1800" i="1">
                            <a:latin typeface="Cambria Math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1800" i="1">
                            <a:latin typeface="Cambria Math"/>
                          </a:rPr>
                          <m:t>𝐷</m:t>
                        </m:r>
                        <m:r>
                          <a:rPr lang="en-US" sz="1800" i="1">
                            <a:latin typeface="Cambria Math"/>
                          </a:rPr>
                          <m:t>𝑇𝐹𝑇</m:t>
                        </m:r>
                      </m:e>
                    </m:groupChr>
                    <m:r>
                      <a:rPr lang="en-US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(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l-GR" sz="1800" i="1">
                                <a:latin typeface="Cambria Math"/>
                              </a:rPr>
                              <m:t>)</m:t>
                            </m:r>
                          </m:sup>
                        </m:sSup>
                      </m:e>
                    </m:d>
                  </m:oMath>
                </a14:m>
                <a:endParaRPr lang="el-GR" sz="1800" dirty="0"/>
              </a:p>
              <a:p>
                <a:pPr marL="0" indent="0">
                  <a:lnSpc>
                    <a:spcPct val="200000"/>
                  </a:lnSpc>
                  <a:buNone/>
                </a:pPr>
                <a:r>
                  <a:rPr lang="el-GR" sz="1800" dirty="0"/>
                  <a:t>		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func>
                      <m:funcPr>
                        <m:ctrlPr>
                          <a:rPr lang="en-US" sz="18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  <m:sSub>
                              <m:sSub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  <m:groupChr>
                      <m:groupChrPr>
                        <m:chr m:val="⇔"/>
                        <m:vertJc m:val="bot"/>
                        <m:ctrlPr>
                          <a:rPr lang="en-US" sz="1800" i="1">
                            <a:latin typeface="Cambria Math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1800" i="1">
                            <a:latin typeface="Cambria Math"/>
                          </a:rPr>
                          <m:t>𝐷</m:t>
                        </m:r>
                        <m:r>
                          <a:rPr lang="en-US" sz="1800" i="1">
                            <a:latin typeface="Cambria Math"/>
                          </a:rPr>
                          <m:t>𝑇𝐹𝑇</m:t>
                        </m:r>
                      </m:e>
                    </m:groupCh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(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l-GR" sz="1800" i="1">
                                <a:latin typeface="Cambria Math"/>
                              </a:rPr>
                              <m:t>)</m:t>
                            </m:r>
                          </m:sup>
                        </m:sSup>
                      </m:e>
                    </m:d>
                    <m:r>
                      <a:rPr lang="el-GR" sz="18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(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l-GR" sz="1800" i="1">
                                <a:latin typeface="Cambria Math"/>
                              </a:rPr>
                              <m:t>)</m:t>
                            </m:r>
                          </m:sup>
                        </m:sSup>
                      </m:e>
                    </m:d>
                  </m:oMath>
                </a14:m>
                <a:endParaRPr lang="el-GR" sz="1800" dirty="0"/>
              </a:p>
              <a:p>
                <a:pPr marL="0" indent="0">
                  <a:lnSpc>
                    <a:spcPct val="200000"/>
                  </a:lnSpc>
                  <a:buNone/>
                </a:pPr>
                <a:r>
                  <a:rPr lang="el-GR" sz="1800" b="1" dirty="0" smtClean="0"/>
                  <a:t>Θεώρημα Συνέλιξης</a:t>
                </a: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0" smtClean="0">
                        <a:latin typeface="Cambria Math"/>
                      </a:rPr>
                      <m:t>∗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groupChr>
                      <m:groupChrPr>
                        <m:chr m:val="⇔"/>
                        <m:vertJc m:val="bot"/>
                        <m:ctrlPr>
                          <a:rPr lang="en-US" sz="1800" i="1">
                            <a:latin typeface="Cambria Math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1800" i="1">
                            <a:latin typeface="Cambria Math"/>
                          </a:rPr>
                          <m:t>𝐷</m:t>
                        </m:r>
                        <m:r>
                          <a:rPr lang="en-US" sz="1800" i="1">
                            <a:latin typeface="Cambria Math"/>
                          </a:rPr>
                          <m:t>𝑇𝐹𝑇</m:t>
                        </m:r>
                      </m:e>
                    </m:groupChr>
                    <m:r>
                      <a:rPr lang="en-US" sz="1800" b="0" i="1" smtClean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r>
                      <a:rPr lang="en-US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</m:oMath>
                </a14:m>
                <a:endParaRPr lang="en-US" sz="1800" dirty="0" smtClean="0"/>
              </a:p>
              <a:p>
                <a:pPr marL="0" indent="0">
                  <a:lnSpc>
                    <a:spcPct val="200000"/>
                  </a:lnSpc>
                  <a:buNone/>
                </a:pPr>
                <a:r>
                  <a:rPr lang="el-GR" sz="1800" b="1" dirty="0" smtClean="0"/>
                  <a:t>Περιοδική Συνέλιξη</a:t>
                </a: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groupChr>
                      <m:groupChrPr>
                        <m:chr m:val="⇔"/>
                        <m:vertJc m:val="bot"/>
                        <m:ctrlPr>
                          <a:rPr lang="en-US" sz="1800" i="1">
                            <a:latin typeface="Cambria Math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1800" i="1">
                            <a:latin typeface="Cambria Math"/>
                          </a:rPr>
                          <m:t>𝐷</m:t>
                        </m:r>
                        <m:r>
                          <a:rPr lang="en-US" sz="1800" i="1">
                            <a:latin typeface="Cambria Math"/>
                          </a:rPr>
                          <m:t>𝑇𝐹𝑇</m:t>
                        </m:r>
                      </m:e>
                    </m:groupChr>
                    <m:f>
                      <m:fPr>
                        <m:ctrlPr>
                          <a:rPr lang="en-US" sz="1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  <m:r>
                          <a:rPr lang="el-GR" sz="1800" b="0" i="1" smtClean="0">
                            <a:latin typeface="Cambria Math"/>
                          </a:rPr>
                          <m:t>𝜋</m:t>
                        </m:r>
                      </m:den>
                    </m:f>
                    <m:nary>
                      <m:naryPr>
                        <m:ctrlPr>
                          <a:rPr lang="en-US" sz="18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l-GR" sz="1800" b="0" i="1" smtClean="0">
                            <a:latin typeface="Cambria Math"/>
                          </a:rPr>
                          <m:t>−</m:t>
                        </m:r>
                        <m:r>
                          <a:rPr lang="el-GR" sz="1800" b="0" i="1" smtClean="0">
                            <a:latin typeface="Cambria Math"/>
                          </a:rPr>
                          <m:t>𝜋</m:t>
                        </m:r>
                      </m:sub>
                      <m:sup>
                        <m:r>
                          <a:rPr lang="el-GR" sz="1800" b="0" i="1" smtClean="0">
                            <a:latin typeface="Cambria Math"/>
                          </a:rPr>
                          <m:t>𝜋</m:t>
                        </m:r>
                      </m:sup>
                      <m:e>
                        <m:r>
                          <a:rPr lang="en-US" sz="1800" i="1">
                            <a:latin typeface="Cambria Math"/>
                          </a:rPr>
                          <m:t>𝑋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l-GR" sz="1800" b="0" i="1" smtClean="0">
                                    <a:latin typeface="Cambria Math"/>
                                  </a:rPr>
                                  <m:t>𝜃</m:t>
                                </m:r>
                              </m:sup>
                            </m:sSup>
                          </m:e>
                        </m:d>
                      </m:e>
                    </m:nary>
                    <m:r>
                      <a:rPr lang="en-US" sz="1800" b="0" i="1" smtClean="0">
                        <a:latin typeface="Cambria Math"/>
                      </a:rPr>
                      <m:t>𝑌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b="0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  <m:r>
                              <a:rPr lang="el-GR" sz="18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l-GR" sz="1800" b="0" i="1" smtClean="0">
                                <a:latin typeface="Cambria Math"/>
                              </a:rPr>
                              <m:t>𝜃</m:t>
                            </m:r>
                            <m:r>
                              <a:rPr lang="el-GR" sz="1800" b="0" i="1" smtClean="0">
                                <a:latin typeface="Cambria Math"/>
                              </a:rPr>
                              <m:t>)</m:t>
                            </m:r>
                          </m:sup>
                        </m:sSup>
                      </m:e>
                    </m:d>
                    <m:r>
                      <a:rPr lang="en-US" sz="1800" b="0" i="1" smtClean="0">
                        <a:latin typeface="Cambria Math"/>
                      </a:rPr>
                      <m:t>𝑑</m:t>
                    </m:r>
                    <m:r>
                      <a:rPr lang="el-GR" sz="1800" b="0" i="1" smtClean="0">
                        <a:latin typeface="Cambria Math"/>
                      </a:rPr>
                      <m:t>𝜃</m:t>
                    </m:r>
                  </m:oMath>
                </a14:m>
                <a:endParaRPr lang="el-GR" sz="1800" b="0" dirty="0" smtClean="0"/>
              </a:p>
              <a:p>
                <a:pPr marL="0" indent="0">
                  <a:lnSpc>
                    <a:spcPct val="200000"/>
                  </a:lnSpc>
                  <a:buNone/>
                </a:pPr>
                <a:r>
                  <a:rPr lang="el-GR" sz="1800" b="1" dirty="0" smtClean="0"/>
                  <a:t>Θεώρημα </a:t>
                </a:r>
                <a:r>
                  <a:rPr lang="en-US" sz="1800" b="1" dirty="0" err="1" smtClean="0"/>
                  <a:t>Par</a:t>
                </a:r>
                <a:r>
                  <a:rPr lang="en-US" sz="1800" b="1" dirty="0" err="1"/>
                  <a:t>s</a:t>
                </a:r>
                <a:r>
                  <a:rPr lang="en-US" sz="1800" b="1" dirty="0" err="1" smtClean="0"/>
                  <a:t>eval</a:t>
                </a:r>
                <a:r>
                  <a:rPr lang="en-US" sz="1800" dirty="0" smtClean="0"/>
                  <a:t>		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1800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</a:rPr>
                          <m:t>=−∞</m:t>
                        </m:r>
                      </m:sub>
                      <m:sup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sz="180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180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)</m:t>
                                </m:r>
                              </m:e>
                            </m:d>
                          </m:e>
                          <m:sup>
                            <m:r>
                              <a:rPr lang="en-US" sz="18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1800" i="1">
                                <a:latin typeface="Cambria Math"/>
                              </a:rPr>
                              <m:t>2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𝜋</m:t>
                            </m:r>
                          </m:den>
                        </m:f>
                        <m:nary>
                          <m:naryPr>
                            <m:limLoc m:val="undOvr"/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4"/>
                              </m:rPr>
                              <a:rPr lang="en-US" sz="1800" i="1">
                                <a:latin typeface="Cambria Math"/>
                              </a:rPr>
                              <m:t>−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𝜋</m:t>
                            </m:r>
                          </m:sub>
                          <m:sup>
                            <m:r>
                              <a:rPr lang="el-GR" sz="1800" i="1">
                                <a:latin typeface="Cambria Math"/>
                              </a:rPr>
                              <m:t>𝜋</m:t>
                            </m:r>
                          </m:sup>
                          <m:e>
                            <m:sSup>
                              <m:sSupPr>
                                <m:ctrlPr>
                                  <a:rPr lang="en-US" sz="1800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18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𝑋</m:t>
                                    </m:r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(</m:t>
                                    </m:r>
                                    <m:sSup>
                                      <m:sSupPr>
                                        <m:ctrlPr>
                                          <a:rPr lang="en-US" sz="1800" i="1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 i="1">
                                            <a:latin typeface="Cambria Math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US" sz="1800" i="1">
                                            <a:latin typeface="Cambria Math"/>
                                          </a:rPr>
                                          <m:t>𝑗</m:t>
                                        </m:r>
                                        <m:r>
                                          <a:rPr lang="el-GR" sz="1800" i="1">
                                            <a:latin typeface="Cambria Math"/>
                                          </a:rPr>
                                          <m:t>𝜔</m:t>
                                        </m:r>
                                      </m:sup>
                                    </m:sSup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)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1800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nary>
                        <m:r>
                          <a:rPr lang="en-US" sz="1800" i="1">
                            <a:latin typeface="Cambria Math"/>
                          </a:rPr>
                          <m:t>𝑑</m:t>
                        </m:r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  <m:r>
                          <m:rPr>
                            <m:nor/>
                          </m:rPr>
                          <a:rPr lang="el-GR" sz="1800" dirty="0"/>
                          <m:t> </m:t>
                        </m:r>
                      </m:e>
                    </m:nary>
                  </m:oMath>
                </a14:m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buNone/>
                </a:pPr>
                <a:r>
                  <a:rPr lang="el-GR" sz="1800" dirty="0" smtClean="0"/>
                  <a:t>Θεώρημα διατήρησης ενέργειας: ο μετασχηματισμός </a:t>
                </a:r>
                <a:r>
                  <a:rPr lang="en-US" sz="1800" dirty="0" smtClean="0"/>
                  <a:t>DTFT</a:t>
                </a:r>
                <a:r>
                  <a:rPr lang="el-GR" sz="1800" dirty="0" smtClean="0"/>
                  <a:t> διατηρεί τη συνολική ενέργεια κατά τη μετάβαση από το πεδίο του χρόνου στο πεδίο της συχνότητας.</a:t>
                </a:r>
                <a:endParaRPr lang="el-GR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435280" cy="5616624"/>
              </a:xfrm>
              <a:blipFill rotWithShape="1">
                <a:blip r:embed="rId2"/>
                <a:stretch>
                  <a:fillRect l="-57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058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Εφαρμογές </a:t>
            </a:r>
            <a:r>
              <a:rPr lang="en-US" dirty="0" smtClean="0"/>
              <a:t>DTFT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616624"/>
          </a:xfrm>
        </p:spPr>
        <p:txBody>
          <a:bodyPr>
            <a:normAutofit/>
          </a:bodyPr>
          <a:lstStyle/>
          <a:p>
            <a:pPr marL="0" indent="0" algn="l">
              <a:lnSpc>
                <a:spcPct val="200000"/>
              </a:lnSpc>
              <a:buNone/>
            </a:pPr>
            <a:r>
              <a:rPr lang="el-GR" sz="1800" dirty="0" smtClean="0"/>
              <a:t>Ο</a:t>
            </a:r>
            <a:r>
              <a:rPr lang="en-US" sz="1800" dirty="0" smtClean="0"/>
              <a:t> DTFT</a:t>
            </a:r>
            <a:r>
              <a:rPr lang="el-GR" sz="1800" dirty="0" smtClean="0"/>
              <a:t> χρησιμοποιείται στην ανάλυση σημάτων και συστημάτων διακριτού χρόνου για:</a:t>
            </a:r>
          </a:p>
          <a:p>
            <a:pPr>
              <a:lnSpc>
                <a:spcPct val="200000"/>
              </a:lnSpc>
              <a:buFont typeface="+mj-lt"/>
              <a:buAutoNum type="arabicPeriod"/>
            </a:pPr>
            <a:r>
              <a:rPr lang="el-GR" sz="1800" b="1" dirty="0" smtClean="0"/>
              <a:t>Υπολογισμό Απόκρισης Συχνότητας</a:t>
            </a:r>
          </a:p>
          <a:p>
            <a:pPr>
              <a:lnSpc>
                <a:spcPct val="200000"/>
              </a:lnSpc>
              <a:buFont typeface="+mj-lt"/>
              <a:buAutoNum type="arabicPeriod"/>
            </a:pPr>
            <a:r>
              <a:rPr lang="el-GR" sz="1800" b="1" dirty="0" smtClean="0"/>
              <a:t>Υπολογισμό Συνέλιξης</a:t>
            </a:r>
          </a:p>
          <a:p>
            <a:pPr>
              <a:lnSpc>
                <a:spcPct val="200000"/>
              </a:lnSpc>
              <a:buFont typeface="+mj-lt"/>
              <a:buAutoNum type="arabicPeriod"/>
            </a:pPr>
            <a:r>
              <a:rPr lang="el-GR" sz="1800" b="1" dirty="0" smtClean="0"/>
              <a:t>Επίλυση Εξισώσεων Διαφορών με Σταθερούς Συντελεστές</a:t>
            </a:r>
          </a:p>
          <a:p>
            <a:pPr>
              <a:lnSpc>
                <a:spcPct val="200000"/>
              </a:lnSpc>
              <a:buFont typeface="+mj-lt"/>
              <a:buAutoNum type="arabicPeriod"/>
            </a:pPr>
            <a:r>
              <a:rPr lang="el-GR" sz="1800" b="1" dirty="0" smtClean="0"/>
              <a:t>Σχεδίαση Αντίστροφων Συστημάτων</a:t>
            </a:r>
          </a:p>
          <a:p>
            <a:pPr marL="0" indent="0">
              <a:lnSpc>
                <a:spcPct val="200000"/>
              </a:lnSpc>
              <a:buNone/>
            </a:pPr>
            <a:endParaRPr lang="el-GR" sz="1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42938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Υπολογισμός Απόκρισης Συχνότητας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80728"/>
                <a:ext cx="8229600" cy="5544616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Ένα ΓΑΚΜ σύστημα περιγράφεται από την ακόλουθη ΓΕΔΣΣ: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Από ιδιότητα </a:t>
                </a:r>
                <a:r>
                  <a:rPr lang="el-GR" sz="1800" dirty="0"/>
                  <a:t>χρονικής μετατόπισης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groupChr>
                      <m:groupChrPr>
                        <m:chr m:val="⇔"/>
                        <m:vertJc m:val="bot"/>
                        <m:ctrlPr>
                          <a:rPr lang="en-US" sz="1800" i="1">
                            <a:latin typeface="Cambria Math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sz="1800" i="1">
                            <a:latin typeface="Cambria Math"/>
                          </a:rPr>
                          <m:t>𝐷</m:t>
                        </m:r>
                        <m:r>
                          <a:rPr lang="en-US" sz="1800" i="1">
                            <a:latin typeface="Cambria Math"/>
                          </a:rPr>
                          <m:t>𝑇𝐹𝑇</m:t>
                        </m:r>
                      </m:e>
                    </m:groupCh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𝑗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sup>
                    </m:sSup>
                    <m:r>
                      <a:rPr lang="en-US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sup>
                        </m:sSup>
                      </m:e>
                    </m:d>
                    <m:r>
                      <a:rPr lang="el-GR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εκφράζουμε τη ΓΕΣΔΔ στο πεδίο της συχνότητας ως: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  <m:r>
                            <a:rPr lang="el-GR" sz="1800" b="0" i="1" smtClean="0">
                              <a:latin typeface="Cambria Math"/>
                            </a:rPr>
                            <m:t>𝛸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nary>
                            <m:naryPr>
                              <m:chr m:val="∑"/>
                              <m:ctrlPr>
                                <a:rPr lang="en-US" sz="1800" i="1" smtClean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  <m:r>
                                <a:rPr lang="en-US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𝑌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1800" b="0" i="1" smtClean="0">
                                  <a:latin typeface="Cambria Math"/>
                                </a:rPr>
                                <m:t>⇒ 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1+</m:t>
                          </m:r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𝑗𝑘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  </m:t>
                              </m:r>
                            </m:e>
                          </m:nary>
                        </m:e>
                      </m:d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𝛸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nary>
                        <m:naryPr>
                          <m:chr m:val="∑"/>
                          <m:ctrlPr>
                            <a:rPr lang="en-US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𝑗𝑘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Άρα η απόκριση συχνότητας του συστήματος είναι: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sup>
                          </m:sSup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𝑏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𝑗𝑘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1+</m:t>
                          </m:r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𝑗𝑘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  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80728"/>
                <a:ext cx="8229600" cy="5544616"/>
              </a:xfrm>
              <a:blipFill rotWithShape="1">
                <a:blip r:embed="rId2"/>
                <a:stretch>
                  <a:fillRect l="-593" t="-660" r="-37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09458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12695</TotalTime>
  <Words>3223</Words>
  <Application>Microsoft Office PowerPoint</Application>
  <PresentationFormat>On-screen Show (4:3)</PresentationFormat>
  <Paragraphs>249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Ψηφιακή Επεξεργασία Σημάτων</vt:lpstr>
      <vt:lpstr>Μετασχηματισμός Fourier Διακριτού Χρόνου</vt:lpstr>
      <vt:lpstr>Μετασχηματισμός Fourier Διακριτού Χρόνου</vt:lpstr>
      <vt:lpstr>Μετασχηματισμός Fourier Διακριτού Χρόνου</vt:lpstr>
      <vt:lpstr>Κοινά ζεύγη DTFT</vt:lpstr>
      <vt:lpstr>Ιδιότητες DTFT</vt:lpstr>
      <vt:lpstr>Ιδιότητες DTFT</vt:lpstr>
      <vt:lpstr>Εφαρμογές DTFT</vt:lpstr>
      <vt:lpstr>Υπολογισμός Απόκρισης Συχνότητας</vt:lpstr>
      <vt:lpstr>Άσκηση 1 </vt:lpstr>
      <vt:lpstr>Επίλυση Εξισώσεων Διαφορών</vt:lpstr>
      <vt:lpstr>Άσκηση 2</vt:lpstr>
      <vt:lpstr>Αντίστροφα Συστήματα</vt:lpstr>
      <vt:lpstr>Άσκηση 3 </vt:lpstr>
      <vt:lpstr>Άσκηση 4</vt:lpstr>
      <vt:lpstr>Άσκηση 4 (συνέχεια)</vt:lpstr>
      <vt:lpstr>Άσκηση 5</vt:lpstr>
      <vt:lpstr>Άσκηση 6</vt:lpstr>
      <vt:lpstr>Άσκηση 7</vt:lpstr>
      <vt:lpstr>Άσκηση 8</vt:lpstr>
      <vt:lpstr>Άσκηση 9</vt:lpstr>
      <vt:lpstr>Άσκηση 10</vt:lpstr>
      <vt:lpstr>Άσκηση 11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Paraskevas Michael</cp:lastModifiedBy>
  <cp:revision>447</cp:revision>
  <dcterms:created xsi:type="dcterms:W3CDTF">2012-03-18T08:27:36Z</dcterms:created>
  <dcterms:modified xsi:type="dcterms:W3CDTF">2016-03-28T06:25:27Z</dcterms:modified>
</cp:coreProperties>
</file>