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357" r:id="rId2"/>
    <p:sldId id="358" r:id="rId3"/>
    <p:sldId id="433" r:id="rId4"/>
    <p:sldId id="374" r:id="rId5"/>
    <p:sldId id="375" r:id="rId6"/>
    <p:sldId id="378" r:id="rId7"/>
    <p:sldId id="379" r:id="rId8"/>
    <p:sldId id="376" r:id="rId9"/>
    <p:sldId id="377" r:id="rId10"/>
    <p:sldId id="295" r:id="rId11"/>
    <p:sldId id="381" r:id="rId12"/>
    <p:sldId id="347" r:id="rId13"/>
    <p:sldId id="382" r:id="rId14"/>
    <p:sldId id="434" r:id="rId15"/>
    <p:sldId id="387" r:id="rId16"/>
    <p:sldId id="299" r:id="rId17"/>
    <p:sldId id="408" r:id="rId18"/>
    <p:sldId id="385" r:id="rId19"/>
    <p:sldId id="384" r:id="rId20"/>
    <p:sldId id="435" r:id="rId21"/>
    <p:sldId id="389" r:id="rId22"/>
    <p:sldId id="365" r:id="rId23"/>
    <p:sldId id="296" r:id="rId24"/>
    <p:sldId id="348" r:id="rId25"/>
    <p:sldId id="297" r:id="rId26"/>
    <p:sldId id="371" r:id="rId27"/>
    <p:sldId id="390" r:id="rId28"/>
    <p:sldId id="391" r:id="rId29"/>
    <p:sldId id="400" r:id="rId30"/>
    <p:sldId id="396" r:id="rId31"/>
    <p:sldId id="397" r:id="rId32"/>
    <p:sldId id="398" r:id="rId33"/>
    <p:sldId id="399" r:id="rId34"/>
    <p:sldId id="406" r:id="rId35"/>
    <p:sldId id="407" r:id="rId36"/>
    <p:sldId id="366" r:id="rId37"/>
    <p:sldId id="367" r:id="rId38"/>
    <p:sldId id="410" r:id="rId39"/>
    <p:sldId id="415" r:id="rId40"/>
    <p:sldId id="409" r:id="rId41"/>
    <p:sldId id="411" r:id="rId42"/>
    <p:sldId id="436" r:id="rId43"/>
    <p:sldId id="417" r:id="rId44"/>
    <p:sldId id="418" r:id="rId45"/>
    <p:sldId id="424" r:id="rId46"/>
    <p:sldId id="420" r:id="rId47"/>
    <p:sldId id="423" r:id="rId48"/>
    <p:sldId id="422" r:id="rId49"/>
    <p:sldId id="419" r:id="rId50"/>
    <p:sldId id="426" r:id="rId51"/>
    <p:sldId id="431" r:id="rId52"/>
    <p:sldId id="427" r:id="rId53"/>
    <p:sldId id="428" r:id="rId5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75" autoAdjust="0"/>
    <p:restoredTop sz="94660"/>
  </p:normalViewPr>
  <p:slideViewPr>
    <p:cSldViewPr>
      <p:cViewPr>
        <p:scale>
          <a:sx n="100" d="100"/>
          <a:sy n="100" d="100"/>
        </p:scale>
        <p:origin x="-187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DF9E06-6818-4286-9DC3-3E5C17B8C0D3}" type="doc">
      <dgm:prSet loTypeId="urn:microsoft.com/office/officeart/2005/8/layout/bProcess3" loCatId="process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l-GR"/>
        </a:p>
      </dgm:t>
    </dgm:pt>
    <dgm:pt modelId="{F84A91E0-10F4-4D53-B120-1B7B527FA072}">
      <dgm:prSet custT="1"/>
      <dgm:spPr/>
      <dgm:t>
        <a:bodyPr/>
        <a:lstStyle/>
        <a:p>
          <a:pPr rtl="0"/>
          <a:r>
            <a:rPr lang="el-GR" sz="1800" dirty="0" smtClean="0"/>
            <a:t>1. Καθορισμός </a:t>
          </a:r>
          <a:br>
            <a:rPr lang="el-GR" sz="1800" dirty="0" smtClean="0"/>
          </a:br>
          <a:r>
            <a:rPr lang="el-GR" sz="1800" dirty="0" smtClean="0"/>
            <a:t>των προδιαγραφών του φίλτρου</a:t>
          </a:r>
          <a:endParaRPr lang="el-GR" sz="1800" dirty="0"/>
        </a:p>
      </dgm:t>
    </dgm:pt>
    <dgm:pt modelId="{588E0739-96C3-482F-BCE9-3C03E4FA147E}" type="parTrans" cxnId="{737A09F5-CD96-4EE0-A815-7AB12893FC10}">
      <dgm:prSet/>
      <dgm:spPr/>
      <dgm:t>
        <a:bodyPr/>
        <a:lstStyle/>
        <a:p>
          <a:endParaRPr lang="el-GR"/>
        </a:p>
      </dgm:t>
    </dgm:pt>
    <dgm:pt modelId="{A418CE17-B5D6-4BEF-BA15-17E4A198FAAE}" type="sibTrans" cxnId="{737A09F5-CD96-4EE0-A815-7AB12893FC10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l-GR"/>
        </a:p>
      </dgm:t>
    </dgm:pt>
    <dgm:pt modelId="{B3A9835E-3BC0-44D3-9548-2C0A54DC432C}">
      <dgm:prSet custT="1"/>
      <dgm:spPr/>
      <dgm:t>
        <a:bodyPr/>
        <a:lstStyle/>
        <a:p>
          <a:pPr rtl="0"/>
          <a:r>
            <a:rPr lang="el-GR" sz="1800" dirty="0" smtClean="0"/>
            <a:t>2. Υπολογισμός </a:t>
          </a:r>
          <a:br>
            <a:rPr lang="el-GR" sz="1800" dirty="0" smtClean="0"/>
          </a:br>
          <a:r>
            <a:rPr lang="el-GR" sz="1800" dirty="0" smtClean="0"/>
            <a:t>των συντελεστών του φίλτρου</a:t>
          </a:r>
          <a:endParaRPr lang="el-GR" sz="1800" dirty="0"/>
        </a:p>
      </dgm:t>
    </dgm:pt>
    <dgm:pt modelId="{16B8FBE0-85A4-4B0E-9D92-88B799C49EF3}" type="parTrans" cxnId="{E4AB6C30-115A-4AFC-A5F4-1D034C607C7B}">
      <dgm:prSet/>
      <dgm:spPr/>
      <dgm:t>
        <a:bodyPr/>
        <a:lstStyle/>
        <a:p>
          <a:endParaRPr lang="el-GR"/>
        </a:p>
      </dgm:t>
    </dgm:pt>
    <dgm:pt modelId="{2AFA9292-93CE-4292-BE47-2C1336E4F25C}" type="sibTrans" cxnId="{E4AB6C30-115A-4AFC-A5F4-1D034C607C7B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l-GR"/>
        </a:p>
      </dgm:t>
    </dgm:pt>
    <dgm:pt modelId="{7F49158F-1D4B-4F84-8E29-AF63A202032B}">
      <dgm:prSet custT="1"/>
      <dgm:spPr/>
      <dgm:t>
        <a:bodyPr/>
        <a:lstStyle/>
        <a:p>
          <a:pPr rtl="0"/>
          <a:r>
            <a:rPr lang="el-GR" sz="1800" dirty="0" smtClean="0"/>
            <a:t>3. Καθορισμός της δομής πραγματοποίησης</a:t>
          </a:r>
          <a:endParaRPr lang="el-GR" sz="1800" dirty="0"/>
        </a:p>
      </dgm:t>
    </dgm:pt>
    <dgm:pt modelId="{561DCA55-3312-420C-8886-E57CA585682E}" type="parTrans" cxnId="{6ADE5B38-8E91-4207-900A-C4B28058E803}">
      <dgm:prSet/>
      <dgm:spPr/>
      <dgm:t>
        <a:bodyPr/>
        <a:lstStyle/>
        <a:p>
          <a:endParaRPr lang="el-GR"/>
        </a:p>
      </dgm:t>
    </dgm:pt>
    <dgm:pt modelId="{D595DD65-054E-4986-BB7A-5704FE8A8E11}" type="sibTrans" cxnId="{6ADE5B38-8E91-4207-900A-C4B28058E803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l-GR"/>
        </a:p>
      </dgm:t>
    </dgm:pt>
    <dgm:pt modelId="{CD4D04E4-56E5-44A6-AB1D-F03EE602201B}">
      <dgm:prSet custT="1"/>
      <dgm:spPr/>
      <dgm:t>
        <a:bodyPr/>
        <a:lstStyle/>
        <a:p>
          <a:pPr rtl="0"/>
          <a:r>
            <a:rPr lang="el-GR" sz="1800" dirty="0" smtClean="0"/>
            <a:t>4. Ανάλυση σφαλμάτων λόγω </a:t>
          </a:r>
          <a:br>
            <a:rPr lang="el-GR" sz="1800" dirty="0" smtClean="0"/>
          </a:br>
          <a:r>
            <a:rPr lang="el-GR" sz="1800" dirty="0" smtClean="0"/>
            <a:t>του πεπερασμένου μήκους </a:t>
          </a:r>
          <a:br>
            <a:rPr lang="el-GR" sz="1800" dirty="0" smtClean="0"/>
          </a:br>
          <a:r>
            <a:rPr lang="el-GR" sz="1800" dirty="0" smtClean="0"/>
            <a:t>των συντελεστών</a:t>
          </a:r>
          <a:endParaRPr lang="el-GR" sz="1800" dirty="0"/>
        </a:p>
      </dgm:t>
    </dgm:pt>
    <dgm:pt modelId="{4B6C41C0-073B-4DE2-BEBB-C72CB52A64B3}" type="parTrans" cxnId="{0616D955-0CFC-4CD8-AF03-067823D17823}">
      <dgm:prSet/>
      <dgm:spPr/>
      <dgm:t>
        <a:bodyPr/>
        <a:lstStyle/>
        <a:p>
          <a:endParaRPr lang="el-GR"/>
        </a:p>
      </dgm:t>
    </dgm:pt>
    <dgm:pt modelId="{02FDAA82-B894-447E-B6D5-0BA63263C133}" type="sibTrans" cxnId="{0616D955-0CFC-4CD8-AF03-067823D17823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l-GR"/>
        </a:p>
      </dgm:t>
    </dgm:pt>
    <dgm:pt modelId="{DDEC2145-9589-48EA-8CCD-AEC32A2C253B}">
      <dgm:prSet custT="1"/>
      <dgm:spPr/>
      <dgm:t>
        <a:bodyPr/>
        <a:lstStyle/>
        <a:p>
          <a:pPr rtl="0"/>
          <a:r>
            <a:rPr lang="el-GR" sz="1800" dirty="0" smtClean="0"/>
            <a:t>5. Υλοποίηση με λογισμικό ή υλικό</a:t>
          </a:r>
          <a:endParaRPr lang="el-GR" sz="1800" dirty="0"/>
        </a:p>
      </dgm:t>
    </dgm:pt>
    <dgm:pt modelId="{F5975D8D-5C65-4E3F-A163-F02D41E7AB2A}" type="parTrans" cxnId="{936D9E84-3580-4A58-931F-A84D3C409C3F}">
      <dgm:prSet/>
      <dgm:spPr/>
      <dgm:t>
        <a:bodyPr/>
        <a:lstStyle/>
        <a:p>
          <a:endParaRPr lang="el-GR"/>
        </a:p>
      </dgm:t>
    </dgm:pt>
    <dgm:pt modelId="{38567104-E9E9-4898-8C64-B5C7C675212C}" type="sibTrans" cxnId="{936D9E84-3580-4A58-931F-A84D3C409C3F}">
      <dgm:prSet/>
      <dgm:spPr/>
      <dgm:t>
        <a:bodyPr/>
        <a:lstStyle/>
        <a:p>
          <a:endParaRPr lang="el-GR"/>
        </a:p>
      </dgm:t>
    </dgm:pt>
    <dgm:pt modelId="{96E1B433-B2EF-46C0-B6FD-DD29DDF09896}" type="pres">
      <dgm:prSet presAssocID="{64DF9E06-6818-4286-9DC3-3E5C17B8C0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22E17FFE-9A29-4398-A028-5294F07414B2}" type="pres">
      <dgm:prSet presAssocID="{F84A91E0-10F4-4D53-B120-1B7B527FA072}" presName="node" presStyleLbl="node1" presStyleIdx="0" presStyleCnt="5" custScaleX="153187" custScaleY="7702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9AA3EDB-0026-46BF-8A95-E0C51973B4E4}" type="pres">
      <dgm:prSet presAssocID="{A418CE17-B5D6-4BEF-BA15-17E4A198FAAE}" presName="sibTrans" presStyleLbl="sibTrans1D1" presStyleIdx="0" presStyleCnt="4"/>
      <dgm:spPr/>
      <dgm:t>
        <a:bodyPr/>
        <a:lstStyle/>
        <a:p>
          <a:endParaRPr lang="el-GR"/>
        </a:p>
      </dgm:t>
    </dgm:pt>
    <dgm:pt modelId="{B062A1FE-78A6-497F-A14A-B70B0F88E42E}" type="pres">
      <dgm:prSet presAssocID="{A418CE17-B5D6-4BEF-BA15-17E4A198FAAE}" presName="connectorText" presStyleLbl="sibTrans1D1" presStyleIdx="0" presStyleCnt="4"/>
      <dgm:spPr/>
      <dgm:t>
        <a:bodyPr/>
        <a:lstStyle/>
        <a:p>
          <a:endParaRPr lang="el-GR"/>
        </a:p>
      </dgm:t>
    </dgm:pt>
    <dgm:pt modelId="{642F4F0A-4B48-402F-80F1-1E468081F651}" type="pres">
      <dgm:prSet presAssocID="{B3A9835E-3BC0-44D3-9548-2C0A54DC432C}" presName="node" presStyleLbl="node1" presStyleIdx="1" presStyleCnt="5" custScaleX="153187" custScaleY="7702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B30DB6C-1D27-47CD-9EE7-8A35898C76BA}" type="pres">
      <dgm:prSet presAssocID="{2AFA9292-93CE-4292-BE47-2C1336E4F25C}" presName="sibTrans" presStyleLbl="sibTrans1D1" presStyleIdx="1" presStyleCnt="4"/>
      <dgm:spPr/>
      <dgm:t>
        <a:bodyPr/>
        <a:lstStyle/>
        <a:p>
          <a:endParaRPr lang="el-GR"/>
        </a:p>
      </dgm:t>
    </dgm:pt>
    <dgm:pt modelId="{12F521A6-731F-4939-90D5-A727F2C5ADE6}" type="pres">
      <dgm:prSet presAssocID="{2AFA9292-93CE-4292-BE47-2C1336E4F25C}" presName="connectorText" presStyleLbl="sibTrans1D1" presStyleIdx="1" presStyleCnt="4"/>
      <dgm:spPr/>
      <dgm:t>
        <a:bodyPr/>
        <a:lstStyle/>
        <a:p>
          <a:endParaRPr lang="el-GR"/>
        </a:p>
      </dgm:t>
    </dgm:pt>
    <dgm:pt modelId="{E18CBECD-876D-4F31-A182-DBDCE71AAC87}" type="pres">
      <dgm:prSet presAssocID="{7F49158F-1D4B-4F84-8E29-AF63A202032B}" presName="node" presStyleLbl="node1" presStyleIdx="2" presStyleCnt="5" custScaleX="153187" custScaleY="7702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7C9B868-ECC1-4714-A0BF-D483CA7DC073}" type="pres">
      <dgm:prSet presAssocID="{D595DD65-054E-4986-BB7A-5704FE8A8E11}" presName="sibTrans" presStyleLbl="sibTrans1D1" presStyleIdx="2" presStyleCnt="4"/>
      <dgm:spPr/>
      <dgm:t>
        <a:bodyPr/>
        <a:lstStyle/>
        <a:p>
          <a:endParaRPr lang="el-GR"/>
        </a:p>
      </dgm:t>
    </dgm:pt>
    <dgm:pt modelId="{9C03D1EF-DF35-4BF0-9B20-786085082029}" type="pres">
      <dgm:prSet presAssocID="{D595DD65-054E-4986-BB7A-5704FE8A8E11}" presName="connectorText" presStyleLbl="sibTrans1D1" presStyleIdx="2" presStyleCnt="4"/>
      <dgm:spPr/>
      <dgm:t>
        <a:bodyPr/>
        <a:lstStyle/>
        <a:p>
          <a:endParaRPr lang="el-GR"/>
        </a:p>
      </dgm:t>
    </dgm:pt>
    <dgm:pt modelId="{CCC5CE82-219B-4309-95C0-E6099E036250}" type="pres">
      <dgm:prSet presAssocID="{CD4D04E4-56E5-44A6-AB1D-F03EE602201B}" presName="node" presStyleLbl="node1" presStyleIdx="3" presStyleCnt="5" custScaleX="153187" custScaleY="7702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1391A06-5D2A-43A0-AF03-CD41A2959C9B}" type="pres">
      <dgm:prSet presAssocID="{02FDAA82-B894-447E-B6D5-0BA63263C133}" presName="sibTrans" presStyleLbl="sibTrans1D1" presStyleIdx="3" presStyleCnt="4"/>
      <dgm:spPr/>
      <dgm:t>
        <a:bodyPr/>
        <a:lstStyle/>
        <a:p>
          <a:endParaRPr lang="el-GR"/>
        </a:p>
      </dgm:t>
    </dgm:pt>
    <dgm:pt modelId="{7EEA1CF8-4716-47BF-B00E-299A269DA04B}" type="pres">
      <dgm:prSet presAssocID="{02FDAA82-B894-447E-B6D5-0BA63263C133}" presName="connectorText" presStyleLbl="sibTrans1D1" presStyleIdx="3" presStyleCnt="4"/>
      <dgm:spPr/>
      <dgm:t>
        <a:bodyPr/>
        <a:lstStyle/>
        <a:p>
          <a:endParaRPr lang="el-GR"/>
        </a:p>
      </dgm:t>
    </dgm:pt>
    <dgm:pt modelId="{69A753FE-1AF1-4F9B-958E-A986CE82D6B4}" type="pres">
      <dgm:prSet presAssocID="{DDEC2145-9589-48EA-8CCD-AEC32A2C253B}" presName="node" presStyleLbl="node1" presStyleIdx="4" presStyleCnt="5" custScaleX="153187" custScaleY="7702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6ADE5B38-8E91-4207-900A-C4B28058E803}" srcId="{64DF9E06-6818-4286-9DC3-3E5C17B8C0D3}" destId="{7F49158F-1D4B-4F84-8E29-AF63A202032B}" srcOrd="2" destOrd="0" parTransId="{561DCA55-3312-420C-8886-E57CA585682E}" sibTransId="{D595DD65-054E-4986-BB7A-5704FE8A8E11}"/>
    <dgm:cxn modelId="{F6BBFA83-F538-4193-B0C2-FEB4D9D83E1C}" type="presOf" srcId="{02FDAA82-B894-447E-B6D5-0BA63263C133}" destId="{7EEA1CF8-4716-47BF-B00E-299A269DA04B}" srcOrd="1" destOrd="0" presId="urn:microsoft.com/office/officeart/2005/8/layout/bProcess3"/>
    <dgm:cxn modelId="{43E800D6-0E09-4942-B85B-2C789F69570A}" type="presOf" srcId="{A418CE17-B5D6-4BEF-BA15-17E4A198FAAE}" destId="{B062A1FE-78A6-497F-A14A-B70B0F88E42E}" srcOrd="1" destOrd="0" presId="urn:microsoft.com/office/officeart/2005/8/layout/bProcess3"/>
    <dgm:cxn modelId="{B963B8A8-241A-4C33-B677-D49A23B35C58}" type="presOf" srcId="{CD4D04E4-56E5-44A6-AB1D-F03EE602201B}" destId="{CCC5CE82-219B-4309-95C0-E6099E036250}" srcOrd="0" destOrd="0" presId="urn:microsoft.com/office/officeart/2005/8/layout/bProcess3"/>
    <dgm:cxn modelId="{70AE3A18-869B-412B-A698-6BC527C2825F}" type="presOf" srcId="{DDEC2145-9589-48EA-8CCD-AEC32A2C253B}" destId="{69A753FE-1AF1-4F9B-958E-A986CE82D6B4}" srcOrd="0" destOrd="0" presId="urn:microsoft.com/office/officeart/2005/8/layout/bProcess3"/>
    <dgm:cxn modelId="{737A09F5-CD96-4EE0-A815-7AB12893FC10}" srcId="{64DF9E06-6818-4286-9DC3-3E5C17B8C0D3}" destId="{F84A91E0-10F4-4D53-B120-1B7B527FA072}" srcOrd="0" destOrd="0" parTransId="{588E0739-96C3-482F-BCE9-3C03E4FA147E}" sibTransId="{A418CE17-B5D6-4BEF-BA15-17E4A198FAAE}"/>
    <dgm:cxn modelId="{B9229BA0-7177-4296-935A-86347BFEB149}" type="presOf" srcId="{2AFA9292-93CE-4292-BE47-2C1336E4F25C}" destId="{CB30DB6C-1D27-47CD-9EE7-8A35898C76BA}" srcOrd="0" destOrd="0" presId="urn:microsoft.com/office/officeart/2005/8/layout/bProcess3"/>
    <dgm:cxn modelId="{B25D124B-8B8A-4656-96DA-B1252B955BA9}" type="presOf" srcId="{7F49158F-1D4B-4F84-8E29-AF63A202032B}" destId="{E18CBECD-876D-4F31-A182-DBDCE71AAC87}" srcOrd="0" destOrd="0" presId="urn:microsoft.com/office/officeart/2005/8/layout/bProcess3"/>
    <dgm:cxn modelId="{936D9E84-3580-4A58-931F-A84D3C409C3F}" srcId="{64DF9E06-6818-4286-9DC3-3E5C17B8C0D3}" destId="{DDEC2145-9589-48EA-8CCD-AEC32A2C253B}" srcOrd="4" destOrd="0" parTransId="{F5975D8D-5C65-4E3F-A163-F02D41E7AB2A}" sibTransId="{38567104-E9E9-4898-8C64-B5C7C675212C}"/>
    <dgm:cxn modelId="{3AD7000F-94D1-42A9-B8DB-AB28D3A7D17B}" type="presOf" srcId="{2AFA9292-93CE-4292-BE47-2C1336E4F25C}" destId="{12F521A6-731F-4939-90D5-A727F2C5ADE6}" srcOrd="1" destOrd="0" presId="urn:microsoft.com/office/officeart/2005/8/layout/bProcess3"/>
    <dgm:cxn modelId="{E4AB6C30-115A-4AFC-A5F4-1D034C607C7B}" srcId="{64DF9E06-6818-4286-9DC3-3E5C17B8C0D3}" destId="{B3A9835E-3BC0-44D3-9548-2C0A54DC432C}" srcOrd="1" destOrd="0" parTransId="{16B8FBE0-85A4-4B0E-9D92-88B799C49EF3}" sibTransId="{2AFA9292-93CE-4292-BE47-2C1336E4F25C}"/>
    <dgm:cxn modelId="{B434F649-5354-4DF1-9CDF-AB42194A2E8E}" type="presOf" srcId="{D595DD65-054E-4986-BB7A-5704FE8A8E11}" destId="{17C9B868-ECC1-4714-A0BF-D483CA7DC073}" srcOrd="0" destOrd="0" presId="urn:microsoft.com/office/officeart/2005/8/layout/bProcess3"/>
    <dgm:cxn modelId="{19F8A5D5-1600-42A0-A734-B322276CC196}" type="presOf" srcId="{F84A91E0-10F4-4D53-B120-1B7B527FA072}" destId="{22E17FFE-9A29-4398-A028-5294F07414B2}" srcOrd="0" destOrd="0" presId="urn:microsoft.com/office/officeart/2005/8/layout/bProcess3"/>
    <dgm:cxn modelId="{C98DEA7E-3C75-40D0-ABDE-C67862E7C6F9}" type="presOf" srcId="{B3A9835E-3BC0-44D3-9548-2C0A54DC432C}" destId="{642F4F0A-4B48-402F-80F1-1E468081F651}" srcOrd="0" destOrd="0" presId="urn:microsoft.com/office/officeart/2005/8/layout/bProcess3"/>
    <dgm:cxn modelId="{0616D955-0CFC-4CD8-AF03-067823D17823}" srcId="{64DF9E06-6818-4286-9DC3-3E5C17B8C0D3}" destId="{CD4D04E4-56E5-44A6-AB1D-F03EE602201B}" srcOrd="3" destOrd="0" parTransId="{4B6C41C0-073B-4DE2-BEBB-C72CB52A64B3}" sibTransId="{02FDAA82-B894-447E-B6D5-0BA63263C133}"/>
    <dgm:cxn modelId="{8F2CD308-39CE-4C74-A047-25EAE1842F3F}" type="presOf" srcId="{D595DD65-054E-4986-BB7A-5704FE8A8E11}" destId="{9C03D1EF-DF35-4BF0-9B20-786085082029}" srcOrd="1" destOrd="0" presId="urn:microsoft.com/office/officeart/2005/8/layout/bProcess3"/>
    <dgm:cxn modelId="{8FEFA1A1-F295-4A4D-9F59-29FD3B8C3229}" type="presOf" srcId="{02FDAA82-B894-447E-B6D5-0BA63263C133}" destId="{A1391A06-5D2A-43A0-AF03-CD41A2959C9B}" srcOrd="0" destOrd="0" presId="urn:microsoft.com/office/officeart/2005/8/layout/bProcess3"/>
    <dgm:cxn modelId="{ABE76222-D36B-4C0D-80A8-4AC5435BC501}" type="presOf" srcId="{64DF9E06-6818-4286-9DC3-3E5C17B8C0D3}" destId="{96E1B433-B2EF-46C0-B6FD-DD29DDF09896}" srcOrd="0" destOrd="0" presId="urn:microsoft.com/office/officeart/2005/8/layout/bProcess3"/>
    <dgm:cxn modelId="{858AA9A0-5552-4F70-8F5B-076089768391}" type="presOf" srcId="{A418CE17-B5D6-4BEF-BA15-17E4A198FAAE}" destId="{B9AA3EDB-0026-46BF-8A95-E0C51973B4E4}" srcOrd="0" destOrd="0" presId="urn:microsoft.com/office/officeart/2005/8/layout/bProcess3"/>
    <dgm:cxn modelId="{0EEA7290-FBDD-4265-A694-C081240DD310}" type="presParOf" srcId="{96E1B433-B2EF-46C0-B6FD-DD29DDF09896}" destId="{22E17FFE-9A29-4398-A028-5294F07414B2}" srcOrd="0" destOrd="0" presId="urn:microsoft.com/office/officeart/2005/8/layout/bProcess3"/>
    <dgm:cxn modelId="{93B4066C-86B3-40FF-A372-A5773C90CA47}" type="presParOf" srcId="{96E1B433-B2EF-46C0-B6FD-DD29DDF09896}" destId="{B9AA3EDB-0026-46BF-8A95-E0C51973B4E4}" srcOrd="1" destOrd="0" presId="urn:microsoft.com/office/officeart/2005/8/layout/bProcess3"/>
    <dgm:cxn modelId="{CEE8160B-630F-4508-B6EA-7EDBB68BE21C}" type="presParOf" srcId="{B9AA3EDB-0026-46BF-8A95-E0C51973B4E4}" destId="{B062A1FE-78A6-497F-A14A-B70B0F88E42E}" srcOrd="0" destOrd="0" presId="urn:microsoft.com/office/officeart/2005/8/layout/bProcess3"/>
    <dgm:cxn modelId="{62EE1E45-46BF-4FD6-B9C5-2F0F56D0C6E8}" type="presParOf" srcId="{96E1B433-B2EF-46C0-B6FD-DD29DDF09896}" destId="{642F4F0A-4B48-402F-80F1-1E468081F651}" srcOrd="2" destOrd="0" presId="urn:microsoft.com/office/officeart/2005/8/layout/bProcess3"/>
    <dgm:cxn modelId="{27AA058E-D60F-4F78-9DA9-747FEE2DCC2B}" type="presParOf" srcId="{96E1B433-B2EF-46C0-B6FD-DD29DDF09896}" destId="{CB30DB6C-1D27-47CD-9EE7-8A35898C76BA}" srcOrd="3" destOrd="0" presId="urn:microsoft.com/office/officeart/2005/8/layout/bProcess3"/>
    <dgm:cxn modelId="{2C9263FC-DFAC-44D5-82AC-767D25027CE2}" type="presParOf" srcId="{CB30DB6C-1D27-47CD-9EE7-8A35898C76BA}" destId="{12F521A6-731F-4939-90D5-A727F2C5ADE6}" srcOrd="0" destOrd="0" presId="urn:microsoft.com/office/officeart/2005/8/layout/bProcess3"/>
    <dgm:cxn modelId="{208343EA-DDA9-4689-A5F8-CF67AFC84649}" type="presParOf" srcId="{96E1B433-B2EF-46C0-B6FD-DD29DDF09896}" destId="{E18CBECD-876D-4F31-A182-DBDCE71AAC87}" srcOrd="4" destOrd="0" presId="urn:microsoft.com/office/officeart/2005/8/layout/bProcess3"/>
    <dgm:cxn modelId="{D4DA45D7-4B43-40E5-89C6-9FD8791E11CD}" type="presParOf" srcId="{96E1B433-B2EF-46C0-B6FD-DD29DDF09896}" destId="{17C9B868-ECC1-4714-A0BF-D483CA7DC073}" srcOrd="5" destOrd="0" presId="urn:microsoft.com/office/officeart/2005/8/layout/bProcess3"/>
    <dgm:cxn modelId="{A511467F-CDB1-4795-8F45-DFB1F35CF2F3}" type="presParOf" srcId="{17C9B868-ECC1-4714-A0BF-D483CA7DC073}" destId="{9C03D1EF-DF35-4BF0-9B20-786085082029}" srcOrd="0" destOrd="0" presId="urn:microsoft.com/office/officeart/2005/8/layout/bProcess3"/>
    <dgm:cxn modelId="{5C5FC4A6-8DCC-4920-A3CA-0AAEB20DAF3F}" type="presParOf" srcId="{96E1B433-B2EF-46C0-B6FD-DD29DDF09896}" destId="{CCC5CE82-219B-4309-95C0-E6099E036250}" srcOrd="6" destOrd="0" presId="urn:microsoft.com/office/officeart/2005/8/layout/bProcess3"/>
    <dgm:cxn modelId="{40DB2F67-C411-45B3-9721-ECD6EC5A6C00}" type="presParOf" srcId="{96E1B433-B2EF-46C0-B6FD-DD29DDF09896}" destId="{A1391A06-5D2A-43A0-AF03-CD41A2959C9B}" srcOrd="7" destOrd="0" presId="urn:microsoft.com/office/officeart/2005/8/layout/bProcess3"/>
    <dgm:cxn modelId="{865E2877-B542-49CA-B7F2-981C29729706}" type="presParOf" srcId="{A1391A06-5D2A-43A0-AF03-CD41A2959C9B}" destId="{7EEA1CF8-4716-47BF-B00E-299A269DA04B}" srcOrd="0" destOrd="0" presId="urn:microsoft.com/office/officeart/2005/8/layout/bProcess3"/>
    <dgm:cxn modelId="{23DF035B-D91A-4D0E-97D5-CA0229B12722}" type="presParOf" srcId="{96E1B433-B2EF-46C0-B6FD-DD29DDF09896}" destId="{69A753FE-1AF1-4F9B-958E-A986CE82D6B4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AA3EDB-0026-46BF-8A95-E0C51973B4E4}">
      <dsp:nvSpPr>
        <dsp:cNvPr id="0" name=""/>
        <dsp:cNvSpPr/>
      </dsp:nvSpPr>
      <dsp:spPr>
        <a:xfrm>
          <a:off x="3826309" y="821062"/>
          <a:ext cx="54278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2781" y="45720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4083365" y="863913"/>
        <a:ext cx="28669" cy="5739"/>
      </dsp:txXfrm>
    </dsp:sp>
    <dsp:sp modelId="{22E17FFE-9A29-4398-A028-5294F07414B2}">
      <dsp:nvSpPr>
        <dsp:cNvPr id="0" name=""/>
        <dsp:cNvSpPr/>
      </dsp:nvSpPr>
      <dsp:spPr>
        <a:xfrm>
          <a:off x="9211" y="290721"/>
          <a:ext cx="3818897" cy="115212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1. Καθορισμός </a:t>
          </a:r>
          <a:br>
            <a:rPr lang="el-GR" sz="1800" kern="1200" dirty="0" smtClean="0"/>
          </a:br>
          <a:r>
            <a:rPr lang="el-GR" sz="1800" kern="1200" dirty="0" smtClean="0"/>
            <a:t>των προδιαγραφών του φίλτρου</a:t>
          </a:r>
          <a:endParaRPr lang="el-GR" sz="1800" kern="1200" dirty="0"/>
        </a:p>
      </dsp:txBody>
      <dsp:txXfrm>
        <a:off x="9211" y="290721"/>
        <a:ext cx="3818897" cy="1152123"/>
      </dsp:txXfrm>
    </dsp:sp>
    <dsp:sp modelId="{CB30DB6C-1D27-47CD-9EE7-8A35898C76BA}">
      <dsp:nvSpPr>
        <dsp:cNvPr id="0" name=""/>
        <dsp:cNvSpPr/>
      </dsp:nvSpPr>
      <dsp:spPr>
        <a:xfrm>
          <a:off x="1918660" y="1441044"/>
          <a:ext cx="4392278" cy="542781"/>
        </a:xfrm>
        <a:custGeom>
          <a:avLst/>
          <a:gdLst/>
          <a:ahLst/>
          <a:cxnLst/>
          <a:rect l="0" t="0" r="0" b="0"/>
          <a:pathLst>
            <a:path>
              <a:moveTo>
                <a:pt x="4392278" y="0"/>
              </a:moveTo>
              <a:lnTo>
                <a:pt x="4392278" y="288490"/>
              </a:lnTo>
              <a:lnTo>
                <a:pt x="0" y="288490"/>
              </a:lnTo>
              <a:lnTo>
                <a:pt x="0" y="542781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4004061" y="1709565"/>
        <a:ext cx="221477" cy="5739"/>
      </dsp:txXfrm>
    </dsp:sp>
    <dsp:sp modelId="{642F4F0A-4B48-402F-80F1-1E468081F651}">
      <dsp:nvSpPr>
        <dsp:cNvPr id="0" name=""/>
        <dsp:cNvSpPr/>
      </dsp:nvSpPr>
      <dsp:spPr>
        <a:xfrm>
          <a:off x="4401490" y="290721"/>
          <a:ext cx="3818897" cy="1152123"/>
        </a:xfrm>
        <a:prstGeom prst="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2. Υπολογισμός </a:t>
          </a:r>
          <a:br>
            <a:rPr lang="el-GR" sz="1800" kern="1200" dirty="0" smtClean="0"/>
          </a:br>
          <a:r>
            <a:rPr lang="el-GR" sz="1800" kern="1200" dirty="0" smtClean="0"/>
            <a:t>των συντελεστών του φίλτρου</a:t>
          </a:r>
          <a:endParaRPr lang="el-GR" sz="1800" kern="1200" dirty="0"/>
        </a:p>
      </dsp:txBody>
      <dsp:txXfrm>
        <a:off x="4401490" y="290721"/>
        <a:ext cx="3818897" cy="1152123"/>
      </dsp:txXfrm>
    </dsp:sp>
    <dsp:sp modelId="{17C9B868-ECC1-4714-A0BF-D483CA7DC073}">
      <dsp:nvSpPr>
        <dsp:cNvPr id="0" name=""/>
        <dsp:cNvSpPr/>
      </dsp:nvSpPr>
      <dsp:spPr>
        <a:xfrm>
          <a:off x="3826309" y="2546568"/>
          <a:ext cx="54278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2781" y="45720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4083365" y="2589418"/>
        <a:ext cx="28669" cy="5739"/>
      </dsp:txXfrm>
    </dsp:sp>
    <dsp:sp modelId="{E18CBECD-876D-4F31-A182-DBDCE71AAC87}">
      <dsp:nvSpPr>
        <dsp:cNvPr id="0" name=""/>
        <dsp:cNvSpPr/>
      </dsp:nvSpPr>
      <dsp:spPr>
        <a:xfrm>
          <a:off x="9211" y="2016226"/>
          <a:ext cx="3818897" cy="1152123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3. Καθορισμός της δομής πραγματοποίησης</a:t>
          </a:r>
          <a:endParaRPr lang="el-GR" sz="1800" kern="1200" dirty="0"/>
        </a:p>
      </dsp:txBody>
      <dsp:txXfrm>
        <a:off x="9211" y="2016226"/>
        <a:ext cx="3818897" cy="1152123"/>
      </dsp:txXfrm>
    </dsp:sp>
    <dsp:sp modelId="{A1391A06-5D2A-43A0-AF03-CD41A2959C9B}">
      <dsp:nvSpPr>
        <dsp:cNvPr id="0" name=""/>
        <dsp:cNvSpPr/>
      </dsp:nvSpPr>
      <dsp:spPr>
        <a:xfrm>
          <a:off x="1918660" y="3166549"/>
          <a:ext cx="4392278" cy="542781"/>
        </a:xfrm>
        <a:custGeom>
          <a:avLst/>
          <a:gdLst/>
          <a:ahLst/>
          <a:cxnLst/>
          <a:rect l="0" t="0" r="0" b="0"/>
          <a:pathLst>
            <a:path>
              <a:moveTo>
                <a:pt x="4392278" y="0"/>
              </a:moveTo>
              <a:lnTo>
                <a:pt x="4392278" y="288490"/>
              </a:lnTo>
              <a:lnTo>
                <a:pt x="0" y="288490"/>
              </a:lnTo>
              <a:lnTo>
                <a:pt x="0" y="542781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4004061" y="3435070"/>
        <a:ext cx="221477" cy="5739"/>
      </dsp:txXfrm>
    </dsp:sp>
    <dsp:sp modelId="{CCC5CE82-219B-4309-95C0-E6099E036250}">
      <dsp:nvSpPr>
        <dsp:cNvPr id="0" name=""/>
        <dsp:cNvSpPr/>
      </dsp:nvSpPr>
      <dsp:spPr>
        <a:xfrm>
          <a:off x="4401490" y="2016226"/>
          <a:ext cx="3818897" cy="1152123"/>
        </a:xfrm>
        <a:prstGeom prst="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4. Ανάλυση σφαλμάτων λόγω </a:t>
          </a:r>
          <a:br>
            <a:rPr lang="el-GR" sz="1800" kern="1200" dirty="0" smtClean="0"/>
          </a:br>
          <a:r>
            <a:rPr lang="el-GR" sz="1800" kern="1200" dirty="0" smtClean="0"/>
            <a:t>του πεπερασμένου μήκους </a:t>
          </a:r>
          <a:br>
            <a:rPr lang="el-GR" sz="1800" kern="1200" dirty="0" smtClean="0"/>
          </a:br>
          <a:r>
            <a:rPr lang="el-GR" sz="1800" kern="1200" dirty="0" smtClean="0"/>
            <a:t>των συντελεστών</a:t>
          </a:r>
          <a:endParaRPr lang="el-GR" sz="1800" kern="1200" dirty="0"/>
        </a:p>
      </dsp:txBody>
      <dsp:txXfrm>
        <a:off x="4401490" y="2016226"/>
        <a:ext cx="3818897" cy="1152123"/>
      </dsp:txXfrm>
    </dsp:sp>
    <dsp:sp modelId="{69A753FE-1AF1-4F9B-958E-A986CE82D6B4}">
      <dsp:nvSpPr>
        <dsp:cNvPr id="0" name=""/>
        <dsp:cNvSpPr/>
      </dsp:nvSpPr>
      <dsp:spPr>
        <a:xfrm>
          <a:off x="9211" y="3741731"/>
          <a:ext cx="3818897" cy="1152123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800" kern="1200" dirty="0" smtClean="0"/>
            <a:t>5. Υλοποίηση με λογισμικό ή υλικό</a:t>
          </a:r>
          <a:endParaRPr lang="el-GR" sz="1800" kern="1200" dirty="0"/>
        </a:p>
      </dsp:txBody>
      <dsp:txXfrm>
        <a:off x="9211" y="3741731"/>
        <a:ext cx="3818897" cy="1152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B566B-08BE-4A6A-B604-CE10970E253A}" type="datetimeFigureOut">
              <a:rPr lang="el-GR" smtClean="0"/>
              <a:t>17/05/2018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6D270-A4F5-467A-907A-C2F9BB8080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14894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Ψηφιακή Επεξεργασία Σημάτων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11110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Ενότητα 1</a:t>
            </a:r>
            <a:r>
              <a:rPr lang="en-US" sz="2800" b="1" dirty="0" smtClean="0"/>
              <a:t>2</a:t>
            </a:r>
            <a:r>
              <a:rPr lang="el-GR" sz="2800" b="1" dirty="0" smtClean="0"/>
              <a:t>: Ψηφιακά Φίλτρα </a:t>
            </a:r>
            <a:r>
              <a:rPr lang="en-US" sz="2800" b="1" dirty="0" smtClean="0"/>
              <a:t>FIR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25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Ιδανικά Φίλτρα Επιλογής Συχνοτήτων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pic>
        <p:nvPicPr>
          <p:cNvPr id="6" name="Picture 5" descr="C:\Users\mparask\Dropbox\4_Personal\2_my_Publications\3_BOOKS\DSP\FIGURES\PROCESSED\K11\Figure_11.1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11941"/>
            <a:ext cx="7128792" cy="367240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11560" y="5157192"/>
                <a:ext cx="8064896" cy="1294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lvl="0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l-GR" sz="1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Ζώνη διέλευσης</a:t>
                </a:r>
                <a:r>
                  <a: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(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pass zone</a:t>
                </a:r>
                <a:r>
                  <a:rPr lang="el-GR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):  η περιοχή συχνοτήτων στην </a:t>
                </a:r>
                <a:r>
                  <a: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οποία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d>
                          <m:dPr>
                            <m:ctrlPr>
                              <a:rPr lang="el-GR" sz="16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l-G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</a:p>
              <a:p>
                <a:pPr marL="285750" lvl="0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l-GR" sz="16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Ζώνη </a:t>
                </a:r>
                <a:r>
                  <a:rPr lang="el-GR" sz="1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αποκοπής </a:t>
                </a:r>
                <a:r>
                  <a: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stop zone</a:t>
                </a:r>
                <a:r>
                  <a:rPr lang="el-GR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):</a:t>
                </a:r>
                <a:r>
                  <a:rPr lang="el-GR" sz="16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:r>
                  <a:rPr lang="el-GR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η </a:t>
                </a:r>
                <a:r>
                  <a: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περιοχή </a:t>
                </a:r>
                <a:r>
                  <a:rPr lang="el-GR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συχνοτήτων στην </a:t>
                </a:r>
                <a:r>
                  <a: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οποία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d>
                          <m:dPr>
                            <m:ctrlPr>
                              <a:rPr lang="el-GR" sz="16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6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l-G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l-GR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endParaRPr lang="el-GR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l-GR" sz="16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Συχνότητες </a:t>
                </a:r>
                <a:r>
                  <a:rPr lang="el-GR" sz="16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αποκοπής </a:t>
                </a:r>
                <a:r>
                  <a: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cut</a:t>
                </a:r>
                <a:r>
                  <a: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off frequencies</a:t>
                </a:r>
                <a:r>
                  <a:rPr lang="el-GR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): οι οριακές </a:t>
                </a:r>
                <a:r>
                  <a:rPr lang="el-G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συχνότητες που σημειώνουν τα άκρα της ζώνης διέλευσης και αποκοπής</a:t>
                </a:r>
                <a:r>
                  <a:rPr lang="el-GR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endParaRPr lang="el-GR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157192"/>
                <a:ext cx="8064896" cy="1294585"/>
              </a:xfrm>
              <a:prstGeom prst="rect">
                <a:avLst/>
              </a:prstGeom>
              <a:blipFill rotWithShape="1">
                <a:blip r:embed="rId4"/>
                <a:stretch>
                  <a:fillRect l="-227" t="-472" r="-151" b="-51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Ιδανικά Φίλτρα Επιλογής Συχνοτήτων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lvl="0"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 smtClean="0"/>
                  <a:t>Ιδανικό Βαθυπερατό Φίλτρο </a:t>
                </a:r>
                <a:r>
                  <a:rPr lang="el-GR" sz="1800" dirty="0"/>
                  <a:t>(</a:t>
                </a:r>
                <a:r>
                  <a:rPr lang="en-US" sz="1800" dirty="0"/>
                  <a:t>Low Pass Filter</a:t>
                </a:r>
                <a:r>
                  <a:rPr lang="el-GR" sz="1800" dirty="0"/>
                  <a:t>, </a:t>
                </a:r>
                <a:r>
                  <a:rPr lang="en-US" sz="1800" dirty="0"/>
                  <a:t>LPF</a:t>
                </a:r>
                <a:r>
                  <a:rPr lang="el-GR" sz="1800" dirty="0"/>
                  <a:t>):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1,     0≤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0, 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   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/>
                  <a:t>Ιδανικό </a:t>
                </a:r>
                <a:r>
                  <a:rPr lang="el-GR" sz="1800" b="1" dirty="0" err="1"/>
                  <a:t>Υψιπερατό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High</a:t>
                </a:r>
                <a:r>
                  <a:rPr lang="el-GR" sz="1800" dirty="0"/>
                  <a:t> </a:t>
                </a:r>
                <a:r>
                  <a:rPr lang="el-GR" sz="1800" dirty="0" err="1"/>
                  <a:t>Pass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, HPF</a:t>
                </a:r>
                <a:r>
                  <a:rPr lang="el-GR" sz="1800" dirty="0" smtClean="0"/>
                  <a:t>):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1,     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0,  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 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0≤</m:t>
                                  </m:r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  <m:r>
                                    <a:rPr lang="el-GR" sz="1800" i="1">
                                      <a:latin typeface="Cambria Math"/>
                                    </a:rPr>
                                    <m:t>≤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lvl="0"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/>
                  <a:t>Ιδανικό </a:t>
                </a:r>
                <a:r>
                  <a:rPr lang="el-GR" sz="1800" b="1" dirty="0" err="1"/>
                  <a:t>Ζωνοπερατό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</a:t>
                </a:r>
                <a:r>
                  <a:rPr lang="en-US" sz="1800" dirty="0"/>
                  <a:t>Band Pass Filter</a:t>
                </a:r>
                <a:r>
                  <a:rPr lang="el-GR" sz="1800" dirty="0"/>
                  <a:t>, </a:t>
                </a:r>
                <a:r>
                  <a:rPr lang="en-US" sz="1800" dirty="0"/>
                  <a:t>BPF</a:t>
                </a:r>
                <a:r>
                  <a:rPr lang="el-GR" sz="1800" dirty="0"/>
                  <a:t>):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1,      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                         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≤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0, 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0&lt;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και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lvl="0"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/>
                  <a:t>Ιδανικό </a:t>
                </a:r>
                <a:r>
                  <a:rPr lang="el-GR" sz="1800" b="1" dirty="0" err="1"/>
                  <a:t>Ζωνοφρακτικό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</a:t>
                </a:r>
                <a:r>
                  <a:rPr lang="en-US" sz="1800" dirty="0"/>
                  <a:t>Band Stop Filter</a:t>
                </a:r>
                <a:r>
                  <a:rPr lang="el-GR" sz="1800" dirty="0"/>
                  <a:t>, </a:t>
                </a:r>
                <a:r>
                  <a:rPr lang="en-US" sz="1800" dirty="0"/>
                  <a:t>BSF</a:t>
                </a:r>
                <a:r>
                  <a:rPr lang="el-GR" sz="1800" dirty="0"/>
                  <a:t>):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1,   0&lt;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και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0,                                  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≤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 smtClean="0"/>
                  <a:t>Προσοχή ! Τα </a:t>
                </a:r>
                <a:r>
                  <a:rPr lang="el-GR" sz="1800" dirty="0"/>
                  <a:t>ιδανικά φίλτρα [</a:t>
                </a:r>
                <a:r>
                  <a:rPr lang="en-US" sz="1800" dirty="0"/>
                  <a:t>FIR, IIR</a:t>
                </a:r>
                <a:r>
                  <a:rPr lang="el-GR" sz="1800" dirty="0"/>
                  <a:t>] είναι </a:t>
                </a:r>
                <a:r>
                  <a:rPr lang="el-GR" sz="1800" b="1" dirty="0"/>
                  <a:t>μη-αιτιατά</a:t>
                </a:r>
                <a:r>
                  <a:rPr lang="el-GR" sz="1800" dirty="0"/>
                  <a:t>, άρα </a:t>
                </a:r>
                <a:r>
                  <a:rPr lang="el-GR" sz="1800" b="1" dirty="0"/>
                  <a:t>μη-υλοποιήσιμα</a:t>
                </a:r>
                <a:r>
                  <a:rPr lang="el-GR" sz="1800" dirty="0"/>
                  <a:t>. </a:t>
                </a: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8975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Προδιαγραφές </a:t>
            </a:r>
            <a:r>
              <a:rPr lang="el-GR" dirty="0" smtClean="0"/>
              <a:t>Πραγματικών Ψηφιακών </a:t>
            </a:r>
            <a:r>
              <a:rPr lang="el-GR" dirty="0" smtClean="0"/>
              <a:t>Φίλτρων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363272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700" dirty="0" smtClean="0"/>
                  <a:t>Αποδεχόμενοι αποκλίσεις από την ιδανική απόκριση, φτιάχνουμε </a:t>
                </a:r>
                <a:r>
                  <a:rPr lang="el-GR" sz="1700" b="1" dirty="0" smtClean="0"/>
                  <a:t>πραγματικά φίλτρα</a:t>
                </a:r>
                <a:r>
                  <a:rPr lang="el-GR" sz="1700" dirty="0" smtClean="0"/>
                  <a:t>. 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700" dirty="0" smtClean="0"/>
                  <a:t>Για παράδειγμα για τον σχεδιασμό </a:t>
                </a:r>
                <a:r>
                  <a:rPr lang="el-GR" sz="1700" u="sng" dirty="0" smtClean="0"/>
                  <a:t>πραγματικού βαθυπερατό φίλτρου</a:t>
                </a:r>
                <a:r>
                  <a:rPr lang="el-GR" sz="1700" dirty="0"/>
                  <a:t> </a:t>
                </a:r>
                <a:r>
                  <a:rPr lang="el-GR" sz="1700" dirty="0" smtClean="0"/>
                  <a:t>θέτουμε: </a:t>
                </a:r>
                <a:endParaRPr lang="en-US" sz="1700" dirty="0" smtClean="0"/>
              </a:p>
              <a:p>
                <a:pPr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l-GR" sz="1700" b="0" i="1" smtClean="0">
                        <a:latin typeface="Cambria Math"/>
                      </a:rPr>
                      <m:t>1−</m:t>
                    </m:r>
                    <m:sSub>
                      <m:sSubPr>
                        <m:ctrlPr>
                          <a:rPr lang="el-GR" sz="17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b="0" i="1" smtClean="0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7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1700" b="0" i="1" smtClean="0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17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700" b="0" i="1" smtClean="0">
                            <a:latin typeface="Cambria Math"/>
                          </a:rPr>
                          <m:t>𝐻</m:t>
                        </m:r>
                        <m:d>
                          <m:dPr>
                            <m:ctrlPr>
                              <a:rPr lang="en-US" sz="1700" b="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7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700" b="0" i="1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7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700" b="0" i="1" smtClean="0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700" b="0" i="1" smtClean="0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n-US" sz="1700" b="0" i="1" smtClean="0">
                        <a:latin typeface="Cambria Math"/>
                      </a:rPr>
                      <m:t>≤1+</m:t>
                    </m:r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1700" b="0" i="1" smtClean="0">
                        <a:latin typeface="Cambria Math"/>
                      </a:rPr>
                      <m:t>        0≤</m:t>
                    </m:r>
                    <m:d>
                      <m:dPr>
                        <m:begChr m:val="|"/>
                        <m:endChr m:val="|"/>
                        <m:ctrlPr>
                          <a:rPr lang="en-US" sz="17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700" b="0" i="1" smtClean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700" b="0" i="1" smtClean="0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7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b="0" i="1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7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700" dirty="0" smtClean="0"/>
                  <a:t> 	(ζώνη διέλευσης)</a:t>
                </a:r>
                <a:endParaRPr lang="en-US" sz="1700" dirty="0" smtClean="0"/>
              </a:p>
              <a:p>
                <a:pPr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7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𝐻</m:t>
                        </m:r>
                        <m:d>
                          <m:dPr>
                            <m:ctrlPr>
                              <a:rPr lang="en-US" sz="17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7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7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7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7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7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n-US" sz="1700" i="1"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7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700" b="0" i="1" smtClean="0">
                        <a:latin typeface="Cambria Math"/>
                      </a:rPr>
                      <m:t>                                   </m:t>
                    </m:r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7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700" i="1">
                        <a:latin typeface="Cambria Math"/>
                      </a:rPr>
                      <m:t>≤</m:t>
                    </m:r>
                    <m:d>
                      <m:dPr>
                        <m:begChr m:val="|"/>
                        <m:endChr m:val="|"/>
                        <m:ctrlPr>
                          <a:rPr lang="en-US" sz="17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700" i="1">
                        <a:latin typeface="Cambria Math"/>
                      </a:rPr>
                      <m:t>&lt;</m:t>
                    </m:r>
                    <m:r>
                      <a:rPr lang="el-GR" sz="1700" b="0" i="1" smtClean="0">
                        <a:latin typeface="Cambria Math"/>
                      </a:rPr>
                      <m:t>𝜋</m:t>
                    </m:r>
                  </m:oMath>
                </a14:m>
                <a:r>
                  <a:rPr lang="el-GR" sz="1700" dirty="0" smtClean="0"/>
                  <a:t> 	(ζώνη αποκοπής)</a:t>
                </a:r>
                <a:endParaRPr lang="en-US" sz="17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700" u="sng" dirty="0" smtClean="0"/>
                  <a:t>Απόλυτες προδιαγραφές:</a:t>
                </a:r>
              </a:p>
              <a:p>
                <a:pPr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700" dirty="0" smtClean="0"/>
                  <a:t> </a:t>
                </a:r>
                <a:r>
                  <a:rPr lang="en-US" sz="1700" dirty="0" smtClean="0"/>
                  <a:t>: </a:t>
                </a:r>
                <a:r>
                  <a:rPr lang="el-GR" sz="1700" dirty="0" smtClean="0"/>
                  <a:t>συχνότητα αποκοπής </a:t>
                </a:r>
                <a:br>
                  <a:rPr lang="el-GR" sz="1700" dirty="0" smtClean="0"/>
                </a:br>
                <a:r>
                  <a:rPr lang="el-GR" sz="1700" dirty="0" smtClean="0"/>
                  <a:t>στη ζώνη διέλευσης</a:t>
                </a:r>
              </a:p>
              <a:p>
                <a:pPr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7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700" dirty="0" smtClean="0"/>
                  <a:t>: συχνότητα αποκοπής </a:t>
                </a:r>
                <a:br>
                  <a:rPr lang="el-GR" sz="1700" dirty="0" smtClean="0"/>
                </a:br>
                <a:r>
                  <a:rPr lang="el-GR" sz="1700" dirty="0" smtClean="0"/>
                  <a:t>στη ζώνη αποκοπής</a:t>
                </a:r>
              </a:p>
              <a:p>
                <a:pPr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l-GR" sz="1700" b="0" i="1" smtClean="0">
                        <a:latin typeface="Cambria Math"/>
                      </a:rPr>
                      <m:t> :</m:t>
                    </m:r>
                  </m:oMath>
                </a14:m>
                <a:r>
                  <a:rPr lang="el-GR" sz="1700" b="0" dirty="0" smtClean="0"/>
                  <a:t> απόκλιση </a:t>
                </a:r>
                <a:r>
                  <a:rPr lang="el-GR" sz="1700" dirty="0" smtClean="0"/>
                  <a:t>στη </a:t>
                </a:r>
                <a:r>
                  <a:rPr lang="el-GR" sz="1700" dirty="0"/>
                  <a:t>ζώνη </a:t>
                </a:r>
                <a:r>
                  <a:rPr lang="en-US" sz="1700" dirty="0" smtClean="0"/>
                  <a:t/>
                </a:r>
                <a:br>
                  <a:rPr lang="en-US" sz="1700" dirty="0" smtClean="0"/>
                </a:br>
                <a:r>
                  <a:rPr lang="el-GR" sz="1700" dirty="0" smtClean="0"/>
                  <a:t>διέλευσης</a:t>
                </a:r>
              </a:p>
              <a:p>
                <a:pPr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700" dirty="0" smtClean="0"/>
                  <a:t> : </a:t>
                </a:r>
                <a:r>
                  <a:rPr lang="el-GR" sz="1700" dirty="0"/>
                  <a:t>απόκλιση στη ζώνη </a:t>
                </a:r>
                <a:r>
                  <a:rPr lang="en-US" sz="1700" dirty="0" smtClean="0"/>
                  <a:t/>
                </a:r>
                <a:br>
                  <a:rPr lang="en-US" sz="1700" dirty="0" smtClean="0"/>
                </a:br>
                <a:r>
                  <a:rPr lang="el-GR" sz="1700" dirty="0" smtClean="0"/>
                  <a:t>αποκοπής</a:t>
                </a:r>
              </a:p>
              <a:p>
                <a:pPr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b="0" i="1" smtClean="0">
                            <a:latin typeface="Cambria Math"/>
                          </a:rPr>
                          <m:t>[</m:t>
                        </m:r>
                        <m:r>
                          <a:rPr lang="el-GR" sz="17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l-GR" sz="17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l-GR" sz="1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l-GR" sz="1700" b="0" i="1" smtClean="0">
                        <a:latin typeface="Cambria Math"/>
                      </a:rPr>
                      <m:t>]</m:t>
                    </m:r>
                  </m:oMath>
                </a14:m>
                <a:r>
                  <a:rPr lang="el-GR" sz="1700" dirty="0" smtClean="0"/>
                  <a:t> : ζώνη μετάβασης</a:t>
                </a:r>
                <a:endParaRPr lang="en-US" sz="17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363272" cy="5184576"/>
              </a:xfrm>
              <a:blipFill rotWithShape="1">
                <a:blip r:embed="rId2"/>
                <a:stretch>
                  <a:fillRect l="-437" t="-35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6" name="Picture 5" descr="C:\Users\mparask\Dropbox\4_Personal\2_my_Publications\3_BOOKS\DSP\FIGURES\PROCESSED\K11\Figure_11.2_a.jpg"/>
          <p:cNvPicPr/>
          <p:nvPr/>
        </p:nvPicPr>
        <p:blipFill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924944"/>
            <a:ext cx="5472608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256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Προδιαγραφές </a:t>
            </a:r>
            <a:r>
              <a:rPr lang="el-GR" dirty="0" smtClean="0"/>
              <a:t>Πραγματικών Ψηφιακών </a:t>
            </a:r>
            <a:r>
              <a:rPr lang="el-GR" dirty="0" smtClean="0"/>
              <a:t>Φίλτρων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363272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u="sng" dirty="0" smtClean="0"/>
                  <a:t>Σχετικές προδιαγραφές: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700" dirty="0"/>
                  <a:t>: </a:t>
                </a:r>
                <a:r>
                  <a:rPr lang="el-GR" sz="1700" b="1" dirty="0"/>
                  <a:t>κυμάτωση στη ζώνη διέλευσης</a:t>
                </a:r>
                <a:r>
                  <a:rPr lang="el-GR" sz="1700" dirty="0"/>
                  <a:t> (</a:t>
                </a:r>
                <a:r>
                  <a:rPr lang="en-US" sz="1700" dirty="0"/>
                  <a:t>passband ripple</a:t>
                </a:r>
                <a:r>
                  <a:rPr lang="el-GR" sz="1700" dirty="0" smtClean="0"/>
                  <a:t>):</a:t>
                </a:r>
                <a:endParaRPr lang="el-GR" sz="17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7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7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l-GR" sz="1700" i="1">
                          <a:latin typeface="Cambria Math"/>
                        </a:rPr>
                        <m:t>=−</m:t>
                      </m:r>
                      <m:r>
                        <a:rPr lang="el-GR" sz="1700">
                          <a:latin typeface="Cambria Math"/>
                        </a:rPr>
                        <m:t>20</m:t>
                      </m:r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700">
                              <a:latin typeface="Cambria Math"/>
                            </a:rPr>
                            <m:t>log</m:t>
                          </m:r>
                        </m:e>
                        <m:sub>
                          <m:r>
                            <a:rPr lang="el-GR" sz="1700">
                              <a:latin typeface="Cambria Math"/>
                            </a:rPr>
                            <m:t>10</m:t>
                          </m:r>
                        </m:sub>
                      </m:sSub>
                      <m:d>
                        <m:dPr>
                          <m:ctrlPr>
                            <a:rPr lang="el-GR" sz="17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7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700">
                                  <a:latin typeface="Cambria Math"/>
                                </a:rPr>
                                <m:t>1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700" i="1">
                                      <a:latin typeface="Cambria Math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l-GR" sz="1700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l-GR" sz="1700">
                                  <a:latin typeface="Cambria Math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700" i="1">
                                      <a:latin typeface="Cambria Math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l-GR" sz="1700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l-GR" sz="1700" i="1">
                          <a:latin typeface="Cambria Math"/>
                        </a:rPr>
                        <m:t>  (</m:t>
                      </m:r>
                      <m:r>
                        <a:rPr lang="el-GR" sz="1700" i="1">
                          <a:latin typeface="Cambria Math"/>
                        </a:rPr>
                        <m:t>𝑑𝐵</m:t>
                      </m:r>
                      <m:r>
                        <a:rPr lang="el-GR" sz="17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7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7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700" dirty="0"/>
                  <a:t>: </a:t>
                </a:r>
                <a:r>
                  <a:rPr lang="el-GR" sz="1700" b="1" dirty="0"/>
                  <a:t>εξασθένιση στη ζώνη αποκοπής</a:t>
                </a:r>
                <a:r>
                  <a:rPr lang="el-GR" sz="1700" dirty="0"/>
                  <a:t> (</a:t>
                </a:r>
                <a:r>
                  <a:rPr lang="en-US" sz="1700" dirty="0"/>
                  <a:t>stopband attenuation</a:t>
                </a:r>
                <a:r>
                  <a:rPr lang="el-GR" sz="1700" dirty="0" smtClean="0"/>
                  <a:t>):</a:t>
                </a:r>
                <a:endParaRPr lang="el-GR" sz="1700" i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7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7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l-GR" sz="1700" i="1">
                          <a:latin typeface="Cambria Math"/>
                        </a:rPr>
                        <m:t>=−</m:t>
                      </m:r>
                      <m:r>
                        <a:rPr lang="el-GR" sz="1700">
                          <a:latin typeface="Cambria Math"/>
                        </a:rPr>
                        <m:t>20</m:t>
                      </m:r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700">
                              <a:latin typeface="Cambria Math"/>
                            </a:rPr>
                            <m:t>log</m:t>
                          </m:r>
                        </m:e>
                        <m:sub>
                          <m:r>
                            <a:rPr lang="el-GR" sz="1700">
                              <a:latin typeface="Cambria Math"/>
                            </a:rPr>
                            <m:t>10</m:t>
                          </m:r>
                        </m:sub>
                      </m:sSub>
                      <m:d>
                        <m:dPr>
                          <m:ctrlPr>
                            <a:rPr lang="el-GR" sz="17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7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700" i="1">
                                      <a:latin typeface="Cambria Math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l-GR" sz="1700" i="1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l-GR" sz="1700">
                                  <a:latin typeface="Cambria Math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700" i="1">
                                      <a:latin typeface="Cambria Math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sz="1700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l-GR" sz="1700" i="1">
                          <a:latin typeface="Cambria Math"/>
                        </a:rPr>
                        <m:t>  (</m:t>
                      </m:r>
                      <m:r>
                        <a:rPr lang="el-GR" sz="1700" i="1">
                          <a:latin typeface="Cambria Math"/>
                        </a:rPr>
                        <m:t>𝑑𝐵</m:t>
                      </m:r>
                      <m:r>
                        <a:rPr lang="el-GR" sz="17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7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Ν: </a:t>
                </a:r>
                <a:r>
                  <a:rPr lang="el-GR" sz="1700" b="1" dirty="0" smtClean="0"/>
                  <a:t>τάξη φίλτρου</a:t>
                </a:r>
                <a:r>
                  <a:rPr lang="el-GR" sz="1700" dirty="0" smtClean="0"/>
                  <a:t>, είναι το </a:t>
                </a:r>
                <a:br>
                  <a:rPr lang="el-GR" sz="1700" dirty="0" smtClean="0"/>
                </a:br>
                <a:r>
                  <a:rPr lang="el-GR" sz="1700" dirty="0" smtClean="0"/>
                  <a:t>μέγιστο αποδεκτό </a:t>
                </a:r>
                <a:r>
                  <a:rPr lang="el-GR" sz="1700" dirty="0"/>
                  <a:t>πλήθος </a:t>
                </a:r>
                <a:r>
                  <a:rPr lang="el-GR" sz="1700" dirty="0" smtClean="0"/>
                  <a:t/>
                </a:r>
                <a:br>
                  <a:rPr lang="el-GR" sz="1700" dirty="0" smtClean="0"/>
                </a:br>
                <a:r>
                  <a:rPr lang="el-GR" sz="1700" dirty="0" smtClean="0"/>
                  <a:t>συντελεστών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h</m:t>
                    </m:r>
                    <m:r>
                      <a:rPr lang="en-US" sz="1700" i="1" dirty="0" smtClean="0">
                        <a:latin typeface="Cambria Math"/>
                      </a:rPr>
                      <m:t>[</m:t>
                    </m:r>
                    <m:r>
                      <a:rPr lang="en-US" sz="1700" i="1" dirty="0" smtClean="0">
                        <a:latin typeface="Cambria Math"/>
                      </a:rPr>
                      <m:t>𝑛</m:t>
                    </m:r>
                    <m:r>
                      <a:rPr lang="en-US" sz="1700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en-US" sz="1700" dirty="0" smtClean="0"/>
                  <a:t>.</a:t>
                </a:r>
                <a:endParaRPr lang="el-GR" sz="17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363272" cy="5184576"/>
              </a:xfrm>
              <a:blipFill rotWithShape="1">
                <a:blip r:embed="rId2"/>
                <a:stretch>
                  <a:fillRect l="-437" t="-35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  <p:pic>
        <p:nvPicPr>
          <p:cNvPr id="7" name="Picture 6" descr="C:\Users\mparask\Dropbox\4_Personal\2_my_Publications\3_BOOKS\DSP\FIGURES\PROCESSED\K11\Figure_11.2_b.jpg"/>
          <p:cNvPicPr/>
          <p:nvPr/>
        </p:nvPicPr>
        <p:blipFill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717032"/>
            <a:ext cx="5069704" cy="2853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61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Στάδια </a:t>
            </a:r>
            <a:r>
              <a:rPr lang="el-GR" dirty="0" smtClean="0"/>
              <a:t>Υλοποίησης Ψηφιακών Φίλτρων</a:t>
            </a:r>
            <a:endParaRPr lang="el-GR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3103421"/>
              </p:ext>
            </p:extLst>
          </p:nvPr>
        </p:nvGraphicFramePr>
        <p:xfrm>
          <a:off x="457200" y="1052736"/>
          <a:ext cx="82296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131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2E17FFE-9A29-4398-A028-5294F07414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22E17FFE-9A29-4398-A028-5294F07414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9AA3EDB-0026-46BF-8A95-E0C51973B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dgm id="{B9AA3EDB-0026-46BF-8A95-E0C51973B4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42F4F0A-4B48-402F-80F1-1E468081F6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642F4F0A-4B48-402F-80F1-1E468081F6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B30DB6C-1D27-47CD-9EE7-8A35898C76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dgm id="{CB30DB6C-1D27-47CD-9EE7-8A35898C76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18CBECD-876D-4F31-A182-DBDCE71AA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E18CBECD-876D-4F31-A182-DBDCE71AAC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7C9B868-ECC1-4714-A0BF-D483CA7DC0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17C9B868-ECC1-4714-A0BF-D483CA7DC0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CC5CE82-219B-4309-95C0-E6099E036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graphicEl>
                                              <a:dgm id="{CCC5CE82-219B-4309-95C0-E6099E0362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1391A06-5D2A-43A0-AF03-CD41A2959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graphicEl>
                                              <a:dgm id="{A1391A06-5D2A-43A0-AF03-CD41A2959C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9A753FE-1AF1-4F9B-958E-A986CE82D6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dgm id="{69A753FE-1AF1-4F9B-958E-A986CE82D6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/>
              <a:t>Φίλτρα  </a:t>
            </a:r>
            <a:r>
              <a:rPr lang="el-GR" sz="4000" dirty="0" smtClean="0"/>
              <a:t>Πεπερασμένης Κρουστικής Απόκρισης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Finite Impulse Response </a:t>
            </a:r>
            <a:br>
              <a:rPr lang="en-US" dirty="0" smtClean="0"/>
            </a:br>
            <a:r>
              <a:rPr lang="en-US" dirty="0" smtClean="0"/>
              <a:t>(FIR) Filters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36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850106"/>
          </a:xfrm>
        </p:spPr>
        <p:txBody>
          <a:bodyPr>
            <a:normAutofit/>
          </a:bodyPr>
          <a:lstStyle/>
          <a:p>
            <a:r>
              <a:rPr lang="el-GR" sz="2800" dirty="0" smtClean="0"/>
              <a:t>Περιγραφή </a:t>
            </a:r>
            <a:r>
              <a:rPr lang="en-US" sz="2800" dirty="0" smtClean="0"/>
              <a:t>FIR</a:t>
            </a:r>
            <a:r>
              <a:rPr lang="el-GR" sz="2800" dirty="0" smtClean="0"/>
              <a:t> φίλτρων στο πεδίο του χρόνου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 smtClean="0"/>
                  <a:t>Περιγράφονται στο πεδίο του χρόνου από την </a:t>
                </a:r>
                <a:r>
                  <a:rPr lang="el-GR" sz="1800" b="1" dirty="0" smtClean="0"/>
                  <a:t>κρουστική απόκριση</a:t>
                </a:r>
                <a:r>
                  <a:rPr lang="el-GR" sz="1800" dirty="0" smtClean="0"/>
                  <a:t>: </a:t>
                </a:r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h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𝛭</m:t>
                          </m:r>
                          <m:r>
                            <a:rPr lang="en-US" sz="18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 smtClean="0"/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 smtClean="0"/>
                  <a:t>Και από τη </a:t>
                </a:r>
                <a:r>
                  <a:rPr lang="el-GR" sz="1800" b="1" dirty="0" smtClean="0"/>
                  <a:t>ΓΕΔΣΣ:</a:t>
                </a:r>
                <a:endParaRPr lang="en-US" sz="1800" b="1" i="1" dirty="0" smtClean="0">
                  <a:latin typeface="Cambria Math"/>
                </a:endParaRP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𝛭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</m:e>
                      </m:nary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𝛭</m:t>
                          </m:r>
                          <m:r>
                            <a:rPr lang="en-US" sz="18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 smtClean="0"/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/>
                  <a:t>Η </a:t>
                </a:r>
                <a:r>
                  <a:rPr lang="el-GR" sz="1800" b="1" dirty="0"/>
                  <a:t>τάξη</a:t>
                </a:r>
                <a:r>
                  <a:rPr lang="el-GR" sz="1800" dirty="0"/>
                  <a:t> του φίλτρου είναι ίση με το </a:t>
                </a:r>
                <a:r>
                  <a:rPr lang="el-GR" sz="1800" dirty="0" smtClean="0"/>
                  <a:t>μήκος </a:t>
                </a:r>
                <a14:m>
                  <m:oMath xmlns:m="http://schemas.openxmlformats.org/officeDocument/2006/math">
                    <m:r>
                      <a:rPr lang="el-GR" sz="1800" b="1" i="1" dirty="0" smtClean="0">
                        <a:latin typeface="Cambria Math"/>
                      </a:rPr>
                      <m:t>𝜧</m:t>
                    </m:r>
                  </m:oMath>
                </a14:m>
                <a:r>
                  <a:rPr lang="el-GR" sz="1800" dirty="0" smtClean="0"/>
                  <a:t> της </a:t>
                </a:r>
                <a:r>
                  <a:rPr lang="el-GR" sz="1800" dirty="0"/>
                  <a:t>κρουστικής </a:t>
                </a:r>
                <a:r>
                  <a:rPr lang="el-GR" sz="1800" dirty="0" smtClean="0"/>
                  <a:t>απόκρισης.</a:t>
                </a:r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πλήθος των δειγμάτων εισόδου που πρέπει να </a:t>
                </a:r>
                <a:r>
                  <a:rPr lang="el-GR" sz="1800" dirty="0" smtClean="0"/>
                  <a:t>αποθηκεύονται </a:t>
                </a:r>
                <a:r>
                  <a:rPr lang="el-GR" sz="1800" dirty="0"/>
                  <a:t>για τον υπολογισμό ενός δείγματος εξόδου καθορίζει την </a:t>
                </a:r>
                <a:r>
                  <a:rPr lang="el-GR" sz="1800" b="1" dirty="0"/>
                  <a:t>τάξη</a:t>
                </a:r>
                <a:r>
                  <a:rPr lang="el-GR" sz="1800" dirty="0"/>
                  <a:t> του φίλτρου</a:t>
                </a:r>
                <a:r>
                  <a:rPr lang="el-GR" sz="1800" dirty="0" smtClean="0"/>
                  <a:t>.</a:t>
                </a:r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/>
                  <a:t>Για κάθε ένα δείγμα εξόδου απαιτούνται </a:t>
                </a:r>
                <a14:m>
                  <m:oMath xmlns:m="http://schemas.openxmlformats.org/officeDocument/2006/math">
                    <m:r>
                      <a:rPr lang="el-GR" sz="1800" b="1" i="1">
                        <a:latin typeface="Cambria Math"/>
                      </a:rPr>
                      <m:t>𝜧</m:t>
                    </m:r>
                  </m:oMath>
                </a14:m>
                <a:r>
                  <a:rPr lang="el-GR" sz="1800" b="1" dirty="0"/>
                  <a:t> </a:t>
                </a:r>
                <a:r>
                  <a:rPr lang="el-GR" sz="1800" dirty="0"/>
                  <a:t>πολλαπλασιασμοί και </a:t>
                </a:r>
                <a14:m>
                  <m:oMath xmlns:m="http://schemas.openxmlformats.org/officeDocument/2006/math">
                    <m:r>
                      <a:rPr lang="el-GR" sz="1800" b="1" i="1">
                        <a:latin typeface="Cambria Math"/>
                      </a:rPr>
                      <m:t>𝜧</m:t>
                    </m:r>
                    <m:r>
                      <a:rPr lang="el-GR" sz="1800" b="1" i="1" smtClean="0">
                        <a:latin typeface="Cambria Math"/>
                      </a:rPr>
                      <m:t>+</m:t>
                    </m:r>
                    <m:r>
                      <a:rPr lang="el-GR" sz="1800" b="1" i="1" smtClean="0">
                        <a:latin typeface="Cambria Math"/>
                      </a:rPr>
                      <m:t>𝟏</m:t>
                    </m:r>
                  </m:oMath>
                </a14:m>
                <a:r>
                  <a:rPr lang="el-GR" sz="1800" dirty="0"/>
                  <a:t> προσθέσεις. 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endParaRPr lang="el-GR" sz="1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85010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FIR </a:t>
            </a:r>
            <a:r>
              <a:rPr lang="el-GR" sz="2800" dirty="0" smtClean="0"/>
              <a:t>φίλτρο σαν «γραμμή καθυστέρησης»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Θεωρούμε</a:t>
                </a:r>
                <a:r>
                  <a:rPr lang="el-GR" sz="1600" dirty="0"/>
                  <a:t> </a:t>
                </a:r>
                <a:r>
                  <a:rPr lang="el-GR" sz="1600" dirty="0" smtClean="0"/>
                  <a:t>ένα FIR φίλτρο σαν μία </a:t>
                </a:r>
                <a:r>
                  <a:rPr lang="el-GR" sz="1600" b="1" dirty="0" smtClean="0"/>
                  <a:t>γραμμή καθυστέρησης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(</a:t>
                </a:r>
                <a:r>
                  <a:rPr lang="el-GR" sz="1600" dirty="0" err="1"/>
                  <a:t>delay</a:t>
                </a:r>
                <a:r>
                  <a:rPr lang="el-GR" sz="1600" dirty="0"/>
                  <a:t> </a:t>
                </a:r>
                <a:r>
                  <a:rPr lang="el-GR" sz="1600" dirty="0" err="1"/>
                  <a:t>line</a:t>
                </a:r>
                <a:r>
                  <a:rPr lang="el-GR" sz="1600" dirty="0"/>
                  <a:t>), στην οποία ολισθαίνουν τα δείγματα του σήματος </a:t>
                </a:r>
                <a:r>
                  <a:rPr lang="el-GR" sz="1600" dirty="0" smtClean="0"/>
                  <a:t>εισόδου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𝑥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l-GR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και από τους συντελεστές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l-GR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που πολλαπλασιάζονται με καθυστερήσεις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𝑥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l-GR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−</m:t>
                    </m:r>
                    <m:r>
                      <a:rPr lang="el-GR" sz="1600" i="1">
                        <a:latin typeface="Cambria Math"/>
                      </a:rPr>
                      <m:t>𝑚</m:t>
                    </m:r>
                    <m:r>
                      <a:rPr lang="el-GR" sz="1600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 smtClean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Τα αποτελέσματα </a:t>
                </a:r>
                <a:r>
                  <a:rPr lang="el-GR" sz="1600" dirty="0"/>
                  <a:t>των πολλαπλασιασμών προστίθενται για να δώσουν την τελική έξοδο του φίλτρου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𝑦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l-GR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Π.χ. φίλτρο 10</a:t>
                </a:r>
                <a:r>
                  <a:rPr lang="el-GR" sz="1600" baseline="30000" dirty="0" smtClean="0"/>
                  <a:t>ης</a:t>
                </a:r>
                <a:r>
                  <a:rPr lang="el-GR" sz="1600" dirty="0" smtClean="0"/>
                  <a:t> τάξης θα αποθηκεύσει </a:t>
                </a:r>
                <a:r>
                  <a:rPr lang="el-GR" sz="1600" dirty="0"/>
                  <a:t>δέκα εισερχόμενα δείγματα που προηγούνται του τρέχοντος δείγματος. Όλα τα ένδεκα δείγματα θα επηρεάσουν το δείγμα </a:t>
                </a:r>
                <a:r>
                  <a:rPr lang="el-GR" sz="1600" dirty="0" smtClean="0"/>
                  <a:t>εξόδου </a:t>
                </a:r>
                <a:r>
                  <a:rPr lang="el-GR" sz="1600" dirty="0"/>
                  <a:t>του FIR φίλτρου.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6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6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6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6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6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6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2" t="-471" r="-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573016"/>
            <a:ext cx="6192688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040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850106"/>
          </a:xfrm>
        </p:spPr>
        <p:txBody>
          <a:bodyPr>
            <a:normAutofit/>
          </a:bodyPr>
          <a:lstStyle/>
          <a:p>
            <a:r>
              <a:rPr lang="el-GR" sz="2800" dirty="0" smtClean="0"/>
              <a:t>Περιγραφή </a:t>
            </a:r>
            <a:r>
              <a:rPr lang="en-US" sz="2800" dirty="0" smtClean="0"/>
              <a:t>FIR</a:t>
            </a:r>
            <a:r>
              <a:rPr lang="el-GR" sz="2800" dirty="0" smtClean="0"/>
              <a:t> φίλτρων στο πεδίο της συχνότητας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</a:pPr>
                <a:r>
                  <a:rPr lang="el-GR" sz="1600" b="1" dirty="0" smtClean="0"/>
                  <a:t>Συνάρτηση μεταφοράς: 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i="1">
                              <a:latin typeface="Cambria Math"/>
                            </a:rPr>
                            <m:t>𝑚</m:t>
                          </m:r>
                          <m:r>
                            <a:rPr lang="el-GR" sz="16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600" i="1">
                              <a:latin typeface="Cambria Math"/>
                            </a:rPr>
                            <m:t>𝑀</m:t>
                          </m:r>
                          <m:r>
                            <a:rPr lang="en-US" sz="16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sz="1600" i="1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  <m:r>
                            <a:rPr lang="en-US" sz="16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600" i="1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600" b="1" dirty="0" smtClean="0"/>
                  <a:t>Απόκριση συχνότητας: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i="1">
                              <a:latin typeface="Cambria Math"/>
                            </a:rPr>
                            <m:t>𝑚</m:t>
                          </m:r>
                          <m:r>
                            <a:rPr lang="el-GR" sz="16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600" i="1">
                              <a:latin typeface="Cambria Math"/>
                            </a:rPr>
                            <m:t>𝑀</m:t>
                          </m:r>
                          <m:r>
                            <a:rPr lang="en-US" sz="16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sz="1600" i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e>
                          </m:d>
                          <m:r>
                            <a:rPr lang="en-US" sz="16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𝑚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6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600" b="1" dirty="0" smtClean="0"/>
                  <a:t>Πλεονεκτήματα </a:t>
                </a:r>
                <a:r>
                  <a:rPr lang="en-US" sz="1600" b="1" dirty="0" smtClean="0"/>
                  <a:t>FIR </a:t>
                </a:r>
                <a:r>
                  <a:rPr lang="el-GR" sz="1600" b="1" dirty="0" smtClean="0"/>
                  <a:t>φίλτρων:</a:t>
                </a:r>
              </a:p>
              <a:p>
                <a:pPr lvl="1" algn="l">
                  <a:spcBef>
                    <a:spcPts val="600"/>
                  </a:spcBef>
                </a:pPr>
                <a:r>
                  <a:rPr lang="el-GR" sz="1600" dirty="0" smtClean="0"/>
                  <a:t>Πάντα ευσταθή, </a:t>
                </a:r>
                <a:r>
                  <a:rPr lang="el-GR" sz="1600" dirty="0"/>
                  <a:t>ακόμα και μετά την </a:t>
                </a:r>
                <a:r>
                  <a:rPr lang="el-GR" sz="1600" dirty="0" smtClean="0"/>
                  <a:t>αποκοπή δεκαδικών ψηφίων των συντελεστών τους.</a:t>
                </a:r>
                <a:endParaRPr lang="el-GR" sz="1600" dirty="0"/>
              </a:p>
              <a:p>
                <a:pPr lvl="1" algn="l">
                  <a:spcBef>
                    <a:spcPts val="600"/>
                  </a:spcBef>
                </a:pPr>
                <a:r>
                  <a:rPr lang="el-GR" sz="1600" dirty="0"/>
                  <a:t>Πάντα γραμμικής φάσης.</a:t>
                </a:r>
              </a:p>
              <a:p>
                <a:pPr lvl="1" algn="l">
                  <a:spcBef>
                    <a:spcPts val="600"/>
                  </a:spcBef>
                </a:pPr>
                <a:r>
                  <a:rPr lang="el-GR" sz="1600" dirty="0" smtClean="0"/>
                  <a:t>Απλά </a:t>
                </a:r>
                <a:r>
                  <a:rPr lang="el-GR" sz="1600" dirty="0"/>
                  <a:t>στη </a:t>
                </a:r>
                <a:r>
                  <a:rPr lang="el-GR" sz="1600" dirty="0" smtClean="0"/>
                  <a:t>σχεδίαση, υλοποιούνται </a:t>
                </a:r>
                <a:r>
                  <a:rPr lang="el-GR" sz="1600" dirty="0"/>
                  <a:t>με απλούς υπολογισμούς.</a:t>
                </a:r>
              </a:p>
              <a:p>
                <a:pPr lvl="1" algn="l">
                  <a:spcBef>
                    <a:spcPts val="600"/>
                  </a:spcBef>
                </a:pPr>
                <a:r>
                  <a:rPr lang="el-GR" sz="1600" dirty="0"/>
                  <a:t>Βρίσκουν πολλές πρακτικές </a:t>
                </a:r>
                <a:r>
                  <a:rPr lang="el-GR" sz="1600" dirty="0" smtClean="0"/>
                  <a:t>εφαρμογές</a:t>
                </a:r>
                <a:endParaRPr lang="el-GR" sz="16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600" b="1" dirty="0" smtClean="0"/>
                  <a:t>Μειονεκτήματα </a:t>
                </a:r>
                <a:r>
                  <a:rPr lang="el-GR" sz="1600" b="1" dirty="0"/>
                  <a:t>των </a:t>
                </a:r>
                <a:r>
                  <a:rPr lang="en-US" sz="1600" b="1" dirty="0"/>
                  <a:t>FIR </a:t>
                </a:r>
                <a:r>
                  <a:rPr lang="el-GR" sz="1600" b="1" dirty="0"/>
                  <a:t>φίλτρων 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lvl="1" algn="l">
                  <a:spcBef>
                    <a:spcPts val="600"/>
                  </a:spcBef>
                </a:pPr>
                <a:r>
                  <a:rPr lang="el-GR" sz="1600" dirty="0"/>
                  <a:t>Υλοποιούνται με περισσότερους υπολογισμούς, επομένως χρειάζονται περισσότερους υπολογιστικούς πόρους.</a:t>
                </a:r>
              </a:p>
              <a:p>
                <a:pPr lvl="1" algn="l">
                  <a:spcBef>
                    <a:spcPts val="600"/>
                  </a:spcBef>
                </a:pPr>
                <a:r>
                  <a:rPr lang="el-GR" sz="1600" dirty="0"/>
                  <a:t>Ορισμένες αποκρίσεις, δεν είναι δυνατό να εφαρμοστούν με φίλτρα </a:t>
                </a:r>
                <a:r>
                  <a:rPr lang="en-US" sz="1600" dirty="0"/>
                  <a:t>FIR</a:t>
                </a:r>
                <a:r>
                  <a:rPr lang="el-GR" sz="16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2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326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850106"/>
          </a:xfrm>
        </p:spPr>
        <p:txBody>
          <a:bodyPr>
            <a:normAutofit/>
          </a:bodyPr>
          <a:lstStyle/>
          <a:p>
            <a:r>
              <a:rPr lang="el-GR" dirty="0" smtClean="0"/>
              <a:t>Τύποι </a:t>
            </a:r>
            <a:r>
              <a:rPr lang="en-US" dirty="0" smtClean="0"/>
              <a:t>FIR </a:t>
            </a:r>
            <a:r>
              <a:rPr lang="el-GR" dirty="0" smtClean="0"/>
              <a:t>Φίλτρων Γραμμικής Φάσης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052736"/>
                <a:ext cx="8208912" cy="5400600"/>
              </a:xfrm>
            </p:spPr>
            <p:txBody>
              <a:bodyPr numCol="2">
                <a:normAutofit lnSpcReduction="10000"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dirty="0" smtClean="0"/>
                  <a:t>Τύπος </a:t>
                </a:r>
                <a:r>
                  <a:rPr lang="el-GR" sz="1600" b="1" dirty="0"/>
                  <a:t>1</a:t>
                </a:r>
                <a:r>
                  <a:rPr lang="el-GR" sz="1600" dirty="0"/>
                  <a:t>: 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>Τάξη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600" dirty="0"/>
                  <a:t> περιττή και η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συμμετρική </a:t>
                </a:r>
                <a:r>
                  <a:rPr lang="el-GR" sz="1600" dirty="0"/>
                  <a:t>ως προς το σημείο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𝑁</m:t>
                    </m:r>
                    <m:r>
                      <a:rPr lang="el-GR" sz="1600" i="1">
                        <a:latin typeface="Cambria Math"/>
                      </a:rPr>
                      <m:t>−1)/2</m:t>
                    </m:r>
                  </m:oMath>
                </a14:m>
                <a:r>
                  <a:rPr lang="en-US" sz="1600" dirty="0" smtClean="0"/>
                  <a:t>.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dirty="0"/>
                  <a:t>Τύπος 3</a:t>
                </a:r>
                <a:r>
                  <a:rPr lang="el-GR" sz="1600" dirty="0"/>
                  <a:t>: </a:t>
                </a:r>
                <a:r>
                  <a:rPr lang="en-US" sz="1600" dirty="0"/>
                  <a:t> </a:t>
                </a:r>
                <a:r>
                  <a:rPr lang="el-GR" sz="1600" dirty="0"/>
                  <a:t>Τάξη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600" dirty="0"/>
                  <a:t> περιττή και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αντισυμ-μετρική </a:t>
                </a:r>
                <a:r>
                  <a:rPr lang="el-GR" sz="1600" dirty="0"/>
                  <a:t>ως προς το σημείο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𝑁</m:t>
                    </m:r>
                    <m:r>
                      <a:rPr lang="el-GR" sz="1600" i="1">
                        <a:latin typeface="Cambria Math"/>
                      </a:rPr>
                      <m:t>−1)/2</m:t>
                    </m:r>
                  </m:oMath>
                </a14:m>
                <a:r>
                  <a:rPr lang="en-US" sz="16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dirty="0" smtClean="0"/>
                  <a:t>Τύπος 2</a:t>
                </a:r>
                <a:r>
                  <a:rPr lang="el-GR" sz="1600" dirty="0" smtClean="0"/>
                  <a:t>: 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>Τάξη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600" dirty="0"/>
                  <a:t> άρτια και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συμμετρική </a:t>
                </a:r>
                <a:r>
                  <a:rPr lang="el-GR" sz="1600" dirty="0"/>
                  <a:t>ως προς κεντρικό σημείο που δεν συμπίπτει με κάποια τιμή της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n-US" sz="1600" dirty="0" smtClean="0"/>
                  <a:t>.</a:t>
                </a: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6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b="1" dirty="0" smtClean="0"/>
                  <a:t>Τύπος </a:t>
                </a:r>
                <a:r>
                  <a:rPr lang="el-GR" sz="1600" b="1" dirty="0"/>
                  <a:t>4</a:t>
                </a:r>
                <a:r>
                  <a:rPr lang="el-GR" sz="1600" dirty="0"/>
                  <a:t>: </a:t>
                </a:r>
                <a:r>
                  <a:rPr lang="el-GR" sz="1600" dirty="0" smtClean="0"/>
                  <a:t>Τάξη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600" dirty="0"/>
                  <a:t> άρτια και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αντισυμ-μετρική </a:t>
                </a:r>
                <a:r>
                  <a:rPr lang="el-GR" sz="1600" dirty="0"/>
                  <a:t>ως προς </a:t>
                </a:r>
                <a:r>
                  <a:rPr lang="el-GR" sz="1600" dirty="0" smtClean="0"/>
                  <a:t>κεντρικό </a:t>
                </a:r>
                <a:r>
                  <a:rPr lang="el-GR" sz="1600" dirty="0"/>
                  <a:t>σημείο που δεν συμπίπτει </a:t>
                </a:r>
                <a:r>
                  <a:rPr lang="el-GR" sz="1600" dirty="0" smtClean="0"/>
                  <a:t>με </a:t>
                </a:r>
                <a:r>
                  <a:rPr lang="el-GR" sz="1600" dirty="0"/>
                  <a:t>κάποια τιμή της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n-US" sz="1600" dirty="0" smtClean="0"/>
                  <a:t>.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052736"/>
                <a:ext cx="8208912" cy="5400600"/>
              </a:xfrm>
              <a:blipFill rotWithShape="1">
                <a:blip r:embed="rId2"/>
                <a:stretch>
                  <a:fillRect l="-446" t="-90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916832"/>
            <a:ext cx="4673277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186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Ψηφιακά Φίλτρα </a:t>
            </a:r>
            <a:r>
              <a:rPr lang="en-US" dirty="0" smtClean="0"/>
              <a:t>FIR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l-GR" sz="1800" b="1" dirty="0" smtClean="0"/>
              <a:t>Εισαγωγή στα Ψηφιακά Φίλτρα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 smtClean="0"/>
              <a:t>Έλεγχος απολαβής (κέρδους) φίλτρου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 smtClean="0"/>
              <a:t>Φίλτρα ελάχιστης, μέγιστης, μικτής και γραμμικής φάσης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 smtClean="0"/>
              <a:t>Ιδανικά φίλτρα επιλογής </a:t>
            </a:r>
            <a:r>
              <a:rPr lang="el-GR" sz="1400" dirty="0" smtClean="0"/>
              <a:t>συχνοτήτων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 smtClean="0"/>
              <a:t>Προδιαγραφές πραγματικών ψηφιακών φίλτρων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 smtClean="0"/>
              <a:t>Στάδια υλοποίησης ψηφιακών φίλτρων</a:t>
            </a:r>
            <a:endParaRPr lang="el-GR" sz="1400" dirty="0" smtClean="0"/>
          </a:p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l-GR" sz="1800" b="1" dirty="0" smtClean="0"/>
              <a:t>Φίλτρα Πεπερασμένης Κρουστικής Απόκρισης (</a:t>
            </a:r>
            <a:r>
              <a:rPr lang="en-US" sz="1800" b="1" dirty="0" smtClean="0"/>
              <a:t>FIR)</a:t>
            </a:r>
            <a:endParaRPr lang="el-GR" sz="1800" b="1" dirty="0" smtClean="0"/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 smtClean="0"/>
              <a:t>Περιγραφή</a:t>
            </a:r>
            <a:r>
              <a:rPr lang="en-US" sz="1400" dirty="0" smtClean="0"/>
              <a:t> FIR </a:t>
            </a:r>
            <a:r>
              <a:rPr lang="el-GR" sz="1400" dirty="0" smtClean="0"/>
              <a:t>φίλτρων στα πεδία χρόνου και </a:t>
            </a:r>
            <a:r>
              <a:rPr lang="el-GR" sz="1400" dirty="0" smtClean="0"/>
              <a:t>συχνότητας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n-US" sz="1400" dirty="0" smtClean="0"/>
              <a:t>FIR </a:t>
            </a:r>
            <a:r>
              <a:rPr lang="el-GR" sz="1400" dirty="0" smtClean="0"/>
              <a:t>Φίλτρο σαν Γραμμή Καθυστέρησης</a:t>
            </a:r>
            <a:endParaRPr lang="en-US" sz="1400" dirty="0" smtClean="0"/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 smtClean="0"/>
              <a:t>Τύποι </a:t>
            </a:r>
            <a:r>
              <a:rPr lang="en-US" sz="1400" dirty="0" smtClean="0"/>
              <a:t>FIR </a:t>
            </a:r>
            <a:r>
              <a:rPr lang="el-GR" sz="1400" dirty="0" smtClean="0"/>
              <a:t>Φίλτρων Γραμμικής Φάσης</a:t>
            </a:r>
            <a:endParaRPr lang="el-GR" sz="1400" dirty="0" smtClean="0"/>
          </a:p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l-GR" sz="1800" b="1" dirty="0" smtClean="0"/>
              <a:t>Μέθοδοι Σχεδίαση</a:t>
            </a:r>
            <a:r>
              <a:rPr lang="el-GR" sz="1800" b="1" dirty="0"/>
              <a:t>ς</a:t>
            </a:r>
            <a:r>
              <a:rPr lang="el-GR" sz="1800" b="1" dirty="0" smtClean="0"/>
              <a:t> </a:t>
            </a:r>
            <a:r>
              <a:rPr lang="en-US" sz="1800" b="1" dirty="0" smtClean="0"/>
              <a:t>FIR </a:t>
            </a:r>
            <a:r>
              <a:rPr lang="el-GR" sz="1800" b="1" dirty="0" smtClean="0"/>
              <a:t>Φίλτρων 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/>
              <a:t>Μέθοδος Παραθύρων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/>
              <a:t>Μέθοδος Δειγματοληψίας στη Συχνότητα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/>
              <a:t>Μέθοδος Βέλτιστης Σχεδίασης (</a:t>
            </a:r>
            <a:r>
              <a:rPr lang="el-GR" sz="1400" dirty="0" err="1"/>
              <a:t>Ισοκυματική</a:t>
            </a:r>
            <a:r>
              <a:rPr lang="el-GR" sz="1400" dirty="0"/>
              <a:t> Μέθοδος)</a:t>
            </a:r>
          </a:p>
          <a:p>
            <a:pPr>
              <a:spcBef>
                <a:spcPts val="300"/>
              </a:spcBef>
              <a:spcAft>
                <a:spcPts val="200"/>
              </a:spcAft>
            </a:pPr>
            <a:r>
              <a:rPr lang="el-GR" sz="1800" b="1" dirty="0" smtClean="0"/>
              <a:t>Δομές </a:t>
            </a:r>
            <a:r>
              <a:rPr lang="el-GR" sz="1800" b="1" dirty="0" smtClean="0"/>
              <a:t>Υλοποίησης </a:t>
            </a:r>
            <a:r>
              <a:rPr lang="en-US" sz="1800" b="1" dirty="0" smtClean="0"/>
              <a:t>FIR </a:t>
            </a:r>
            <a:r>
              <a:rPr lang="el-GR" sz="1800" b="1" dirty="0" smtClean="0"/>
              <a:t>Φίλτρων</a:t>
            </a:r>
            <a:endParaRPr lang="en-US" sz="1800" b="1" dirty="0" smtClean="0"/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/>
              <a:t>Ευθεία μορφή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/>
              <a:t>Μορφή καταρράκτη</a:t>
            </a:r>
          </a:p>
          <a:p>
            <a:pPr lvl="1">
              <a:spcBef>
                <a:spcPts val="300"/>
              </a:spcBef>
              <a:spcAft>
                <a:spcPts val="200"/>
              </a:spcAft>
            </a:pPr>
            <a:r>
              <a:rPr lang="el-GR" sz="1400" dirty="0"/>
              <a:t>Μορφή πλέγματος (</a:t>
            </a:r>
            <a:r>
              <a:rPr lang="en-US" sz="1400" dirty="0"/>
              <a:t>Lattice)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535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/>
              <a:t>Μέθοδοι Σχεδίασης </a:t>
            </a:r>
            <a:br>
              <a:rPr lang="el-GR" sz="4000" dirty="0"/>
            </a:br>
            <a:r>
              <a:rPr lang="en-US" sz="4000" dirty="0"/>
              <a:t>FIR </a:t>
            </a:r>
            <a:r>
              <a:rPr lang="el-GR" sz="4000" dirty="0"/>
              <a:t>Φίλτρων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l-GR" sz="2000" dirty="0" smtClean="0"/>
              <a:t>Μέθοδος Παραθύρων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l-GR" sz="2000" dirty="0" smtClean="0"/>
              <a:t>Μέθοδος Δειγματοληψίας Συχνότητας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l-GR" sz="2000" dirty="0" smtClean="0"/>
              <a:t>Βέλτιστη Μέθοδος (</a:t>
            </a:r>
            <a:r>
              <a:rPr lang="el-GR" sz="2000" dirty="0" err="1" smtClean="0"/>
              <a:t>Ισοκυματικό</a:t>
            </a:r>
            <a:r>
              <a:rPr lang="el-GR" sz="2000" dirty="0" smtClean="0"/>
              <a:t> Φίλτρο)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602997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850106"/>
          </a:xfrm>
        </p:spPr>
        <p:txBody>
          <a:bodyPr>
            <a:normAutofit/>
          </a:bodyPr>
          <a:lstStyle/>
          <a:p>
            <a:r>
              <a:rPr lang="el-GR" dirty="0" smtClean="0"/>
              <a:t>Μέθοδοι Σχεδίασης </a:t>
            </a:r>
            <a:r>
              <a:rPr lang="en-US" dirty="0" smtClean="0"/>
              <a:t>FIR </a:t>
            </a:r>
            <a:r>
              <a:rPr lang="el-GR" dirty="0" smtClean="0"/>
              <a:t>Φίλτρων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b="1" dirty="0" smtClean="0"/>
                  <a:t>Σχεδιασμός</a:t>
                </a:r>
                <a:r>
                  <a:rPr lang="el-GR" sz="1600" dirty="0"/>
                  <a:t> </a:t>
                </a:r>
                <a:r>
                  <a:rPr lang="el-GR" sz="1600" b="1" dirty="0" smtClean="0"/>
                  <a:t>φίλτρου</a:t>
                </a:r>
                <a:r>
                  <a:rPr lang="el-GR" sz="1600" dirty="0" smtClean="0"/>
                  <a:t> = υπολογισμός των συντελεστών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ώστε </a:t>
                </a:r>
                <a:r>
                  <a:rPr lang="el-GR" sz="1600" dirty="0"/>
                  <a:t>το φίλτρο να πληροί τις επιθυμητές προδιαγραφές μέτρου και </a:t>
                </a:r>
                <a:r>
                  <a:rPr lang="el-GR" sz="1600" dirty="0" smtClean="0"/>
                  <a:t>φάσης.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Μέθοδοι </a:t>
                </a:r>
                <a:r>
                  <a:rPr lang="el-GR" sz="1600" dirty="0"/>
                  <a:t>σχεδιασμού </a:t>
                </a:r>
                <a:r>
                  <a:rPr lang="en-US" sz="1600" dirty="0" smtClean="0"/>
                  <a:t>FIR </a:t>
                </a:r>
                <a:r>
                  <a:rPr lang="el-GR" sz="1600" dirty="0"/>
                  <a:t>φίλτρων 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b="1" dirty="0" err="1" smtClean="0"/>
                  <a:t>Μέθοδος</a:t>
                </a:r>
                <a:r>
                  <a:rPr lang="en-US" sz="1600" b="1" dirty="0" smtClean="0"/>
                  <a:t> </a:t>
                </a:r>
                <a:r>
                  <a:rPr lang="en-US" sz="1600" b="1" dirty="0"/>
                  <a:t>παρα</a:t>
                </a:r>
                <a:r>
                  <a:rPr lang="en-US" sz="1600" b="1" dirty="0" err="1"/>
                  <a:t>θύρων</a:t>
                </a:r>
                <a:r>
                  <a:rPr lang="en-US" sz="1600" dirty="0"/>
                  <a:t> (windows method</a:t>
                </a:r>
                <a:r>
                  <a:rPr lang="en-US" sz="1600" dirty="0" smtClean="0"/>
                  <a:t>)</a:t>
                </a:r>
                <a:r>
                  <a:rPr lang="el-GR" sz="1600" dirty="0" smtClean="0"/>
                  <a:t> - Λόγω </a:t>
                </a:r>
                <a:r>
                  <a:rPr lang="el-GR" sz="1600" dirty="0"/>
                  <a:t>της απλότητας και της </a:t>
                </a:r>
                <a:r>
                  <a:rPr lang="el-GR" sz="1600" dirty="0" smtClean="0"/>
                  <a:t>αποτελεσματικότητάς </a:t>
                </a:r>
                <a:r>
                  <a:rPr lang="el-GR" sz="1600" dirty="0"/>
                  <a:t>της, είναι η πιο συχνά </a:t>
                </a:r>
                <a:r>
                  <a:rPr lang="el-GR" sz="1600" dirty="0" smtClean="0"/>
                  <a:t>χρησιμοποιούμενη.</a:t>
                </a:r>
                <a:endParaRPr lang="el-GR" sz="1600" dirty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b="1" dirty="0"/>
                  <a:t>Μέθοδος δειγματοληψίας στη συχνότητα</a:t>
                </a:r>
                <a:r>
                  <a:rPr lang="el-GR" sz="1600" dirty="0"/>
                  <a:t> (</a:t>
                </a:r>
                <a:r>
                  <a:rPr lang="en-US" sz="1600" dirty="0"/>
                  <a:t>frequency sampling method</a:t>
                </a:r>
                <a:r>
                  <a:rPr lang="el-GR" sz="1600" dirty="0" smtClean="0"/>
                  <a:t>) - Εύκολη </a:t>
                </a:r>
                <a:r>
                  <a:rPr lang="el-GR" sz="1600" dirty="0"/>
                  <a:t>στην κατανόηση και στη χρήση, αλλά παράγει φίλτρα με χαμηλή εξασθένιση στη ζώνη </a:t>
                </a:r>
                <a:r>
                  <a:rPr lang="el-GR" sz="1600" dirty="0" smtClean="0"/>
                  <a:t>αποκοπής.</a:t>
                </a:r>
                <a:endParaRPr lang="el-GR" sz="1600" dirty="0"/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b="1" dirty="0"/>
                  <a:t>Μέθοδος βέλτιστης σχεδίασης </a:t>
                </a:r>
                <a:r>
                  <a:rPr lang="el-GR" sz="1600" dirty="0"/>
                  <a:t>(</a:t>
                </a:r>
                <a:r>
                  <a:rPr lang="en-US" sz="1600" dirty="0"/>
                  <a:t>optimal method</a:t>
                </a:r>
                <a:r>
                  <a:rPr lang="el-GR" sz="1600" dirty="0" smtClean="0"/>
                  <a:t>)</a:t>
                </a:r>
                <a:r>
                  <a:rPr lang="el-GR" sz="1600" dirty="0"/>
                  <a:t> </a:t>
                </a:r>
                <a:r>
                  <a:rPr lang="el-GR" sz="1600" dirty="0" smtClean="0"/>
                  <a:t>- Δίνει </a:t>
                </a:r>
                <a:r>
                  <a:rPr lang="el-GR" sz="1600" dirty="0"/>
                  <a:t>την καλύτερη δυνατή </a:t>
                </a:r>
                <a:r>
                  <a:rPr lang="el-GR" sz="1600" dirty="0" smtClean="0"/>
                  <a:t>απόκριση </a:t>
                </a:r>
                <a:r>
                  <a:rPr lang="el-GR" sz="1600" dirty="0"/>
                  <a:t>συχνότητας για συγκεκριμένο πλήθος συντελεστών.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Όλες </a:t>
                </a:r>
                <a:r>
                  <a:rPr lang="el-GR" sz="1600" dirty="0"/>
                  <a:t>οι μέθοδοι </a:t>
                </a:r>
                <a:r>
                  <a:rPr lang="el-GR" sz="1600" dirty="0" smtClean="0"/>
                  <a:t>μπορούν </a:t>
                </a:r>
                <a:r>
                  <a:rPr lang="el-GR" sz="1600" dirty="0"/>
                  <a:t>να </a:t>
                </a:r>
                <a:r>
                  <a:rPr lang="el-GR" sz="1600" dirty="0" err="1"/>
                  <a:t>παράξουν</a:t>
                </a:r>
                <a:r>
                  <a:rPr lang="el-GR" sz="1600" dirty="0"/>
                  <a:t> FIR φίλτρα γραμμικής φάσης.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Ο υπολογισμός </a:t>
                </a:r>
                <a:r>
                  <a:rPr lang="el-GR" sz="1600" dirty="0"/>
                  <a:t>της </a:t>
                </a:r>
                <a:r>
                  <a:rPr lang="el-GR" sz="1600" b="1" dirty="0" smtClean="0"/>
                  <a:t>τάξης </a:t>
                </a:r>
                <a:r>
                  <a:rPr lang="el-GR" sz="1600" b="1" dirty="0"/>
                  <a:t>του </a:t>
                </a:r>
                <a:r>
                  <a:rPr lang="el-GR" sz="1600" b="1" dirty="0" smtClean="0"/>
                  <a:t>φίλτρου </a:t>
                </a:r>
                <a:r>
                  <a:rPr lang="el-GR" sz="1600" dirty="0" smtClean="0"/>
                  <a:t>προκύπτει </a:t>
                </a:r>
                <a:r>
                  <a:rPr lang="el-GR" sz="1600" dirty="0"/>
                  <a:t>από </a:t>
                </a:r>
                <a:r>
                  <a:rPr lang="el-GR" sz="1600" dirty="0" smtClean="0"/>
                  <a:t>επαναληπτική διαδικασία. Αν η </a:t>
                </a:r>
                <a:r>
                  <a:rPr lang="el-GR" sz="1600" dirty="0"/>
                  <a:t>ζώνη μετάβασης του σχεδιασμένου φίλτρου </a:t>
                </a:r>
                <a:r>
                  <a:rPr lang="el-GR" sz="1600" dirty="0" smtClean="0"/>
                  <a:t>είναι: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ευρύτερη </a:t>
                </a:r>
                <a:r>
                  <a:rPr lang="el-GR" sz="1600" dirty="0"/>
                  <a:t>από ότι χρειάζεται, τότε </a:t>
                </a:r>
                <a:r>
                  <a:rPr lang="el-GR" sz="1600" b="1" dirty="0" smtClean="0"/>
                  <a:t>αυξάνεται </a:t>
                </a:r>
                <a:r>
                  <a:rPr lang="el-GR" sz="1600" dirty="0" smtClean="0"/>
                  <a:t>η </a:t>
                </a:r>
                <a:r>
                  <a:rPr lang="el-GR" sz="1600" dirty="0"/>
                  <a:t>τάξη του </a:t>
                </a:r>
                <a:r>
                  <a:rPr lang="el-GR" sz="1600" dirty="0" smtClean="0"/>
                  <a:t>φίλτρου.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στενότερη </a:t>
                </a:r>
                <a:r>
                  <a:rPr lang="el-GR" sz="1600" dirty="0"/>
                  <a:t>από </a:t>
                </a:r>
                <a:r>
                  <a:rPr lang="el-GR" sz="1600" dirty="0" smtClean="0"/>
                  <a:t>την απαιτούμενη, </a:t>
                </a:r>
                <a:r>
                  <a:rPr lang="el-GR" sz="1600" dirty="0"/>
                  <a:t>τότε </a:t>
                </a:r>
                <a:r>
                  <a:rPr lang="el-GR" sz="1600" b="1" dirty="0"/>
                  <a:t>μειώνεται </a:t>
                </a:r>
                <a:r>
                  <a:rPr lang="el-GR" sz="1600" dirty="0"/>
                  <a:t>η τάξη του φίλτρου ώστε </a:t>
                </a:r>
                <a:r>
                  <a:rPr lang="el-GR" sz="1600" dirty="0" smtClean="0"/>
                  <a:t>να </a:t>
                </a:r>
                <a:r>
                  <a:rPr lang="el-GR" sz="1600" dirty="0"/>
                  <a:t>εξοικονομηθούν πόροι υλικού ή/και λογισμικού.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  <a:blipFill rotWithShape="1">
                <a:blip r:embed="rId2"/>
                <a:stretch>
                  <a:fillRect l="-222" t="-4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9537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 smtClean="0"/>
              <a:t>Μέθοδος Παραθύρων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296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850106"/>
          </a:xfrm>
        </p:spPr>
        <p:txBody>
          <a:bodyPr>
            <a:noAutofit/>
          </a:bodyPr>
          <a:lstStyle/>
          <a:p>
            <a:r>
              <a:rPr lang="el-GR" sz="2400" dirty="0"/>
              <a:t>Σχεδίαση Φίλτρων </a:t>
            </a:r>
            <a:r>
              <a:rPr lang="en-US" sz="2400" dirty="0"/>
              <a:t>FIR</a:t>
            </a:r>
            <a:r>
              <a:rPr lang="el-GR" sz="2400" dirty="0"/>
              <a:t> Γραμμικής Φάσης με χρήση Παραθύρων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052736"/>
                <a:ext cx="8507288" cy="5544616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Έστω ο σχεδιασμός ενός ιδανικού </a:t>
                </a:r>
                <a:r>
                  <a:rPr lang="el-GR" sz="1700" b="1" dirty="0" smtClean="0"/>
                  <a:t>βαθυπερατού </a:t>
                </a:r>
                <a:r>
                  <a:rPr lang="en-US" sz="1700" dirty="0" smtClean="0"/>
                  <a:t>FIR </a:t>
                </a:r>
                <a:r>
                  <a:rPr lang="el-GR" sz="1700" dirty="0" smtClean="0"/>
                  <a:t>φίλτρου με απόκριση συχνό-</a:t>
                </a:r>
                <a:r>
                  <a:rPr lang="el-GR" sz="1700" dirty="0" err="1" smtClean="0"/>
                  <a:t>τητας</a:t>
                </a:r>
                <a:r>
                  <a:rPr lang="el-GR" sz="17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7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l-GR" sz="1700" i="1">
                              <a:latin typeface="Cambria Math"/>
                            </a:rPr>
                            <m:t>𝑑</m:t>
                          </m:r>
                        </m:sub>
                      </m:sSub>
                      <m:d>
                        <m:dPr>
                          <m:ctrlPr>
                            <a:rPr lang="el-GR" sz="17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7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7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7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7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7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700" i="1">
                                  <a:latin typeface="Cambria Math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7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7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7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700" i="1">
                                      <a:latin typeface="Cambria Math"/>
                                    </a:rPr>
                                    <m:t>𝛼𝜔</m:t>
                                  </m:r>
                                </m:sup>
                              </m:sSup>
                              <m:r>
                                <a:rPr lang="el-GR" sz="1700" i="1">
                                  <a:latin typeface="Cambria Math"/>
                                </a:rPr>
                                <m:t>, 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7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700" i="1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7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7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l-GR" sz="1700" i="1">
                                  <a:latin typeface="Cambria Math"/>
                                </a:rPr>
                                <m:t>0,  </m:t>
                              </m:r>
                              <m:r>
                                <a:rPr lang="el-GR" sz="1700" b="0" i="1" smtClean="0">
                                  <a:latin typeface="Cambria Math"/>
                                </a:rPr>
                                <m:t>    </m:t>
                              </m:r>
                              <m:sSub>
                                <m:sSubPr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7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700" i="1">
                                      <a:latin typeface="Cambria Math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l-GR" sz="1700" i="1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7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700" i="1">
                                  <a:latin typeface="Cambria Math"/>
                                </a:rPr>
                                <m:t>≤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𝜋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7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/>
                  <a:t>Η κρουστική </a:t>
                </a:r>
                <a:r>
                  <a:rPr lang="el-GR" sz="1700" dirty="0" smtClean="0"/>
                  <a:t>απόκριση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l-GR" sz="1700" i="1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l-GR" sz="1700" i="1">
                        <a:latin typeface="Cambria Math"/>
                      </a:rPr>
                      <m:t>[</m:t>
                    </m:r>
                    <m:r>
                      <a:rPr lang="el-GR" sz="1700" i="1">
                        <a:latin typeface="Cambria Math"/>
                      </a:rPr>
                      <m:t>𝑛</m:t>
                    </m:r>
                    <m:r>
                      <a:rPr lang="el-GR" sz="17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700" dirty="0"/>
                  <a:t> </a:t>
                </a:r>
                <a:r>
                  <a:rPr lang="el-GR" sz="1700" dirty="0" smtClean="0"/>
                  <a:t> του </a:t>
                </a:r>
                <a:r>
                  <a:rPr lang="el-GR" sz="1700" dirty="0"/>
                  <a:t>ιδανικού βαθυπερατού φίλτρου </a:t>
                </a:r>
                <a:r>
                  <a:rPr lang="el-GR" sz="1700" dirty="0" smtClean="0"/>
                  <a:t>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700" i="1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sz="1700" i="1">
                              <a:latin typeface="Cambria Math"/>
                            </a:rPr>
                            <m:t>𝑑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l-GR" sz="17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7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7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7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700" i="1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US" sz="17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7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7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7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7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7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n-US" sz="17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sz="1700" i="1">
                          <a:latin typeface="Cambria Math"/>
                        </a:rPr>
                        <m:t>=</m:t>
                      </m:r>
                      <m:r>
                        <a:rPr lang="el-GR" sz="1700" b="0" i="1" smtClean="0">
                          <a:latin typeface="Cambria Math"/>
                        </a:rPr>
                        <m:t>…=</m:t>
                      </m:r>
                      <m:f>
                        <m:fPr>
                          <m:ctrlPr>
                            <a:rPr lang="el-GR" sz="1700" i="1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7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7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7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700" i="1"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l-GR" sz="17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700" i="1">
                                          <a:latin typeface="Cambria Math"/>
                                        </a:rPr>
                                        <m:t>𝑛</m:t>
                                      </m:r>
                                      <m:r>
                                        <a:rPr lang="en-US" sz="1700" i="1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700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</m:d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sz="1700" i="1">
                              <a:latin typeface="Cambria Math"/>
                            </a:rPr>
                            <m:t>𝜋</m:t>
                          </m:r>
                          <m:r>
                            <a:rPr lang="en-US" sz="1700" i="1">
                              <a:latin typeface="Cambria Math"/>
                            </a:rPr>
                            <m:t>(</m:t>
                          </m:r>
                          <m:r>
                            <a:rPr lang="en-US" sz="1700" i="1">
                              <a:latin typeface="Cambria Math"/>
                            </a:rPr>
                            <m:t>𝑛</m:t>
                          </m:r>
                          <m:r>
                            <a:rPr lang="en-US" sz="1700" i="1">
                              <a:latin typeface="Cambria Math"/>
                            </a:rPr>
                            <m:t>−</m:t>
                          </m:r>
                          <m:r>
                            <a:rPr lang="en-US" sz="1700" i="1">
                              <a:latin typeface="Cambria Math"/>
                            </a:rPr>
                            <m:t>𝑎</m:t>
                          </m:r>
                          <m:r>
                            <a:rPr lang="en-US" sz="1700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l-GR" sz="17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Περιορίζουμε </a:t>
                </a:r>
                <a:r>
                  <a:rPr lang="el-GR" sz="1700" dirty="0"/>
                  <a:t>την γενικά άπειρου μήκους απόκριση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l-GR" sz="1700" i="1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l-GR" sz="1700" i="1">
                        <a:latin typeface="Cambria Math"/>
                      </a:rPr>
                      <m:t>[</m:t>
                    </m:r>
                    <m:r>
                      <a:rPr lang="el-GR" sz="1700" i="1">
                        <a:latin typeface="Cambria Math"/>
                      </a:rPr>
                      <m:t>𝑛</m:t>
                    </m:r>
                    <m:r>
                      <a:rPr lang="el-GR" sz="17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700" dirty="0"/>
                  <a:t> με </a:t>
                </a:r>
                <a:r>
                  <a:rPr lang="el-GR" sz="1700" dirty="0" smtClean="0"/>
                  <a:t>ένα παράθυρο </a:t>
                </a: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𝑤</m:t>
                    </m:r>
                    <m:d>
                      <m:dPr>
                        <m:begChr m:val="["/>
                        <m:endChr m:val="]"/>
                        <m:ctrlPr>
                          <a:rPr lang="el-GR" sz="17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700" b="0" i="0" smtClean="0">
                        <a:latin typeface="Cambria Math"/>
                      </a:rPr>
                      <m:t>:</m:t>
                    </m:r>
                  </m:oMath>
                </a14:m>
                <a:endParaRPr lang="el-GR" sz="17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700" i="1">
                          <a:latin typeface="Cambria Math"/>
                        </a:rPr>
                        <m:t>h</m:t>
                      </m:r>
                      <m:r>
                        <a:rPr lang="el-GR" sz="1700" i="1">
                          <a:latin typeface="Cambria Math"/>
                        </a:rPr>
                        <m:t>[</m:t>
                      </m:r>
                      <m:r>
                        <a:rPr lang="el-GR" sz="1700" i="1">
                          <a:latin typeface="Cambria Math"/>
                        </a:rPr>
                        <m:t>𝑛</m:t>
                      </m:r>
                      <m:r>
                        <a:rPr lang="el-GR" sz="1700" i="1">
                          <a:latin typeface="Cambria Math"/>
                        </a:rPr>
                        <m:t>]=</m:t>
                      </m:r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700" i="1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l-GR" sz="1700" i="1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l-GR" sz="1700" i="1">
                          <a:latin typeface="Cambria Math"/>
                        </a:rPr>
                        <m:t>[</m:t>
                      </m:r>
                      <m:r>
                        <a:rPr lang="el-GR" sz="1700" i="1">
                          <a:latin typeface="Cambria Math"/>
                        </a:rPr>
                        <m:t>𝑛</m:t>
                      </m:r>
                      <m:r>
                        <a:rPr lang="el-GR" sz="1700" i="1">
                          <a:latin typeface="Cambria Math"/>
                        </a:rPr>
                        <m:t>] </m:t>
                      </m:r>
                      <m:r>
                        <a:rPr lang="el-GR" sz="1700" i="1">
                          <a:latin typeface="Cambria Math"/>
                        </a:rPr>
                        <m:t>𝑤</m:t>
                      </m:r>
                      <m:r>
                        <a:rPr lang="el-GR" sz="1700" i="1">
                          <a:latin typeface="Cambria Math"/>
                        </a:rPr>
                        <m:t>[</m:t>
                      </m:r>
                      <m:r>
                        <a:rPr lang="el-GR" sz="1700" i="1">
                          <a:latin typeface="Cambria Math"/>
                        </a:rPr>
                        <m:t>𝑛</m:t>
                      </m:r>
                      <m:r>
                        <a:rPr lang="el-GR" sz="1700" i="1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l-GR" sz="17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Το </a:t>
                </a:r>
                <a:r>
                  <a:rPr lang="el-GR" sz="1700" dirty="0"/>
                  <a:t>παράθυρο </a:t>
                </a:r>
                <a:r>
                  <a:rPr lang="el-GR" sz="1700" dirty="0" smtClean="0"/>
                  <a:t>πρέπει να είναι συμμετρικό (δηλ. </a:t>
                </a: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𝑤</m:t>
                    </m:r>
                    <m:r>
                      <a:rPr lang="el-GR" sz="1700" i="1">
                        <a:latin typeface="Cambria Math"/>
                      </a:rPr>
                      <m:t>[</m:t>
                    </m:r>
                    <m:r>
                      <a:rPr lang="el-GR" sz="1700" i="1">
                        <a:latin typeface="Cambria Math"/>
                      </a:rPr>
                      <m:t>𝑛</m:t>
                    </m:r>
                    <m:r>
                      <a:rPr lang="el-GR" sz="1700" i="1">
                        <a:latin typeface="Cambria Math"/>
                      </a:rPr>
                      <m:t>]=</m:t>
                    </m:r>
                    <m:r>
                      <a:rPr lang="el-GR" sz="1700" i="1">
                        <a:latin typeface="Cambria Math"/>
                      </a:rPr>
                      <m:t>𝑤</m:t>
                    </m:r>
                    <m:r>
                      <a:rPr lang="el-GR" sz="1700" i="1">
                        <a:latin typeface="Cambria Math"/>
                      </a:rPr>
                      <m:t>[</m:t>
                    </m:r>
                    <m:r>
                      <a:rPr lang="el-GR" sz="1700" i="1">
                        <a:latin typeface="Cambria Math"/>
                      </a:rPr>
                      <m:t>𝑁</m:t>
                    </m:r>
                    <m:r>
                      <a:rPr lang="el-GR" sz="1700" i="1">
                        <a:latin typeface="Cambria Math"/>
                      </a:rPr>
                      <m:t>−</m:t>
                    </m:r>
                    <m:r>
                      <a:rPr lang="el-GR" sz="1700" i="1">
                        <a:latin typeface="Cambria Math"/>
                      </a:rPr>
                      <m:t>𝑛</m:t>
                    </m:r>
                    <m:r>
                      <a:rPr lang="el-GR" sz="1700" i="1">
                        <a:latin typeface="Cambria Math"/>
                      </a:rPr>
                      <m:t>]</m:t>
                    </m:r>
                    <m:r>
                      <a:rPr lang="el-GR" sz="1700" b="0" i="0" smtClean="0">
                        <a:latin typeface="Cambria Math"/>
                      </a:rPr>
                      <m:t>),</m:t>
                    </m:r>
                  </m:oMath>
                </a14:m>
                <a:r>
                  <a:rPr lang="el-GR" sz="1700" dirty="0"/>
                  <a:t> </a:t>
                </a:r>
                <a:r>
                  <a:rPr lang="el-GR" sz="1700" dirty="0" smtClean="0"/>
                  <a:t>για να έχουμε γραμμική </a:t>
                </a:r>
                <a:r>
                  <a:rPr lang="el-GR" sz="1700" dirty="0"/>
                  <a:t>φάση</a:t>
                </a:r>
                <a:r>
                  <a:rPr lang="el-GR" sz="1700" dirty="0" smtClean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/>
                  <a:t>Μετατοπίζουμε χρονικά </a:t>
                </a:r>
                <a:r>
                  <a:rPr lang="el-GR" sz="1700" dirty="0" smtClean="0"/>
                  <a:t>την </a:t>
                </a: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h</m:t>
                    </m:r>
                    <m:r>
                      <a:rPr lang="el-GR" sz="1700" i="1">
                        <a:latin typeface="Cambria Math"/>
                      </a:rPr>
                      <m:t>[</m:t>
                    </m:r>
                    <m:r>
                      <a:rPr lang="el-GR" sz="1700" i="1">
                        <a:latin typeface="Cambria Math"/>
                      </a:rPr>
                      <m:t>𝑛</m:t>
                    </m:r>
                    <m:r>
                      <a:rPr lang="el-GR" sz="17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700" dirty="0"/>
                  <a:t> </a:t>
                </a:r>
                <a:r>
                  <a:rPr lang="el-GR" sz="1700" dirty="0" smtClean="0"/>
                  <a:t>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7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700" i="1">
                        <a:latin typeface="Cambria Math"/>
                      </a:rPr>
                      <m:t>=(</m:t>
                    </m:r>
                    <m:r>
                      <a:rPr lang="el-GR" sz="1700" i="1">
                        <a:latin typeface="Cambria Math"/>
                      </a:rPr>
                      <m:t>𝑁</m:t>
                    </m:r>
                    <m:r>
                      <a:rPr lang="el-GR" sz="1700" i="1">
                        <a:latin typeface="Cambria Math"/>
                      </a:rPr>
                      <m:t>−1)/2</m:t>
                    </m:r>
                  </m:oMath>
                </a14:m>
                <a:r>
                  <a:rPr lang="el-GR" sz="1700" b="0" dirty="0" smtClean="0"/>
                  <a:t> </a:t>
                </a:r>
                <a:r>
                  <a:rPr lang="el-GR" sz="1700" dirty="0"/>
                  <a:t>δείγματα, ώστε το φίλτρο να γίνει </a:t>
                </a:r>
                <a:r>
                  <a:rPr lang="el-GR" sz="1700" dirty="0" smtClean="0"/>
                  <a:t>αιτιατό.</a:t>
                </a:r>
                <a:endParaRPr lang="el-GR" sz="1700" b="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b="0" dirty="0" smtClean="0"/>
                  <a:t>Η απόκριση συχνότητας του φίλτρου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7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7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7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7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7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7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7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l-GR" sz="1700" b="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sSub>
                        <m:sSubPr>
                          <m:ctrlPr>
                            <a:rPr lang="en-US" sz="17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700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1700" b="0" i="1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d>
                        <m:dPr>
                          <m:ctrlPr>
                            <a:rPr lang="en-US" sz="17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7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7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700" b="0" i="1" smtClean="0">
                          <a:latin typeface="Cambria Math"/>
                        </a:rPr>
                        <m:t>∗</m:t>
                      </m:r>
                      <m:r>
                        <a:rPr lang="en-US" sz="1700" b="0" i="1" smtClean="0">
                          <a:latin typeface="Cambria Math"/>
                        </a:rPr>
                        <m:t>𝑊</m:t>
                      </m:r>
                      <m:d>
                        <m:dPr>
                          <m:ctrlPr>
                            <a:rPr lang="en-US" sz="17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7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7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7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7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700" b="0" i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700" b="0" i="0" smtClean="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sz="1700" b="0" i="0" smtClean="0">
                              <a:latin typeface="Cambria Math"/>
                            </a:rPr>
                            <m:t>π</m:t>
                          </m:r>
                        </m:den>
                      </m:f>
                      <m:nary>
                        <m:naryPr>
                          <m:ctrlPr>
                            <a:rPr lang="el-GR" sz="17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l-GR" sz="17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l-GR" sz="1700" b="0" i="1" smtClean="0">
                              <a:latin typeface="Cambria Math"/>
                            </a:rPr>
                            <m:t>𝜋</m:t>
                          </m:r>
                        </m:sub>
                        <m:sup>
                          <m:r>
                            <a:rPr lang="el-GR" sz="1700" b="0" i="1" smtClean="0">
                              <a:latin typeface="Cambria Math"/>
                            </a:rPr>
                            <m:t>𝜋</m:t>
                          </m:r>
                        </m:sup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7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7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7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7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700" b="0" i="1" smtClean="0">
                                      <a:latin typeface="Cambria Math"/>
                                    </a:rPr>
                                    <m:t>𝜃</m:t>
                                  </m:r>
                                </m:sup>
                              </m:sSup>
                            </m:e>
                          </m:d>
                          <m:r>
                            <a:rPr lang="el-GR" sz="17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700" i="1">
                              <a:latin typeface="Cambria Math"/>
                            </a:rPr>
                            <m:t>𝑊</m:t>
                          </m:r>
                          <m:d>
                            <m:dPr>
                              <m:ctrlPr>
                                <a:rPr lang="en-US" sz="17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7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7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7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700" b="0" i="1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l-GR" sz="1700" i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7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700" b="0" i="1" smtClean="0">
                                      <a:latin typeface="Cambria Math"/>
                                    </a:rPr>
                                    <m:t>𝜃</m:t>
                                  </m:r>
                                  <m:r>
                                    <a:rPr lang="el-GR" sz="1700" b="0" i="1" smtClean="0">
                                      <a:latin typeface="Cambria Math"/>
                                    </a:rPr>
                                    <m:t>)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700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el-GR" sz="1700" b="0" i="1" smtClean="0">
                              <a:latin typeface="Cambria Math"/>
                            </a:rPr>
                            <m:t>𝜃</m:t>
                          </m:r>
                        </m:e>
                      </m:nary>
                    </m:oMath>
                  </m:oMathPara>
                </a14:m>
                <a:endParaRPr lang="el-GR" sz="17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052736"/>
                <a:ext cx="8507288" cy="5544616"/>
              </a:xfrm>
              <a:blipFill rotWithShape="1">
                <a:blip r:embed="rId2"/>
                <a:stretch>
                  <a:fillRect l="-287" t="-33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850106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2800" dirty="0"/>
              <a:t>Κοινά χ</a:t>
            </a:r>
            <a:r>
              <a:rPr lang="el-GR" sz="2800" dirty="0" smtClean="0"/>
              <a:t>ρησιμοποιούμενες  συναρτήσεις </a:t>
            </a:r>
            <a:r>
              <a:rPr lang="el-GR" sz="2800" dirty="0"/>
              <a:t>Παραθύρου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196752"/>
                <a:ext cx="8424936" cy="5040560"/>
              </a:xfrm>
            </p:spPr>
            <p:txBody>
              <a:bodyPr numCol="1">
                <a:no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l-GR" sz="1600" b="1" dirty="0" smtClean="0"/>
                  <a:t>Ορθογώνιο</a:t>
                </a:r>
                <a:r>
                  <a:rPr lang="el-GR" sz="1600" dirty="0" smtClean="0"/>
                  <a:t> : </a:t>
                </a:r>
                <a:endParaRPr lang="el-GR" sz="1600" i="1" dirty="0">
                  <a:latin typeface="Cambria Math"/>
                </a:endParaRPr>
              </a:p>
              <a:p>
                <a:pPr marL="400050" lvl="1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𝑤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1     0≤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&lt;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0</m:t>
                              </m:r>
                              <m:r>
                                <a:rPr lang="el-GR" sz="16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600" b="0" i="0" smtClean="0">
                                  <a:latin typeface="Cambria Math"/>
                                </a:rPr>
                                <m:t>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600" b="0" i="0" smtClean="0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 smtClean="0"/>
              </a:p>
              <a:p>
                <a:pPr marL="400050" lvl="1" indent="0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n-US" sz="1600" b="1" dirty="0" smtClean="0"/>
                  <a:t>Hamming</a:t>
                </a:r>
                <a:r>
                  <a:rPr lang="el-GR" sz="1600" b="1" dirty="0" smtClean="0"/>
                  <a:t>:</a:t>
                </a:r>
                <a:r>
                  <a:rPr lang="el-GR" sz="1600" dirty="0"/>
                  <a:t>	</a:t>
                </a:r>
                <a:endParaRPr lang="el-GR" sz="1600" dirty="0" smtClean="0"/>
              </a:p>
              <a:p>
                <a:pPr marL="400050" lvl="1" indent="0" algn="l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𝑤</m:t>
                    </m:r>
                    <m:r>
                      <a:rPr lang="el-GR" sz="1600" b="0" i="1" smtClean="0">
                        <a:latin typeface="Cambria Math"/>
                      </a:rPr>
                      <m:t>[</m:t>
                    </m:r>
                    <m:r>
                      <a:rPr lang="en-US" sz="1600" b="0" i="1" smtClean="0">
                        <a:latin typeface="Cambria Math"/>
                      </a:rPr>
                      <m:t>𝑛</m:t>
                    </m:r>
                    <m:r>
                      <a:rPr lang="en-US" sz="1600" b="0" i="1" smtClean="0">
                        <a:latin typeface="Cambria Math"/>
                      </a:rPr>
                      <m:t>]=</m:t>
                    </m:r>
                    <m:d>
                      <m:dPr>
                        <m:begChr m:val="{"/>
                        <m:endChr m:val="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l-GR" sz="1600" i="1">
                                <a:latin typeface="Cambria Math"/>
                              </a:rPr>
                              <m:t>0.5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4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−0.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46</m:t>
                            </m:r>
                            <m:func>
                              <m:func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𝜋</m:t>
                                        </m:r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num>
                                      <m:den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𝑁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,</m:t>
                                </m:r>
                              </m:e>
                            </m:func>
                            <m:r>
                              <a:rPr lang="en-US" sz="1600" b="0" i="1" smtClean="0">
                                <a:latin typeface="Cambria Math"/>
                              </a:rPr>
                              <m:t> 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0≤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&lt;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e>
                          <m:e>
                            <m:r>
                              <a:rPr lang="en-US" sz="1600" i="1">
                                <a:latin typeface="Cambria Math"/>
                              </a:rPr>
                              <m:t>0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 </m:t>
                            </m:r>
                            <m:r>
                              <a:rPr lang="el-GR" sz="1600">
                                <a:latin typeface="Cambria Math"/>
                              </a:rPr>
                              <m:t>      </m:t>
                            </m:r>
                            <m:r>
                              <a:rPr lang="en-US" sz="1600" b="0" i="0" smtClean="0">
                                <a:latin typeface="Cambria Math"/>
                              </a:rPr>
                              <m:t>           </m:t>
                            </m:r>
                            <m:r>
                              <a:rPr lang="el-GR" sz="1600">
                                <a:latin typeface="Cambria Math"/>
                              </a:rPr>
                              <m:t> </m:t>
                            </m:r>
                            <m:r>
                              <a:rPr lang="en-US" sz="1600" b="0" i="0" smtClean="0">
                                <a:latin typeface="Cambria Math"/>
                              </a:rPr>
                              <m:t>                       </m:t>
                            </m:r>
                            <m:r>
                              <a:rPr lang="el-GR" sz="1600">
                                <a:latin typeface="Cambria Math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lang="el-GR" sz="1600">
                                <a:latin typeface="Cambria Math"/>
                              </a:rPr>
                              <m:t>αλλού</m:t>
                            </m:r>
                          </m:e>
                        </m:eqArr>
                      </m:e>
                    </m:d>
                  </m:oMath>
                </a14:m>
                <a:r>
                  <a:rPr lang="el-GR" sz="1600" dirty="0" smtClean="0"/>
                  <a:t> </a:t>
                </a: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b="1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n-US" sz="1600" b="1" dirty="0" err="1" smtClean="0"/>
                  <a:t>Hanning</a:t>
                </a:r>
                <a:r>
                  <a:rPr lang="el-GR" sz="1600" b="1" dirty="0" smtClean="0"/>
                  <a:t>:</a:t>
                </a:r>
              </a:p>
              <a:p>
                <a:pPr marL="400050" lvl="1" indent="0" algn="l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𝑤</m:t>
                    </m:r>
                    <m:r>
                      <a:rPr lang="en-US" sz="1600" b="0" i="1" smtClean="0">
                        <a:latin typeface="Cambria Math"/>
                      </a:rPr>
                      <m:t>[</m:t>
                    </m:r>
                    <m:r>
                      <a:rPr lang="en-US" sz="1600" b="0" i="1" smtClean="0">
                        <a:latin typeface="Cambria Math"/>
                      </a:rPr>
                      <m:t>𝑛</m:t>
                    </m:r>
                    <m:r>
                      <a:rPr lang="en-US" sz="1600" b="0" i="1" smtClean="0">
                        <a:latin typeface="Cambria Math"/>
                      </a:rPr>
                      <m:t>] =</m:t>
                    </m:r>
                    <m:d>
                      <m:dPr>
                        <m:begChr m:val="{"/>
                        <m:endChr m:val="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l-GR" sz="1600" i="1">
                                <a:latin typeface="Cambria Math"/>
                              </a:rPr>
                              <m:t>0.5−0.5</m:t>
                            </m:r>
                            <m:func>
                              <m:func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𝜋</m:t>
                                        </m:r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num>
                                      <m:den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𝑁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,</m:t>
                                </m:r>
                              </m:e>
                            </m:func>
                            <m:r>
                              <a:rPr lang="en-US" sz="1600" i="1">
                                <a:latin typeface="Cambria Math"/>
                              </a:rPr>
                              <m:t>    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0≤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&lt;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e>
                          <m:e>
                            <m:r>
                              <a:rPr lang="en-US" sz="1600" i="1">
                                <a:latin typeface="Cambria Math"/>
                              </a:rPr>
                              <m:t>0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 </m:t>
                            </m:r>
                            <m:r>
                              <a:rPr lang="el-GR" sz="1600">
                                <a:latin typeface="Cambria Math"/>
                              </a:rPr>
                              <m:t>          </m:t>
                            </m:r>
                            <m:r>
                              <a:rPr lang="en-US" sz="1600">
                                <a:latin typeface="Cambria Math"/>
                              </a:rPr>
                              <m:t>                                </m:t>
                            </m:r>
                            <m:r>
                              <a:rPr lang="el-GR" sz="160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l-GR" sz="1600">
                                <a:latin typeface="Cambria Math"/>
                              </a:rPr>
                              <m:t>αλλού</m:t>
                            </m:r>
                          </m:e>
                        </m:eqArr>
                      </m:e>
                    </m:d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	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b="1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n-US" sz="1600" b="1" dirty="0" smtClean="0"/>
                  <a:t>Blackman</a:t>
                </a:r>
                <a:r>
                  <a:rPr lang="el-GR" sz="1600" b="1" dirty="0" smtClean="0"/>
                  <a:t>:</a:t>
                </a:r>
                <a:r>
                  <a:rPr lang="el-GR" sz="1600" dirty="0"/>
                  <a:t>	</a:t>
                </a:r>
                <a:endParaRPr lang="el-GR" sz="1600" dirty="0" smtClean="0"/>
              </a:p>
              <a:p>
                <a:pPr marL="400050" lvl="1" indent="0" algn="l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𝑤</m:t>
                    </m:r>
                    <m:r>
                      <a:rPr lang="en-US" sz="1600" b="0" i="1" smtClean="0">
                        <a:latin typeface="Cambria Math"/>
                      </a:rPr>
                      <m:t>[</m:t>
                    </m:r>
                    <m:r>
                      <a:rPr lang="en-US" sz="1600" b="0" i="1" smtClean="0">
                        <a:latin typeface="Cambria Math"/>
                      </a:rPr>
                      <m:t>𝑛</m:t>
                    </m:r>
                    <m:r>
                      <a:rPr lang="en-US" sz="1600" b="0" i="1" smtClean="0">
                        <a:latin typeface="Cambria Math"/>
                      </a:rPr>
                      <m:t>] =</m:t>
                    </m:r>
                    <m:d>
                      <m:dPr>
                        <m:begChr m:val="{"/>
                        <m:endChr m:val=""/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l-GR" sz="1600" i="1">
                                <a:latin typeface="Cambria Math"/>
                              </a:rPr>
                              <m:t>0.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42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−0.5</m:t>
                            </m:r>
                            <m:func>
                              <m:func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𝜋</m:t>
                                        </m:r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num>
                                      <m:den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𝑁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</m:func>
                            <m:r>
                              <a:rPr lang="en-US" sz="1600" i="1">
                                <a:latin typeface="Cambria Math"/>
                              </a:rPr>
                              <m:t>+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0.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08</m:t>
                            </m:r>
                            <m:func>
                              <m:func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6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4</m:t>
                                        </m:r>
                                        <m:r>
                                          <a:rPr lang="el-GR" sz="1600" i="1">
                                            <a:latin typeface="Cambria Math"/>
                                          </a:rPr>
                                          <m:t>𝜋</m:t>
                                        </m:r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num>
                                      <m:den>
                                        <m:r>
                                          <a:rPr lang="en-US" sz="1600" i="1">
                                            <a:latin typeface="Cambria Math"/>
                                          </a:rPr>
                                          <m:t>𝑁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,</m:t>
                                </m:r>
                              </m:e>
                            </m:func>
                            <m:r>
                              <a:rPr lang="en-US" sz="1600" b="0" i="1" smtClean="0">
                                <a:latin typeface="Cambria Math"/>
                              </a:rPr>
                              <m:t>  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0≤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&lt;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e>
                          <m:e>
                            <m:r>
                              <a:rPr lang="en-US" sz="1600" i="1">
                                <a:latin typeface="Cambria Math"/>
                              </a:rPr>
                              <m:t>0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 </m:t>
                            </m:r>
                            <m:r>
                              <a:rPr lang="el-GR" sz="1600">
                                <a:latin typeface="Cambria Math"/>
                              </a:rPr>
                              <m:t>      </m:t>
                            </m:r>
                            <m:r>
                              <a:rPr lang="en-US" sz="1600">
                                <a:latin typeface="Cambria Math"/>
                              </a:rPr>
                              <m:t>                                                          </m:t>
                            </m:r>
                            <m:r>
                              <a:rPr lang="el-GR" sz="1600">
                                <a:latin typeface="Cambria Math"/>
                              </a:rPr>
                              <m:t>     </m:t>
                            </m:r>
                            <m:r>
                              <m:rPr>
                                <m:sty m:val="p"/>
                              </m:rPr>
                              <a:rPr lang="el-GR" sz="1600">
                                <a:latin typeface="Cambria Math"/>
                              </a:rPr>
                              <m:t>αλλού</m:t>
                            </m:r>
                          </m:e>
                        </m:eqArr>
                      </m:e>
                    </m:d>
                  </m:oMath>
                </a14:m>
                <a:r>
                  <a:rPr lang="el-GR" sz="1600" dirty="0" smtClean="0"/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196752"/>
                <a:ext cx="8424936" cy="5040560"/>
              </a:xfrm>
              <a:blipFill rotWithShape="1">
                <a:blip r:embed="rId2"/>
                <a:stretch>
                  <a:fillRect l="-217" t="-955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  <p:pic>
        <p:nvPicPr>
          <p:cNvPr id="8" name="Picture 4" descr="Frequency Response and Weight Values of different windows typ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47"/>
          <a:stretch/>
        </p:blipFill>
        <p:spPr bwMode="auto">
          <a:xfrm>
            <a:off x="5434444" y="1484784"/>
            <a:ext cx="330675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21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544616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800" dirty="0" smtClean="0"/>
                  <a:t>To </a:t>
                </a:r>
                <a:r>
                  <a:rPr lang="el-GR" sz="1800" b="1" dirty="0" smtClean="0"/>
                  <a:t>εύρος (Δ) κύριου λοβού </a:t>
                </a:r>
                <a:r>
                  <a:rPr lang="el-GR" sz="1800" dirty="0"/>
                  <a:t>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𝑊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800" dirty="0" smtClean="0">
                    <a:latin typeface="Calibri"/>
                  </a:rPr>
                  <a:t> </a:t>
                </a:r>
                <a:r>
                  <a:rPr lang="el-GR" sz="1800" dirty="0" smtClean="0"/>
                  <a:t>καθορίζει το εύρος της ζώνης μετάβασης (επιλεκτικότητα φίλτρου</a:t>
                </a:r>
                <a:r>
                  <a:rPr lang="en-US" sz="1800" dirty="0" smtClean="0"/>
                  <a:t>, selectivity</a:t>
                </a:r>
                <a:r>
                  <a:rPr lang="el-GR" sz="1800" dirty="0" smtClean="0"/>
                  <a:t>)</a:t>
                </a:r>
                <a:r>
                  <a:rPr lang="en-US" sz="1800" dirty="0" smtClean="0"/>
                  <a:t> </a:t>
                </a:r>
                <a:r>
                  <a:rPr lang="el-GR" sz="1800" dirty="0"/>
                  <a:t>στην απόκριση συχνότητας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n-US" sz="1800" b="0" i="0" smtClean="0">
                        <a:latin typeface="Cambria Math"/>
                      </a:rPr>
                      <m:t>.</m:t>
                    </m:r>
                  </m:oMath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πλάτος κορυφής (Α) του πλευρικού λοβού</a:t>
                </a:r>
                <a:r>
                  <a:rPr lang="en-US" sz="1800" b="1" dirty="0" smtClean="0"/>
                  <a:t> </a:t>
                </a:r>
                <a:r>
                  <a:rPr lang="el-GR" sz="1800" dirty="0"/>
                  <a:t>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𝑊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b="1" dirty="0" smtClean="0"/>
                  <a:t> </a:t>
                </a:r>
                <a:r>
                  <a:rPr lang="el-GR" sz="1800" dirty="0" smtClean="0"/>
                  <a:t>καθορίζει την κυμάτωση </a:t>
                </a:r>
                <a:r>
                  <a:rPr lang="en-US" sz="1800" dirty="0" smtClean="0"/>
                  <a:t>(ripple) </a:t>
                </a:r>
                <a:r>
                  <a:rPr lang="el-GR" sz="1800" dirty="0" smtClean="0"/>
                  <a:t>στην απόκριση συχνότητας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n-US" sz="1800" b="0" i="0" smtClean="0">
                        <a:latin typeface="Cambria Math"/>
                      </a:rPr>
                      <m:t>.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Ιδανικό παράθυρο</a:t>
                </a:r>
                <a:r>
                  <a:rPr lang="el-GR" sz="1800" dirty="0" smtClean="0"/>
                  <a:t> είναι αυτό που εξασφαλίζει: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Εύρος κύριου λοβού, όσο το δυνατό </a:t>
                </a:r>
                <a:br>
                  <a:rPr lang="el-GR" sz="1800" dirty="0" smtClean="0"/>
                </a:br>
                <a:r>
                  <a:rPr lang="el-GR" sz="1800" b="1" dirty="0" smtClean="0"/>
                  <a:t>πιο στενό</a:t>
                </a:r>
                <a:r>
                  <a:rPr lang="en-US" sz="1800" b="1" dirty="0" smtClean="0"/>
                  <a:t>.</a:t>
                </a:r>
                <a:endParaRPr lang="el-GR" sz="1800" b="1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Πλάτος πλευρικών λοβών όσο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το δυνατό </a:t>
                </a:r>
                <a:r>
                  <a:rPr lang="el-GR" sz="1800" b="1" dirty="0" smtClean="0"/>
                  <a:t>πιο περιορισμένο</a:t>
                </a:r>
                <a:r>
                  <a:rPr lang="en-US" sz="1800" b="1" dirty="0" smtClean="0"/>
                  <a:t>.</a:t>
                </a:r>
                <a:endParaRPr lang="el-GR" sz="18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900" dirty="0" smtClean="0"/>
              </a:p>
              <a:p>
                <a:pPr marL="40005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DTFT</a:t>
                </a:r>
                <a:r>
                  <a:rPr lang="el-GR" sz="1800" dirty="0" smtClean="0"/>
                  <a:t> τυπικής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συνάρτησης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παραθύρου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544616"/>
              </a:xfrm>
              <a:blipFill rotWithShape="1">
                <a:blip r:embed="rId2"/>
                <a:stretch>
                  <a:fillRect l="-593" t="-33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850106"/>
          </a:xfrm>
        </p:spPr>
        <p:txBody>
          <a:bodyPr>
            <a:noAutofit/>
          </a:bodyPr>
          <a:lstStyle/>
          <a:p>
            <a:r>
              <a:rPr lang="el-GR" sz="2800" dirty="0" smtClean="0"/>
              <a:t>Επιπτώσεις του παραθύρου στα </a:t>
            </a:r>
            <a:br>
              <a:rPr lang="el-GR" sz="2800" dirty="0" smtClean="0"/>
            </a:br>
            <a:r>
              <a:rPr lang="el-GR" sz="2800" dirty="0" smtClean="0"/>
              <a:t>χαρακτηριστικά του φίλτρου</a:t>
            </a:r>
            <a:endParaRPr lang="el-GR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  <p:pic>
        <p:nvPicPr>
          <p:cNvPr id="6" name="Picture 5" descr="C:\Users\mparask\Dropbox\4_Personal\2_my_Publications\3_BOOKS\DSP\FIGURES\PROCESSED\K11\Figure_11.5.jpg"/>
          <p:cNvPicPr/>
          <p:nvPr/>
        </p:nvPicPr>
        <p:blipFill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573016"/>
            <a:ext cx="6480720" cy="3096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850106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2800" dirty="0" smtClean="0"/>
              <a:t>Απόκριση συχνότητας κοινά χρησιμοποιούμενων </a:t>
            </a:r>
            <a:br>
              <a:rPr lang="el-GR" sz="2800" dirty="0" smtClean="0"/>
            </a:br>
            <a:r>
              <a:rPr lang="el-GR" sz="2800" dirty="0" smtClean="0"/>
              <a:t>συναρτήσεων παραθύρου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  <p:pic>
        <p:nvPicPr>
          <p:cNvPr id="7" name="Picture 6" descr="C:\Users\mparask\Dropbox\4_Personal\2_my_Publications\3_BOOKS\DSP\FIGURES\PROCESSED\K11\Figure_11.6_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997" y="1612143"/>
            <a:ext cx="4320480" cy="3257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mparask\Dropbox\4_Personal\2_my_Publications\3_BOOKS\DSP\FIGURES\PROCESSED\K11\Figure_11.6_c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493" y="1658650"/>
            <a:ext cx="4249995" cy="32105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9511" y="5373216"/>
            <a:ext cx="871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Απόκριση συχνότητας </a:t>
            </a:r>
            <a:r>
              <a:rPr lang="el-G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παραθύρων: (α) σε γραμμική, (β)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σε </a:t>
            </a:r>
            <a:r>
              <a:rPr lang="el-GR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ημιλογαριθμική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κλίμακα</a:t>
            </a:r>
            <a:endParaRPr lang="el-GR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10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0011456"/>
              </p:ext>
            </p:extLst>
          </p:nvPr>
        </p:nvGraphicFramePr>
        <p:xfrm>
          <a:off x="539551" y="1844825"/>
          <a:ext cx="8280922" cy="36003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5329"/>
                <a:gridCol w="2089471"/>
                <a:gridCol w="1395661"/>
                <a:gridCol w="1619656"/>
                <a:gridCol w="1620805"/>
              </a:tblGrid>
              <a:tr h="129939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Τύπος Παραθύρου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Κανονικοποιημένο</a:t>
                      </a: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εύρος κύριου λοβού Δ (Ν=20)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Ζώνη Μετάβασης (Ν=20)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Ελάχιστη εξασθένιση ζώνης αποκοπής παραθύρου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Ελάχιστη εξασθένιση ζώνης αποκοπής φίλτρου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6020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Ορθογώνιο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0.1π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0.041π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13 dB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21 dB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6020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Bartlett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0.2π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0.11π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26 dB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26 dB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6020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Hann</a:t>
                      </a:r>
                      <a:r>
                        <a:rPr lang="en-US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ing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0.21π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0.12π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31 </a:t>
                      </a:r>
                      <a:r>
                        <a:rPr lang="el-GR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dB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44 dB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6020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Hamming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0.23π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0.14π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41 </a:t>
                      </a:r>
                      <a:r>
                        <a:rPr lang="el-GR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dB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53 dB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46020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l-GR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Blackman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0.32π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0.2π</a:t>
                      </a:r>
                      <a:endParaRPr lang="el-GR" sz="160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58 </a:t>
                      </a:r>
                      <a:r>
                        <a:rPr lang="el-GR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dB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l-GR" sz="1600" dirty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75 </a:t>
                      </a:r>
                      <a:r>
                        <a:rPr lang="el-GR" sz="1600" dirty="0" err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dB</a:t>
                      </a:r>
                      <a:endParaRPr lang="el-GR" sz="1600" dirty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850106"/>
          </a:xfrm>
        </p:spPr>
        <p:txBody>
          <a:bodyPr>
            <a:noAutofit/>
          </a:bodyPr>
          <a:lstStyle/>
          <a:p>
            <a:r>
              <a:rPr lang="el-GR" sz="2800" dirty="0" smtClean="0"/>
              <a:t>Σύγκριση χαρακτηριστικών παραθύρων</a:t>
            </a:r>
            <a:endParaRPr lang="el-GR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482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Autofit/>
          </a:bodyPr>
          <a:lstStyle/>
          <a:p>
            <a:pPr lvl="0" algn="l">
              <a:spcBef>
                <a:spcPts val="800"/>
              </a:spcBef>
              <a:spcAft>
                <a:spcPts val="800"/>
              </a:spcAft>
            </a:pPr>
            <a:r>
              <a:rPr lang="el-GR" sz="1700" b="1" dirty="0" smtClean="0"/>
              <a:t>Ορθογώνιο παράθυρο</a:t>
            </a:r>
            <a:r>
              <a:rPr lang="el-GR" sz="1700" dirty="0" smtClean="0"/>
              <a:t>: πολύ </a:t>
            </a:r>
            <a:r>
              <a:rPr lang="el-GR" sz="1700" dirty="0"/>
              <a:t>χαμηλή εξασθένιση στη ζώνη </a:t>
            </a:r>
            <a:r>
              <a:rPr lang="el-GR" sz="1700" dirty="0" smtClean="0"/>
              <a:t>αποκοπής (13 </a:t>
            </a:r>
            <a:r>
              <a:rPr lang="en-US" sz="1700" dirty="0" smtClean="0"/>
              <a:t>dB</a:t>
            </a:r>
            <a:r>
              <a:rPr lang="el-GR" sz="1700" dirty="0" smtClean="0"/>
              <a:t>)</a:t>
            </a:r>
            <a:r>
              <a:rPr lang="en-US" sz="1700" dirty="0" smtClean="0"/>
              <a:t>. </a:t>
            </a:r>
            <a:r>
              <a:rPr lang="el-GR" sz="1700" dirty="0" smtClean="0"/>
              <a:t>Δεν προτιμάται </a:t>
            </a:r>
            <a:r>
              <a:rPr lang="el-GR" sz="1700" dirty="0"/>
              <a:t>για τη </a:t>
            </a:r>
            <a:r>
              <a:rPr lang="el-GR" sz="1700" dirty="0" smtClean="0"/>
              <a:t>σχεδίαση </a:t>
            </a:r>
            <a:r>
              <a:rPr lang="en-US" sz="1700" dirty="0" smtClean="0"/>
              <a:t>FIR</a:t>
            </a:r>
            <a:r>
              <a:rPr lang="el-GR" sz="1700" dirty="0" smtClean="0"/>
              <a:t> </a:t>
            </a:r>
            <a:r>
              <a:rPr lang="el-GR" sz="1700" dirty="0"/>
              <a:t>φίλτρων.</a:t>
            </a:r>
          </a:p>
          <a:p>
            <a:pPr lvl="0" algn="l">
              <a:spcBef>
                <a:spcPts val="800"/>
              </a:spcBef>
              <a:spcAft>
                <a:spcPts val="800"/>
              </a:spcAft>
            </a:pPr>
            <a:r>
              <a:rPr lang="el-GR" sz="1700" dirty="0" smtClean="0"/>
              <a:t>Ομοίως και το </a:t>
            </a:r>
            <a:r>
              <a:rPr lang="el-GR" sz="1700" b="1" dirty="0" smtClean="0"/>
              <a:t>τριγωνικό</a:t>
            </a:r>
            <a:r>
              <a:rPr lang="el-GR" sz="1700" dirty="0" smtClean="0"/>
              <a:t>. Ωστόσο, όταν δεν απαιτούνται υψηλές εξασθενήσεις </a:t>
            </a:r>
            <a:r>
              <a:rPr lang="el-GR" sz="1700" dirty="0"/>
              <a:t>μπορεί να </a:t>
            </a:r>
            <a:r>
              <a:rPr lang="el-GR" sz="1700" dirty="0" smtClean="0"/>
              <a:t>χρησιμοποιηθεί</a:t>
            </a:r>
            <a:r>
              <a:rPr lang="el-GR" sz="1700" dirty="0"/>
              <a:t>, διότι παρέχει έναν εύκολο τρόπο υπολογισμού των </a:t>
            </a:r>
            <a:r>
              <a:rPr lang="el-GR" sz="1700" dirty="0" smtClean="0"/>
              <a:t>συντελεστών </a:t>
            </a:r>
            <a:r>
              <a:rPr lang="el-GR" sz="1700" dirty="0"/>
              <a:t>του.</a:t>
            </a:r>
          </a:p>
          <a:p>
            <a:pPr lvl="0" algn="l">
              <a:spcBef>
                <a:spcPts val="800"/>
              </a:spcBef>
              <a:spcAft>
                <a:spcPts val="800"/>
              </a:spcAft>
            </a:pPr>
            <a:r>
              <a:rPr lang="en-US" sz="1700" b="1" dirty="0" err="1" smtClean="0"/>
              <a:t>Hanning</a:t>
            </a:r>
            <a:r>
              <a:rPr lang="el-GR" sz="1700" b="1" dirty="0" smtClean="0"/>
              <a:t>: </a:t>
            </a:r>
            <a:r>
              <a:rPr lang="el-GR" sz="1700" dirty="0" smtClean="0"/>
              <a:t>έχει εντονότερη </a:t>
            </a:r>
            <a:r>
              <a:rPr lang="el-GR" sz="1700" dirty="0"/>
              <a:t>εξασθένιση από το τριγωνικό, ενώ για τις ίδιες απαιτήσεις </a:t>
            </a:r>
            <a:r>
              <a:rPr lang="el-GR" sz="1700" dirty="0" smtClean="0"/>
              <a:t>εξασθένισης έχει στενότερη </a:t>
            </a:r>
            <a:r>
              <a:rPr lang="el-GR" sz="1700" dirty="0"/>
              <a:t>περιοχή μετάβασης, το οποίο θεωρείται </a:t>
            </a:r>
            <a:r>
              <a:rPr lang="el-GR" sz="1700" dirty="0" smtClean="0"/>
              <a:t>πλεονέκτημά </a:t>
            </a:r>
            <a:r>
              <a:rPr lang="el-GR" sz="1700" dirty="0"/>
              <a:t>του.</a:t>
            </a:r>
          </a:p>
          <a:p>
            <a:pPr lvl="0" algn="l">
              <a:spcBef>
                <a:spcPts val="800"/>
              </a:spcBef>
              <a:spcAft>
                <a:spcPts val="800"/>
              </a:spcAft>
            </a:pPr>
            <a:r>
              <a:rPr lang="en-US" sz="1700" b="1" dirty="0" smtClean="0"/>
              <a:t>Hamming</a:t>
            </a:r>
            <a:r>
              <a:rPr lang="el-GR" sz="1700" b="1" dirty="0" smtClean="0"/>
              <a:t>:</a:t>
            </a:r>
            <a:r>
              <a:rPr lang="el-GR" sz="1700" dirty="0" smtClean="0"/>
              <a:t> εξασφαλίζει ελάχιστη εξασθένιση </a:t>
            </a:r>
            <a:r>
              <a:rPr lang="el-GR" sz="1700" dirty="0"/>
              <a:t>στη ζώνη αποκοπής 53 </a:t>
            </a:r>
            <a:r>
              <a:rPr lang="en-US" sz="1700" dirty="0"/>
              <a:t>dB</a:t>
            </a:r>
            <a:r>
              <a:rPr lang="el-GR" sz="1700" dirty="0"/>
              <a:t>, η οποία είναι επαρκής για τις περισσότερες </a:t>
            </a:r>
            <a:r>
              <a:rPr lang="el-GR" sz="1700" dirty="0" smtClean="0"/>
              <a:t>εφαρμογές. </a:t>
            </a:r>
            <a:r>
              <a:rPr lang="el-GR" sz="1700" dirty="0"/>
              <a:t>Η ζώνη μετάβασης είναι </a:t>
            </a:r>
            <a:r>
              <a:rPr lang="el-GR" sz="1700" dirty="0" smtClean="0"/>
              <a:t>κάπως μεγαλύ</a:t>
            </a:r>
            <a:r>
              <a:rPr lang="el-GR" sz="1700" dirty="0"/>
              <a:t>τ</a:t>
            </a:r>
            <a:r>
              <a:rPr lang="el-GR" sz="1700" dirty="0" smtClean="0"/>
              <a:t>ερη </a:t>
            </a:r>
            <a:r>
              <a:rPr lang="el-GR" sz="1700" dirty="0"/>
              <a:t>από </a:t>
            </a:r>
            <a:r>
              <a:rPr lang="el-GR" sz="1700" dirty="0" smtClean="0"/>
              <a:t>του </a:t>
            </a:r>
            <a:r>
              <a:rPr lang="en-US" sz="1700" dirty="0" err="1" smtClean="0"/>
              <a:t>Hanning</a:t>
            </a:r>
            <a:r>
              <a:rPr lang="el-GR" sz="1700" dirty="0" smtClean="0"/>
              <a:t>. Πολύ δημοφιλές.</a:t>
            </a:r>
            <a:endParaRPr lang="el-GR" sz="1700" dirty="0"/>
          </a:p>
          <a:p>
            <a:pPr lvl="0" algn="l">
              <a:spcBef>
                <a:spcPts val="800"/>
              </a:spcBef>
              <a:spcAft>
                <a:spcPts val="800"/>
              </a:spcAft>
            </a:pPr>
            <a:r>
              <a:rPr lang="en-US" sz="1700" b="1" dirty="0" smtClean="0"/>
              <a:t>Blackman</a:t>
            </a:r>
            <a:r>
              <a:rPr lang="el-GR" sz="1700" dirty="0"/>
              <a:t>:</a:t>
            </a:r>
            <a:r>
              <a:rPr lang="el-GR" sz="1700" dirty="0" smtClean="0"/>
              <a:t> </a:t>
            </a:r>
            <a:r>
              <a:rPr lang="el-GR" sz="1700" dirty="0"/>
              <a:t>μαζί με τα παράθυρα </a:t>
            </a:r>
            <a:r>
              <a:rPr lang="en-US" sz="1700" dirty="0"/>
              <a:t>Kaiser</a:t>
            </a:r>
            <a:r>
              <a:rPr lang="el-GR" sz="1700" dirty="0"/>
              <a:t> και </a:t>
            </a:r>
            <a:r>
              <a:rPr lang="en-US" sz="1700" dirty="0" smtClean="0"/>
              <a:t>Hamming</a:t>
            </a:r>
            <a:r>
              <a:rPr lang="el-GR" sz="1700" dirty="0" smtClean="0"/>
              <a:t> </a:t>
            </a:r>
            <a:r>
              <a:rPr lang="el-GR" sz="1700" dirty="0"/>
              <a:t>είναι τα πιο δημοφιλή παράθυρα. Η </a:t>
            </a:r>
            <a:r>
              <a:rPr lang="el-GR" sz="1700" dirty="0" smtClean="0"/>
              <a:t>υψηλή </a:t>
            </a:r>
            <a:r>
              <a:rPr lang="el-GR" sz="1700" dirty="0"/>
              <a:t>εξασθένιση του σχεδιαζόμενου </a:t>
            </a:r>
            <a:r>
              <a:rPr lang="el-GR" sz="1700" dirty="0" smtClean="0"/>
              <a:t>φίλτρου (~75 </a:t>
            </a:r>
            <a:r>
              <a:rPr lang="en-US" sz="1700" dirty="0" smtClean="0"/>
              <a:t>dB</a:t>
            </a:r>
            <a:r>
              <a:rPr lang="el-GR" sz="1700" dirty="0" smtClean="0"/>
              <a:t>), </a:t>
            </a:r>
            <a:r>
              <a:rPr lang="el-GR" sz="1700" dirty="0"/>
              <a:t>κάνει αυτό το παράθυρο κατάλληλο για σχεδόν όλες τις εφαρμογές</a:t>
            </a:r>
            <a:r>
              <a:rPr lang="el-GR" sz="1700" dirty="0" smtClean="0"/>
              <a:t>.</a:t>
            </a:r>
          </a:p>
          <a:p>
            <a:pPr lvl="0" algn="l">
              <a:spcBef>
                <a:spcPts val="800"/>
              </a:spcBef>
              <a:spcAft>
                <a:spcPts val="800"/>
              </a:spcAft>
            </a:pPr>
            <a:r>
              <a:rPr lang="el-GR" sz="1700" dirty="0" smtClean="0"/>
              <a:t>Σε όλες τις περιπτώσεις η </a:t>
            </a:r>
            <a:r>
              <a:rPr lang="el-GR" sz="1700" b="1" dirty="0"/>
              <a:t>αύξηση της τάξης </a:t>
            </a:r>
            <a:r>
              <a:rPr lang="el-GR" sz="1700" dirty="0"/>
              <a:t>του φίλτρου </a:t>
            </a:r>
            <a:r>
              <a:rPr lang="el-GR" sz="1700" b="1" dirty="0"/>
              <a:t>μειώνει το εύρος της ζώνης μετάβασης</a:t>
            </a:r>
            <a:r>
              <a:rPr lang="el-GR" sz="1700" dirty="0"/>
              <a:t>, αλλά </a:t>
            </a:r>
            <a:r>
              <a:rPr lang="el-GR" sz="1700" b="1" dirty="0"/>
              <a:t>δεν επηρεάζει την εξασθένιση στη ζώνη </a:t>
            </a:r>
            <a:r>
              <a:rPr lang="el-GR" sz="1700" b="1" dirty="0" smtClean="0"/>
              <a:t>αποκοπής</a:t>
            </a:r>
            <a:r>
              <a:rPr lang="el-GR" sz="1700" dirty="0"/>
              <a:t>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850106"/>
          </a:xfrm>
        </p:spPr>
        <p:txBody>
          <a:bodyPr>
            <a:noAutofit/>
          </a:bodyPr>
          <a:lstStyle/>
          <a:p>
            <a:r>
              <a:rPr lang="el-GR" sz="2800" dirty="0"/>
              <a:t>Σύγκριση χαρακτηριστικών παραθύρων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8756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/>
              <a:t>Μέθοδος Δειγματοληψίας </a:t>
            </a:r>
            <a:br>
              <a:rPr lang="el-GR" sz="4000" dirty="0"/>
            </a:br>
            <a:r>
              <a:rPr lang="el-GR" sz="4000" dirty="0"/>
              <a:t>στη Συχνότητα</a:t>
            </a:r>
            <a:endParaRPr lang="el-GR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0194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/>
              <a:t>Εισαγωγή </a:t>
            </a:r>
            <a:br>
              <a:rPr lang="el-GR" sz="4000" dirty="0"/>
            </a:br>
            <a:r>
              <a:rPr lang="el-GR" sz="4000" dirty="0"/>
              <a:t>στα Ψηφιακά Φίλτρα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3886200"/>
            <a:ext cx="7200800" cy="1752600"/>
          </a:xfrm>
        </p:spPr>
        <p:txBody>
          <a:bodyPr>
            <a:noAutofit/>
          </a:bodyPr>
          <a:lstStyle/>
          <a:p>
            <a:pPr marL="742950" lvl="1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000" dirty="0"/>
              <a:t>Έλεγχος απολαβής (κέρδους) φίλτρου</a:t>
            </a:r>
          </a:p>
          <a:p>
            <a:pPr marL="742950" lvl="1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000" dirty="0"/>
              <a:t>Φίλτρα ελάχιστης, μέγιστης, μικτής και γραμμικής φάσης</a:t>
            </a:r>
          </a:p>
          <a:p>
            <a:pPr marL="742950" lvl="1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000" dirty="0"/>
              <a:t>Ιδανικά φίλτρα επιλογής συχνοτήτων</a:t>
            </a:r>
          </a:p>
          <a:p>
            <a:pPr marL="742950" lvl="1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000" dirty="0"/>
              <a:t>Προδιαγραφές πραγματικών ψηφιακών </a:t>
            </a:r>
            <a:r>
              <a:rPr lang="el-GR" sz="2000" dirty="0" smtClean="0"/>
              <a:t>φίλτρων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71515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</p:spPr>
            <p:txBody>
              <a:bodyPr>
                <a:noAutofit/>
              </a:bodyPr>
              <a:lstStyle/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/>
                  <a:t>Η επιθυμητή απόκριση </a:t>
                </a:r>
                <a:r>
                  <a:rPr lang="el-GR" sz="1600" dirty="0" smtClean="0"/>
                  <a:t>συχνότητας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του </a:t>
                </a:r>
                <a:r>
                  <a:rPr lang="el-GR" sz="1600" dirty="0"/>
                  <a:t>ιδανικού φίλτρου </a:t>
                </a:r>
                <a:r>
                  <a:rPr lang="el-GR" sz="1600" dirty="0" smtClean="0"/>
                  <a:t>υπόκειται </a:t>
                </a:r>
                <a:r>
                  <a:rPr lang="el-GR" sz="1600" dirty="0"/>
                  <a:t>σε </a:t>
                </a:r>
                <a:r>
                  <a:rPr lang="el-GR" sz="1600" dirty="0" err="1" smtClean="0"/>
                  <a:t>δειγμα</a:t>
                </a:r>
                <a:r>
                  <a:rPr lang="el-GR" sz="1600" dirty="0" smtClean="0"/>
                  <a:t>-</a:t>
                </a:r>
                <a:r>
                  <a:rPr lang="el-GR" sz="1600" dirty="0" err="1" smtClean="0"/>
                  <a:t>τοληψία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σε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600" dirty="0"/>
                  <a:t> ισαπέχουσες συχνότητες στην περιοχή συχνοτήτων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[0, 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, δηλαδή</a:t>
                </a:r>
                <a:r>
                  <a:rPr lang="el-GR" sz="1600" dirty="0" smtClean="0"/>
                  <a:t>:</a:t>
                </a:r>
              </a:p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𝑁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𝑘</m:t>
                      </m:r>
                      <m:r>
                        <a:rPr lang="el-GR" sz="1600" i="1">
                          <a:latin typeface="Cambria Math"/>
                        </a:rPr>
                        <m:t>,  </m:t>
                      </m:r>
                      <m:r>
                        <a:rPr lang="el-GR" sz="1600" i="1">
                          <a:latin typeface="Cambria Math"/>
                        </a:rPr>
                        <m:t>𝑘</m:t>
                      </m:r>
                      <m:r>
                        <a:rPr lang="el-GR" sz="1600" i="1">
                          <a:latin typeface="Cambria Math"/>
                        </a:rPr>
                        <m:t>=0,1,…,</m:t>
                      </m:r>
                      <m:r>
                        <a:rPr lang="el-GR" sz="1600" i="1">
                          <a:latin typeface="Cambria Math"/>
                        </a:rPr>
                        <m:t>𝑁</m:t>
                      </m:r>
                      <m:r>
                        <a:rPr lang="el-GR" sz="1600" i="1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l-GR" sz="1600" dirty="0" smtClean="0"/>
              </a:p>
              <a:p>
                <a:pPr marL="400050" lvl="1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/>
                  <a:t>και παράγεται η ακολουθία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𝐻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𝑘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 smtClean="0"/>
                  <a:t>: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𝐻</m:t>
                      </m:r>
                      <m:r>
                        <a:rPr lang="el-GR" sz="1600" i="1">
                          <a:latin typeface="Cambria Math"/>
                        </a:rPr>
                        <m:t>[</m:t>
                      </m:r>
                      <m:r>
                        <a:rPr lang="el-GR" sz="1600" i="1">
                          <a:latin typeface="Cambria Math"/>
                        </a:rPr>
                        <m:t>𝑘</m:t>
                      </m:r>
                      <m:r>
                        <a:rPr lang="el-GR" sz="1600" i="1">
                          <a:latin typeface="Cambria Math"/>
                        </a:rPr>
                        <m:t>]=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𝑗</m:t>
                          </m:r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  <m:r>
                            <a:rPr lang="el-GR" sz="1600" i="1">
                              <a:latin typeface="Cambria Math"/>
                            </a:rPr>
                            <m:t>𝜋</m:t>
                          </m:r>
                          <m:r>
                            <a:rPr lang="el-GR" sz="1600" i="1">
                              <a:latin typeface="Cambria Math"/>
                            </a:rPr>
                            <m:t>𝑘</m:t>
                          </m:r>
                          <m:r>
                            <a:rPr lang="el-GR" sz="1600" i="1">
                              <a:latin typeface="Cambria Math"/>
                            </a:rPr>
                            <m:t>/</m:t>
                          </m:r>
                          <m:r>
                            <a:rPr lang="el-GR" sz="1600" i="1">
                              <a:latin typeface="Cambria Math"/>
                            </a:rPr>
                            <m:t>𝑁</m:t>
                          </m:r>
                        </m:sup>
                      </m:sSup>
                      <m:r>
                        <a:rPr lang="el-GR" sz="1600" i="1">
                          <a:latin typeface="Cambria Math"/>
                        </a:rPr>
                        <m:t>),  </m:t>
                      </m:r>
                      <m:r>
                        <a:rPr lang="el-GR" sz="1600" i="1">
                          <a:latin typeface="Cambria Math"/>
                        </a:rPr>
                        <m:t>𝑘</m:t>
                      </m:r>
                      <m:r>
                        <a:rPr lang="el-GR" sz="1600" i="1">
                          <a:latin typeface="Cambria Math"/>
                        </a:rPr>
                        <m:t>=0,1,…,</m:t>
                      </m:r>
                      <m:r>
                        <a:rPr lang="el-GR" sz="1600" i="1">
                          <a:latin typeface="Cambria Math"/>
                        </a:rPr>
                        <m:t>𝑁</m:t>
                      </m:r>
                      <m:r>
                        <a:rPr lang="el-GR" sz="1600" i="1">
                          <a:latin typeface="Cambria Math"/>
                        </a:rPr>
                        <m:t>−1 </m:t>
                      </m:r>
                    </m:oMath>
                  </m:oMathPara>
                </a14:m>
                <a:endParaRPr lang="el-GR" sz="16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H</a:t>
                </a:r>
                <a:r>
                  <a:rPr lang="el-GR" sz="1600" dirty="0"/>
                  <a:t> ακολουθία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𝐻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𝑘</m:t>
                    </m:r>
                    <m:r>
                      <a:rPr lang="el-GR" sz="1600" i="1">
                        <a:latin typeface="Cambria Math"/>
                      </a:rPr>
                      <m:t>] </m:t>
                    </m:r>
                  </m:oMath>
                </a14:m>
                <a:r>
                  <a:rPr lang="el-GR" sz="1600" dirty="0"/>
                  <a:t>συνιστά έναν μετασχηματισμό </a:t>
                </a:r>
                <a:r>
                  <a:rPr lang="en-US" sz="1600" dirty="0"/>
                  <a:t>DFT N</a:t>
                </a:r>
                <a:r>
                  <a:rPr lang="el-GR" sz="1600" dirty="0"/>
                  <a:t>-σημείων, από την οποία μπορεί να προκύψει η κρουστική απόκριση του </a:t>
                </a:r>
                <a:r>
                  <a:rPr lang="el-GR" sz="1600" dirty="0" smtClean="0"/>
                  <a:t>προσεγγιστικού </a:t>
                </a:r>
                <a:r>
                  <a:rPr lang="el-GR" sz="1600" dirty="0"/>
                  <a:t>φίλτρου.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/>
                  <a:t>Η απόκριση συχνότητας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600" dirty="0"/>
                  <a:t> του προσεγγιστικού φίλτρου προκύπτει με παρεμβολή στα δείγματα της ακολουθίας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𝐻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600" dirty="0"/>
                  <a:t> και δίνεται από τη σχέση:</a:t>
                </a:r>
              </a:p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sup>
                          </m:sSup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i="1">
                              <a:latin typeface="Cambria Math"/>
                            </a:rPr>
                            <m:t>𝑘</m:t>
                          </m:r>
                          <m:r>
                            <a:rPr lang="en-US" sz="16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  <m:r>
                            <a:rPr lang="en-US" sz="16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f>
                            <m:f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600" i="1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𝑁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l-GR" sz="16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/>
                  <a:t>Αντίστοιχα, η συνάρτηση μεταφοράς του φίλτρου είναι:</a:t>
                </a:r>
              </a:p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  <m:r>
                            <a:rPr lang="en-US" sz="16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  <m:r>
                            <a:rPr lang="en-US" sz="16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sz="1600" i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6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sup>
                          </m:sSup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i="1">
                              <a:latin typeface="Cambria Math"/>
                            </a:rPr>
                            <m:t>𝑘</m:t>
                          </m:r>
                          <m:r>
                            <a:rPr lang="en-US" sz="16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  <m:r>
                            <a:rPr lang="en-US" sz="16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f>
                            <m:f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600" i="1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l-GR" sz="1600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𝑁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  <a:blipFill rotWithShape="1">
                <a:blip r:embed="rId2"/>
                <a:stretch>
                  <a:fillRect l="-222" t="-109" r="-5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08912" cy="850106"/>
          </a:xfrm>
        </p:spPr>
        <p:txBody>
          <a:bodyPr>
            <a:noAutofit/>
          </a:bodyPr>
          <a:lstStyle/>
          <a:p>
            <a:r>
              <a:rPr lang="el-GR" sz="2400" dirty="0" smtClean="0"/>
              <a:t>Μέθοδος Δειγματοληψίας στη Συχνότητα</a:t>
            </a:r>
            <a:endParaRPr lang="el-GR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765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</p:spPr>
            <p:txBody>
              <a:bodyPr>
                <a:noAutofit/>
              </a:bodyPr>
              <a:lstStyle/>
              <a:p>
                <a:pPr lvl="0" algn="l">
                  <a:spcBef>
                    <a:spcPts val="600"/>
                  </a:spcBef>
                  <a:spcAft>
                    <a:spcPts val="300"/>
                  </a:spcAft>
                </a:pPr>
                <a:r>
                  <a:rPr lang="el-GR" sz="1600" dirty="0" smtClean="0"/>
                  <a:t>Αν είναι επιθυμητό το φίλτρο να διαθέτει γραμμική φάση, τότε η ακολουθία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𝐻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𝑘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πρέπει να έχει συζυγή </a:t>
                </a:r>
                <a:r>
                  <a:rPr lang="el-GR" sz="1600" dirty="0" smtClean="0"/>
                  <a:t>συμμετρία</a:t>
                </a:r>
                <a:r>
                  <a:rPr lang="el-GR" sz="1600" dirty="0"/>
                  <a:t>:</a:t>
                </a:r>
                <a:r>
                  <a:rPr lang="el-GR" sz="1600" dirty="0" smtClean="0"/>
                  <a:t> </a:t>
                </a:r>
                <a:endParaRPr lang="el-GR" sz="1600" dirty="0"/>
              </a:p>
              <a:p>
                <a:pPr algn="l">
                  <a:spcBef>
                    <a:spcPts val="600"/>
                  </a:spcBef>
                  <a:spcAft>
                    <a:spcPts val="300"/>
                  </a:spcAft>
                </a:pPr>
                <a:r>
                  <a:rPr lang="el-GR" sz="1600" dirty="0" smtClean="0"/>
                  <a:t>Ν</a:t>
                </a:r>
                <a:r>
                  <a:rPr lang="el-GR" sz="1600" dirty="0"/>
                  <a:t>: </a:t>
                </a:r>
                <a:r>
                  <a:rPr lang="el-GR" sz="1600" dirty="0" smtClean="0"/>
                  <a:t>περιττό: 	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𝐻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𝐻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∗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𝑁</m:t>
                        </m:r>
                        <m:r>
                          <a:rPr lang="el-GR" sz="1600" i="1">
                            <a:latin typeface="Cambria Math"/>
                          </a:rPr>
                          <m:t>−</m:t>
                        </m:r>
                        <m:r>
                          <a:rPr lang="el-GR" sz="16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,  </m:t>
                    </m:r>
                    <m:r>
                      <a:rPr lang="el-GR" sz="1600" i="1">
                        <a:latin typeface="Cambria Math"/>
                      </a:rPr>
                      <m:t>𝑘</m:t>
                    </m:r>
                    <m:r>
                      <a:rPr lang="el-GR" sz="1600" i="1">
                        <a:latin typeface="Cambria Math"/>
                      </a:rPr>
                      <m:t>=1,2,…,</m:t>
                    </m:r>
                    <m:f>
                      <m:fPr>
                        <m:ctrlPr>
                          <a:rPr lang="el-GR" sz="1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600" i="1" smtClean="0">
                            <a:latin typeface="Cambria Math"/>
                          </a:rPr>
                          <m:t>𝑁</m:t>
                        </m:r>
                        <m:r>
                          <a:rPr lang="el-GR" sz="1600" i="1" smtClean="0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l-GR" sz="1600" dirty="0" smtClean="0"/>
              </a:p>
              <a:p>
                <a:pPr algn="l">
                  <a:spcBef>
                    <a:spcPts val="600"/>
                  </a:spcBef>
                  <a:spcAft>
                    <a:spcPts val="300"/>
                  </a:spcAft>
                </a:pPr>
                <a:r>
                  <a:rPr lang="el-GR" sz="1600" dirty="0"/>
                  <a:t>Ν: </a:t>
                </a:r>
                <a:r>
                  <a:rPr lang="el-GR" sz="1600" dirty="0" smtClean="0"/>
                  <a:t>άρτιο:	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𝐻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𝐻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∗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𝑁</m:t>
                        </m:r>
                        <m:r>
                          <a:rPr lang="el-GR" sz="1600" i="1">
                            <a:latin typeface="Cambria Math"/>
                          </a:rPr>
                          <m:t>−</m:t>
                        </m:r>
                        <m:r>
                          <a:rPr lang="el-GR" sz="16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,  </m:t>
                    </m:r>
                    <m:r>
                      <a:rPr lang="el-GR" sz="1600" i="1">
                        <a:latin typeface="Cambria Math"/>
                      </a:rPr>
                      <m:t>𝐻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600" i="1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l-GR" sz="1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l-GR" sz="1600" i="1">
                        <a:latin typeface="Cambria Math"/>
                      </a:rPr>
                      <m:t>=0,  </m:t>
                    </m:r>
                    <m:r>
                      <a:rPr lang="el-GR" sz="1600" i="1">
                        <a:latin typeface="Cambria Math"/>
                      </a:rPr>
                      <m:t>𝑘</m:t>
                    </m:r>
                    <m:r>
                      <a:rPr lang="el-GR" sz="1600" i="1">
                        <a:latin typeface="Cambria Math"/>
                      </a:rPr>
                      <m:t>=1,2,…,</m:t>
                    </m:r>
                    <m:f>
                      <m:fPr>
                        <m:ctrlPr>
                          <a:rPr lang="el-GR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600" i="1">
                            <a:latin typeface="Cambria Math"/>
                          </a:rPr>
                          <m:t>𝑁</m:t>
                        </m:r>
                      </m:num>
                      <m:den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600" i="1">
                        <a:latin typeface="Cambria Math"/>
                      </a:rPr>
                      <m:t>−1</m:t>
                    </m:r>
                  </m:oMath>
                </a14:m>
                <a:endParaRPr lang="el-GR" sz="1600" dirty="0" smtClean="0"/>
              </a:p>
              <a:p>
                <a:pPr algn="l">
                  <a:spcBef>
                    <a:spcPts val="600"/>
                  </a:spcBef>
                  <a:spcAft>
                    <a:spcPts val="300"/>
                  </a:spcAft>
                </a:pPr>
                <a:r>
                  <a:rPr lang="el-GR" sz="1600" dirty="0"/>
                  <a:t>Η </a:t>
                </a:r>
                <a:r>
                  <a:rPr lang="el-GR" sz="1600" dirty="0" smtClean="0"/>
                  <a:t>προσεγγιστική κρουστική </a:t>
                </a:r>
                <a:r>
                  <a:rPr lang="el-GR" sz="1600" dirty="0"/>
                  <a:t>απόκριση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 </m:t>
                    </m:r>
                  </m:oMath>
                </a14:m>
                <a:r>
                  <a:rPr lang="el-GR" sz="1600" dirty="0"/>
                  <a:t>του </a:t>
                </a:r>
                <a:r>
                  <a:rPr lang="en-US" sz="1600" dirty="0" smtClean="0"/>
                  <a:t>FIR </a:t>
                </a:r>
                <a:r>
                  <a:rPr lang="el-GR" sz="1600" dirty="0"/>
                  <a:t>φίλτρου τάξης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𝛮</m:t>
                    </m:r>
                    <m:r>
                      <a:rPr lang="el-GR" sz="1600" i="1">
                        <a:latin typeface="Cambria Math"/>
                      </a:rPr>
                      <m:t>−1 </m:t>
                    </m:r>
                  </m:oMath>
                </a14:m>
                <a:r>
                  <a:rPr lang="el-GR" sz="1600" dirty="0"/>
                  <a:t>προκύπτει με </a:t>
                </a:r>
                <a:r>
                  <a:rPr lang="el-GR" sz="1600" dirty="0" smtClean="0"/>
                  <a:t>αντίστροφο μετασχηματισμό </a:t>
                </a:r>
                <a:r>
                  <a:rPr lang="en-US" sz="1600" dirty="0" smtClean="0"/>
                  <a:t>Fourier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lvl="0" indent="0" algn="l">
                  <a:spcBef>
                    <a:spcPts val="6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h</m:t>
                      </m:r>
                      <m:r>
                        <a:rPr lang="en-US" sz="1600" i="1">
                          <a:latin typeface="Cambria Math"/>
                        </a:rPr>
                        <m:t>[</m:t>
                      </m:r>
                      <m:r>
                        <a:rPr lang="en-US" sz="1600" i="1">
                          <a:latin typeface="Cambria Math"/>
                        </a:rPr>
                        <m:t>𝑛</m:t>
                      </m:r>
                      <m:r>
                        <a:rPr lang="en-US" sz="1600" i="1">
                          <a:latin typeface="Cambria Math"/>
                        </a:rPr>
                        <m:t>]=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i="1">
                              <a:latin typeface="Cambria Math"/>
                            </a:rPr>
                            <m:t>𝑘</m:t>
                          </m:r>
                          <m:r>
                            <a:rPr lang="en-US" sz="16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  <m:r>
                            <a:rPr lang="en-US" sz="16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sz="16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𝑛𝑘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sup>
                          </m:sSup>
                        </m:e>
                      </m:nary>
                      <m:r>
                        <a:rPr lang="en-US" sz="1600" i="1">
                          <a:latin typeface="Cambria Math"/>
                        </a:rPr>
                        <m:t>,    0≤</m:t>
                      </m:r>
                      <m:r>
                        <a:rPr lang="en-US" sz="1600" i="1">
                          <a:latin typeface="Cambria Math"/>
                        </a:rPr>
                        <m:t>𝑛</m:t>
                      </m:r>
                      <m:r>
                        <a:rPr lang="en-US" sz="1600" i="1">
                          <a:latin typeface="Cambria Math"/>
                        </a:rPr>
                        <m:t>&lt;</m:t>
                      </m:r>
                      <m:r>
                        <a:rPr lang="en-US" sz="1600" i="1">
                          <a:latin typeface="Cambria Math"/>
                        </a:rPr>
                        <m:t>𝑁</m:t>
                      </m:r>
                      <m:r>
                        <a:rPr lang="en-US" sz="1600" i="1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l-GR" sz="1600" dirty="0" smtClean="0"/>
              </a:p>
              <a:p>
                <a:pPr algn="l">
                  <a:spcBef>
                    <a:spcPts val="600"/>
                  </a:spcBef>
                  <a:spcAft>
                    <a:spcPts val="300"/>
                  </a:spcAft>
                </a:pPr>
                <a:r>
                  <a:rPr lang="el-GR" sz="1600" dirty="0" smtClean="0"/>
                  <a:t>Η κρουστική απόκριση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για Ν άρτιο, </a:t>
                </a:r>
                <a:r>
                  <a:rPr lang="el-GR" sz="1600" dirty="0" smtClean="0"/>
                  <a:t>(</a:t>
                </a:r>
                <a:r>
                  <a:rPr lang="el-GR" sz="1600" dirty="0"/>
                  <a:t>για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=0,1,…,</m:t>
                    </m:r>
                    <m:r>
                      <a:rPr lang="en-US" sz="1600" i="1">
                        <a:latin typeface="Cambria Math"/>
                      </a:rPr>
                      <m:t>𝑁</m:t>
                    </m:r>
                    <m:r>
                      <a:rPr lang="el-GR" sz="1600" i="1">
                        <a:latin typeface="Cambria Math"/>
                      </a:rPr>
                      <m:t>−1</m:t>
                    </m:r>
                  </m:oMath>
                </a14:m>
                <a:r>
                  <a:rPr lang="el-GR" sz="1600" dirty="0"/>
                  <a:t>) δίνεται </a:t>
                </a:r>
                <a:r>
                  <a:rPr lang="el-GR" sz="1600" dirty="0" smtClean="0"/>
                  <a:t>από: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h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</m:den>
                      </m:f>
                      <m:r>
                        <a:rPr lang="en-US" sz="16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i="1">
                              <a:latin typeface="Cambria Math"/>
                            </a:rPr>
                            <m:t>𝑘</m:t>
                          </m:r>
                          <m:r>
                            <a:rPr lang="en-US" sz="16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  <m:r>
                            <a:rPr lang="en-US" sz="1600" i="1">
                              <a:latin typeface="Cambria Math"/>
                            </a:rPr>
                            <m:t>/2−1</m:t>
                          </m:r>
                        </m:sup>
                        <m:e>
                          <m:r>
                            <a:rPr lang="en-US" sz="1600" i="1">
                              <a:latin typeface="Cambria Math"/>
                            </a:rPr>
                            <m:t>2 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func>
                            <m:func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l-GR" sz="16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6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600" i="1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(1+2</m:t>
                                      </m:r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𝑛</m:t>
                                      </m:r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r>
                                        <a:rPr lang="en-US" sz="1600" i="1">
                                          <a:latin typeface="Cambria Math"/>
                                        </a:rPr>
                                        <m:t>𝑁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l-GR" sz="1600" dirty="0"/>
              </a:p>
              <a:p>
                <a:pPr algn="l">
                  <a:spcBef>
                    <a:spcPts val="600"/>
                  </a:spcBef>
                  <a:spcAft>
                    <a:spcPts val="300"/>
                  </a:spcAft>
                </a:pPr>
                <a:r>
                  <a:rPr lang="el-GR" sz="1600" dirty="0" smtClean="0"/>
                  <a:t>Για Ν περιττό αντικαθιστούμε </a:t>
                </a:r>
                <a:r>
                  <a:rPr lang="el-GR" sz="1600" dirty="0"/>
                  <a:t>το άνω όριο του αθροίσματος με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𝑁</m:t>
                    </m:r>
                    <m:r>
                      <a:rPr lang="el-GR" sz="1600" i="1">
                        <a:latin typeface="Cambria Math"/>
                      </a:rPr>
                      <m:t>−1)/2</m:t>
                    </m:r>
                  </m:oMath>
                </a14:m>
                <a:r>
                  <a:rPr lang="el-GR" sz="1600" dirty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300"/>
                  </a:spcAft>
                </a:pPr>
                <a:r>
                  <a:rPr lang="el-GR" sz="1600" dirty="0"/>
                  <a:t>Η </a:t>
                </a:r>
                <a:r>
                  <a:rPr lang="el-GR" sz="1600" dirty="0" smtClean="0"/>
                  <a:t>προσεγγιστική κρουστική απόκριση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 </m:t>
                    </m:r>
                  </m:oMath>
                </a14:m>
                <a:r>
                  <a:rPr lang="el-GR" sz="1600" dirty="0" smtClean="0"/>
                  <a:t>συνδέεται </a:t>
                </a:r>
                <a:r>
                  <a:rPr lang="el-GR" sz="1600" dirty="0"/>
                  <a:t>με την ιδανική </a:t>
                </a:r>
                <a:r>
                  <a:rPr lang="el-GR" sz="1600" dirty="0" smtClean="0"/>
                  <a:t>κρουστική </a:t>
                </a:r>
                <a:r>
                  <a:rPr lang="el-GR" sz="1600" dirty="0"/>
                  <a:t>απόκριση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h</m:t>
                      </m:r>
                      <m:r>
                        <a:rPr lang="en-US" sz="1600" i="1">
                          <a:latin typeface="Cambria Math"/>
                        </a:rPr>
                        <m:t>[</m:t>
                      </m:r>
                      <m:r>
                        <a:rPr lang="en-US" sz="1600" i="1">
                          <a:latin typeface="Cambria Math"/>
                        </a:rPr>
                        <m:t>𝑛</m:t>
                      </m:r>
                      <m:r>
                        <a:rPr lang="en-US" sz="1600" i="1">
                          <a:latin typeface="Cambria Math"/>
                        </a:rPr>
                        <m:t>]=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i="1">
                              <a:latin typeface="Cambria Math"/>
                            </a:rPr>
                            <m:t>𝑘</m:t>
                          </m:r>
                          <m:r>
                            <a:rPr lang="en-US" sz="16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6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[</m:t>
                          </m:r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r>
                            <a:rPr lang="en-US" sz="1600" i="1">
                              <a:latin typeface="Cambria Math"/>
                            </a:rPr>
                            <m:t>𝑘𝑁</m:t>
                          </m:r>
                          <m:r>
                            <a:rPr lang="en-US" sz="1600" i="1">
                              <a:latin typeface="Cambria Math"/>
                            </a:rPr>
                            <m:t>]</m:t>
                          </m:r>
                        </m:e>
                      </m:nary>
                      <m:r>
                        <a:rPr lang="en-US" sz="1600" i="1">
                          <a:latin typeface="Cambria Math"/>
                        </a:rPr>
                        <m:t>,    0≤</m:t>
                      </m:r>
                      <m:r>
                        <a:rPr lang="en-US" sz="1600" i="1">
                          <a:latin typeface="Cambria Math"/>
                        </a:rPr>
                        <m:t>𝑛</m:t>
                      </m:r>
                      <m:r>
                        <a:rPr lang="en-US" sz="1600" i="1">
                          <a:latin typeface="Cambria Math"/>
                        </a:rPr>
                        <m:t>&lt;</m:t>
                      </m:r>
                      <m:r>
                        <a:rPr lang="en-US" sz="1600" i="1">
                          <a:latin typeface="Cambria Math"/>
                        </a:rPr>
                        <m:t>𝑁</m:t>
                      </m:r>
                      <m:r>
                        <a:rPr lang="en-US" sz="1600" i="1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  <a:blipFill rotWithShape="1">
                <a:blip r:embed="rId2"/>
                <a:stretch>
                  <a:fillRect l="-222" t="-434" r="-8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08912" cy="850106"/>
          </a:xfrm>
        </p:spPr>
        <p:txBody>
          <a:bodyPr>
            <a:noAutofit/>
          </a:bodyPr>
          <a:lstStyle/>
          <a:p>
            <a:r>
              <a:rPr lang="el-GR" sz="2400" dirty="0"/>
              <a:t>Μέθοδος Δειγματοληψίας στη Συχνότητα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765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/>
                  <a:t>Η παραπάνω διαδικασία έχει τα ακόλουθα αποτελέσματα: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Στις </a:t>
                </a:r>
                <a:r>
                  <a:rPr lang="el-GR" sz="1700" dirty="0"/>
                  <a:t>συχνότητες για τις οποίες λαμβάνονται τα δείγματα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l-GR" sz="17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7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7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7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700" dirty="0"/>
                  <a:t>, η διαφορά μεταξύ 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l-GR" sz="17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7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7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7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700" dirty="0"/>
                  <a:t> και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7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7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7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7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700" dirty="0"/>
                  <a:t> είναι </a:t>
                </a:r>
                <a:r>
                  <a:rPr lang="el-GR" sz="1700" b="1" dirty="0"/>
                  <a:t>μηδενική</a:t>
                </a:r>
                <a:r>
                  <a:rPr lang="el-GR" sz="1700" dirty="0"/>
                  <a:t>, επομένως στις συγκεκριμένες συχνότητες το σφάλμα προσέγγισης της μεθόδου είναι </a:t>
                </a:r>
                <a:r>
                  <a:rPr lang="el-GR" sz="1700" b="1" dirty="0"/>
                  <a:t>μηδενικό</a:t>
                </a:r>
                <a:r>
                  <a:rPr lang="el-GR" sz="1700" dirty="0"/>
                  <a:t>.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/>
                  <a:t>Στις υπόλοιπες συχνότητες το </a:t>
                </a:r>
                <a:r>
                  <a:rPr lang="el-GR" sz="1700" b="1" dirty="0"/>
                  <a:t>σφάλμα προσέγγισης </a:t>
                </a:r>
                <a:r>
                  <a:rPr lang="el-GR" sz="1700" dirty="0"/>
                  <a:t>εξαρτάται από το </a:t>
                </a:r>
                <a:r>
                  <a:rPr lang="el-GR" sz="1700" b="1" dirty="0"/>
                  <a:t>σχήμα</a:t>
                </a:r>
                <a:r>
                  <a:rPr lang="el-GR" sz="1700" dirty="0"/>
                  <a:t>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l-GR" sz="17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7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7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7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700" dirty="0"/>
                  <a:t> και γίνεται μεγαλύτερο όταν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l-GR" sz="17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7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7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7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700" dirty="0"/>
                  <a:t> έχει έντονες μεταβολές.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/>
                  <a:t>Το σφάλμα προσέγγισης είναι μεγαλύτερο στα </a:t>
                </a:r>
                <a:r>
                  <a:rPr lang="el-GR" sz="1700" b="1" dirty="0"/>
                  <a:t>όρια</a:t>
                </a:r>
                <a:r>
                  <a:rPr lang="el-GR" sz="1700" dirty="0"/>
                  <a:t> μεταξύ των ζωνών διέλευσης και αποκοπής του φίλτρου.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/>
                  <a:t>Η μέθοδος δειγματοληψίας στη συχνότητα </a:t>
                </a:r>
                <a:r>
                  <a:rPr lang="el-GR" sz="1700" b="1" dirty="0"/>
                  <a:t>δεν διαθέτει έναν εγγενή μηχανισμό ελέγχου του σφάλματος </a:t>
                </a:r>
                <a:r>
                  <a:rPr lang="el-GR" sz="1700" dirty="0"/>
                  <a:t>στις συχνότητες που παρεμβάλλονται μεταξύ των δειγμάτων. </a:t>
                </a:r>
                <a:endParaRPr lang="en-US" sz="1700" dirty="0" smtClean="0"/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Έλεγχος </a:t>
                </a:r>
                <a:r>
                  <a:rPr lang="el-GR" sz="1700" dirty="0"/>
                  <a:t>του σφάλματος μπορεί να επιτευχθεί με την προσθήκη ενός ή περισσότερων δειγμάτων στις περιοχές μετάβασης και στην εφαρμογή ενός επαναληπτικού αλγορίθμου που μεγιστοποιεί την εξασθένιση στη ζώνη αποκοπής ή ελαχιστοποιεί την κυμάτωση στη ζώνη διέλευσης.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  <a:blipFill rotWithShape="1">
                <a:blip r:embed="rId2"/>
                <a:stretch>
                  <a:fillRect l="-296" t="-3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08912" cy="850106"/>
          </a:xfrm>
        </p:spPr>
        <p:txBody>
          <a:bodyPr>
            <a:noAutofit/>
          </a:bodyPr>
          <a:lstStyle/>
          <a:p>
            <a:r>
              <a:rPr lang="el-GR" sz="2400" dirty="0"/>
              <a:t>Μέθοδος Δειγματοληψίας στη Συχνότητα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765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Να </a:t>
                </a:r>
                <a:r>
                  <a:rPr lang="el-GR" sz="1600" dirty="0"/>
                  <a:t>σχεδιαστεί ένα βαθυπερατό φίλτρο (</a:t>
                </a:r>
                <a:r>
                  <a:rPr lang="en-US" sz="1600" dirty="0"/>
                  <a:t>LPF</a:t>
                </a:r>
                <a:r>
                  <a:rPr lang="el-GR" sz="1600" dirty="0"/>
                  <a:t>) με γραμμική φάση, συχνότητα απ</a:t>
                </a:r>
                <a:r>
                  <a:rPr lang="el-GR" sz="1600" dirty="0" smtClean="0"/>
                  <a:t>ο</a:t>
                </a:r>
                <a:r>
                  <a:rPr lang="el-GR" sz="1600" dirty="0"/>
                  <a:t>κοπής</a:t>
                </a:r>
                <a:r>
                  <a:rPr lang="el-GR" sz="1600" i="1" dirty="0" smtClean="0"/>
                  <a:t/>
                </a:r>
                <a:br>
                  <a:rPr lang="el-GR" sz="1600" i="1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=0.4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</m:oMath>
                </a14:m>
                <a:r>
                  <a:rPr lang="el-GR" sz="1600" dirty="0"/>
                  <a:t> και μήκος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𝛮</m:t>
                    </m:r>
                    <m:r>
                      <a:rPr lang="el-GR" sz="1600" i="1">
                        <a:latin typeface="Cambria Math"/>
                      </a:rPr>
                      <m:t>=10</m:t>
                    </m:r>
                  </m:oMath>
                </a14:m>
                <a:r>
                  <a:rPr lang="el-GR" sz="1600" dirty="0"/>
                  <a:t> συντελεστές.</a:t>
                </a:r>
              </a:p>
              <a:p>
                <a:pPr marL="0" indent="0" algn="l">
                  <a:buNone/>
                </a:pPr>
                <a:r>
                  <a:rPr lang="el-GR" sz="16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600" i="1" u="sng" dirty="0"/>
                  <a:t>Απάντηση</a:t>
                </a:r>
                <a:r>
                  <a:rPr lang="el-GR" sz="1600" i="1" dirty="0"/>
                  <a:t>:</a:t>
                </a:r>
                <a:r>
                  <a:rPr lang="el-GR" sz="1600" b="1" i="1" dirty="0"/>
                  <a:t> </a:t>
                </a:r>
                <a:r>
                  <a:rPr lang="el-GR" sz="1600" dirty="0"/>
                  <a:t>Διαιρούμε την περιοχή συχνοτήτων [0, 2π] σε Ν=10 ισομεγέθη τμήματα με βάση τη σχέση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=(2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r>
                      <a:rPr lang="el-GR" sz="1600" i="1">
                        <a:latin typeface="Cambria Math"/>
                      </a:rPr>
                      <m:t>/10)</m:t>
                    </m:r>
                    <m:r>
                      <a:rPr lang="en-US" sz="1600" i="1">
                        <a:latin typeface="Cambria Math"/>
                      </a:rPr>
                      <m:t>𝑘</m:t>
                    </m:r>
                    <m:r>
                      <a:rPr lang="el-GR" sz="1600" i="1">
                        <a:latin typeface="Cambria Math"/>
                      </a:rPr>
                      <m:t>=0.2</m:t>
                    </m:r>
                    <m:r>
                      <a:rPr lang="el-GR" sz="1600" i="1">
                        <a:latin typeface="Cambria Math"/>
                      </a:rPr>
                      <m:t>𝜋</m:t>
                    </m:r>
                    <m:r>
                      <a:rPr lang="en-US" sz="1600" i="1">
                        <a:latin typeface="Cambria Math"/>
                      </a:rPr>
                      <m:t>𝑘</m:t>
                    </m:r>
                    <m:r>
                      <a:rPr lang="el-GR" sz="1600" i="1">
                        <a:latin typeface="Cambria Math"/>
                      </a:rPr>
                      <m:t>,  </m:t>
                    </m:r>
                    <m:r>
                      <a:rPr lang="el-GR" sz="1600" i="1">
                        <a:latin typeface="Cambria Math"/>
                      </a:rPr>
                      <m:t>𝑘</m:t>
                    </m:r>
                    <m:r>
                      <a:rPr lang="el-GR" sz="1600" i="1">
                        <a:latin typeface="Cambria Math"/>
                      </a:rPr>
                      <m:t>=0,1,…,9</m:t>
                    </m:r>
                  </m:oMath>
                </a14:m>
                <a:r>
                  <a:rPr lang="el-GR" sz="1600" dirty="0"/>
                  <a:t>. </a:t>
                </a: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:r>
                  <a:rPr lang="el-GR" sz="1600" dirty="0" smtClean="0"/>
                  <a:t>Υπολογίζουμε </a:t>
                </a:r>
                <a:r>
                  <a:rPr lang="el-GR" sz="1600" dirty="0"/>
                  <a:t>την κρουστική απόκριση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του </a:t>
                </a:r>
                <a:r>
                  <a:rPr lang="el-GR" sz="1600" dirty="0" smtClean="0"/>
                  <a:t>προσεγγιστικού φίλτρου, για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0≤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&lt;9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>
                  <a:buNone/>
                </a:pPr>
                <a:endParaRPr lang="el-GR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>
                          <a:latin typeface="Cambria Math"/>
                        </a:rPr>
                        <m:t>h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i="1">
                              <a:latin typeface="Cambria Math"/>
                            </a:rPr>
                            <m:t>𝑘</m:t>
                          </m:r>
                          <m:r>
                            <a:rPr lang="el-GR" sz="16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  <m:r>
                            <a:rPr lang="el-GR" sz="16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sz="16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𝑛𝑘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sup>
                          </m:sSup>
                        </m:e>
                      </m:nary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10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i="1">
                              <a:latin typeface="Cambria Math"/>
                            </a:rPr>
                            <m:t>𝑘</m:t>
                          </m:r>
                          <m:r>
                            <a:rPr lang="el-GR" sz="16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600" i="1">
                              <a:latin typeface="Cambria Math"/>
                            </a:rPr>
                            <m:t>9</m:t>
                          </m:r>
                        </m:sup>
                        <m:e>
                          <m:r>
                            <a:rPr lang="en-US" sz="16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𝑛𝑘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/10</m:t>
                              </m:r>
                            </m:sup>
                          </m:sSup>
                        </m:e>
                      </m:nary>
                      <m:r>
                        <a:rPr lang="el-GR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10</m:t>
                          </m:r>
                        </m:den>
                      </m:f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0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/10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4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/10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16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/10</m:t>
                              </m:r>
                            </m:sup>
                          </m:sSup>
                          <m:r>
                            <a:rPr lang="en-US" sz="1600" i="1">
                              <a:latin typeface="Cambria Math"/>
                            </a:rPr>
                            <m:t>+</m:t>
                          </m:r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18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/10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  <a:blipFill rotWithShape="1">
                <a:blip r:embed="rId2"/>
                <a:stretch>
                  <a:fillRect l="-370" t="-434" r="-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08912" cy="850106"/>
          </a:xfrm>
        </p:spPr>
        <p:txBody>
          <a:bodyPr>
            <a:noAutofit/>
          </a:bodyPr>
          <a:lstStyle/>
          <a:p>
            <a:r>
              <a:rPr lang="el-GR" sz="2800" dirty="0" smtClean="0"/>
              <a:t>Άσκηση 1</a:t>
            </a:r>
            <a:endParaRPr lang="el-GR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9735594"/>
                  </p:ext>
                </p:extLst>
              </p:nvPr>
            </p:nvGraphicFramePr>
            <p:xfrm>
              <a:off x="1043608" y="2636912"/>
              <a:ext cx="6912768" cy="140474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456384"/>
                    <a:gridCol w="3456384"/>
                  </a:tblGrid>
                  <a:tr h="140474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1400" smtClean="0">
                                    <a:latin typeface="Cambria Math"/>
                                  </a:rPr>
                                  <m:t>=0,  </m:t>
                                </m:r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40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40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0,              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𝛨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d>
                                <m:r>
                                  <a:rPr lang="el-GR" sz="1400">
                                    <a:latin typeface="Cambria Math"/>
                                  </a:rPr>
                                  <m:t>=1</m:t>
                                </m:r>
                              </m:oMath>
                            </m:oMathPara>
                          </a14:m>
                          <a:endParaRPr lang="el-GR" sz="14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1400">
                                    <a:latin typeface="Cambria Math"/>
                                  </a:rPr>
                                  <m:t>=1,  </m:t>
                                </m:r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40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40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0.2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,        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𝛨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1</m:t>
                                    </m:r>
                                  </m:e>
                                </m:d>
                                <m:r>
                                  <a:rPr lang="el-GR" sz="1400">
                                    <a:latin typeface="Cambria Math"/>
                                  </a:rPr>
                                  <m:t>=1</m:t>
                                </m:r>
                              </m:oMath>
                            </m:oMathPara>
                          </a14:m>
                          <a:endParaRPr lang="el-GR" sz="14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1400">
                                    <a:latin typeface="Cambria Math"/>
                                  </a:rPr>
                                  <m:t>=2,  </m:t>
                                </m:r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40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140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0.4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,        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𝛨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</m:d>
                                <m:r>
                                  <a:rPr lang="el-GR" sz="1400">
                                    <a:latin typeface="Cambria Math"/>
                                  </a:rPr>
                                  <m:t>=1</m:t>
                                </m:r>
                              </m:oMath>
                            </m:oMathPara>
                          </a14:m>
                          <a:endParaRPr lang="el-GR" sz="14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1400">
                                    <a:latin typeface="Cambria Math"/>
                                  </a:rPr>
                                  <m:t>=3,  </m:t>
                                </m:r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40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sz="140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0.6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,        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𝛨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</m:d>
                                <m:r>
                                  <a:rPr lang="el-GR" sz="1400">
                                    <a:latin typeface="Cambria Math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l-GR" sz="14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1400">
                                    <a:latin typeface="Cambria Math"/>
                                  </a:rPr>
                                  <m:t>=4,  </m:t>
                                </m:r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400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en-US" sz="140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0.8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,        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𝛨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4</m:t>
                                    </m:r>
                                  </m:e>
                                </m:d>
                                <m:r>
                                  <a:rPr lang="el-GR" sz="1400">
                                    <a:latin typeface="Cambria Math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l-GR" sz="1400" dirty="0"/>
                        </a:p>
                        <a:p>
                          <a:endParaRPr lang="el-GR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1400" smtClean="0">
                                    <a:latin typeface="Cambria Math"/>
                                  </a:rPr>
                                  <m:t>=5,  </m:t>
                                </m:r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400"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  <m:r>
                                  <a:rPr lang="en-US" sz="140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,              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𝛨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5</m:t>
                                    </m:r>
                                  </m:e>
                                </m:d>
                                <m:r>
                                  <a:rPr lang="el-GR" sz="1400">
                                    <a:latin typeface="Cambria Math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l-GR" sz="14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1400">
                                    <a:latin typeface="Cambria Math"/>
                                  </a:rPr>
                                  <m:t>=6,  </m:t>
                                </m:r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400">
                                        <a:latin typeface="Cambria Math"/>
                                      </a:rPr>
                                      <m:t>6</m:t>
                                    </m:r>
                                  </m:sub>
                                </m:sSub>
                                <m:r>
                                  <a:rPr lang="en-US" sz="140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1.2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,        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𝛨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6</m:t>
                                    </m:r>
                                  </m:e>
                                </m:d>
                                <m:r>
                                  <a:rPr lang="el-GR" sz="1400">
                                    <a:latin typeface="Cambria Math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l-GR" sz="14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1400">
                                    <a:latin typeface="Cambria Math"/>
                                  </a:rPr>
                                  <m:t>=7,  </m:t>
                                </m:r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400">
                                        <a:latin typeface="Cambria Math"/>
                                      </a:rPr>
                                      <m:t>7</m:t>
                                    </m:r>
                                  </m:sub>
                                </m:sSub>
                                <m:r>
                                  <a:rPr lang="en-US" sz="140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1.4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,        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𝛨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7</m:t>
                                    </m:r>
                                  </m:e>
                                </m:d>
                                <m:r>
                                  <a:rPr lang="el-GR" sz="1400">
                                    <a:latin typeface="Cambria Math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l-GR" sz="14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1400">
                                    <a:latin typeface="Cambria Math"/>
                                  </a:rPr>
                                  <m:t>=8,  </m:t>
                                </m:r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400">
                                        <a:latin typeface="Cambria Math"/>
                                      </a:rPr>
                                      <m:t>8</m:t>
                                    </m:r>
                                  </m:sub>
                                </m:sSub>
                                <m:r>
                                  <a:rPr lang="en-US" sz="140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1.6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,        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𝛨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8</m:t>
                                    </m:r>
                                  </m:e>
                                </m:d>
                                <m:r>
                                  <a:rPr lang="el-GR" sz="1400">
                                    <a:latin typeface="Cambria Math"/>
                                  </a:rPr>
                                  <m:t>=1</m:t>
                                </m:r>
                              </m:oMath>
                            </m:oMathPara>
                          </a14:m>
                          <a:endParaRPr lang="el-GR" sz="140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1400">
                                    <a:latin typeface="Cambria Math"/>
                                  </a:rPr>
                                  <m:t>=9,  </m:t>
                                </m:r>
                                <m:sSub>
                                  <m:sSubPr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400">
                                        <a:latin typeface="Cambria Math"/>
                                      </a:rPr>
                                      <m:t>9</m:t>
                                    </m:r>
                                  </m:sub>
                                </m:sSub>
                                <m:r>
                                  <a:rPr lang="en-US" sz="140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1.8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𝜋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,        </m:t>
                                </m:r>
                                <m:r>
                                  <a:rPr lang="el-GR" sz="1400">
                                    <a:latin typeface="Cambria Math"/>
                                  </a:rPr>
                                  <m:t>𝛨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400">
                                        <a:latin typeface="Cambria Math"/>
                                      </a:rPr>
                                      <m:t>9</m:t>
                                    </m:r>
                                  </m:e>
                                </m:d>
                                <m:r>
                                  <a:rPr lang="el-GR" sz="1400">
                                    <a:latin typeface="Cambria Math"/>
                                  </a:rPr>
                                  <m:t>=1</m:t>
                                </m:r>
                              </m:oMath>
                            </m:oMathPara>
                          </a14:m>
                          <a:endParaRPr lang="el-GR" sz="1400" dirty="0"/>
                        </a:p>
                        <a:p>
                          <a:endParaRPr lang="el-GR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9735594"/>
                  </p:ext>
                </p:extLst>
              </p:nvPr>
            </p:nvGraphicFramePr>
            <p:xfrm>
              <a:off x="1043608" y="2636912"/>
              <a:ext cx="6912768" cy="140474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456384"/>
                    <a:gridCol w="3456384"/>
                  </a:tblGrid>
                  <a:tr h="1404744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435" r="-100176" b="-4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000" t="-435" r="-176" b="-43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3765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Με κώδικα </a:t>
            </a:r>
            <a:r>
              <a:rPr lang="en-US" sz="1800" dirty="0"/>
              <a:t>Matlab</a:t>
            </a:r>
            <a:r>
              <a:rPr lang="el-GR" sz="1800" dirty="0"/>
              <a:t> </a:t>
            </a:r>
            <a:r>
              <a:rPr lang="el-GR" sz="1800" dirty="0" smtClean="0"/>
              <a:t>λαμβάνουμε την  </a:t>
            </a:r>
            <a:r>
              <a:rPr lang="el-GR" sz="1800" dirty="0" err="1" smtClean="0"/>
              <a:t>δειγματοληπτημένη</a:t>
            </a:r>
            <a:r>
              <a:rPr lang="el-GR" sz="1800" dirty="0" smtClean="0"/>
              <a:t> απόκριση </a:t>
            </a:r>
            <a:r>
              <a:rPr lang="el-GR" sz="1800" dirty="0"/>
              <a:t>συχνότητας </a:t>
            </a:r>
            <a:r>
              <a:rPr lang="el-GR" sz="1800" dirty="0" smtClean="0"/>
              <a:t>και την κρουστική απόκριση του προσεγγιστικού φίλτρου:</a:t>
            </a:r>
            <a:endParaRPr lang="el-GR" sz="1800" dirty="0"/>
          </a:p>
          <a:p>
            <a:pPr marL="0" lv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endParaRPr lang="el-GR" sz="18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endParaRPr lang="el-GR" sz="1800" dirty="0" smtClean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endParaRPr lang="el-GR" sz="18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endParaRPr lang="el-GR" sz="1800" dirty="0" smtClean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endParaRPr lang="el-GR" sz="1800" dirty="0" smtClean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endParaRPr lang="el-GR" sz="1800" dirty="0"/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endParaRPr lang="el-GR" sz="1800" dirty="0"/>
          </a:p>
          <a:p>
            <a:pPr marL="0" lv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(</a:t>
            </a:r>
            <a:r>
              <a:rPr lang="el-GR" sz="1800" dirty="0"/>
              <a:t>α) </a:t>
            </a:r>
            <a:r>
              <a:rPr lang="el-GR" sz="1800" dirty="0" err="1"/>
              <a:t>Δειγματοληπτημένη</a:t>
            </a:r>
            <a:r>
              <a:rPr lang="el-GR" sz="1800" dirty="0"/>
              <a:t> απόκριση συχνότητας (διάστημα [0,2π]) </a:t>
            </a:r>
            <a:br>
              <a:rPr lang="el-GR" sz="1800" dirty="0"/>
            </a:br>
            <a:r>
              <a:rPr lang="el-GR" sz="1800" dirty="0" smtClean="0"/>
              <a:t>(</a:t>
            </a:r>
            <a:r>
              <a:rPr lang="el-GR" sz="1800" dirty="0"/>
              <a:t>β) Κρουστική απόκριση προσεγγιστικού </a:t>
            </a:r>
            <a:r>
              <a:rPr lang="el-GR" sz="1800" dirty="0" smtClean="0"/>
              <a:t>φίλτρου</a:t>
            </a:r>
          </a:p>
          <a:p>
            <a:pPr lvl="0" algn="l">
              <a:spcBef>
                <a:spcPts val="600"/>
              </a:spcBef>
              <a:spcAft>
                <a:spcPts val="600"/>
              </a:spcAft>
            </a:pPr>
            <a:endParaRPr lang="el-GR" sz="18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08912" cy="850106"/>
          </a:xfrm>
        </p:spPr>
        <p:txBody>
          <a:bodyPr>
            <a:noAutofit/>
          </a:bodyPr>
          <a:lstStyle/>
          <a:p>
            <a:r>
              <a:rPr lang="el-GR" sz="2800" dirty="0" smtClean="0"/>
              <a:t>Άσκηση 1</a:t>
            </a:r>
            <a:endParaRPr lang="el-GR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  <p:pic>
        <p:nvPicPr>
          <p:cNvPr id="7" name="Picture 6" descr="C:\Users\mparask\Dropbox\4_Personal\2_my_Publications\3_BOOKS\DSP\FIGURES\PROCESSED\K11\Figure_11.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276872"/>
            <a:ext cx="5832648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186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endParaRPr lang="el-GR" sz="1600" dirty="0" smtClean="0"/>
          </a:p>
          <a:p>
            <a:pPr marL="0" indent="0" algn="l">
              <a:buNone/>
            </a:pPr>
            <a:endParaRPr lang="el-GR" sz="1600" dirty="0" smtClean="0"/>
          </a:p>
          <a:p>
            <a:pPr marL="0" indent="0" algn="l">
              <a:buNone/>
            </a:pPr>
            <a:endParaRPr lang="el-GR" sz="1600" dirty="0"/>
          </a:p>
          <a:p>
            <a:pPr marL="0" indent="0" algn="l">
              <a:buNone/>
            </a:pPr>
            <a:endParaRPr lang="el-GR" sz="1600" dirty="0"/>
          </a:p>
          <a:p>
            <a:pPr marL="0" indent="0" algn="l">
              <a:buNone/>
            </a:pPr>
            <a:endParaRPr lang="el-GR" sz="1600" dirty="0"/>
          </a:p>
          <a:p>
            <a:pPr marL="0" indent="0" algn="l">
              <a:buNone/>
            </a:pPr>
            <a:r>
              <a:rPr lang="el-GR" sz="1600" dirty="0" smtClean="0"/>
              <a:t>Με κώδικα </a:t>
            </a:r>
            <a:r>
              <a:rPr lang="en-US" sz="1600" dirty="0" smtClean="0"/>
              <a:t>Matlab</a:t>
            </a:r>
            <a:r>
              <a:rPr lang="el-GR" sz="1600" dirty="0" smtClean="0"/>
              <a:t> λαμβάνουμε</a:t>
            </a:r>
            <a:br>
              <a:rPr lang="el-GR" sz="1600" dirty="0" smtClean="0"/>
            </a:br>
            <a:r>
              <a:rPr lang="el-GR" sz="1600" dirty="0" smtClean="0"/>
              <a:t>την  απόκριση </a:t>
            </a:r>
            <a:r>
              <a:rPr lang="el-GR" sz="1600" dirty="0"/>
              <a:t>συχνότητας του </a:t>
            </a:r>
            <a:r>
              <a:rPr lang="el-GR" sz="1600" dirty="0" smtClean="0"/>
              <a:t/>
            </a:r>
            <a:br>
              <a:rPr lang="el-GR" sz="1600" dirty="0" smtClean="0"/>
            </a:br>
            <a:r>
              <a:rPr lang="el-GR" sz="1600" dirty="0" smtClean="0"/>
              <a:t>προσεγγιστικού </a:t>
            </a:r>
            <a:r>
              <a:rPr lang="el-GR" sz="1600" dirty="0"/>
              <a:t>φίλτρου </a:t>
            </a:r>
            <a:r>
              <a:rPr lang="en-US" sz="1600" dirty="0"/>
              <a:t>FIR</a:t>
            </a:r>
            <a:r>
              <a:rPr lang="el-GR" sz="1600" dirty="0"/>
              <a:t> </a:t>
            </a:r>
            <a:endParaRPr lang="el-GR" sz="1600" dirty="0" smtClean="0"/>
          </a:p>
          <a:p>
            <a:pPr marL="0" indent="0" algn="l">
              <a:buNone/>
            </a:pPr>
            <a:endParaRPr lang="el-GR" sz="1600" dirty="0" smtClean="0"/>
          </a:p>
          <a:p>
            <a:pPr marL="0" indent="0" algn="l">
              <a:buNone/>
            </a:pPr>
            <a:endParaRPr lang="el-GR" sz="1600" dirty="0"/>
          </a:p>
          <a:p>
            <a:pPr marL="0" indent="0" algn="l">
              <a:buNone/>
            </a:pPr>
            <a:endParaRPr lang="el-GR" sz="1600" dirty="0" smtClean="0"/>
          </a:p>
          <a:p>
            <a:pPr marL="0" indent="0" algn="l">
              <a:buNone/>
            </a:pPr>
            <a:endParaRPr lang="el-GR" sz="1600" dirty="0"/>
          </a:p>
          <a:p>
            <a:pPr marL="0" indent="0" algn="l">
              <a:buNone/>
            </a:pPr>
            <a:endParaRPr lang="el-GR" sz="1600" dirty="0" smtClean="0"/>
          </a:p>
          <a:p>
            <a:pPr algn="l"/>
            <a:r>
              <a:rPr lang="el-GR" sz="1600" dirty="0" smtClean="0"/>
              <a:t>Διαπιστώνουμε φτωχή </a:t>
            </a:r>
            <a:r>
              <a:rPr lang="el-GR" sz="1600" dirty="0"/>
              <a:t>απόδοση της σχεδίασης, καθώς εμφανίζεται </a:t>
            </a:r>
            <a:r>
              <a:rPr lang="el-GR" sz="1600" dirty="0" smtClean="0"/>
              <a:t>σημαντική </a:t>
            </a:r>
            <a:r>
              <a:rPr lang="el-GR" sz="1600" dirty="0" err="1" smtClean="0"/>
              <a:t>κυμά</a:t>
            </a:r>
            <a:r>
              <a:rPr lang="el-GR" sz="1600" dirty="0" smtClean="0"/>
              <a:t>-</a:t>
            </a:r>
            <a:r>
              <a:rPr lang="el-GR" sz="1600" dirty="0" err="1" smtClean="0"/>
              <a:t>τωση</a:t>
            </a:r>
            <a:r>
              <a:rPr lang="el-GR" sz="1600" dirty="0" smtClean="0"/>
              <a:t> </a:t>
            </a:r>
            <a:r>
              <a:rPr lang="el-GR" sz="1600" dirty="0"/>
              <a:t>στη ζώνη διέλευσης ενώ η εξασθένιση στη ζώνη αποκοπής είναι μόλις ~10 </a:t>
            </a:r>
            <a:r>
              <a:rPr lang="en-US" sz="1600" dirty="0"/>
              <a:t>dB</a:t>
            </a:r>
            <a:r>
              <a:rPr lang="el-GR" sz="1600" dirty="0"/>
              <a:t>. </a:t>
            </a:r>
            <a:endParaRPr lang="el-GR" sz="1600" dirty="0" smtClean="0"/>
          </a:p>
          <a:p>
            <a:pPr algn="l"/>
            <a:r>
              <a:rPr lang="el-GR" sz="1600" dirty="0" smtClean="0"/>
              <a:t>Βελτιώνουμε την </a:t>
            </a:r>
            <a:r>
              <a:rPr lang="el-GR" sz="1600" dirty="0"/>
              <a:t>απόδοση της μεθόδου </a:t>
            </a:r>
            <a:r>
              <a:rPr lang="el-GR" sz="1600" dirty="0" smtClean="0"/>
              <a:t>αυξάνοντας </a:t>
            </a:r>
            <a:r>
              <a:rPr lang="el-GR" sz="1600" dirty="0"/>
              <a:t>την τάξη του </a:t>
            </a:r>
            <a:r>
              <a:rPr lang="el-GR" sz="1600" dirty="0" smtClean="0"/>
              <a:t>φίλτρου. Ωστόσο </a:t>
            </a:r>
            <a:r>
              <a:rPr lang="el-GR" sz="1600" dirty="0"/>
              <a:t>και για μεγάλες τιμές της τάξης </a:t>
            </a:r>
            <a:r>
              <a:rPr lang="el-GR" sz="1600" dirty="0" smtClean="0"/>
              <a:t>εξακολουθεί </a:t>
            </a:r>
            <a:r>
              <a:rPr lang="el-GR" sz="1600" dirty="0"/>
              <a:t>να παραμένει κυμάτωση στη ζώνη διέλευσης και μικρή εξασθένιση στη ζώνη αποκοπής. </a:t>
            </a:r>
            <a:endParaRPr lang="el-GR" sz="1600" dirty="0" smtClean="0"/>
          </a:p>
          <a:p>
            <a:pPr algn="l"/>
            <a:r>
              <a:rPr lang="el-GR" sz="1600" dirty="0" smtClean="0"/>
              <a:t>Μια </a:t>
            </a:r>
            <a:r>
              <a:rPr lang="el-GR" sz="1600" dirty="0"/>
              <a:t>βελτίωση της μεθόδου βασίζεται στην προσθήκη δειγμάτων στη ζώνη μετάβασης.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08912" cy="850106"/>
          </a:xfrm>
        </p:spPr>
        <p:txBody>
          <a:bodyPr>
            <a:noAutofit/>
          </a:bodyPr>
          <a:lstStyle/>
          <a:p>
            <a:r>
              <a:rPr lang="el-GR" sz="2800" dirty="0" smtClean="0"/>
              <a:t>Άσκηση 1</a:t>
            </a:r>
            <a:endParaRPr lang="el-GR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35</a:t>
            </a:fld>
            <a:endParaRPr lang="el-GR"/>
          </a:p>
        </p:txBody>
      </p:sp>
      <p:pic>
        <p:nvPicPr>
          <p:cNvPr id="6" name="Picture 5" descr="C:\Users\mparask\Dropbox\4_Personal\2_my_Publications\3_BOOKS\DSP\FIGURES\PROCESSED\K11\Figure_11.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052736"/>
            <a:ext cx="4222358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646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/>
              <a:t>Μέθοδος Άριστης Σχεδίασης </a:t>
            </a:r>
            <a:br>
              <a:rPr lang="el-GR" sz="4000" dirty="0"/>
            </a:br>
            <a:r>
              <a:rPr lang="el-GR" sz="4000" dirty="0"/>
              <a:t>(</a:t>
            </a:r>
            <a:r>
              <a:rPr lang="el-GR" sz="4000" dirty="0" err="1"/>
              <a:t>Ισοκυματική</a:t>
            </a:r>
            <a:r>
              <a:rPr lang="el-GR" sz="4000" dirty="0"/>
              <a:t> Μέθοδος)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144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 err="1" smtClean="0"/>
              <a:t>Ισοκυματική</a:t>
            </a:r>
            <a:r>
              <a:rPr lang="el-GR" dirty="0" smtClean="0"/>
              <a:t> Μέθοδο</a:t>
            </a:r>
            <a:r>
              <a:rPr lang="el-GR" dirty="0"/>
              <a:t>ς</a:t>
            </a:r>
            <a:endParaRPr lang="el-GR" dirty="0" smtClean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21904" y="966738"/>
            <a:ext cx="8064896" cy="5616624"/>
          </a:xfrm>
        </p:spPr>
        <p:txBody>
          <a:bodyPr>
            <a:norm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Οι μέθοδοι παραθύρων και δειγματοληψίας συχνότητας </a:t>
            </a:r>
            <a:r>
              <a:rPr lang="el-GR" sz="1700" b="1" dirty="0" smtClean="0"/>
              <a:t>δεν </a:t>
            </a:r>
            <a:r>
              <a:rPr lang="el-GR" sz="1700" b="1" dirty="0"/>
              <a:t>παράγουν βέλτιστα </a:t>
            </a:r>
            <a:r>
              <a:rPr lang="el-GR" sz="1700" b="1" dirty="0" smtClean="0"/>
              <a:t>φίλτρα</a:t>
            </a:r>
            <a:r>
              <a:rPr lang="el-GR" sz="1700" dirty="0"/>
              <a:t>, </a:t>
            </a:r>
            <a:r>
              <a:rPr lang="el-GR" sz="1700" dirty="0" smtClean="0"/>
              <a:t>επειδή: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Δεν </a:t>
            </a:r>
            <a:r>
              <a:rPr lang="el-GR" sz="1700" dirty="0"/>
              <a:t>προσφέρουν </a:t>
            </a:r>
            <a:r>
              <a:rPr lang="el-GR" sz="1700" dirty="0" smtClean="0"/>
              <a:t>δυνατότητα </a:t>
            </a:r>
            <a:r>
              <a:rPr lang="el-GR" sz="1700" dirty="0"/>
              <a:t>ελέγχου της κυμάτωσης στη ζώνη διέλευσης και στη ζώνη αποκοπής. </a:t>
            </a:r>
            <a:endParaRPr lang="el-GR" sz="1700" dirty="0" smtClean="0"/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Παρουσιάζουν ασάφεια </a:t>
            </a:r>
            <a:r>
              <a:rPr lang="el-GR" sz="1700" dirty="0"/>
              <a:t>στον καθορισμό των συχνοτήτων αποκοπής των ζωνών διέλευσης και </a:t>
            </a:r>
            <a:r>
              <a:rPr lang="el-GR" sz="1700" dirty="0" smtClean="0"/>
              <a:t>αποκοπής.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Παρουσιάζουν αδυναμία </a:t>
            </a:r>
            <a:r>
              <a:rPr lang="el-GR" sz="1700" dirty="0"/>
              <a:t>για την ομοιόμορφη κατανομή του σφάλματος </a:t>
            </a:r>
            <a:r>
              <a:rPr lang="el-GR" sz="1700" dirty="0" smtClean="0"/>
              <a:t>μεταξύ </a:t>
            </a:r>
            <a:r>
              <a:rPr lang="el-GR" sz="1700" dirty="0"/>
              <a:t>της ιδανικής και της προσεγγιστικής απόκρισης συχνότητας σε όλες τις ζώνες συχνοτήτων. </a:t>
            </a:r>
            <a:endParaRPr lang="el-GR" sz="17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Για να </a:t>
            </a:r>
            <a:r>
              <a:rPr lang="el-GR" sz="1700" dirty="0"/>
              <a:t>ελεγχθεί </a:t>
            </a:r>
            <a:r>
              <a:rPr lang="el-GR" sz="1700" dirty="0" smtClean="0"/>
              <a:t>η </a:t>
            </a:r>
            <a:r>
              <a:rPr lang="el-GR" sz="1700" dirty="0"/>
              <a:t>κυμάτωση, </a:t>
            </a:r>
            <a:r>
              <a:rPr lang="el-GR" sz="1700" dirty="0" err="1" smtClean="0"/>
              <a:t>υπερκτιμούνται</a:t>
            </a:r>
            <a:r>
              <a:rPr lang="el-GR" sz="1700" dirty="0" smtClean="0"/>
              <a:t> </a:t>
            </a:r>
            <a:r>
              <a:rPr lang="el-GR" sz="1700" dirty="0"/>
              <a:t>οι προδιαγραφές του φίλτρου, </a:t>
            </a:r>
            <a:r>
              <a:rPr lang="el-GR" sz="1700" dirty="0" smtClean="0"/>
              <a:t>ωστόσο η </a:t>
            </a:r>
            <a:r>
              <a:rPr lang="el-GR" sz="1700" dirty="0"/>
              <a:t>κυμάτωση εξακολουθεί να είναι </a:t>
            </a:r>
            <a:r>
              <a:rPr lang="el-GR" sz="1700" b="1" dirty="0"/>
              <a:t>ανομοιόμορφη</a:t>
            </a:r>
            <a:r>
              <a:rPr lang="el-GR" sz="1700" dirty="0"/>
              <a:t> στις ζώνες διέλευσης και αποκοπής</a:t>
            </a:r>
            <a:r>
              <a:rPr lang="el-GR" sz="1700" dirty="0" smtClean="0"/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Η </a:t>
            </a:r>
            <a:r>
              <a:rPr lang="el-GR" sz="1700" dirty="0"/>
              <a:t>απαίτηση για </a:t>
            </a:r>
            <a:r>
              <a:rPr lang="el-GR" sz="1700" b="1" dirty="0"/>
              <a:t>σταθερή και ελεγχόμενη κυμάτωση</a:t>
            </a:r>
            <a:r>
              <a:rPr lang="el-GR" sz="1700" dirty="0"/>
              <a:t> στις ζώνες </a:t>
            </a:r>
            <a:r>
              <a:rPr lang="el-GR" sz="1700" dirty="0" smtClean="0"/>
              <a:t>διέλευσης </a:t>
            </a:r>
            <a:r>
              <a:rPr lang="el-GR" sz="1700" dirty="0"/>
              <a:t>και αποκοπής οδηγεί στον ορισμό του </a:t>
            </a:r>
            <a:r>
              <a:rPr lang="el-GR" sz="1700" b="1" dirty="0" err="1"/>
              <a:t>ισοκυματικού</a:t>
            </a:r>
            <a:r>
              <a:rPr lang="el-GR" sz="1700" b="1" dirty="0"/>
              <a:t> φίλτρου</a:t>
            </a:r>
            <a:r>
              <a:rPr lang="el-GR" sz="1700" dirty="0"/>
              <a:t> (</a:t>
            </a:r>
            <a:r>
              <a:rPr lang="en-US" sz="1700" dirty="0" err="1"/>
              <a:t>equiripple</a:t>
            </a:r>
            <a:r>
              <a:rPr lang="en-US" sz="1700" dirty="0"/>
              <a:t> filter</a:t>
            </a:r>
            <a:r>
              <a:rPr lang="el-GR" sz="1700" dirty="0" smtClean="0"/>
              <a:t>).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700" dirty="0" smtClean="0"/>
              <a:t>Το </a:t>
            </a:r>
            <a:r>
              <a:rPr lang="el-GR" sz="1700" dirty="0" err="1" smtClean="0"/>
              <a:t>ισοκυματικό</a:t>
            </a:r>
            <a:r>
              <a:rPr lang="el-GR" sz="1700" dirty="0" smtClean="0"/>
              <a:t> φίλτρο θεωρείται το βέλτιστο </a:t>
            </a:r>
            <a:r>
              <a:rPr lang="el-GR" sz="1700" dirty="0"/>
              <a:t>FIR φίλτρο, </a:t>
            </a:r>
            <a:r>
              <a:rPr lang="el-GR" sz="1700" dirty="0" smtClean="0"/>
              <a:t>επειδή επιτυγχάνει </a:t>
            </a:r>
            <a:r>
              <a:rPr lang="el-GR" sz="1700" dirty="0"/>
              <a:t>τις καλύτερες δυνατές προδιαγραφές στην απόκριση συχνότητας με το </a:t>
            </a:r>
            <a:r>
              <a:rPr lang="el-GR" sz="1700" dirty="0" smtClean="0"/>
              <a:t>μικρότερο </a:t>
            </a:r>
            <a:r>
              <a:rPr lang="el-GR" sz="1700" dirty="0"/>
              <a:t>πλήθος συντελεστών</a:t>
            </a:r>
            <a:r>
              <a:rPr lang="el-GR" sz="1700" dirty="0" smtClean="0"/>
              <a:t>.</a:t>
            </a:r>
            <a:endParaRPr lang="el-GR" sz="1700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0640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 err="1"/>
              <a:t>Ισοκυματική</a:t>
            </a:r>
            <a:r>
              <a:rPr lang="el-GR" dirty="0"/>
              <a:t> Μέθοδος</a:t>
            </a:r>
            <a:endParaRPr lang="el-GR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621904" y="966738"/>
                <a:ext cx="8064896" cy="5616624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500" dirty="0" smtClean="0"/>
                  <a:t>Η απόκριση συχνότητας ενός </a:t>
                </a:r>
                <a:r>
                  <a:rPr lang="en-US" sz="1500" dirty="0"/>
                  <a:t>FIR </a:t>
                </a:r>
                <a:r>
                  <a:rPr lang="el-GR" sz="1500" dirty="0"/>
                  <a:t>φίλτρου γραμμικής φάσης γράφεται: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5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5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5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5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500" i="1">
                          <a:latin typeface="Cambria Math"/>
                        </a:rPr>
                        <m:t>=</m:t>
                      </m:r>
                      <m:r>
                        <a:rPr lang="en-US" sz="1500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l-GR" sz="15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5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5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5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l-GR" sz="15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5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500" i="1">
                              <a:latin typeface="Cambria Math"/>
                            </a:rPr>
                            <m:t>−</m:t>
                          </m:r>
                          <m:r>
                            <a:rPr lang="en-US" sz="1500" i="1">
                              <a:latin typeface="Cambria Math"/>
                            </a:rPr>
                            <m:t>𝑗</m:t>
                          </m:r>
                          <m:r>
                            <a:rPr lang="en-US" sz="1500" i="1">
                              <a:latin typeface="Cambria Math"/>
                            </a:rPr>
                            <m:t>𝛼𝜔</m:t>
                          </m:r>
                        </m:sup>
                      </m:sSup>
                    </m:oMath>
                  </m:oMathPara>
                </a14:m>
                <a:endParaRPr lang="el-GR" sz="15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500" dirty="0"/>
                  <a:t>Αν το φίλτρο είναι τύπου 1, </a:t>
                </a:r>
                <a:r>
                  <a:rPr lang="el-GR" sz="1500" dirty="0" smtClean="0"/>
                  <a:t>η </a:t>
                </a:r>
                <a:r>
                  <a:rPr lang="el-GR" sz="1500" dirty="0"/>
                  <a:t>απόκριση πλάτους μπορεί να γραφεί ως πολυώνυμο </a:t>
                </a:r>
                <a:r>
                  <a:rPr lang="en-US" sz="1500" dirty="0"/>
                  <a:t>Chebyshev</a:t>
                </a:r>
                <a:r>
                  <a:rPr lang="el-GR" sz="1500" dirty="0"/>
                  <a:t>, τάξης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</a:rPr>
                      <m:t>𝐿</m:t>
                    </m:r>
                  </m:oMath>
                </a14:m>
                <a:r>
                  <a:rPr lang="el-GR" sz="1500" dirty="0"/>
                  <a:t> του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500">
                        <a:latin typeface="Cambria Math"/>
                      </a:rPr>
                      <m:t>cos</m:t>
                    </m:r>
                    <m:r>
                      <a:rPr lang="el-GR" sz="1500" i="1">
                        <a:latin typeface="Cambria Math"/>
                      </a:rPr>
                      <m:t>𝜔</m:t>
                    </m:r>
                  </m:oMath>
                </a14:m>
                <a:r>
                  <a:rPr lang="el-GR" sz="15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l-GR" sz="15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5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5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5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5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5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500" i="1">
                              <a:latin typeface="Cambria Math"/>
                            </a:rPr>
                            <m:t>𝑘</m:t>
                          </m:r>
                          <m:r>
                            <a:rPr lang="en-US" sz="15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500" i="1">
                              <a:latin typeface="Cambria Math"/>
                            </a:rPr>
                            <m:t>𝐿</m:t>
                          </m:r>
                        </m:sup>
                        <m:e>
                          <m:r>
                            <a:rPr lang="en-US" sz="1500" i="1">
                              <a:latin typeface="Cambria Math"/>
                            </a:rPr>
                            <m:t>𝛼</m:t>
                          </m:r>
                          <m:d>
                            <m:d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5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50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500">
                              <a:latin typeface="Cambria Math"/>
                            </a:rPr>
                            <m:t>cos</m:t>
                          </m:r>
                          <m:r>
                            <a:rPr lang="en-US" sz="1500" i="1">
                              <a:latin typeface="Cambria Math"/>
                            </a:rPr>
                            <m:t>(</m:t>
                          </m:r>
                          <m:r>
                            <a:rPr lang="en-US" sz="1500" i="1">
                              <a:latin typeface="Cambria Math"/>
                            </a:rPr>
                            <m:t>𝑘</m:t>
                          </m:r>
                          <m:r>
                            <a:rPr lang="el-GR" sz="1500" i="1">
                              <a:latin typeface="Cambria Math"/>
                            </a:rPr>
                            <m:t>𝜔</m:t>
                          </m:r>
                          <m:r>
                            <a:rPr lang="el-GR" sz="1500" i="1">
                              <a:latin typeface="Cambria Math"/>
                            </a:rPr>
                            <m:t>)</m:t>
                          </m:r>
                        </m:e>
                      </m:nary>
                      <m:r>
                        <a:rPr lang="en-US" sz="15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5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500" i="1">
                              <a:latin typeface="Cambria Math"/>
                            </a:rPr>
                            <m:t>𝑘</m:t>
                          </m:r>
                          <m:r>
                            <a:rPr lang="en-US" sz="15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500" i="1">
                              <a:latin typeface="Cambria Math"/>
                            </a:rPr>
                            <m:t>𝐿</m:t>
                          </m:r>
                        </m:sup>
                        <m:e>
                          <m:r>
                            <a:rPr lang="en-US" sz="1500" i="1">
                              <a:latin typeface="Cambria Math"/>
                            </a:rPr>
                            <m:t>𝛼</m:t>
                          </m:r>
                          <m:d>
                            <m:d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5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50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5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500">
                                      <a:latin typeface="Cambria Math"/>
                                    </a:rPr>
                                    <m:t>cos</m:t>
                                  </m:r>
                                  <m:r>
                                    <a:rPr lang="el-GR" sz="15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500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5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500" dirty="0"/>
                  <a:t>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5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/>
                          </a:rPr>
                          <m:t>𝛢</m:t>
                        </m:r>
                      </m:e>
                      <m:sub>
                        <m:r>
                          <a:rPr lang="en-US" sz="1500" i="1">
                            <a:latin typeface="Cambria Math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l-GR" sz="15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5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5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5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5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500" dirty="0"/>
                  <a:t> και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</a:rPr>
                      <m:t>𝛢</m:t>
                    </m:r>
                    <m:d>
                      <m:dPr>
                        <m:ctrlPr>
                          <a:rPr lang="el-GR" sz="15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5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5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5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5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500" dirty="0"/>
                  <a:t> είναι οι αποκρίσεις πλάτους του ιδανικού και του </a:t>
                </a:r>
                <a:r>
                  <a:rPr lang="el-GR" sz="1500" dirty="0" smtClean="0"/>
                  <a:t>προσεγγιστικού φίλτρου, </a:t>
                </a:r>
                <a:r>
                  <a:rPr lang="el-GR" sz="1500" dirty="0"/>
                  <a:t>ορίζουμε το </a:t>
                </a:r>
                <a:r>
                  <a:rPr lang="el-GR" sz="1500" dirty="0" smtClean="0"/>
                  <a:t>μεταξύ τους σφάλμα:</a:t>
                </a:r>
                <a:endParaRPr lang="el-GR" sz="15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l-GR" sz="15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5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5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5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500" i="1">
                          <a:latin typeface="Cambria Math"/>
                        </a:rPr>
                        <m:t>=</m:t>
                      </m:r>
                      <m:r>
                        <a:rPr lang="en-US" sz="1500" i="1">
                          <a:latin typeface="Cambria Math"/>
                        </a:rPr>
                        <m:t>𝑊</m:t>
                      </m:r>
                      <m:d>
                        <m:dPr>
                          <m:ctrlPr>
                            <a:rPr lang="el-GR" sz="15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5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5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5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l-GR" sz="15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5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5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5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5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  <m:r>
                            <a:rPr lang="el-GR" sz="1500" i="1">
                              <a:latin typeface="Cambria Math"/>
                            </a:rPr>
                            <m:t>−</m:t>
                          </m:r>
                          <m:r>
                            <a:rPr lang="en-US" sz="1500" i="1">
                              <a:latin typeface="Cambria Math"/>
                            </a:rPr>
                            <m:t>𝐴</m:t>
                          </m:r>
                          <m:d>
                            <m:d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5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5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5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5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</m:oMath>
                  </m:oMathPara>
                </a14:m>
                <a:endParaRPr lang="en-US" sz="15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</a:rPr>
                      <m:t>𝑊</m:t>
                    </m:r>
                    <m:d>
                      <m:dPr>
                        <m:ctrlPr>
                          <a:rPr lang="el-GR" sz="15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5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5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5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5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500" dirty="0"/>
                  <a:t> </a:t>
                </a:r>
                <a:r>
                  <a:rPr lang="el-GR" sz="1500" dirty="0" smtClean="0"/>
                  <a:t>μία </a:t>
                </a:r>
                <a:r>
                  <a:rPr lang="el-GR" sz="1500" dirty="0"/>
                  <a:t>θετική συνάρτηση </a:t>
                </a:r>
                <a:r>
                  <a:rPr lang="el-GR" sz="1500" dirty="0" smtClean="0"/>
                  <a:t>στάθμισης, </a:t>
                </a:r>
                <a:r>
                  <a:rPr lang="el-GR" sz="1500" dirty="0"/>
                  <a:t>την οποία μπορούμε να ορίσουμε κατάλληλα ώστε να ελέγξουμε την κυμάτωση είτε στη ζώνη διέλευσης είτε στη ζώνη </a:t>
                </a:r>
                <a:r>
                  <a:rPr lang="el-GR" sz="1500" dirty="0" smtClean="0"/>
                  <a:t>αποκοπής.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500" b="1" dirty="0" smtClean="0"/>
                  <a:t>Αλγόριθμος </a:t>
                </a:r>
                <a:r>
                  <a:rPr lang="el-GR" sz="1500" b="1" dirty="0" err="1" smtClean="0"/>
                  <a:t>Parks–McClellan</a:t>
                </a:r>
                <a:r>
                  <a:rPr lang="el-GR" sz="1500" dirty="0" smtClean="0"/>
                  <a:t>: επιλογή </a:t>
                </a:r>
                <a:r>
                  <a:rPr lang="el-GR" sz="1500" dirty="0"/>
                  <a:t>των κατάλληλων συντελεστών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/>
                      </a:rPr>
                      <m:t>𝑎</m:t>
                    </m:r>
                    <m:r>
                      <a:rPr lang="el-GR" sz="1500" i="1">
                        <a:latin typeface="Cambria Math"/>
                      </a:rPr>
                      <m:t>(</m:t>
                    </m:r>
                    <m:r>
                      <a:rPr lang="en-US" sz="1500" i="1">
                        <a:latin typeface="Cambria Math"/>
                      </a:rPr>
                      <m:t>𝑘</m:t>
                    </m:r>
                    <m:r>
                      <a:rPr lang="el-GR" sz="15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500" dirty="0"/>
                  <a:t> του φίλτρου ώστε να ελαχιστοποιηθεί η μέγιστη απόλυτη τιμή του σφάλματος</a:t>
                </a:r>
                <a14:m>
                  <m:oMath xmlns:m="http://schemas.openxmlformats.org/officeDocument/2006/math">
                    <m:r>
                      <a:rPr lang="el-GR" sz="1500" i="1">
                        <a:latin typeface="Cambria Math"/>
                      </a:rPr>
                      <m:t> </m:t>
                    </m:r>
                    <m:r>
                      <a:rPr lang="en-US" sz="1500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l-GR" sz="15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5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5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5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5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500" dirty="0"/>
                  <a:t> κατά μήκος ενός συνόλου συχνοτήτων </a:t>
                </a:r>
                <a:r>
                  <a:rPr lang="el-GR" sz="1500" dirty="0" smtClean="0"/>
                  <a:t>(</a:t>
                </a:r>
                <a:r>
                  <a:rPr lang="el-GR" sz="1500" dirty="0" err="1" smtClean="0"/>
                  <a:t>ακροτάτων</a:t>
                </a:r>
                <a:r>
                  <a:rPr lang="el-GR" sz="1500" dirty="0" smtClean="0"/>
                  <a:t>) στη </a:t>
                </a:r>
                <a:r>
                  <a:rPr lang="el-GR" sz="1500" dirty="0"/>
                  <a:t>ζώνη διέλευσης και στη ζώνη αποκοπής, αλλά όχι στη ζώνη μετάβασης (περιοχή αδιαφορίας</a:t>
                </a:r>
                <a:r>
                  <a:rPr lang="el-GR" sz="1500" dirty="0" smtClean="0"/>
                  <a:t>).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500" dirty="0" smtClean="0"/>
                  <a:t>Μαθηματική διατύπωση:</a:t>
                </a:r>
                <a:endParaRPr lang="el-GR" sz="15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l-GR" sz="15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l-GR" sz="1500">
                                  <a:latin typeface="Cambria Math"/>
                                </a:rPr>
                                <m:t>min</m:t>
                              </m:r>
                            </m:e>
                            <m:lim>
                              <m:r>
                                <a:rPr lang="el-GR" sz="1500" i="1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500" i="1">
                                  <a:latin typeface="Cambria Math"/>
                                </a:rPr>
                                <m:t>[</m:t>
                              </m:r>
                              <m:r>
                                <a:rPr lang="en-US" sz="15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l-GR" sz="1500" i="1">
                                  <a:latin typeface="Cambria Math"/>
                                </a:rPr>
                                <m:t>]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begChr m:val="⌊"/>
                              <m:endChr m:val="⌋"/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l-GR" sz="15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limLow>
                                    <m:limLowPr>
                                      <m:ctrlPr>
                                        <a:rPr lang="el-GR" sz="1500" i="1">
                                          <a:latin typeface="Cambria Math"/>
                                        </a:rPr>
                                      </m:ctrlPr>
                                    </m:limLow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500">
                                          <a:latin typeface="Cambria Math"/>
                                        </a:rPr>
                                        <m:t>max</m:t>
                                      </m:r>
                                    </m:e>
                                    <m:lim>
                                      <m:r>
                                        <a:rPr lang="en-US" sz="1500" i="1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500" i="1">
                                          <a:latin typeface="Cambria Math"/>
                                        </a:rPr>
                                        <m:t>∈</m:t>
                                      </m:r>
                                      <m:r>
                                        <a:rPr lang="en-US" sz="1500" i="1">
                                          <a:latin typeface="Cambria Math"/>
                                        </a:rPr>
                                        <m:t>𝑆</m:t>
                                      </m:r>
                                    </m:lim>
                                  </m:limLow>
                                </m:fName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l-GR" sz="15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500" i="1">
                                          <a:latin typeface="Cambria Math"/>
                                        </a:rPr>
                                        <m:t>𝐸</m:t>
                                      </m:r>
                                      <m:d>
                                        <m:dPr>
                                          <m:ctrlPr>
                                            <a:rPr lang="el-GR" sz="15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l-GR" sz="1500" i="1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500" i="1">
                                                  <a:latin typeface="Cambria Math"/>
                                                </a:rPr>
                                                <m:t>𝑒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500" i="1">
                                                  <a:latin typeface="Cambria Math"/>
                                                </a:rPr>
                                                <m:t>𝑗</m:t>
                                              </m:r>
                                              <m:r>
                                                <a:rPr lang="en-US" sz="1500" i="1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func>
                      <m:r>
                        <m:rPr>
                          <m:sty m:val="p"/>
                        </m:rPr>
                        <a:rPr lang="el-GR" sz="1500" b="0" i="0" smtClean="0">
                          <a:latin typeface="Cambria Math"/>
                        </a:rPr>
                        <m:t>όπου</m:t>
                      </m:r>
                      <m:r>
                        <a:rPr lang="en-US" sz="1500" i="1">
                          <a:latin typeface="Cambria Math"/>
                        </a:rPr>
                        <m:t>𝑆</m:t>
                      </m:r>
                      <m:r>
                        <a:rPr lang="el-GR" sz="1500" i="1">
                          <a:latin typeface="Cambria Math"/>
                        </a:rPr>
                        <m:t>≜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5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500" i="1">
                              <a:latin typeface="Cambria Math"/>
                            </a:rPr>
                            <m:t>0,</m:t>
                          </m:r>
                          <m:sSub>
                            <m:sSubPr>
                              <m:ctrlPr>
                                <a:rPr lang="el-GR" sz="15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5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r>
                        <a:rPr lang="el-GR" sz="1500" i="1">
                          <a:latin typeface="Cambria Math"/>
                        </a:rPr>
                        <m:t>∪[</m:t>
                      </m:r>
                      <m:sSub>
                        <m:sSubPr>
                          <m:ctrlPr>
                            <a:rPr lang="el-GR" sz="15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5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5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l-GR" sz="1500" i="1">
                          <a:latin typeface="Cambria Math"/>
                        </a:rPr>
                        <m:t>, </m:t>
                      </m:r>
                      <m:r>
                        <a:rPr lang="el-GR" sz="1500" i="1">
                          <a:latin typeface="Cambria Math"/>
                        </a:rPr>
                        <m:t>𝜋</m:t>
                      </m:r>
                      <m:r>
                        <a:rPr lang="el-GR" sz="1500" i="1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l-GR" sz="1500" dirty="0"/>
              </a:p>
            </p:txBody>
          </p:sp>
        </mc:Choice>
        <mc:Fallback xmlns=""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1904" y="966738"/>
                <a:ext cx="8064896" cy="5616624"/>
              </a:xfrm>
              <a:blipFill rotWithShape="1">
                <a:blip r:embed="rId2"/>
                <a:stretch>
                  <a:fillRect l="-151" t="-21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480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</p:spPr>
            <p:txBody>
              <a:bodyPr>
                <a:noAutofit/>
              </a:bodyPr>
              <a:lstStyle/>
              <a:p>
                <a:pPr lvl="0" algn="l">
                  <a:buFont typeface="+mj-lt"/>
                  <a:buAutoNum type="arabicPeriod"/>
                </a:pPr>
                <a:r>
                  <a:rPr lang="el-GR" sz="1600" dirty="0"/>
                  <a:t>Επιλέγουμε ένα αρχικό σύνολο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𝐿</m:t>
                    </m:r>
                    <m:r>
                      <a:rPr lang="el-GR" sz="1600" i="1">
                        <a:latin typeface="Cambria Math"/>
                      </a:rPr>
                      <m:t>+2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ακρότατων </a:t>
                </a:r>
                <a:r>
                  <a:rPr lang="el-GR" sz="1600" dirty="0"/>
                  <a:t>συχνοτήτων (</a:t>
                </a:r>
                <a:r>
                  <a:rPr lang="en-US" sz="1600" dirty="0"/>
                  <a:t>extrema</a:t>
                </a:r>
                <a:r>
                  <a:rPr lang="el-GR" sz="1600" dirty="0"/>
                  <a:t>). </a:t>
                </a:r>
              </a:p>
              <a:p>
                <a:pPr lvl="0" algn="l">
                  <a:buFont typeface="+mj-lt"/>
                  <a:buAutoNum type="arabicPeriod"/>
                </a:pPr>
                <a:r>
                  <a:rPr lang="el-GR" sz="1600" dirty="0" smtClean="0"/>
                  <a:t>Υπολογίζουμε το μέγιστο σταθμισμένο σφάλμα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𝜀</m:t>
                    </m:r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λύνοντας </a:t>
                </a:r>
                <a:r>
                  <a:rPr lang="el-GR" sz="1600" dirty="0"/>
                  <a:t>το </a:t>
                </a:r>
                <a:r>
                  <a:rPr lang="el-GR" sz="1600" dirty="0" smtClean="0"/>
                  <a:t>σύστημα:</a:t>
                </a:r>
              </a:p>
              <a:p>
                <a:pPr lvl="0" algn="l">
                  <a:buFont typeface="+mj-lt"/>
                  <a:buAutoNum type="arabicPeriod"/>
                </a:pPr>
                <a:endParaRPr lang="el-GR" sz="1600" dirty="0"/>
              </a:p>
              <a:p>
                <a:pPr lvl="0" algn="l">
                  <a:buFont typeface="+mj-lt"/>
                  <a:buAutoNum type="arabicPeriod"/>
                </a:pPr>
                <a:endParaRPr lang="el-GR" sz="1600" dirty="0" smtClean="0"/>
              </a:p>
              <a:p>
                <a:pPr lvl="0" algn="l">
                  <a:buFont typeface="+mj-lt"/>
                  <a:buAutoNum type="arabicPeriod"/>
                </a:pPr>
                <a:endParaRPr lang="el-GR" sz="1600" dirty="0" smtClean="0"/>
              </a:p>
              <a:p>
                <a:pPr lvl="0" algn="l">
                  <a:buFont typeface="+mj-lt"/>
                  <a:buAutoNum type="arabicPeriod"/>
                </a:pPr>
                <a:endParaRPr lang="el-GR" sz="1600" dirty="0" smtClean="0"/>
              </a:p>
              <a:p>
                <a:pPr lvl="0" algn="l">
                  <a:buFont typeface="+mj-lt"/>
                  <a:buAutoNum type="arabicPeriod"/>
                </a:pPr>
                <a:endParaRPr lang="el-GR" sz="1600" dirty="0" smtClean="0"/>
              </a:p>
              <a:p>
                <a:pPr lvl="0" algn="l">
                  <a:buFont typeface="+mj-lt"/>
                  <a:buAutoNum type="arabicPeriod"/>
                </a:pPr>
                <a:endParaRPr lang="el-GR" sz="1600" dirty="0"/>
              </a:p>
              <a:p>
                <a:pPr lvl="0" algn="l">
                  <a:buFont typeface="+mj-lt"/>
                  <a:buAutoNum type="arabicPeriod"/>
                </a:pPr>
                <a:r>
                  <a:rPr lang="el-GR" sz="1600" dirty="0"/>
                  <a:t>Εκτιμούμε τη συνάρτηση σφάλματος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600" dirty="0"/>
                  <a:t> σε όλο το σύνολο </a:t>
                </a:r>
                <a:r>
                  <a:rPr lang="el-GR" sz="1600" dirty="0" smtClean="0"/>
                  <a:t>συχνοτήτων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𝑆</m:t>
                    </m:r>
                    <m:r>
                      <a:rPr lang="el-GR" sz="1600" i="1">
                        <a:latin typeface="Cambria Math"/>
                      </a:rPr>
                      <m:t>,</m:t>
                    </m:r>
                  </m:oMath>
                </a14:m>
                <a:r>
                  <a:rPr lang="el-GR" sz="1600" dirty="0"/>
                  <a:t> με παρεμβολή </a:t>
                </a:r>
                <a:r>
                  <a:rPr lang="en-US" sz="1600" dirty="0"/>
                  <a:t>Lagrange</a:t>
                </a:r>
                <a:r>
                  <a:rPr lang="el-GR" sz="1600" dirty="0"/>
                  <a:t> στις ακρότατες συχνότητες.</a:t>
                </a:r>
              </a:p>
              <a:p>
                <a:pPr lvl="0" algn="l">
                  <a:buFont typeface="+mj-lt"/>
                  <a:buAutoNum type="arabicPeriod"/>
                </a:pPr>
                <a:r>
                  <a:rPr lang="el-GR" sz="1600" dirty="0"/>
                  <a:t>Βρίσκουμε τα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𝐿</m:t>
                    </m:r>
                    <m:r>
                      <a:rPr lang="el-GR" sz="1600" i="1">
                        <a:latin typeface="Cambria Math"/>
                      </a:rPr>
                      <m:t>+2</m:t>
                    </m:r>
                  </m:oMath>
                </a14:m>
                <a:r>
                  <a:rPr lang="el-GR" sz="1600" dirty="0"/>
                  <a:t> τοπικά μέγιστα της συνάρτησης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600" dirty="0"/>
                  <a:t> για όλο το σύνολο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𝑆</m:t>
                    </m:r>
                  </m:oMath>
                </a14:m>
                <a:r>
                  <a:rPr lang="el-GR" sz="1600" dirty="0"/>
                  <a:t> και κατόπιν υπολογίζουμε το μέγιστο σταθμισμένο σφάλμα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max</m:t>
                            </m:r>
                          </m:e>
                          <m:lim>
                            <m:r>
                              <a:rPr lang="en-US" sz="1600" i="1">
                                <a:latin typeface="Cambria Math"/>
                              </a:rPr>
                              <m:t>𝜔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∈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𝑆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𝐸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l-GR" sz="16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𝜔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</m:func>
                    <m:r>
                      <a:rPr lang="el-GR" sz="1600" i="1">
                        <a:latin typeface="Cambria Math"/>
                      </a:rPr>
                      <m:t>.</m:t>
                    </m:r>
                  </m:oMath>
                </a14:m>
                <a:endParaRPr lang="el-GR" sz="1600" dirty="0"/>
              </a:p>
              <a:p>
                <a:pPr lvl="0" algn="l">
                  <a:buFont typeface="+mj-lt"/>
                  <a:buAutoNum type="arabicPeriod"/>
                </a:pPr>
                <a:r>
                  <a:rPr lang="el-GR" sz="1600" dirty="0"/>
                  <a:t>Αν το θεώρημα εναλλαγής ικανοποιείται, δηλαδή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max</m:t>
                            </m:r>
                          </m:e>
                          <m:lim>
                            <m:r>
                              <a:rPr lang="en-US" sz="1600" i="1">
                                <a:latin typeface="Cambria Math"/>
                              </a:rPr>
                              <m:t>𝜔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∈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𝑆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𝐸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l-GR" sz="16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𝜔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</m:func>
                    <m:r>
                      <a:rPr lang="el-GR" sz="1600" i="1">
                        <a:latin typeface="Cambria Math"/>
                      </a:rPr>
                      <m:t>&lt;</m:t>
                    </m:r>
                    <m:r>
                      <a:rPr lang="en-US" sz="1600" i="1">
                        <a:latin typeface="Cambria Math"/>
                      </a:rPr>
                      <m:t>𝜀</m:t>
                    </m:r>
                    <m:r>
                      <a:rPr lang="el-GR" sz="1600" i="1">
                        <a:latin typeface="Cambria Math"/>
                      </a:rPr>
                      <m:t>,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τότε </a:t>
                </a:r>
                <a:r>
                  <a:rPr lang="el-GR" sz="1600" dirty="0"/>
                  <a:t>η επίλυση </a:t>
                </a:r>
                <a:r>
                  <a:rPr lang="el-GR" sz="1600" dirty="0" smtClean="0"/>
                  <a:t>ολοκληρώθηκε και από το </a:t>
                </a:r>
                <a:r>
                  <a:rPr lang="el-GR" sz="1600" dirty="0"/>
                  <a:t>τρέχον σύνολο </a:t>
                </a:r>
                <a:r>
                  <a:rPr lang="el-GR" sz="1600" dirty="0" smtClean="0"/>
                  <a:t>ακρότατων </a:t>
                </a:r>
                <a:r>
                  <a:rPr lang="el-GR" sz="1600" dirty="0"/>
                  <a:t>συχνοτήτων </a:t>
                </a:r>
                <a:r>
                  <a:rPr lang="el-GR" sz="1600" dirty="0" smtClean="0"/>
                  <a:t>βρίσκουμε </a:t>
                </a:r>
                <a:r>
                  <a:rPr lang="el-GR" sz="1600" dirty="0"/>
                  <a:t>τους συντελεστές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h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του φίλτρου με αντίστροφο </a:t>
                </a:r>
                <a:r>
                  <a:rPr lang="en-US" sz="1600" dirty="0"/>
                  <a:t>D</a:t>
                </a:r>
                <a:r>
                  <a:rPr lang="el-GR" sz="1600" dirty="0"/>
                  <a:t>Τ</a:t>
                </a:r>
                <a:r>
                  <a:rPr lang="en-US" sz="1600" dirty="0"/>
                  <a:t>FT</a:t>
                </a:r>
                <a:r>
                  <a:rPr lang="el-GR" sz="1600" dirty="0"/>
                  <a:t> στη συνάρτηση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600" dirty="0"/>
                  <a:t>.</a:t>
                </a:r>
              </a:p>
              <a:p>
                <a:pPr lvl="0" algn="l">
                  <a:buFont typeface="+mj-lt"/>
                  <a:buAutoNum type="arabicPeriod"/>
                </a:pPr>
                <a:r>
                  <a:rPr lang="el-GR" sz="1600" dirty="0"/>
                  <a:t>Αν το θεώρημα εναλλαγής δεν ικανοποιείται, δηλαδή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600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max</m:t>
                            </m:r>
                          </m:e>
                          <m:lim>
                            <m:r>
                              <a:rPr lang="en-US" sz="1600" i="1">
                                <a:latin typeface="Cambria Math"/>
                              </a:rPr>
                              <m:t>𝜔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∈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𝑆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𝐸</m:t>
                            </m:r>
                            <m:d>
                              <m:dPr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l-GR" sz="16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𝜔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</m:func>
                    <m:r>
                      <a:rPr lang="el-GR" sz="1600" i="1">
                        <a:latin typeface="Cambria Math"/>
                      </a:rPr>
                      <m:t>&gt;</m:t>
                    </m:r>
                    <m:r>
                      <a:rPr lang="en-US" sz="1600" i="1">
                        <a:latin typeface="Cambria Math"/>
                      </a:rPr>
                      <m:t>𝜀</m:t>
                    </m:r>
                  </m:oMath>
                </a14:m>
                <a:r>
                  <a:rPr lang="el-GR" sz="1600" dirty="0"/>
                  <a:t>, τότε </a:t>
                </a:r>
                <a:r>
                  <a:rPr lang="el-GR" sz="1600" dirty="0" smtClean="0"/>
                  <a:t>προσθέτουμε νέες </a:t>
                </a:r>
                <a:r>
                  <a:rPr lang="el-GR" sz="1600" dirty="0"/>
                  <a:t>συχνότητες στα σημεία που η συνάρτηση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600" dirty="0"/>
                  <a:t> έχει τοπικά </a:t>
                </a:r>
                <a:r>
                  <a:rPr lang="el-GR" sz="1600" dirty="0" smtClean="0"/>
                  <a:t>μέγιστα </a:t>
                </a:r>
                <a:r>
                  <a:rPr lang="el-GR" sz="1600" dirty="0"/>
                  <a:t>και επαναλαμβάνουμε τη διαδικασία από το βήμα 2.</a:t>
                </a:r>
              </a:p>
              <a:p>
                <a:pPr algn="l">
                  <a:buFont typeface="+mj-lt"/>
                  <a:buAutoNum type="arabicPeriod"/>
                </a:pPr>
                <a:endParaRPr lang="el-GR" sz="1600" dirty="0"/>
              </a:p>
              <a:p>
                <a:pPr lvl="0" algn="l">
                  <a:buFont typeface="+mj-lt"/>
                  <a:buAutoNum type="arabicPeriod"/>
                </a:pPr>
                <a:endParaRPr lang="el-GR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616624"/>
              </a:xfrm>
              <a:blipFill rotWithShape="1">
                <a:blip r:embed="rId2"/>
                <a:stretch>
                  <a:fillRect l="-296" t="-434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08912" cy="850106"/>
          </a:xfrm>
        </p:spPr>
        <p:txBody>
          <a:bodyPr>
            <a:noAutofit/>
          </a:bodyPr>
          <a:lstStyle/>
          <a:p>
            <a:r>
              <a:rPr lang="el-GR" sz="2400" dirty="0" smtClean="0"/>
              <a:t>Αλγόριθμος </a:t>
            </a:r>
            <a:r>
              <a:rPr lang="el-GR" sz="2400" dirty="0" err="1"/>
              <a:t>Parks–McClellan</a:t>
            </a:r>
            <a:endParaRPr lang="el-GR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39</a:t>
            </a:fld>
            <a:endParaRPr lang="el-G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96864"/>
            <a:ext cx="5992489" cy="1560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063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Εισαγωγή στα Ψηφιακά Φίλτρα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>
                  <a:spcBef>
                    <a:spcPts val="800"/>
                  </a:spcBef>
                  <a:spcAft>
                    <a:spcPts val="800"/>
                  </a:spcAft>
                </a:pPr>
                <a:r>
                  <a:rPr lang="el-GR" sz="1800" dirty="0" smtClean="0"/>
                  <a:t>Αν στην είσοδο ενός ΓΑΚΜ συστήματος με </a:t>
                </a:r>
                <a:r>
                  <a:rPr lang="el-GR" sz="1800" dirty="0"/>
                  <a:t>κρουστική </a:t>
                </a:r>
                <a:r>
                  <a:rPr lang="el-GR" sz="1800" dirty="0" smtClean="0"/>
                  <a:t>απόκριση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r>
                      <a:rPr lang="el-GR" sz="1800" i="1">
                        <a:latin typeface="Cambria Math"/>
                      </a:rPr>
                      <m:t>[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err="1" smtClean="0"/>
                  <a:t>εφαρμο</a:t>
                </a:r>
                <a:r>
                  <a:rPr lang="el-GR" sz="1800" dirty="0" smtClean="0"/>
                  <a:t>-</a:t>
                </a:r>
                <a:r>
                  <a:rPr lang="el-GR" sz="1800" dirty="0" err="1" smtClean="0"/>
                  <a:t>στεί</a:t>
                </a:r>
                <a:r>
                  <a:rPr lang="el-GR" sz="1800" dirty="0" smtClean="0"/>
                  <a:t> μία </a:t>
                </a:r>
                <a:r>
                  <a:rPr lang="el-GR" sz="1800" dirty="0"/>
                  <a:t>μιγαδική εκθετική </a:t>
                </a:r>
                <a:r>
                  <a:rPr lang="el-GR" sz="1800" dirty="0" smtClean="0"/>
                  <a:t>ακολουθία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𝛢</m:t>
                        </m:r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𝑗𝑛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l-GR" sz="1800" i="1">
                        <a:latin typeface="Cambria Math"/>
                      </a:rPr>
                      <m:t>,</m:t>
                    </m:r>
                  </m:oMath>
                </a14:m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−∞&lt;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&lt;+∞</m:t>
                    </m:r>
                  </m:oMath>
                </a14:m>
                <a:r>
                  <a:rPr lang="el-GR" sz="1800" dirty="0"/>
                  <a:t>, ψηφιακής συχνότητας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, τότε η έξοδος </a:t>
                </a:r>
                <a:r>
                  <a:rPr lang="el-GR" sz="1800" dirty="0" smtClean="0"/>
                  <a:t>υπολογίζεται </a:t>
                </a:r>
                <a:r>
                  <a:rPr lang="el-GR" sz="1800" dirty="0"/>
                  <a:t>από </a:t>
                </a:r>
                <a:r>
                  <a:rPr lang="el-GR" sz="1800" dirty="0" smtClean="0"/>
                  <a:t>τη συνέλιξη:</a:t>
                </a:r>
              </a:p>
              <a:p>
                <a:pPr marL="0" indent="0" algn="l">
                  <a:spcBef>
                    <a:spcPts val="800"/>
                  </a:spcBef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𝛢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𝑗𝑛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  <m:nary>
                        <m:naryPr>
                          <m:chr m:val="∑"/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800"/>
                  </a:spcBef>
                  <a:spcAft>
                    <a:spcPts val="800"/>
                  </a:spcAft>
                </a:pP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/>
                  <a:t> ονομάζεται </a:t>
                </a:r>
                <a:r>
                  <a:rPr lang="el-GR" sz="1800" b="1" dirty="0"/>
                  <a:t>απόκριση συχνότητας </a:t>
                </a:r>
                <a:r>
                  <a:rPr lang="el-GR" sz="1800" dirty="0" smtClean="0"/>
                  <a:t>και </a:t>
                </a:r>
                <a:r>
                  <a:rPr lang="el-GR" sz="1800" dirty="0"/>
                  <a:t>υπολογίζεται από τον </a:t>
                </a:r>
                <a:r>
                  <a:rPr lang="en-US" sz="1800" dirty="0"/>
                  <a:t>DTFT</a:t>
                </a:r>
                <a:r>
                  <a:rPr lang="el-GR" sz="1800" dirty="0"/>
                  <a:t> της κρουστικής </a:t>
                </a:r>
                <a:r>
                  <a:rPr lang="el-GR" sz="1800" dirty="0" smtClean="0"/>
                  <a:t>απόκρισης</a:t>
                </a:r>
                <a:r>
                  <a:rPr lang="el-GR" sz="1800" dirty="0"/>
                  <a:t>:</a:t>
                </a:r>
                <a:endParaRPr lang="el-GR" sz="1800" dirty="0" smtClean="0"/>
              </a:p>
              <a:p>
                <a:pPr marL="0" indent="0" algn="l">
                  <a:spcBef>
                    <a:spcPts val="800"/>
                  </a:spcBef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h</m:t>
                          </m:r>
                          <m:r>
                            <a:rPr lang="en-US" sz="1800" i="1">
                              <a:latin typeface="Cambria Math"/>
                            </a:rPr>
                            <m:t>[</m:t>
                          </m:r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]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800"/>
                  </a:spcBef>
                  <a:spcAft>
                    <a:spcPts val="800"/>
                  </a:spcAft>
                </a:pPr>
                <a:r>
                  <a:rPr lang="el-GR" sz="1800" dirty="0" smtClean="0"/>
                  <a:t>Η απόκριση συχνότητας μπορεί να </a:t>
                </a:r>
                <a:r>
                  <a:rPr lang="el-GR" sz="1800" dirty="0"/>
                  <a:t>γραφεί σε πολική μορφή (μέτρο, φάση) ως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800"/>
                  </a:spcBef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𝐻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algn="l">
                  <a:spcBef>
                    <a:spcPts val="800"/>
                  </a:spcBef>
                  <a:spcAft>
                    <a:spcPts val="800"/>
                  </a:spcAft>
                </a:pPr>
                <a:r>
                  <a:rPr lang="el-GR" sz="1800" dirty="0" smtClean="0"/>
                  <a:t>Τα διαγράμματά </a:t>
                </a:r>
                <a:r>
                  <a:rPr lang="el-GR" sz="1800" dirty="0"/>
                  <a:t>τους </a:t>
                </a:r>
                <a:r>
                  <a:rPr lang="el-GR" sz="1800" dirty="0" smtClean="0"/>
                  <a:t>(συνήθως εκφρασμένα σε </a:t>
                </a:r>
                <a:r>
                  <a:rPr lang="en-US" sz="1800" dirty="0" smtClean="0"/>
                  <a:t>dB)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τα </a:t>
                </a:r>
                <a:r>
                  <a:rPr lang="el-GR" sz="1800" b="1" dirty="0"/>
                  <a:t>φάσματα πλάτους </a:t>
                </a:r>
                <a:r>
                  <a:rPr lang="el-GR" sz="1800" dirty="0"/>
                  <a:t>(μέτρου) και </a:t>
                </a:r>
                <a:r>
                  <a:rPr lang="el-GR" sz="1800" b="1" dirty="0"/>
                  <a:t>φάσης</a:t>
                </a:r>
                <a:r>
                  <a:rPr lang="el-GR" sz="1800" dirty="0"/>
                  <a:t>, </a:t>
                </a:r>
                <a:r>
                  <a:rPr lang="el-GR" sz="1800" dirty="0" smtClean="0"/>
                  <a:t>αντίστοιχα.</a:t>
                </a: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2922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 err="1" smtClean="0"/>
              <a:t>Ισοκυματική</a:t>
            </a:r>
            <a:r>
              <a:rPr lang="el-GR" dirty="0" smtClean="0"/>
              <a:t> Μέθοδο</a:t>
            </a:r>
            <a:r>
              <a:rPr lang="el-GR" dirty="0"/>
              <a:t>ς</a:t>
            </a:r>
            <a:endParaRPr lang="el-GR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621904" y="966738"/>
                <a:ext cx="8064896" cy="5616624"/>
              </a:xfrm>
            </p:spPr>
            <p:txBody>
              <a:bodyPr>
                <a:normAutofit/>
              </a:bodyPr>
              <a:lstStyle/>
              <a:p>
                <a:pPr marL="285750" indent="-28575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/>
                  <a:t>Ο αλγόριθμος κρατά σταθερές τις ποσότητες </a:t>
                </a:r>
                <a14:m>
                  <m:oMath xmlns:m="http://schemas.openxmlformats.org/officeDocument/2006/math">
                    <m:r>
                      <a:rPr lang="el-GR" sz="1600" i="1" dirty="0">
                        <a:latin typeface="Cambria Math"/>
                      </a:rPr>
                      <m:t>𝛮</m:t>
                    </m:r>
                  </m:oMath>
                </a14:m>
                <a:r>
                  <a:rPr lang="el-GR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 dirty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:r>
                  <a:rPr lang="el-GR" sz="1600" dirty="0"/>
                  <a:t>και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600" i="1" dirty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:r>
                  <a:rPr lang="el-GR" sz="1600" dirty="0"/>
                  <a:t>με σκοπό να ελέγχει τα όρια </a:t>
                </a:r>
                <a:br>
                  <a:rPr lang="el-GR" sz="1600" dirty="0"/>
                </a:br>
                <a:r>
                  <a:rPr lang="el-GR" sz="1600" dirty="0"/>
                  <a:t>των ζωνών και επιτρέπει τη μεταβολή 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 dirty="0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600" i="1" dirty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6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 dirty="0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600" i="1" dirty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600" dirty="0"/>
                  <a:t>.</a:t>
                </a:r>
              </a:p>
              <a:p>
                <a:pPr marL="285750" indent="-28575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/>
                  <a:t>Ο σχεδιαστής μπορεί να γνωρίζει εκ των </a:t>
                </a:r>
                <a:r>
                  <a:rPr lang="el-GR" sz="1600" dirty="0" smtClean="0"/>
                  <a:t>προτέρων </a:t>
                </a:r>
                <a:r>
                  <a:rPr lang="el-GR" sz="1600" dirty="0"/>
                  <a:t>το πλήθος  των συντελεστών </a:t>
                </a:r>
                <a:br>
                  <a:rPr lang="el-GR" sz="1600" dirty="0"/>
                </a:br>
                <a:r>
                  <a:rPr lang="el-GR" sz="1600" dirty="0"/>
                  <a:t>που απαιτούνται.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Με τον αλγόριθμο βελτιστοποίησης </a:t>
                </a:r>
                <a:r>
                  <a:rPr lang="el-GR" sz="1600" b="1" dirty="0" err="1" smtClean="0"/>
                  <a:t>Park</a:t>
                </a:r>
                <a:r>
                  <a:rPr lang="el-GR" sz="1600" dirty="0" smtClean="0"/>
                  <a:t> - </a:t>
                </a:r>
                <a:r>
                  <a:rPr lang="el-GR" sz="1600" b="1" dirty="0" err="1" smtClean="0"/>
                  <a:t>McClellan</a:t>
                </a:r>
                <a:r>
                  <a:rPr lang="el-GR" sz="1600" b="1" dirty="0" smtClean="0"/>
                  <a:t>:</a:t>
                </a:r>
                <a:r>
                  <a:rPr lang="el-GR" sz="1600" dirty="0"/>
                  <a:t> 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Υποθέτουμε ότι </a:t>
                </a:r>
                <a:r>
                  <a:rPr lang="el-GR" sz="1600" dirty="0"/>
                  <a:t>τα ακρότατα συχνοτήτων </a:t>
                </a:r>
                <a:r>
                  <a:rPr lang="el-GR" sz="1600" dirty="0" smtClean="0"/>
                  <a:t>(</a:t>
                </a:r>
                <a:r>
                  <a:rPr lang="en-US" sz="1600" dirty="0" smtClean="0"/>
                  <a:t>extrema</a:t>
                </a:r>
                <a:r>
                  <a:rPr lang="el-GR" sz="1600" dirty="0" smtClean="0"/>
                  <a:t>) είναι </a:t>
                </a:r>
                <a:r>
                  <a:rPr lang="el-GR" sz="1600" dirty="0"/>
                  <a:t>ομοιόμορφα τοποθετημένα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στις </a:t>
                </a:r>
                <a:r>
                  <a:rPr lang="el-GR" sz="1600" dirty="0"/>
                  <a:t>ζώνες διέλευσης και αποκοπής.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 smtClean="0"/>
                  <a:t>Εκτελούμε </a:t>
                </a:r>
                <a:r>
                  <a:rPr lang="el-GR" sz="1600" dirty="0" err="1" smtClean="0"/>
                  <a:t>πολυωνυμική</a:t>
                </a:r>
                <a:r>
                  <a:rPr lang="el-GR" sz="1600" dirty="0" smtClean="0"/>
                  <a:t> </a:t>
                </a:r>
                <a:r>
                  <a:rPr lang="el-GR" sz="1600" dirty="0"/>
                  <a:t>παρεμβολή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και επαναπροσδιορίζουμε τις </a:t>
                </a:r>
                <a:r>
                  <a:rPr lang="el-GR" sz="1600" dirty="0"/>
                  <a:t>θέσεις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των τοπικών </a:t>
                </a:r>
                <a:r>
                  <a:rPr lang="el-GR" sz="1600" dirty="0"/>
                  <a:t>ακρότατων.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600" dirty="0"/>
                  <a:t>Μετακινούμε τα ακρότατα σε νέες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θέσεις και επαναλαμβάνουμε </a:t>
                </a:r>
                <a:r>
                  <a:rPr lang="el-GR" sz="1600" dirty="0"/>
                  <a:t>μέχρι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τα </a:t>
                </a:r>
                <a:r>
                  <a:rPr lang="el-GR" sz="1600" dirty="0"/>
                  <a:t>ακρότατα </a:t>
                </a:r>
                <a:r>
                  <a:rPr lang="el-GR" sz="1600" dirty="0" smtClean="0"/>
                  <a:t>να </a:t>
                </a:r>
                <a:r>
                  <a:rPr lang="el-GR" sz="1600" dirty="0"/>
                  <a:t>σταματήσουν να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μετακινούνται.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1904" y="966738"/>
                <a:ext cx="8064896" cy="5616624"/>
              </a:xfrm>
              <a:blipFill rotWithShape="1">
                <a:blip r:embed="rId2"/>
                <a:stretch>
                  <a:fillRect l="-378" t="-434" r="-45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40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11\Figure_11.11.jpg"/>
          <p:cNvPicPr/>
          <p:nvPr/>
        </p:nvPicPr>
        <p:blipFill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4325391" cy="29089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34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 smtClean="0"/>
              <a:t>Προσδιορισμός τάξης φίλτρου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621904" y="966738"/>
                <a:ext cx="8064896" cy="5616624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/>
                  <a:t>Ο προσδιορισμός της κατάλληλης τάξης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/>
                  <a:t> του FIR φίλτρου είναι το αρχικό βήμα για τον σχεδιασμό του φίλτρου.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FIR φίλτρα γραμμικής φάσης έχουν προταθεί διάφοροι εμπειρικοί τύποι. </a:t>
                </a:r>
                <a:r>
                  <a:rPr lang="el-GR" sz="1800" dirty="0" smtClean="0"/>
                  <a:t>Ο </a:t>
                </a:r>
                <a:r>
                  <a:rPr lang="el-GR" sz="1800" dirty="0"/>
                  <a:t>απλούστερος είναι ο τύπος </a:t>
                </a:r>
                <a:r>
                  <a:rPr lang="el-GR" sz="1800" dirty="0" err="1" smtClean="0"/>
                  <a:t>Kaiser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𝑁</m:t>
                      </m:r>
                      <m:r>
                        <a:rPr lang="el-GR" sz="18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>
                              <a:latin typeface="Cambria Math"/>
                            </a:rPr>
                            <m:t>20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10</m:t>
                                  </m:r>
                                </m:sub>
                              </m:sSub>
                            </m:fName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l-GR" sz="18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𝛿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l-GR" sz="18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𝛿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rad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−13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2.285 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l-GR" sz="1800" dirty="0"/>
              </a:p>
              <a:p>
                <a:pPr marL="285750" indent="-285750"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Στη </a:t>
                </a:r>
                <a:r>
                  <a:rPr lang="el-GR" sz="1800" dirty="0"/>
                  <a:t>βιβλιογραφία αναφέρονται και άλλοι προσεγγιστικοί τύποι υπολογισμού της </a:t>
                </a:r>
                <a:r>
                  <a:rPr lang="el-GR" sz="1800" dirty="0" smtClean="0"/>
                  <a:t>τάξης.</a:t>
                </a:r>
              </a:p>
              <a:p>
                <a:pPr marL="285750" indent="-285750"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Κατά </a:t>
                </a:r>
                <a:r>
                  <a:rPr lang="el-GR" sz="1800" dirty="0"/>
                  <a:t>την έναρξη του αλγόριθμου </a:t>
                </a:r>
                <a:r>
                  <a:rPr lang="en-US" sz="1800" dirty="0"/>
                  <a:t>Parks </a:t>
                </a:r>
                <a:r>
                  <a:rPr lang="el-GR" sz="1800" dirty="0"/>
                  <a:t>- </a:t>
                </a:r>
                <a:r>
                  <a:rPr lang="en-US" sz="1800" dirty="0"/>
                  <a:t>McClellan</a:t>
                </a:r>
                <a:r>
                  <a:rPr lang="el-GR" sz="1800" dirty="0"/>
                  <a:t> δίνεται μία αρχική τιμή στην τάξη του φίλτρου, η οποία στη συνέχεια ενδέχεται να αλλάξει καθώς η τάξη συνδέεται αντιστρόφως ανάλογα με το μέγιστο σταθμισμένο </a:t>
                </a:r>
                <a:r>
                  <a:rPr lang="el-GR" sz="1800" dirty="0" smtClean="0"/>
                  <a:t>σφάλμα.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1904" y="966738"/>
                <a:ext cx="8064896" cy="5616624"/>
              </a:xfrm>
              <a:blipFill rotWithShape="1">
                <a:blip r:embed="rId2"/>
                <a:stretch>
                  <a:fillRect l="-454" t="-651" r="-105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41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888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4000" dirty="0" smtClean="0"/>
              <a:t>Δομές Υλοποίησης </a:t>
            </a:r>
            <a:r>
              <a:rPr lang="en-US" sz="4000" dirty="0" smtClean="0"/>
              <a:t>FIR </a:t>
            </a:r>
            <a:r>
              <a:rPr lang="el-GR" sz="4000" dirty="0" smtClean="0"/>
              <a:t>Φίλτρων</a:t>
            </a:r>
            <a:endParaRPr lang="el-G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800100" lvl="1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400" dirty="0"/>
              <a:t>Ευθεία μορφή</a:t>
            </a:r>
          </a:p>
          <a:p>
            <a:pPr marL="800100" lvl="1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400" dirty="0"/>
              <a:t>Μορφή καταρράκτη</a:t>
            </a:r>
          </a:p>
          <a:p>
            <a:pPr marL="800100" lvl="1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400" dirty="0"/>
              <a:t>Μορφή πλέγματος (</a:t>
            </a:r>
            <a:r>
              <a:rPr lang="en-US" sz="2400" dirty="0"/>
              <a:t>Lattice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009327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850106"/>
          </a:xfrm>
        </p:spPr>
        <p:txBody>
          <a:bodyPr>
            <a:noAutofit/>
          </a:bodyPr>
          <a:lstStyle/>
          <a:p>
            <a:r>
              <a:rPr lang="el-GR" dirty="0" smtClean="0"/>
              <a:t>Δομές υλοποίησης </a:t>
            </a:r>
            <a:r>
              <a:rPr lang="en-US" dirty="0" smtClean="0"/>
              <a:t>FIR </a:t>
            </a:r>
            <a:r>
              <a:rPr lang="el-GR" dirty="0" smtClean="0"/>
              <a:t>φίλτρων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/>
                  <a:t>Είναι σχηματικά διαγράμματα για τους διαφορετικούς αλλά ισοδύναμους τρόπους που μπορεί να οργανωθεί η συνάρτηση μεταφοράς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𝑧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  <a:endParaRPr lang="el-GR" sz="1800" b="1" dirty="0" smtClean="0"/>
              </a:p>
              <a:p>
                <a:pPr lvl="0"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 smtClean="0"/>
                  <a:t>Ευθεία </a:t>
                </a:r>
                <a:r>
                  <a:rPr lang="el-GR" sz="1800" b="1" dirty="0"/>
                  <a:t>Μορφή</a:t>
                </a:r>
                <a:r>
                  <a:rPr lang="el-GR" sz="1800" dirty="0"/>
                  <a:t>:  </a:t>
                </a:r>
                <a:r>
                  <a:rPr lang="el-GR" sz="1800" dirty="0" smtClean="0"/>
                  <a:t>Προκύπτει </a:t>
                </a:r>
                <a:r>
                  <a:rPr lang="el-GR" sz="1800" dirty="0"/>
                  <a:t>από την άμεση εφαρμογή της ΓΕΔΣΣ σε διάγραμμα βαθμίδων</a:t>
                </a:r>
                <a:r>
                  <a:rPr lang="el-GR" sz="1800" dirty="0" smtClean="0"/>
                  <a:t>.</a:t>
                </a:r>
              </a:p>
              <a:p>
                <a:pPr lvl="0"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 smtClean="0"/>
                  <a:t>Μορφή Καταρράκτη</a:t>
                </a:r>
                <a:r>
                  <a:rPr lang="el-GR" sz="1800" dirty="0" smtClean="0"/>
                  <a:t>: Η συνάρτηση μεταφοράς παραγοντοποιείται σε μικρότερα τμήματα δεύτερης τάξης. Κάθε τμήμα υλοποιείται σε ευθεία μορφή και το συνολικό σύστημα προκύπτει από τη συνένωση των επιμέρους τμημάτων.</a:t>
                </a:r>
                <a:endParaRPr lang="el-GR" sz="1800" dirty="0"/>
              </a:p>
              <a:p>
                <a:pPr lvl="0"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/>
                  <a:t>Γραμμικής φάσης</a:t>
                </a:r>
                <a:r>
                  <a:rPr lang="el-GR" sz="1800" dirty="0"/>
                  <a:t>: Όταν η κρουστική απόκριση ικανοποιεί κάποιες </a:t>
                </a:r>
                <a:r>
                  <a:rPr lang="el-GR" sz="1800" dirty="0" smtClean="0"/>
                  <a:t>ιδιότητες </a:t>
                </a:r>
                <a:r>
                  <a:rPr lang="el-GR" sz="1800" dirty="0"/>
                  <a:t>συμμετρίας τότε η φάση του συστήματος είναι γραμμική. Λόγω της συμμετρίας μειώνεται το πλήθος των απαιτούμενων υπολογισμών</a:t>
                </a:r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lvl="0"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/>
                  <a:t>Δειγματοληψίας συχνότητας</a:t>
                </a:r>
                <a:r>
                  <a:rPr lang="el-GR" sz="1800" dirty="0"/>
                  <a:t>: Βασίζεται στον υπολογισμό </a:t>
                </a:r>
                <a:r>
                  <a:rPr lang="en-US" sz="1800" dirty="0"/>
                  <a:t>DFT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r>
                      <a:rPr lang="el-GR" sz="1800" i="1">
                        <a:latin typeface="Cambria Math"/>
                      </a:rPr>
                      <m:t>[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l-GR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/>
                  <a:t>  της κρουστικής </a:t>
                </a:r>
                <a:r>
                  <a:rPr lang="el-GR" sz="1800" dirty="0" smtClean="0"/>
                  <a:t>απόκρισης.</a:t>
                </a:r>
                <a:endParaRPr lang="el-GR" sz="1800" dirty="0"/>
              </a:p>
            </p:txBody>
          </p:sp>
        </mc:Choice>
        <mc:Fallback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  <a:blipFill rotWithShape="1">
                <a:blip r:embed="rId2"/>
                <a:stretch>
                  <a:fillRect l="-674" t="-651" r="-44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00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850106"/>
          </a:xfrm>
        </p:spPr>
        <p:txBody>
          <a:bodyPr>
            <a:noAutofit/>
          </a:bodyPr>
          <a:lstStyle/>
          <a:p>
            <a:r>
              <a:rPr lang="el-GR" dirty="0" smtClean="0"/>
              <a:t>Ευθεία Μορφή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Για φίλτρο τάξης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𝛭</m:t>
                    </m:r>
                    <m:r>
                      <a:rPr lang="el-GR" sz="1800" i="1" dirty="0">
                        <a:latin typeface="Cambria Math"/>
                      </a:rPr>
                      <m:t>+1</m:t>
                    </m:r>
                    <m:r>
                      <a:rPr lang="el-GR" sz="1800" b="0" i="0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και με συνάρτηση μεταφοράς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  <m:r>
                          <a:rPr lang="el-GR" sz="18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𝑀</m:t>
                        </m:r>
                      </m:sup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𝑚</m:t>
                            </m:r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𝑚</m:t>
                            </m:r>
                          </m:sup>
                        </m:sSup>
                      </m:e>
                    </m:nary>
                  </m:oMath>
                </a14:m>
                <a:r>
                  <a:rPr lang="el-GR" sz="1800" dirty="0" smtClean="0"/>
                  <a:t> </a:t>
                </a:r>
                <a:br>
                  <a:rPr lang="el-GR" sz="1800" dirty="0" smtClean="0"/>
                </a:br>
                <a:r>
                  <a:rPr lang="el-GR" sz="1800" dirty="0" smtClean="0"/>
                  <a:t>το </a:t>
                </a:r>
                <a:r>
                  <a:rPr lang="el-GR" sz="1800" dirty="0"/>
                  <a:t>πλήθος υπολογισμών στην ευθεία </a:t>
                </a:r>
                <a:r>
                  <a:rPr lang="el-GR" sz="1800" dirty="0" smtClean="0"/>
                  <a:t>μορφή, είναι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lvl="0" algn="l"/>
                <a:r>
                  <a:rPr lang="el-GR" sz="1800" dirty="0"/>
                  <a:t>Πολλαπλασιασμοί: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𝑀</m:t>
                    </m:r>
                    <m:r>
                      <a:rPr lang="el-GR" sz="1800" i="1">
                        <a:latin typeface="Cambria Math"/>
                      </a:rPr>
                      <m:t>+1</m:t>
                    </m:r>
                  </m:oMath>
                </a14:m>
                <a:r>
                  <a:rPr lang="el-GR" sz="1800" dirty="0"/>
                  <a:t> για κάθε δείγμα εξόδου</a:t>
                </a:r>
              </a:p>
              <a:p>
                <a:pPr lvl="0" algn="l"/>
                <a:r>
                  <a:rPr lang="el-GR" sz="1800" dirty="0"/>
                  <a:t>Προσθέσεις:	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𝑀</m:t>
                    </m:r>
                  </m:oMath>
                </a14:m>
                <a:r>
                  <a:rPr lang="el-GR" sz="1800" dirty="0"/>
                  <a:t> για κάθε δείγμα εξόδου</a:t>
                </a:r>
              </a:p>
              <a:p>
                <a:pPr lvl="0" algn="l"/>
                <a:r>
                  <a:rPr lang="el-GR" sz="1800" dirty="0"/>
                  <a:t>Καθυστερήσεις</a:t>
                </a:r>
                <a:r>
                  <a:rPr lang="en-US" sz="1800" dirty="0"/>
                  <a:t>: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𝑀</m:t>
                    </m:r>
                  </m:oMath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Αν υπάρχουν συμμετρίες στην κρουστική απόκριση,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πλήθος των πράξεων μπορεί να μειωθεί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ctr">
                  <a:buNone/>
                </a:pPr>
                <a:r>
                  <a:rPr lang="el-GR" sz="1800" dirty="0"/>
                  <a:t>Δομή </a:t>
                </a:r>
                <a:r>
                  <a:rPr lang="en-US" sz="1800" dirty="0"/>
                  <a:t>FIR</a:t>
                </a:r>
                <a:r>
                  <a:rPr lang="el-GR" sz="1800" dirty="0"/>
                  <a:t> συστήματος σε ευθεία μορφή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  <a:blipFill rotWithShape="1">
                <a:blip r:embed="rId2"/>
                <a:stretch>
                  <a:fillRect l="-674" t="-7709" b="-10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44</a:t>
            </a:fld>
            <a:endParaRPr lang="el-GR"/>
          </a:p>
        </p:txBody>
      </p:sp>
      <p:pic>
        <p:nvPicPr>
          <p:cNvPr id="6" name="Picture 5" descr="C:\Users\mparask\Dropbox\4_Personal\2_my_Publications\3_BOOKS\DSP\FIGURES\PROCESSED\K08\Figure_8.1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005064"/>
            <a:ext cx="5420116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00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850106"/>
          </a:xfrm>
        </p:spPr>
        <p:txBody>
          <a:bodyPr>
            <a:noAutofit/>
          </a:bodyPr>
          <a:lstStyle/>
          <a:p>
            <a:r>
              <a:rPr lang="el-GR" dirty="0" smtClean="0"/>
              <a:t>Άσκηση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(α) Να </a:t>
                </a:r>
                <a:r>
                  <a:rPr lang="el-GR" sz="1800" dirty="0"/>
                  <a:t>σχεδιαστεί η ευθεία μορφή του </a:t>
                </a:r>
                <a:r>
                  <a:rPr lang="en-US" sz="1800" dirty="0"/>
                  <a:t>FIR</a:t>
                </a:r>
                <a:r>
                  <a:rPr lang="el-GR" sz="1800" dirty="0"/>
                  <a:t> συστήματος με κρουστική απόκριση</a:t>
                </a:r>
                <a:r>
                  <a:rPr lang="el-GR" sz="1800" dirty="0" smtClean="0"/>
                  <a:t>:</a:t>
                </a: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h</m:t>
                      </m:r>
                      <m:r>
                        <a:rPr lang="en-US" sz="1800" i="1">
                          <a:latin typeface="Cambria Math"/>
                        </a:rPr>
                        <m:t>[</m:t>
                      </m:r>
                      <m:r>
                        <a:rPr lang="en-US" sz="1800" i="1">
                          <a:latin typeface="Cambria Math"/>
                        </a:rPr>
                        <m:t>𝑛</m:t>
                      </m:r>
                      <m:r>
                        <a:rPr lang="en-US" sz="1800" i="1">
                          <a:latin typeface="Cambria Math"/>
                        </a:rPr>
                        <m:t>]=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0≤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≤5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i="1" u="sng" dirty="0" smtClean="0"/>
                  <a:t>Απάντηση</a:t>
                </a:r>
                <a:r>
                  <a:rPr lang="el-GR" sz="1800" i="1" u="sng" dirty="0"/>
                  <a:t>:</a:t>
                </a:r>
                <a:r>
                  <a:rPr lang="el-GR" sz="1800" i="1" dirty="0"/>
                  <a:t> </a:t>
                </a:r>
                <a:r>
                  <a:rPr lang="el-GR" sz="1800" dirty="0"/>
                  <a:t>(α) Η κρουστική απόκριση γράφεται</a:t>
                </a:r>
                <a:r>
                  <a:rPr lang="el-GR" sz="1800" dirty="0" smtClean="0"/>
                  <a:t>:</a:t>
                </a:r>
                <a:r>
                  <a:rPr lang="el-GR" sz="1800" dirty="0"/>
                  <a:t> 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h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−6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𝑎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4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5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</a:t>
                </a:r>
                <a:r>
                  <a:rPr lang="el-GR" sz="1800" dirty="0"/>
                  <a:t>την οποία προκύπτει ότι το διάγραμμα βαθμίδων ευθείας μορφής είναι</a:t>
                </a:r>
                <a:r>
                  <a:rPr lang="el-GR" sz="1800" dirty="0" smtClean="0"/>
                  <a:t>: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Δομή </a:t>
                </a:r>
                <a:r>
                  <a:rPr lang="en-US" sz="1800" dirty="0"/>
                  <a:t>FIR</a:t>
                </a:r>
                <a:r>
                  <a:rPr lang="el-GR" sz="1800" dirty="0"/>
                  <a:t> συστήματος σε ευθεία μορφή (Ν=6)</a:t>
                </a:r>
              </a:p>
            </p:txBody>
          </p:sp>
        </mc:Choice>
        <mc:Fallback xmlns=""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  <a:blipFill rotWithShape="1">
                <a:blip r:embed="rId2"/>
                <a:stretch>
                  <a:fillRect l="-674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45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08\Figure_8.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077072"/>
            <a:ext cx="5256584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567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850106"/>
          </a:xfrm>
        </p:spPr>
        <p:txBody>
          <a:bodyPr>
            <a:noAutofit/>
          </a:bodyPr>
          <a:lstStyle/>
          <a:p>
            <a:r>
              <a:rPr lang="el-GR" dirty="0" smtClean="0"/>
              <a:t>Άσκηση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(β) Να υπολογιστεί το πλήθος των πολλαπλασιασμών και των προσθέσεων που απαιτούνται για τον υπολογισμό κάθε δείγματος εξόδου καθώς και το πλήθος των </a:t>
                </a:r>
                <a:r>
                  <a:rPr lang="el-GR" sz="1800" dirty="0" err="1" smtClean="0"/>
                  <a:t>καταχωρητών</a:t>
                </a:r>
                <a:r>
                  <a:rPr lang="el-GR" sz="1800" dirty="0" smtClean="0"/>
                  <a:t> καθυστέρησης.</a:t>
                </a:r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i="1" u="sng" dirty="0" smtClean="0"/>
                  <a:t>Απάντηση</a:t>
                </a:r>
                <a:r>
                  <a:rPr lang="el-GR" sz="1800" i="1" u="sng" dirty="0"/>
                  <a:t>:</a:t>
                </a:r>
                <a:r>
                  <a:rPr lang="el-GR" sz="1800" i="1" dirty="0"/>
                  <a:t> </a:t>
                </a:r>
                <a:r>
                  <a:rPr lang="el-GR" sz="1800" dirty="0"/>
                  <a:t> (β) Από το διάγραμμα βαθμίδων προκύπτει ότι το πλήθος υπολογισμών στην ευθεία μορφή είναι:</a:t>
                </a:r>
              </a:p>
              <a:p>
                <a:pPr marL="0" indent="0">
                  <a:buNone/>
                </a:pPr>
                <a:r>
                  <a:rPr lang="el-GR" sz="1800" dirty="0"/>
                  <a:t> </a:t>
                </a:r>
              </a:p>
              <a:p>
                <a:pPr lvl="0"/>
                <a:r>
                  <a:rPr lang="el-GR" sz="1800" dirty="0"/>
                  <a:t>Πολλαπλασιασμοί:	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6</m:t>
                    </m:r>
                  </m:oMath>
                </a14:m>
                <a:r>
                  <a:rPr lang="el-GR" sz="1800" dirty="0"/>
                  <a:t> για κάθε δείγμα εξόδου</a:t>
                </a:r>
              </a:p>
              <a:p>
                <a:pPr lvl="0"/>
                <a:r>
                  <a:rPr lang="el-GR" sz="1800" dirty="0"/>
                  <a:t>Προσθέσεις</a:t>
                </a:r>
                <a:r>
                  <a:rPr lang="en-US" sz="1800" dirty="0"/>
                  <a:t>:	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5</m:t>
                    </m:r>
                  </m:oMath>
                </a14:m>
                <a:r>
                  <a:rPr lang="en-US" sz="1800" dirty="0"/>
                  <a:t> </a:t>
                </a:r>
                <a:r>
                  <a:rPr lang="en-US" sz="1800" dirty="0" err="1"/>
                  <a:t>γι</a:t>
                </a:r>
                <a:r>
                  <a:rPr lang="en-US" sz="1800" dirty="0"/>
                  <a:t>α κάθε δείγμα εξόδου</a:t>
                </a:r>
                <a:endParaRPr lang="el-GR" sz="1800" dirty="0"/>
              </a:p>
              <a:p>
                <a:pPr lvl="0"/>
                <a:r>
                  <a:rPr lang="el-GR" sz="1800" dirty="0"/>
                  <a:t>Καθυστερήσεις</a:t>
                </a:r>
                <a:r>
                  <a:rPr lang="en-US" sz="1800" dirty="0"/>
                  <a:t>: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5</m:t>
                    </m:r>
                  </m:oMath>
                </a14:m>
                <a:endParaRPr lang="el-GR" sz="1800" dirty="0"/>
              </a:p>
              <a:p>
                <a:pPr lvl="0"/>
                <a:endParaRPr lang="el-GR" sz="1800" dirty="0"/>
              </a:p>
              <a:p>
                <a:pPr lvl="0"/>
                <a:endParaRPr lang="el-GR" sz="1800" dirty="0"/>
              </a:p>
              <a:p>
                <a:pPr marL="0" indent="0">
                  <a:buNone/>
                </a:pPr>
                <a:r>
                  <a:rPr lang="el-GR" sz="1800" dirty="0"/>
                  <a:t> </a:t>
                </a:r>
              </a:p>
              <a:p>
                <a:pPr marL="0" indent="0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  <a:blipFill rotWithShape="1">
                <a:blip r:embed="rId2"/>
                <a:stretch>
                  <a:fillRect l="-674" t="-651" r="-59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46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4167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850106"/>
          </a:xfrm>
        </p:spPr>
        <p:txBody>
          <a:bodyPr>
            <a:noAutofit/>
          </a:bodyPr>
          <a:lstStyle/>
          <a:p>
            <a:r>
              <a:rPr lang="el-GR" dirty="0" smtClean="0"/>
              <a:t>Μορφή Καταρράκτη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η κρουστική απόκριση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r>
                      <a:rPr lang="el-GR" sz="1800" i="1">
                        <a:latin typeface="Cambria Math"/>
                      </a:rPr>
                      <m:t>[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/>
                  <a:t> είναι πραγματική ακολουθία τότε η συνάρτηση μεταφοράς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μπορεί να γραφεί σαν γινόμενο παραγόντων δεύτερης τάξης με πραγματικούς συντελεστές. </a:t>
                </a:r>
                <a:r>
                  <a:rPr lang="el-GR" sz="1800" dirty="0" smtClean="0"/>
                  <a:t>Συγκεκριμένα </a:t>
                </a:r>
                <a:r>
                  <a:rPr lang="el-GR" sz="1800" dirty="0"/>
                  <a:t>και 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𝑁</m:t>
                    </m:r>
                  </m:oMath>
                </a14:m>
                <a:r>
                  <a:rPr lang="el-GR" sz="1800" dirty="0"/>
                  <a:t> άρτιο, έχουμε: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nary>
                        <m:naryPr>
                          <m:chr m:val="∏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𝛮</m:t>
                          </m:r>
                          <m:r>
                            <a:rPr lang="el-GR" sz="1800" i="1">
                              <a:latin typeface="Cambria Math"/>
                            </a:rPr>
                            <m:t>/2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1+</m:t>
                          </m:r>
                          <m:r>
                            <a:rPr lang="en-US" sz="1800" i="1">
                              <a:latin typeface="Cambria Math"/>
                            </a:rPr>
                            <m:t>𝐵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,1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𝐵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,2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𝐵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  <m:r>
                          <a:rPr lang="el-GR" sz="1800" i="1">
                            <a:latin typeface="Cambria Math"/>
                          </a:rPr>
                          <m:t>,1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,</m:t>
                    </m:r>
                    <m:r>
                      <a:rPr lang="en-US" sz="1800" i="1">
                        <a:latin typeface="Cambria Math"/>
                      </a:rPr>
                      <m:t>𝐵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  <m:r>
                          <a:rPr lang="el-GR" sz="1800" i="1">
                            <a:latin typeface="Cambria Math"/>
                          </a:rPr>
                          <m:t>,2</m:t>
                        </m:r>
                      </m:e>
                    </m:d>
                  </m:oMath>
                </a14:m>
                <a:r>
                  <a:rPr lang="el-GR" sz="1800" dirty="0"/>
                  <a:t> είναι πραγματικοί αριθμοί που αναπαριστούν τους </a:t>
                </a:r>
                <a:r>
                  <a:rPr lang="el-GR" sz="1800" dirty="0" err="1" smtClean="0"/>
                  <a:t>συντελε</a:t>
                </a:r>
                <a:r>
                  <a:rPr lang="el-GR" sz="1800" dirty="0" smtClean="0"/>
                  <a:t>-</a:t>
                </a:r>
                <a:r>
                  <a:rPr lang="el-GR" sz="1800" dirty="0" err="1" smtClean="0"/>
                  <a:t>στές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των παραγόντων δεύτερης τάξης.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Δομή </a:t>
                </a:r>
                <a:r>
                  <a:rPr lang="en-US" sz="1800" dirty="0"/>
                  <a:t>FIR</a:t>
                </a:r>
                <a:r>
                  <a:rPr lang="el-GR" sz="1800" dirty="0"/>
                  <a:t> συστήματος σε μορφή καταρράκτη (Ν=4)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  <a:blipFill rotWithShape="1">
                <a:blip r:embed="rId2"/>
                <a:stretch>
                  <a:fillRect l="-674" t="-651" r="-3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47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08\Figure_8.2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501008"/>
            <a:ext cx="4824536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592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850106"/>
          </a:xfrm>
        </p:spPr>
        <p:txBody>
          <a:bodyPr>
            <a:noAutofit/>
          </a:bodyPr>
          <a:lstStyle/>
          <a:p>
            <a:r>
              <a:rPr lang="el-GR" dirty="0" smtClean="0"/>
              <a:t>Μορφή Γραμμικής Φάσης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</p:spPr>
            <p:txBody>
              <a:bodyPr>
                <a:normAutofit/>
              </a:bodyPr>
              <a:lstStyle/>
              <a:p>
                <a:pPr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l-GR" sz="1600" dirty="0" smtClean="0"/>
                  <a:t>Βασιζόμενοι σε ιδιότητες </a:t>
                </a:r>
                <a:r>
                  <a:rPr lang="el-GR" sz="1600" dirty="0"/>
                  <a:t>συμμετρίας της κρουστικής </a:t>
                </a:r>
                <a:r>
                  <a:rPr lang="el-GR" sz="1600" dirty="0" smtClean="0"/>
                  <a:t>απόκρισης, απλοποιούμε </a:t>
                </a:r>
                <a:r>
                  <a:rPr lang="el-GR" sz="1600" dirty="0"/>
                  <a:t>τη μορφή του διαγράμματος </a:t>
                </a:r>
                <a:r>
                  <a:rPr lang="el-GR" sz="1600" dirty="0" smtClean="0"/>
                  <a:t>βαθμίδων. Η </a:t>
                </a:r>
                <a:r>
                  <a:rPr lang="el-GR" sz="1600" dirty="0"/>
                  <a:t>κρουστική </a:t>
                </a:r>
                <a:r>
                  <a:rPr lang="el-GR" sz="1600" dirty="0" smtClean="0"/>
                  <a:t>απόκριση </a:t>
                </a:r>
                <a:r>
                  <a:rPr lang="el-GR" sz="1600" dirty="0"/>
                  <a:t>μπορεί να είναι είτε συμμετρική είτε </a:t>
                </a:r>
                <a:r>
                  <a:rPr lang="el-GR" sz="1600" dirty="0" smtClean="0"/>
                  <a:t>αντισυμμετρική, δηλαδή:</a:t>
                </a:r>
              </a:p>
              <a:p>
                <a:pPr marL="0" indent="0" algn="ctr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h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h</m:t>
                    </m:r>
                    <m:r>
                      <a:rPr lang="en-US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𝑁</m:t>
                    </m:r>
                    <m:r>
                      <a:rPr lang="en-US" sz="1600" i="1">
                        <a:latin typeface="Cambria Math"/>
                      </a:rPr>
                      <m:t>−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n-US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 smtClean="0"/>
                  <a:t> ή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h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l-GR" sz="1600" b="0" i="1" smtClean="0">
                        <a:latin typeface="Cambria Math"/>
                      </a:rPr>
                      <m:t>−</m:t>
                    </m:r>
                    <m:r>
                      <a:rPr lang="en-US" sz="1600" i="1">
                        <a:latin typeface="Cambria Math"/>
                      </a:rPr>
                      <m:t>h</m:t>
                    </m:r>
                    <m:r>
                      <a:rPr lang="en-US" sz="1600" i="1">
                        <a:latin typeface="Cambria Math"/>
                      </a:rPr>
                      <m:t>[</m:t>
                    </m:r>
                    <m:r>
                      <a:rPr lang="en-US" sz="1600" i="1">
                        <a:latin typeface="Cambria Math"/>
                      </a:rPr>
                      <m:t>𝑁</m:t>
                    </m:r>
                    <m:r>
                      <a:rPr lang="en-US" sz="1600" i="1">
                        <a:latin typeface="Cambria Math"/>
                      </a:rPr>
                      <m:t>−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n-US" sz="1600" i="1">
                        <a:latin typeface="Cambria Math"/>
                      </a:rPr>
                      <m:t>]</m:t>
                    </m:r>
                  </m:oMath>
                </a14:m>
                <a:endParaRPr lang="el-GR" sz="1600" dirty="0" smtClean="0"/>
              </a:p>
              <a:p>
                <a:pPr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l-GR" sz="1600" dirty="0"/>
                  <a:t>Για </a:t>
                </a:r>
                <a:r>
                  <a:rPr lang="el-GR" sz="1600" dirty="0" smtClean="0"/>
                  <a:t>συμμετρική κρουστική απόκριση </a:t>
                </a:r>
                <a:r>
                  <a:rPr lang="el-GR" sz="1600" dirty="0"/>
                  <a:t>και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άρτιο (φίλτρο τύπου Ι), </a:t>
                </a:r>
                <a:r>
                  <a:rPr lang="el-GR" sz="1600" dirty="0"/>
                  <a:t>η </a:t>
                </a:r>
                <a:r>
                  <a:rPr lang="el-GR" sz="1600" dirty="0" smtClean="0"/>
                  <a:t>έξοδος είναι:</a:t>
                </a:r>
                <a:endParaRPr lang="el-GR" sz="1600" dirty="0"/>
              </a:p>
              <a:p>
                <a:pPr marL="0" indent="0" algn="ctr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𝑦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l-GR" sz="16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  <m:r>
                          <a:rPr lang="el-GR" sz="16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sz="1600" i="1">
                            <a:latin typeface="Cambria Math"/>
                          </a:rPr>
                          <m:t>(</m:t>
                        </m:r>
                        <m:r>
                          <a:rPr lang="en-US" sz="1600" i="1">
                            <a:latin typeface="Cambria Math"/>
                          </a:rPr>
                          <m:t>𝛭</m:t>
                        </m:r>
                        <m:r>
                          <a:rPr lang="en-US" sz="1600" i="1">
                            <a:latin typeface="Cambria Math"/>
                          </a:rPr>
                          <m:t>/2)−1 </m:t>
                        </m:r>
                      </m:sup>
                      <m:e>
                        <m:r>
                          <a:rPr lang="en-US" sz="1600" i="1">
                            <a:latin typeface="Cambria Math"/>
                          </a:rPr>
                          <m:t>h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𝑚</m:t>
                            </m:r>
                          </m:e>
                        </m:d>
                        <m:d>
                          <m:dPr>
                            <m:begChr m:val="{"/>
                            <m:endChr m:val="}"/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l-GR" sz="16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𝑚</m:t>
                                </m:r>
                              </m:e>
                            </m:d>
                            <m:r>
                              <a:rPr lang="el-GR" sz="1600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l-GR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l-GR" sz="16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𝛮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𝑚</m:t>
                                </m:r>
                              </m:e>
                            </m:d>
                          </m:e>
                        </m:d>
                      </m:e>
                    </m:nary>
                    <m:r>
                      <a:rPr lang="en-US" sz="1600" i="1">
                        <a:latin typeface="Cambria Math"/>
                      </a:rPr>
                      <m:t>+</m:t>
                    </m:r>
                    <m:r>
                      <a:rPr lang="en-US" sz="1600" i="1">
                        <a:latin typeface="Cambria Math"/>
                      </a:rPr>
                      <m:t>h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1600" i="1">
                        <a:latin typeface="Cambria Math"/>
                      </a:rPr>
                      <m:t>𝑥</m:t>
                    </m:r>
                    <m:d>
                      <m:dPr>
                        <m:begChr m:val="["/>
                        <m:endChr m:val="]"/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l-GR" sz="1600" dirty="0" smtClean="0"/>
                  <a:t> </a:t>
                </a:r>
              </a:p>
              <a:p>
                <a:pPr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US" sz="1600" dirty="0"/>
                  <a:t>H</a:t>
                </a:r>
                <a:r>
                  <a:rPr lang="el-GR" sz="1600" dirty="0"/>
                  <a:t> σχέση αυτή υλοποιείται </a:t>
                </a:r>
                <a:r>
                  <a:rPr lang="el-GR" sz="1600" dirty="0" smtClean="0"/>
                  <a:t>με </a:t>
                </a:r>
                <a:r>
                  <a:rPr lang="el-GR" sz="1600" dirty="0"/>
                  <a:t>το 50% των πράξεων της ευθείας μορφής. </a:t>
                </a:r>
                <a:endParaRPr lang="el-GR" sz="1600" dirty="0" smtClean="0"/>
              </a:p>
              <a:p>
                <a:pPr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l-GR" sz="1600" dirty="0" smtClean="0"/>
                  <a:t>Ανάλογα ισχύουν και τα </a:t>
                </a:r>
                <a:r>
                  <a:rPr lang="el-GR" sz="1600" dirty="0"/>
                  <a:t>φίλτρα τύπου </a:t>
                </a:r>
                <a:r>
                  <a:rPr lang="el-GR" sz="1600" dirty="0" smtClean="0"/>
                  <a:t>ΙΙ, ΙΙΙ και </a:t>
                </a:r>
                <a:r>
                  <a:rPr lang="en-US" sz="1600" dirty="0" smtClean="0"/>
                  <a:t>IV</a:t>
                </a:r>
                <a:r>
                  <a:rPr lang="el-GR" sz="1600" dirty="0" smtClean="0"/>
                  <a:t>.</a:t>
                </a:r>
                <a:endParaRPr lang="en-US" sz="1600" dirty="0" smtClean="0"/>
              </a:p>
              <a:p>
                <a:pPr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</a:pPr>
                <a:endParaRPr lang="en-US" sz="1600" dirty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6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n-US" sz="16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6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n-US" sz="16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6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n-US" sz="1600" dirty="0"/>
              </a:p>
              <a:p>
                <a:pPr marL="0" indent="0" algn="ctr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600" dirty="0" smtClean="0"/>
                  <a:t>Δομή </a:t>
                </a:r>
                <a:r>
                  <a:rPr lang="en-US" sz="1600" dirty="0"/>
                  <a:t>FIR</a:t>
                </a:r>
                <a:r>
                  <a:rPr lang="el-GR" sz="1600" dirty="0"/>
                  <a:t> συστήματος σε φίλτρο τύπου Ι </a:t>
                </a:r>
              </a:p>
            </p:txBody>
          </p:sp>
        </mc:Choice>
        <mc:Fallback xmlns=""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  <a:blipFill rotWithShape="1">
                <a:blip r:embed="rId2"/>
                <a:stretch>
                  <a:fillRect l="-299" t="-3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48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08\Figure_8.2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947894"/>
            <a:ext cx="4320480" cy="20733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167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850106"/>
          </a:xfrm>
        </p:spPr>
        <p:txBody>
          <a:bodyPr>
            <a:noAutofit/>
          </a:bodyPr>
          <a:lstStyle/>
          <a:p>
            <a:r>
              <a:rPr lang="el-GR" dirty="0" smtClean="0"/>
              <a:t>Φίλτρο Πλέγματος </a:t>
            </a:r>
            <a:r>
              <a:rPr lang="en-US" dirty="0" smtClean="0"/>
              <a:t>FIR (Lattice FIR)</a:t>
            </a:r>
            <a:endParaRPr lang="el-GR" dirty="0" smtClean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539552" y="966738"/>
            <a:ext cx="8147248" cy="5616624"/>
          </a:xfrm>
        </p:spPr>
        <p:txBody>
          <a:bodyPr>
            <a:norm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Τα </a:t>
            </a:r>
            <a:r>
              <a:rPr lang="el-GR" sz="1800" b="1" dirty="0"/>
              <a:t>φίλτρα πλέγματος </a:t>
            </a:r>
            <a:r>
              <a:rPr lang="el-GR" sz="1800" dirty="0"/>
              <a:t>(</a:t>
            </a:r>
            <a:r>
              <a:rPr lang="el-GR" sz="1800" dirty="0" err="1"/>
              <a:t>lattice</a:t>
            </a:r>
            <a:r>
              <a:rPr lang="el-GR" sz="1800" dirty="0"/>
              <a:t> </a:t>
            </a:r>
            <a:r>
              <a:rPr lang="el-GR" sz="1800" dirty="0" err="1"/>
              <a:t>filters</a:t>
            </a:r>
            <a:r>
              <a:rPr lang="el-GR" sz="1800" dirty="0"/>
              <a:t>) είναι πολύ δημοφιλή </a:t>
            </a:r>
            <a:r>
              <a:rPr lang="el-GR" sz="1800" dirty="0" smtClean="0"/>
              <a:t>επειδή: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επιτυγχάνουν τις ίδιες επιδόσεις </a:t>
            </a:r>
            <a:r>
              <a:rPr lang="el-GR" sz="1800" dirty="0"/>
              <a:t>σε σχέση με τα IIR και FIR </a:t>
            </a:r>
            <a:r>
              <a:rPr lang="el-GR" sz="1800" dirty="0" smtClean="0"/>
              <a:t>φίλτρα, αλλά με μικρότερο πλήθος συντελεστών, 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έχουν δυνατότητα </a:t>
            </a:r>
            <a:r>
              <a:rPr lang="el-GR" sz="1800" dirty="0"/>
              <a:t>αρθρωτής συνδεσμολογίας, </a:t>
            </a:r>
            <a:endParaRPr lang="el-GR" sz="1800" dirty="0" smtClean="0"/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είναι ευσταθή και 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παρουσιάζουν χαμηλή ευαισθησία </a:t>
            </a:r>
            <a:r>
              <a:rPr lang="el-GR" sz="1800" dirty="0"/>
              <a:t>στον κβαντισμό των συντελεστών τους</a:t>
            </a:r>
            <a:r>
              <a:rPr lang="el-GR" sz="1800" dirty="0" smtClean="0"/>
              <a:t>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Χρησιμοποιούνται </a:t>
            </a:r>
            <a:r>
              <a:rPr lang="el-GR" sz="1800" dirty="0"/>
              <a:t>ευρέως στην ψηφιακή ανάλυση και σύνθεση ομιλίας, καθώς το χαμηλό πλήθος συντελεστών τους επιτρέπει την πραγματικού χρόνου υλοποίηση σύνθετων </a:t>
            </a:r>
            <a:r>
              <a:rPr lang="el-GR" sz="1800" dirty="0" smtClean="0"/>
              <a:t>διαδικασιών.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Χωρίζονται </a:t>
            </a:r>
            <a:r>
              <a:rPr lang="el-GR" sz="1800" dirty="0"/>
              <a:t>σε: </a:t>
            </a:r>
            <a:endParaRPr lang="el-GR" sz="1800" dirty="0" smtClean="0"/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Τύπου FIR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Μόνο </a:t>
            </a:r>
            <a:r>
              <a:rPr lang="el-GR" sz="1800" dirty="0"/>
              <a:t>πόλων (</a:t>
            </a:r>
            <a:r>
              <a:rPr lang="el-GR" sz="1800" dirty="0" err="1"/>
              <a:t>all</a:t>
            </a:r>
            <a:r>
              <a:rPr lang="el-GR" sz="1800" dirty="0"/>
              <a:t>-</a:t>
            </a:r>
            <a:r>
              <a:rPr lang="el-GR" sz="1800" dirty="0" err="1"/>
              <a:t>pole</a:t>
            </a:r>
            <a:r>
              <a:rPr lang="el-GR" sz="1800" dirty="0"/>
              <a:t>) </a:t>
            </a:r>
            <a:endParaRPr lang="el-GR" sz="1800" dirty="0" smtClean="0"/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Πόλων </a:t>
            </a:r>
            <a:r>
              <a:rPr lang="el-GR" sz="1800" dirty="0"/>
              <a:t>και μηδενικών </a:t>
            </a:r>
            <a:r>
              <a:rPr lang="en-US" sz="1800" dirty="0" smtClean="0"/>
              <a:t>IIR</a:t>
            </a:r>
            <a:endParaRPr lang="el-GR" sz="1800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49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00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Εισαγωγή στα Ψηφιακά Φίλτρα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2000" dirty="0" smtClean="0"/>
                  <a:t>Αν </a:t>
                </a:r>
                <a:r>
                  <a:rPr lang="el-GR" sz="2000" dirty="0"/>
                  <a:t>η κρουστική απόκριση είναι </a:t>
                </a:r>
                <a:r>
                  <a:rPr lang="el-GR" sz="2000" b="1" dirty="0"/>
                  <a:t>πραγματική ακολουθία </a:t>
                </a:r>
                <a:r>
                  <a:rPr lang="el-GR" sz="2000" dirty="0"/>
                  <a:t>τότε </a:t>
                </a:r>
                <a:r>
                  <a:rPr lang="el-GR" sz="2000" dirty="0" smtClean="0"/>
                  <a:t>το </a:t>
                </a:r>
                <a:r>
                  <a:rPr lang="el-GR" sz="2000" dirty="0"/>
                  <a:t>πραγματικό μέρος και το πλάτος </a:t>
                </a:r>
                <a:r>
                  <a:rPr lang="el-GR" sz="2000" dirty="0" smtClean="0"/>
                  <a:t>της απόκρισης συχνότητας του φίλτρου, εμφανίζουν </a:t>
                </a:r>
                <a:r>
                  <a:rPr lang="el-GR" sz="2000" b="1" dirty="0"/>
                  <a:t>άρτια συμμετρία</a:t>
                </a:r>
                <a:r>
                  <a:rPr lang="el-GR" sz="2000" dirty="0"/>
                  <a:t>:</a:t>
                </a:r>
              </a:p>
              <a:p>
                <a:pPr marL="0" indent="0" algn="ctr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l-GR" sz="2000" i="1">
                            <a:latin typeface="Cambria Math"/>
                          </a:rPr>
                          <m:t>𝑅</m:t>
                        </m:r>
                      </m:sub>
                    </m:sSub>
                    <m:d>
                      <m:dPr>
                        <m:ctrlPr>
                          <a:rPr lang="el-GR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20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20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200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l-GR" sz="2000" i="1">
                            <a:latin typeface="Cambria Math"/>
                          </a:rPr>
                          <m:t>𝑅</m:t>
                        </m:r>
                      </m:sub>
                    </m:sSub>
                    <m:d>
                      <m:dPr>
                        <m:ctrlPr>
                          <a:rPr lang="el-GR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2000" i="1">
                                <a:latin typeface="Cambria Math"/>
                              </a:rPr>
                              <m:t>−</m:t>
                            </m:r>
                            <m:r>
                              <a:rPr lang="el-GR" sz="20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20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2000">
                        <a:latin typeface="Cambria Math"/>
                      </a:rPr>
                      <m:t> </m:t>
                    </m:r>
                  </m:oMath>
                </a14:m>
                <a:r>
                  <a:rPr lang="el-GR" sz="2000" dirty="0"/>
                  <a:t> και</a:t>
                </a:r>
                <a:r>
                  <a:rPr lang="el-GR" sz="200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2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l-GR" sz="2000" i="1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  <m:d>
                          <m:d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20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l-GR" sz="20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20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l-GR" sz="200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l-GR" sz="2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l-GR" sz="2000" i="1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  <m:d>
                          <m:d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20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l-GR" sz="20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l-GR" sz="20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20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el-GR" sz="2000" dirty="0"/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2000" dirty="0" smtClean="0"/>
                  <a:t>Το φανταστικό </a:t>
                </a:r>
                <a:r>
                  <a:rPr lang="el-GR" sz="2000" dirty="0"/>
                  <a:t>μέρος, η φάση και η καθυστέρηση ομάδας εμφανίζουν </a:t>
                </a:r>
                <a:r>
                  <a:rPr lang="el-GR" sz="2000" b="1" dirty="0"/>
                  <a:t>περιττή συμμετρία</a:t>
                </a:r>
                <a:r>
                  <a:rPr lang="el-GR" sz="2000" dirty="0"/>
                  <a:t>:</a:t>
                </a:r>
              </a:p>
              <a:p>
                <a:pPr marL="0" indent="0" algn="ctr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l-GR" sz="2000" i="1">
                            <a:latin typeface="Cambria Math"/>
                          </a:rPr>
                          <m:t>𝐼</m:t>
                        </m:r>
                      </m:sub>
                    </m:sSub>
                    <m:d>
                      <m:dPr>
                        <m:ctrlPr>
                          <a:rPr lang="el-GR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20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20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200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/>
                          </a:rPr>
                          <m:t>−</m:t>
                        </m:r>
                        <m:r>
                          <a:rPr lang="el-GR" sz="20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l-GR" sz="2000" i="1">
                            <a:latin typeface="Cambria Math"/>
                          </a:rPr>
                          <m:t>𝐼</m:t>
                        </m:r>
                      </m:sub>
                    </m:sSub>
                    <m:d>
                      <m:dPr>
                        <m:ctrlPr>
                          <a:rPr lang="el-GR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20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2000" i="1">
                                <a:latin typeface="Cambria Math"/>
                              </a:rPr>
                              <m:t>−</m:t>
                            </m:r>
                            <m:r>
                              <a:rPr lang="el-GR" sz="20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20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2000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l-GR" sz="2000" i="1">
                            <a:latin typeface="Cambria Math"/>
                          </a:rPr>
                          <m:t>𝐻</m:t>
                        </m:r>
                      </m:sub>
                    </m:sSub>
                    <m:d>
                      <m:dPr>
                        <m:ctrlPr>
                          <a:rPr lang="el-GR" sz="20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000">
                            <a:latin typeface="Cambria Math"/>
                          </a:rPr>
                          <m:t>ω</m:t>
                        </m:r>
                      </m:e>
                    </m:d>
                    <m:r>
                      <a:rPr lang="el-GR" sz="200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/>
                          </a:rPr>
                          <m:t>−</m:t>
                        </m:r>
                        <m:r>
                          <a:rPr lang="el-GR" sz="20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l-GR" sz="2000" i="1">
                            <a:latin typeface="Cambria Math"/>
                          </a:rPr>
                          <m:t>𝐻</m:t>
                        </m:r>
                      </m:sub>
                    </m:sSub>
                    <m:d>
                      <m:dPr>
                        <m:ctrlPr>
                          <a:rPr lang="el-GR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2000" i="1"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l-GR" sz="2000">
                            <a:latin typeface="Cambria Math"/>
                          </a:rPr>
                          <m:t>ω</m:t>
                        </m:r>
                      </m:e>
                    </m:d>
                    <m:r>
                      <a:rPr lang="el-GR" sz="2000">
                        <a:latin typeface="Cambria Math"/>
                      </a:rPr>
                      <m:t> </m:t>
                    </m:r>
                  </m:oMath>
                </a14:m>
                <a:r>
                  <a:rPr lang="el-GR" sz="20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l-GR" sz="2000" i="1">
                            <a:latin typeface="Cambria Math"/>
                          </a:rPr>
                          <m:t>𝐻</m:t>
                        </m:r>
                      </m:sub>
                    </m:sSub>
                    <m:d>
                      <m:dPr>
                        <m:ctrlPr>
                          <a:rPr lang="el-GR" sz="20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000">
                            <a:latin typeface="Cambria Math"/>
                          </a:rPr>
                          <m:t>ω</m:t>
                        </m:r>
                      </m:e>
                    </m:d>
                    <m:r>
                      <a:rPr lang="el-GR" sz="2000">
                        <a:latin typeface="Cambria Math"/>
                      </a:rPr>
                      <m:t>=</m:t>
                    </m:r>
                    <m:r>
                      <a:rPr lang="el-GR" sz="20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2000" i="1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l-GR" sz="2000" i="1">
                            <a:latin typeface="Cambria Math"/>
                          </a:rPr>
                          <m:t>𝐻</m:t>
                        </m:r>
                      </m:sub>
                    </m:sSub>
                    <m:d>
                      <m:dPr>
                        <m:ctrlPr>
                          <a:rPr lang="el-GR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2000" i="1"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l-GR" sz="2000">
                            <a:latin typeface="Cambria Math"/>
                          </a:rPr>
                          <m:t>ω</m:t>
                        </m:r>
                      </m:e>
                    </m:d>
                  </m:oMath>
                </a14:m>
                <a:endParaRPr lang="el-GR" sz="2000" dirty="0"/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2000" dirty="0" smtClean="0"/>
                  <a:t>Ένα </a:t>
                </a:r>
                <a:r>
                  <a:rPr lang="el-GR" sz="2000" dirty="0"/>
                  <a:t>ψηφιακό φίλτρο για να είναι </a:t>
                </a:r>
                <a:r>
                  <a:rPr lang="el-GR" sz="2000" b="1" dirty="0"/>
                  <a:t>πρακτικά </a:t>
                </a:r>
                <a:r>
                  <a:rPr lang="el-GR" sz="2000" b="1" dirty="0" smtClean="0"/>
                  <a:t>υλοποιήσιμο </a:t>
                </a:r>
                <a:r>
                  <a:rPr lang="el-GR" sz="2000" dirty="0"/>
                  <a:t>πρέπει να είναι </a:t>
                </a:r>
                <a:r>
                  <a:rPr lang="el-GR" sz="2000" b="1" dirty="0"/>
                  <a:t>ευσταθές</a:t>
                </a:r>
                <a:r>
                  <a:rPr lang="el-GR" sz="2000" dirty="0"/>
                  <a:t> και προφανώς </a:t>
                </a:r>
                <a:r>
                  <a:rPr lang="el-GR" sz="2000" b="1" dirty="0"/>
                  <a:t>αιτιατό</a:t>
                </a:r>
                <a:r>
                  <a:rPr lang="el-GR" sz="2000" dirty="0"/>
                  <a:t>. </a:t>
                </a:r>
                <a:endParaRPr lang="el-GR" sz="2000" dirty="0" smtClean="0"/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2000" dirty="0" smtClean="0"/>
                  <a:t>Τα </a:t>
                </a:r>
                <a:r>
                  <a:rPr lang="el-GR" sz="2000" dirty="0"/>
                  <a:t>πρακτικά ψηφιακά </a:t>
                </a:r>
                <a:r>
                  <a:rPr lang="el-GR" sz="2000" dirty="0" smtClean="0"/>
                  <a:t>φίλτρα </a:t>
                </a:r>
                <a:r>
                  <a:rPr lang="el-GR" sz="2000" dirty="0"/>
                  <a:t>είναι επίσης επιθυμητό να είναι </a:t>
                </a:r>
                <a:r>
                  <a:rPr lang="el-GR" sz="2000" b="1" dirty="0"/>
                  <a:t>γραμμικά και αμετάβλητα κατά τη </a:t>
                </a:r>
                <a:r>
                  <a:rPr lang="el-GR" sz="2000" b="1" dirty="0" smtClean="0"/>
                  <a:t>μετατόπιση </a:t>
                </a:r>
                <a:r>
                  <a:rPr lang="el-GR" sz="2000" dirty="0"/>
                  <a:t>(ΓΑΚΜ).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58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096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850106"/>
          </a:xfrm>
        </p:spPr>
        <p:txBody>
          <a:bodyPr>
            <a:noAutofit/>
          </a:bodyPr>
          <a:lstStyle/>
          <a:p>
            <a:r>
              <a:rPr lang="el-GR" dirty="0" smtClean="0"/>
              <a:t>Φίλτρο Πλέγματος </a:t>
            </a:r>
            <a:r>
              <a:rPr lang="en-US" dirty="0" smtClean="0"/>
              <a:t>FIR (Lattice FIR)</a:t>
            </a:r>
            <a:endParaRPr lang="el-GR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/>
                  <a:t>Ένα FIR φίλτρο πλέγματος μήκους M ή τάξης M-1 δημιουργείται από μία σειριακή συνδεσμολογία Μ-1 στοιχειωδών τετραπόλων (βαθμίδων). </a:t>
                </a:r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b="1" dirty="0"/>
                  <a:t> </a:t>
                </a:r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/>
                  <a:t> </a:t>
                </a:r>
                <a:endParaRPr lang="el-GR" sz="1800" dirty="0" smtClean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endParaRPr lang="el-GR" sz="1800" dirty="0"/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/>
                  <a:t>Μεταξύ των εισόδων </a:t>
                </a:r>
                <a:r>
                  <a:rPr lang="el-GR" sz="1800" dirty="0" smtClean="0"/>
                  <a:t>- εξόδων </a:t>
                </a:r>
                <a:r>
                  <a:rPr lang="el-GR" sz="1800" dirty="0"/>
                  <a:t>ενός τετραπόλου </a:t>
                </a:r>
                <a:r>
                  <a:rPr lang="el-GR" sz="1800" dirty="0" smtClean="0"/>
                  <a:t>ισχύουν οι ΓΕΔΣΣ:</a:t>
                </a:r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[</m:t>
                      </m:r>
                      <m:r>
                        <a:rPr lang="el-GR" sz="1800" i="1">
                          <a:latin typeface="Cambria Math"/>
                        </a:rPr>
                        <m:t>𝑛</m:t>
                      </m:r>
                      <m:r>
                        <a:rPr lang="el-GR" sz="1800" i="1">
                          <a:latin typeface="Cambria Math"/>
                        </a:rPr>
                        <m:t>−1],  </m:t>
                      </m:r>
                      <m:r>
                        <a:rPr lang="el-GR" sz="1800" i="1">
                          <a:latin typeface="Cambria Math"/>
                        </a:rPr>
                        <m:t>𝑚</m:t>
                      </m:r>
                      <m:r>
                        <a:rPr lang="el-GR" sz="1800" i="1">
                          <a:latin typeface="Cambria Math"/>
                        </a:rPr>
                        <m:t>=1,2, ..., </m:t>
                      </m:r>
                      <m:r>
                        <a:rPr lang="el-GR" sz="1800" i="1">
                          <a:latin typeface="Cambria Math"/>
                        </a:rPr>
                        <m:t>𝑀</m:t>
                      </m:r>
                      <m:r>
                        <a:rPr lang="el-GR" sz="1800" i="1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𝑚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[</m:t>
                      </m:r>
                      <m:r>
                        <a:rPr lang="el-GR" sz="1800" i="1">
                          <a:latin typeface="Cambria Math"/>
                        </a:rPr>
                        <m:t>𝑛</m:t>
                      </m:r>
                      <m:r>
                        <a:rPr lang="el-GR" sz="1800" i="1">
                          <a:latin typeface="Cambria Math"/>
                        </a:rPr>
                        <m:t>],  </m:t>
                      </m:r>
                      <m:r>
                        <a:rPr lang="el-GR" sz="1800" i="1">
                          <a:latin typeface="Cambria Math"/>
                        </a:rPr>
                        <m:t>𝑚</m:t>
                      </m:r>
                      <m:r>
                        <a:rPr lang="el-GR" sz="1800" i="1">
                          <a:latin typeface="Cambria Math"/>
                        </a:rPr>
                        <m:t>=1,2, ..., </m:t>
                      </m:r>
                      <m:r>
                        <a:rPr lang="el-GR" sz="1800" i="1">
                          <a:latin typeface="Cambria Math"/>
                        </a:rPr>
                        <m:t>𝑀</m:t>
                      </m:r>
                      <m:r>
                        <a:rPr lang="el-GR" sz="1800" i="1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dirty="0"/>
                  <a:t>Οι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,  </m:t>
                    </m:r>
                    <m:r>
                      <a:rPr lang="el-GR" sz="1800" i="1">
                        <a:latin typeface="Cambria Math"/>
                      </a:rPr>
                      <m:t>𝑚</m:t>
                    </m:r>
                    <m:r>
                      <a:rPr lang="el-GR" sz="1800" i="1">
                        <a:latin typeface="Cambria Math"/>
                      </a:rPr>
                      <m:t>=1,2, ..., </m:t>
                    </m:r>
                    <m:r>
                      <a:rPr lang="el-GR" sz="1800" i="1">
                        <a:latin typeface="Cambria Math"/>
                      </a:rPr>
                      <m:t>𝑀</m:t>
                    </m:r>
                    <m:r>
                      <a:rPr lang="el-GR" sz="1800" i="1">
                        <a:latin typeface="Cambria Math"/>
                      </a:rPr>
                      <m:t>−1</m:t>
                    </m:r>
                  </m:oMath>
                </a14:m>
                <a:r>
                  <a:rPr lang="el-GR" sz="1800" dirty="0"/>
                  <a:t> ονομάζονται </a:t>
                </a:r>
                <a:r>
                  <a:rPr lang="el-GR" sz="1800" b="1" dirty="0"/>
                  <a:t>συντελεστές </a:t>
                </a:r>
                <a:r>
                  <a:rPr lang="el-GR" sz="1800" b="1" dirty="0" smtClean="0"/>
                  <a:t>ανάκλασης </a:t>
                </a:r>
                <a:r>
                  <a:rPr lang="el-GR" sz="1800" dirty="0" smtClean="0"/>
                  <a:t>και προσδιορίζουν το φίλτρο πλέγματος.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  <a:blipFill rotWithShape="1">
                <a:blip r:embed="rId2"/>
                <a:stretch>
                  <a:fillRect l="-524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50</a:t>
            </a:fld>
            <a:endParaRPr lang="el-GR"/>
          </a:p>
        </p:txBody>
      </p:sp>
      <p:pic>
        <p:nvPicPr>
          <p:cNvPr id="5" name="Picture 4" descr="C:\Users\mparask\Dropbox\4_Personal\2_my_Publications\3_BOOKS\DSP\FIGURES\PROCESSED\K08\Figure_8.23_a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6984776" cy="1440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346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850106"/>
          </a:xfrm>
        </p:spPr>
        <p:txBody>
          <a:bodyPr>
            <a:noAutofit/>
          </a:bodyPr>
          <a:lstStyle/>
          <a:p>
            <a:r>
              <a:rPr lang="el-GR" dirty="0" smtClean="0"/>
              <a:t>Φίλτρο Πλέγματος </a:t>
            </a:r>
            <a:r>
              <a:rPr lang="en-US" dirty="0" smtClean="0"/>
              <a:t>FIR (Lattice FIR)</a:t>
            </a:r>
            <a:endParaRPr lang="el-GR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7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7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700" dirty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7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700" dirty="0" smtClean="0"/>
              </a:p>
              <a:p>
                <a:pPr marL="0" indent="0" algn="ctr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700" dirty="0" smtClean="0"/>
                  <a:t>Φίλτρο πλέγματος μήκους Μ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7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700" dirty="0" smtClean="0"/>
                  <a:t>Αν η συνάρτηση </a:t>
                </a:r>
                <a:r>
                  <a:rPr lang="el-GR" sz="1700" dirty="0"/>
                  <a:t>μεταφοράς </a:t>
                </a:r>
                <a:r>
                  <a:rPr lang="el-GR" sz="1700" dirty="0" smtClean="0"/>
                  <a:t>FIR </a:t>
                </a:r>
                <a:r>
                  <a:rPr lang="el-GR" sz="1700" dirty="0"/>
                  <a:t>φίλτρου σε ευθεία </a:t>
                </a:r>
                <a:r>
                  <a:rPr lang="el-GR" sz="1700" dirty="0" smtClean="0"/>
                  <a:t>μορφή είναι: </a:t>
                </a: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7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7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7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700" i="1">
                            <a:latin typeface="Cambria Math"/>
                          </a:rPr>
                          <m:t>𝑚</m:t>
                        </m:r>
                        <m:r>
                          <a:rPr lang="el-GR" sz="17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l-GR" sz="1700" i="1">
                            <a:latin typeface="Cambria Math"/>
                          </a:rPr>
                          <m:t>𝑀</m:t>
                        </m:r>
                        <m:r>
                          <a:rPr lang="el-GR" sz="1700" i="1">
                            <a:latin typeface="Cambria Math"/>
                          </a:rPr>
                          <m:t>−1</m:t>
                        </m:r>
                      </m:sup>
                      <m:e>
                        <m:sSub>
                          <m:sSub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700" i="1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l-GR" sz="1700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</m:e>
                    </m:nary>
                    <m:sSup>
                      <m:sSupPr>
                        <m:ctrlPr>
                          <a:rPr lang="el-GR" sz="17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700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l-GR" sz="1700" i="1">
                            <a:latin typeface="Cambria Math"/>
                          </a:rPr>
                          <m:t>−</m:t>
                        </m:r>
                        <m:r>
                          <a:rPr lang="el-GR" sz="1700" i="1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l-GR" sz="1700" dirty="0" smtClean="0"/>
                  <a:t> </a:t>
                </a:r>
                <a:r>
                  <a:rPr lang="el-GR" sz="1700" dirty="0"/>
                  <a:t>τότε οι συντελεστές του φίλτρου πλέγματος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l-GR" sz="17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700" i="1">
                        <a:latin typeface="Cambria Math"/>
                      </a:rPr>
                      <m:t>,  </m:t>
                    </m:r>
                    <m:r>
                      <a:rPr lang="el-GR" sz="1700" i="1">
                        <a:latin typeface="Cambria Math"/>
                      </a:rPr>
                      <m:t>𝑚</m:t>
                    </m:r>
                    <m:r>
                      <a:rPr lang="el-GR" sz="1700" i="1">
                        <a:latin typeface="Cambria Math"/>
                      </a:rPr>
                      <m:t>=1,2, ..., </m:t>
                    </m:r>
                    <m:r>
                      <a:rPr lang="el-GR" sz="1700" i="1">
                        <a:latin typeface="Cambria Math"/>
                      </a:rPr>
                      <m:t>𝑀</m:t>
                    </m:r>
                    <m:r>
                      <a:rPr lang="el-GR" sz="1700" i="1">
                        <a:latin typeface="Cambria Math"/>
                      </a:rPr>
                      <m:t>−1</m:t>
                    </m:r>
                  </m:oMath>
                </a14:m>
                <a:r>
                  <a:rPr lang="el-GR" sz="1700" dirty="0"/>
                  <a:t> ως προς τους γνωστούς συντελεστές της ευθείας μορφής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7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l-GR" sz="17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700" i="1">
                        <a:latin typeface="Cambria Math"/>
                      </a:rPr>
                      <m:t>,  </m:t>
                    </m:r>
                    <m:r>
                      <a:rPr lang="el-GR" sz="1700" i="1">
                        <a:latin typeface="Cambria Math"/>
                      </a:rPr>
                      <m:t>𝑚</m:t>
                    </m:r>
                    <m:r>
                      <a:rPr lang="el-GR" sz="1700" i="1">
                        <a:latin typeface="Cambria Math"/>
                      </a:rPr>
                      <m:t>=1,2, ..., </m:t>
                    </m:r>
                    <m:r>
                      <a:rPr lang="el-GR" sz="1700" i="1">
                        <a:latin typeface="Cambria Math"/>
                      </a:rPr>
                      <m:t>𝑀</m:t>
                    </m:r>
                    <m:r>
                      <a:rPr lang="el-GR" sz="1700" i="1">
                        <a:latin typeface="Cambria Math"/>
                      </a:rPr>
                      <m:t>−1</m:t>
                    </m:r>
                  </m:oMath>
                </a14:m>
                <a:r>
                  <a:rPr lang="el-GR" sz="1700" dirty="0"/>
                  <a:t> δίνονται από τις σχέσεις</a:t>
                </a:r>
                <a:r>
                  <a:rPr lang="el-GR" sz="1700" dirty="0" smtClean="0"/>
                  <a:t>:</a:t>
                </a:r>
                <a:endParaRPr lang="el-GR" sz="1700" dirty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700" i="1">
                              <a:latin typeface="Cambria Math"/>
                            </a:rPr>
                            <m:t>𝛫</m:t>
                          </m:r>
                        </m:e>
                        <m:sub>
                          <m:r>
                            <a:rPr lang="el-GR" sz="17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7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700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l-GR" sz="1700" i="1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l-GR" sz="17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700" i="1">
                              <a:latin typeface="Cambria Math"/>
                            </a:rPr>
                            <m:t>𝛫</m:t>
                          </m:r>
                        </m:e>
                        <m:sub>
                          <m:r>
                            <a:rPr lang="el-GR" sz="1700" i="1">
                              <a:latin typeface="Cambria Math"/>
                            </a:rPr>
                            <m:t>𝛭</m:t>
                          </m:r>
                          <m:r>
                            <a:rPr lang="el-GR" sz="1700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l-GR" sz="17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700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700" i="1">
                              <a:latin typeface="Cambria Math"/>
                            </a:rPr>
                            <m:t>𝛭</m:t>
                          </m:r>
                          <m:r>
                            <a:rPr lang="el-GR" sz="1700" i="1">
                              <a:latin typeface="Cambria Math"/>
                            </a:rPr>
                            <m:t>−1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l-GR" sz="17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𝛭</m:t>
                          </m:r>
                          <m:r>
                            <a:rPr lang="el-GR" sz="17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7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7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7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700" i="1">
                                  <a:latin typeface="Cambria Math"/>
                                </a:rPr>
                                <m:t>𝛭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7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7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7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7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700" i="1">
                              <a:latin typeface="Cambria Math"/>
                            </a:rPr>
                            <m:t>𝛫</m:t>
                          </m:r>
                        </m:e>
                        <m:sub>
                          <m:r>
                            <a:rPr lang="el-GR" sz="17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l-GR" sz="17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700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700" i="1">
                              <a:latin typeface="Cambria Math"/>
                            </a:rPr>
                            <m:t>𝑚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l-GR" sz="17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,  </m:t>
                      </m:r>
                      <m:r>
                        <a:rPr lang="el-GR" sz="1700" i="1">
                          <a:latin typeface="Cambria Math"/>
                        </a:rPr>
                        <m:t>𝑚</m:t>
                      </m:r>
                      <m:r>
                        <a:rPr lang="el-GR" sz="1700" i="1">
                          <a:latin typeface="Cambria Math"/>
                        </a:rPr>
                        <m:t>=</m:t>
                      </m:r>
                      <m:r>
                        <a:rPr lang="el-GR" sz="1700" i="1">
                          <a:latin typeface="Cambria Math"/>
                        </a:rPr>
                        <m:t>𝑀</m:t>
                      </m:r>
                      <m:r>
                        <a:rPr lang="el-GR" sz="1700" i="1">
                          <a:latin typeface="Cambria Math"/>
                        </a:rPr>
                        <m:t>−2, …,1</m:t>
                      </m:r>
                    </m:oMath>
                  </m:oMathPara>
                </a14:m>
                <a:endParaRPr lang="el-GR" sz="1700" dirty="0" smtClean="0"/>
              </a:p>
            </p:txBody>
          </p:sp>
        </mc:Choice>
        <mc:Fallback xmlns=""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  <a:blipFill rotWithShape="1">
                <a:blip r:embed="rId2"/>
                <a:stretch>
                  <a:fillRect l="-52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51</a:t>
            </a:fld>
            <a:endParaRPr lang="el-GR"/>
          </a:p>
        </p:txBody>
      </p:sp>
      <p:pic>
        <p:nvPicPr>
          <p:cNvPr id="6" name="Picture 5" descr="C:\Users\mparask\Dropbox\4_Personal\2_my_Publications\3_BOOKS\DSP\FIGURES\PROCESSED\K08\Figure_8.23_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3975" y="1196752"/>
            <a:ext cx="6080353" cy="1584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552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850106"/>
          </a:xfrm>
        </p:spPr>
        <p:txBody>
          <a:bodyPr>
            <a:noAutofit/>
          </a:bodyPr>
          <a:lstStyle/>
          <a:p>
            <a:r>
              <a:rPr lang="el-GR" dirty="0" smtClean="0"/>
              <a:t>Άσκηση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600" dirty="0" smtClean="0"/>
                  <a:t>Οι συντελεστές ανάκλασης ενός φίλτρου πλέγματος FIR δεύτερης τάξης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=1/4</m:t>
                    </m:r>
                  </m:oMath>
                </a14:m>
                <a:r>
                  <a:rPr lang="el-GR" sz="16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𝛫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=1/8</m:t>
                    </m:r>
                  </m:oMath>
                </a14:m>
                <a:r>
                  <a:rPr lang="el-GR" sz="1600" dirty="0"/>
                  <a:t>. Να βρεθούν οι  συναρτήσεις μεταφοράς πρώτης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600" dirty="0"/>
                  <a:t> και δεύτερης τάξης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,</m:t>
                    </m:r>
                  </m:oMath>
                </a14:m>
                <a:r>
                  <a:rPr lang="el-GR" sz="1600" dirty="0"/>
                  <a:t> οι οποίες συνδέουν την είσοδο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𝑥</m:t>
                    </m:r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l-GR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με τις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l-GR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[</m:t>
                    </m:r>
                    <m:r>
                      <a:rPr lang="el-GR" sz="1600" i="1">
                        <a:latin typeface="Cambria Math"/>
                      </a:rPr>
                      <m:t>𝑛</m:t>
                    </m:r>
                    <m:r>
                      <a:rPr lang="el-GR" sz="16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600" dirty="0"/>
                  <a:t>, αντίστοιχα.</a:t>
                </a: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endParaRPr lang="el-GR" sz="1200" i="1" u="sng" dirty="0" smtClean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600" i="1" u="sng" dirty="0" smtClean="0"/>
                  <a:t>Απάντηση</a:t>
                </a:r>
                <a:r>
                  <a:rPr lang="el-GR" sz="1600" i="1" u="sng" dirty="0"/>
                  <a:t>:</a:t>
                </a:r>
                <a:r>
                  <a:rPr lang="el-GR" sz="1600" dirty="0"/>
                  <a:t>  Για να υπολογίσουμε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600" dirty="0"/>
                  <a:t> θέτουμε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𝑚</m:t>
                    </m:r>
                    <m:r>
                      <a:rPr lang="el-GR" sz="16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600" dirty="0"/>
                  <a:t> στη σχέση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  <m:r>
                          <a:rPr lang="el-GR" sz="1600" i="1">
                            <a:latin typeface="Cambria Math"/>
                          </a:rPr>
                          <m:t>−1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−</m:t>
                        </m:r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p>
                    </m:sSup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  <m:r>
                          <a:rPr lang="el-GR" sz="1600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 smtClean="0"/>
                  <a:t> και </a:t>
                </a:r>
                <a:r>
                  <a:rPr lang="el-GR" sz="1600" dirty="0"/>
                  <a:t>βρίσκουμε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           (1)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600" dirty="0" smtClean="0"/>
                  <a:t>Η </a:t>
                </a:r>
                <a:r>
                  <a:rPr lang="el-GR" sz="1600" dirty="0"/>
                  <a:t>αρχική συνθήκη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600" dirty="0"/>
                  <a:t>, επομένως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600" dirty="0"/>
                  <a:t>. Άρα η σχέση 1 υπολογίζεται σε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=1+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600" i="1">
                          <a:latin typeface="Cambria Math"/>
                        </a:rPr>
                        <m:t>       </m:t>
                      </m:r>
                      <m:r>
                        <a:rPr lang="el-GR" sz="1600" b="0" i="1" smtClean="0">
                          <a:latin typeface="Cambria Math"/>
                        </a:rPr>
                        <m:t>                             </m:t>
                      </m:r>
                      <m:r>
                        <a:rPr lang="el-GR" sz="1600" i="1">
                          <a:latin typeface="Cambria Math"/>
                        </a:rPr>
                        <m:t>(2)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600" dirty="0" smtClean="0"/>
                  <a:t>Από </a:t>
                </a:r>
                <a:r>
                  <a:rPr lang="el-GR" sz="1600" dirty="0"/>
                  <a:t>τη σχέση 2 βρίσκουμε ότι</a:t>
                </a:r>
                <a:r>
                  <a:rPr lang="el-GR" sz="1600" dirty="0" smtClean="0"/>
                  <a:t>:</a:t>
                </a: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=1+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/>
                        </a:rPr>
                        <m:t>𝑧</m:t>
                      </m:r>
                      <m:r>
                        <a:rPr lang="el-GR" sz="1600" i="1">
                          <a:latin typeface="Cambria Math"/>
                        </a:rPr>
                        <m:t>                 </m:t>
                      </m:r>
                      <m:r>
                        <a:rPr lang="el-GR" sz="1600" b="0" i="1" smtClean="0">
                          <a:latin typeface="Cambria Math"/>
                        </a:rPr>
                        <m:t>                   (3)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600" dirty="0" smtClean="0"/>
                  <a:t>Ομοίως</a:t>
                </a:r>
                <a:r>
                  <a:rPr lang="el-GR" sz="1600" dirty="0"/>
                  <a:t>, για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600" dirty="0"/>
                  <a:t> θέτουμε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𝑚</m:t>
                    </m:r>
                    <m:r>
                      <a:rPr lang="el-GR" sz="1600" i="1">
                        <a:latin typeface="Cambria Math"/>
                      </a:rPr>
                      <m:t>=2</m:t>
                    </m:r>
                  </m:oMath>
                </a14:m>
                <a:r>
                  <a:rPr lang="el-GR" sz="1600" dirty="0"/>
                  <a:t> στη σχέση 8.96 και έχουμε</a:t>
                </a:r>
                <a:r>
                  <a:rPr lang="el-GR" sz="1600" dirty="0" smtClean="0"/>
                  <a:t>:</a:t>
                </a: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−2</m:t>
                          </m:r>
                        </m:sup>
                      </m:sSup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        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4</m:t>
                          </m:r>
                        </m:e>
                      </m:d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600" dirty="0" smtClean="0"/>
                  <a:t>Αντικαθιστούμε </a:t>
                </a:r>
                <a:r>
                  <a:rPr lang="el-GR" sz="1600" dirty="0"/>
                  <a:t>τις σχέσεις 2 και 3 στη σχέση 4 και βρίσκουμε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6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600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8</m:t>
                          </m:r>
                        </m:den>
                      </m:f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−2</m:t>
                          </m:r>
                        </m:sup>
                      </m:sSup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6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600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el-GR" sz="1600" i="1">
                              <a:latin typeface="Cambria Math"/>
                            </a:rPr>
                            <m:t> </m:t>
                          </m:r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=1+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32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6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600" i="1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  <a:blipFill rotWithShape="1">
                <a:blip r:embed="rId2"/>
                <a:stretch>
                  <a:fillRect l="-449" t="-434" r="-15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52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51659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850106"/>
          </a:xfrm>
        </p:spPr>
        <p:txBody>
          <a:bodyPr>
            <a:noAutofit/>
          </a:bodyPr>
          <a:lstStyle/>
          <a:p>
            <a:r>
              <a:rPr lang="el-GR" dirty="0" smtClean="0"/>
              <a:t>Άσκηση 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- Θέση περιεχομένου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Να βρεθούν οι συντελεστές ανάκλασης του FIR φίλτρου δεύτερης τάξης με συνάρτηση μεταφοράς</a:t>
                </a:r>
                <a:r>
                  <a:rPr lang="el-GR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=1−</m:t>
                    </m:r>
                    <m:f>
                      <m:fPr>
                        <m:ctrlPr>
                          <a:rPr lang="el-GR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l-GR" sz="1600" dirty="0" smtClean="0"/>
                  <a:t>.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i="1" u="sng" dirty="0"/>
                  <a:t>Απάντηση:</a:t>
                </a:r>
                <a:r>
                  <a:rPr lang="el-GR" sz="1600" i="1" dirty="0"/>
                  <a:t>  </a:t>
                </a:r>
                <a:r>
                  <a:rPr lang="el-GR" sz="1600" dirty="0"/>
                  <a:t>Θέτουμε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𝑚</m:t>
                    </m:r>
                    <m:r>
                      <a:rPr lang="el-GR" sz="1600" i="1">
                        <a:latin typeface="Cambria Math"/>
                      </a:rPr>
                      <m:t>=2</m:t>
                    </m:r>
                  </m:oMath>
                </a14:m>
                <a:r>
                  <a:rPr lang="el-GR" sz="1600" dirty="0"/>
                  <a:t> στη σχέση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  <m:r>
                          <a:rPr lang="el-GR" sz="1600" i="1">
                            <a:latin typeface="Cambria Math"/>
                          </a:rPr>
                          <m:t>−1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−</m:t>
                        </m:r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</m:sup>
                    </m:sSup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𝑚</m:t>
                        </m:r>
                        <m:r>
                          <a:rPr lang="el-GR" sz="1600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l-GR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 smtClean="0"/>
                  <a:t> </a:t>
                </a:r>
                <a:r>
                  <a:rPr lang="el-GR" sz="1600" dirty="0"/>
                  <a:t>και έχουμε: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−2</m:t>
                          </m:r>
                        </m:sup>
                      </m:sSup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         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600" dirty="0"/>
                  <a:t> βρίσκεται θέτοντας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𝑚</m:t>
                    </m:r>
                    <m:r>
                      <a:rPr lang="el-GR" sz="16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στην ίδια σχέση: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          (2)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Επειδή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6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600" i="1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l-GR" sz="1600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l-GR" sz="16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600" dirty="0"/>
                  <a:t>, η σχέση 1 γράφεται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𝛫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600" i="1">
                          <a:latin typeface="Cambria Math"/>
                        </a:rPr>
                        <m:t>  </m:t>
                      </m:r>
                      <m:r>
                        <a:rPr lang="el-GR" sz="1600" b="0" i="1" smtClean="0">
                          <a:latin typeface="Cambria Math"/>
                        </a:rPr>
                        <m:t>                        </m:t>
                      </m:r>
                      <m:r>
                        <a:rPr lang="el-GR" sz="1600" i="1">
                          <a:latin typeface="Cambria Math"/>
                        </a:rPr>
                        <m:t>        (3)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 smtClean="0"/>
                  <a:t>Από </a:t>
                </a:r>
                <a:r>
                  <a:rPr lang="el-GR" sz="1600" dirty="0"/>
                  <a:t>τη σχέση 2 βρίσκουμε ότι</a:t>
                </a:r>
                <a:r>
                  <a:rPr lang="el-GR" sz="1600" dirty="0" smtClean="0"/>
                  <a:t>:</a:t>
                </a:r>
                <a:r>
                  <a:rPr lang="el-GR" sz="16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6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l-GR" sz="1600" i="1">
                          <a:latin typeface="Cambria Math"/>
                        </a:rPr>
                        <m:t>=1+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𝛫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 </m:t>
                      </m:r>
                      <m:r>
                        <a:rPr lang="el-GR" sz="1600" i="1">
                          <a:latin typeface="Cambria Math"/>
                        </a:rPr>
                        <m:t>𝑧</m:t>
                      </m:r>
                      <m:r>
                        <a:rPr lang="el-GR" sz="1600" i="1">
                          <a:latin typeface="Cambria Math"/>
                        </a:rPr>
                        <m:t>           </m:t>
                      </m:r>
                      <m:r>
                        <a:rPr lang="el-GR" sz="1600" b="0" i="1" smtClean="0">
                          <a:latin typeface="Cambria Math"/>
                        </a:rPr>
                        <m:t>                      (4)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/>
                  <a:t>Αντικαθιστούμε τις σχέσεις 2, 3 και 4 στη σχέση 1 και βρίσκουμε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𝛫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−2</m:t>
                          </m:r>
                        </m:sup>
                      </m:sSup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600" i="1">
                              <a:latin typeface="Cambria Math"/>
                            </a:rPr>
                            <m:t>1+</m:t>
                          </m:r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600" i="1">
                          <a:latin typeface="Cambria Math"/>
                        </a:rPr>
                        <m:t>=1+</m:t>
                      </m:r>
                      <m:d>
                        <m:dPr>
                          <m:ctrlPr>
                            <a:rPr lang="el-GR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6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600" i="1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l-GR" sz="1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l-GR" sz="1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6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600" i="1"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el-GR" sz="1600" i="1">
                          <a:latin typeface="Cambria Math"/>
                        </a:rPr>
                        <m:t>      (5)</m:t>
                      </m:r>
                    </m:oMath>
                  </m:oMathPara>
                </a14:m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600" dirty="0"/>
                  <a:t>Εξισώνουμε τους αντίστοιχους συντελεστές της δοθείσας συνάρτησης </a:t>
                </a:r>
                <a:r>
                  <a:rPr lang="el-GR" sz="1600" dirty="0" smtClean="0"/>
                  <a:t>μεταφοράς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𝛢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(</m:t>
                    </m:r>
                    <m:r>
                      <a:rPr lang="el-GR" sz="1600" i="1">
                        <a:latin typeface="Cambria Math"/>
                      </a:rPr>
                      <m:t>𝑧</m:t>
                    </m:r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/>
                  <a:t> και της σχέσης 5 και βρίσκουμε</a:t>
                </a:r>
                <a:r>
                  <a:rPr lang="el-GR" sz="1600" dirty="0" smtClean="0"/>
                  <a:t>:</a:t>
                </a: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l-GR" sz="160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600">
                          <a:latin typeface="Cambria Math"/>
                        </a:rPr>
                        <m:t>=</m:t>
                      </m:r>
                      <m:r>
                        <a:rPr lang="el-GR" sz="16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60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60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600" i="1">
                          <a:latin typeface="Cambria Math"/>
                        </a:rPr>
                        <m:t>,       </m:t>
                      </m:r>
                      <m:sSub>
                        <m:sSubPr>
                          <m:ctrlPr>
                            <a:rPr lang="el-GR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600" i="1">
                              <a:latin typeface="Cambria Math"/>
                            </a:rPr>
                            <m:t>𝛫</m:t>
                          </m:r>
                        </m:e>
                        <m:sub>
                          <m:r>
                            <a:rPr lang="el-GR" sz="1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600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l-GR" sz="1600" dirty="0"/>
              </a:p>
            </p:txBody>
          </p:sp>
        </mc:Choice>
        <mc:Fallback xmlns="">
          <p:sp>
            <p:nvSpPr>
              <p:cNvPr id="3" name="2 - Θέση περιεχομένου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966738"/>
                <a:ext cx="8147248" cy="5616624"/>
              </a:xfrm>
              <a:blipFill rotWithShape="1">
                <a:blip r:embed="rId2"/>
                <a:stretch>
                  <a:fillRect l="-449" t="-43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pPr/>
              <a:t>53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51659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Έλεγχος Απολαβής (Κέρδους) Φίλτρου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sup>
                            </m:sSup>
                          </m:e>
                        </m:d>
                      </m:e>
                    </m:d>
                    <m:r>
                      <a:rPr lang="el-GR" sz="1800" i="1">
                        <a:latin typeface="Cambria Math"/>
                      </a:rPr>
                      <m:t>&gt;1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τότε το φίλτρο προκαλεί </a:t>
                </a:r>
                <a:r>
                  <a:rPr lang="el-GR" sz="1800" b="1" dirty="0" smtClean="0"/>
                  <a:t>ενίσχυση</a:t>
                </a:r>
                <a:r>
                  <a:rPr lang="el-GR" sz="1800" dirty="0" smtClean="0"/>
                  <a:t> του </a:t>
                </a:r>
                <a:r>
                  <a:rPr lang="el-GR" sz="1800" dirty="0"/>
                  <a:t>σήματος </a:t>
                </a:r>
                <a:r>
                  <a:rPr lang="el-GR" sz="1800" dirty="0" smtClean="0"/>
                  <a:t>εισόδου.</a:t>
                </a:r>
              </a:p>
              <a:p>
                <a:pPr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sup>
                            </m:sSup>
                          </m:e>
                        </m:d>
                      </m:e>
                    </m:d>
                    <m:r>
                      <a:rPr lang="el-GR" sz="1800" i="1">
                        <a:latin typeface="Cambria Math"/>
                      </a:rPr>
                      <m:t>&lt;1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τότε συμβαίνει </a:t>
                </a:r>
                <a:r>
                  <a:rPr lang="el-GR" sz="1800" b="1" dirty="0" smtClean="0"/>
                  <a:t>εξασθένιση</a:t>
                </a:r>
                <a:r>
                  <a:rPr lang="el-GR" sz="1800" dirty="0" smtClean="0"/>
                  <a:t> του σήματος εισόδου.</a:t>
                </a:r>
              </a:p>
              <a:p>
                <a:pPr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διαδικασία αυτή ονομάζεται </a:t>
                </a:r>
                <a:r>
                  <a:rPr lang="el-GR" sz="1800" b="1" dirty="0" smtClean="0"/>
                  <a:t>φιλτράρισμα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του σήματος εισόδου και μπορεί να οδηγήσει στην παραγωγή μίας εξόδου με επιθυμητά φασματικά </a:t>
                </a:r>
                <a:r>
                  <a:rPr lang="el-GR" sz="1800" dirty="0" err="1" smtClean="0"/>
                  <a:t>χαρακτη</a:t>
                </a:r>
                <a:r>
                  <a:rPr lang="el-GR" sz="1800" dirty="0" smtClean="0"/>
                  <a:t>-</a:t>
                </a:r>
                <a:r>
                  <a:rPr lang="el-GR" sz="1800" dirty="0" err="1" smtClean="0"/>
                  <a:t>ριστικά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b="1" u="sng" dirty="0" smtClean="0"/>
                  <a:t>Ερώτημα</a:t>
                </a:r>
                <a:r>
                  <a:rPr lang="el-GR" sz="1800" dirty="0" smtClean="0"/>
                  <a:t>: Με ποιόν </a:t>
                </a:r>
                <a:r>
                  <a:rPr lang="el-GR" sz="1800" dirty="0"/>
                  <a:t>τρόπο </a:t>
                </a:r>
                <a:r>
                  <a:rPr lang="el-GR" sz="1800" dirty="0" smtClean="0"/>
                  <a:t>σχεδιασμού </a:t>
                </a:r>
                <a:r>
                  <a:rPr lang="el-GR" sz="1800" dirty="0"/>
                  <a:t>του ψηφιακού φίλτρου μπορεί να προσδιοριστεί κατάλληλα το πλάτος της απόκρισης συχνότητας σε δεδομένη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ώστε να προκύπτει είτε ενίσχυση είτε εξασθένιση του σήματος εισόδου στη συχνότητα </a:t>
                </a:r>
                <a:r>
                  <a:rPr lang="el-GR" sz="1800" dirty="0" smtClean="0"/>
                  <a:t>αυτή;</a:t>
                </a:r>
              </a:p>
              <a:p>
                <a:pPr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απόκριση συχνότητας του φίλτρου μπορεί να </a:t>
                </a:r>
                <a:r>
                  <a:rPr lang="el-GR" sz="1800" dirty="0" smtClean="0"/>
                  <a:t>γραφεί: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[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]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𝑗𝑚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[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]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𝑗𝑘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</m:e>
                          </m:nary>
                        </m:den>
                      </m:f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𝑏</m:t>
                      </m:r>
                      <m:r>
                        <a:rPr lang="en-US" sz="1800" i="1">
                          <a:latin typeface="Cambria Math"/>
                        </a:rPr>
                        <m:t>[0]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𝑁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𝑀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  <m:r>
                            <a:rPr lang="en-US" sz="1800" i="1">
                              <a:latin typeface="Cambria Math"/>
                            </a:rPr>
                            <m:t>𝜔</m:t>
                          </m:r>
                        </m:sup>
                      </m:sSup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∏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∏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355600" lvl="1" indent="0" algn="l">
                  <a:spcBef>
                    <a:spcPts val="600"/>
                  </a:spcBef>
                  <a:spcAft>
                    <a:spcPts val="1200"/>
                  </a:spcAft>
                  <a:buNone/>
                </a:pP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είναι τα </a:t>
                </a:r>
                <a:r>
                  <a:rPr lang="el-GR" sz="1800" b="1" dirty="0"/>
                  <a:t>μηδενικά</a:t>
                </a:r>
                <a:r>
                  <a:rPr lang="el-GR" sz="1800" dirty="0"/>
                  <a:t> (</a:t>
                </a:r>
                <a:r>
                  <a:rPr lang="en-US" sz="1800" dirty="0"/>
                  <a:t>zeros</a:t>
                </a:r>
                <a:r>
                  <a:rPr lang="el-GR" sz="1800" dirty="0"/>
                  <a:t>)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l-GR" sz="1800" dirty="0"/>
                  <a:t> είναι οι </a:t>
                </a:r>
                <a:r>
                  <a:rPr lang="el-GR" sz="1800" b="1" dirty="0"/>
                  <a:t>πόλοι </a:t>
                </a:r>
                <a:r>
                  <a:rPr lang="el-GR" sz="1800" dirty="0"/>
                  <a:t>(</a:t>
                </a:r>
                <a:r>
                  <a:rPr lang="en-US" sz="1800" dirty="0"/>
                  <a:t>poles</a:t>
                </a:r>
                <a:r>
                  <a:rPr lang="el-GR" sz="1800" dirty="0"/>
                  <a:t>) της απόκρισης συχνότητας.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941" r="-1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260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Έλεγχος Απολαβής (Κέρδους) Φίλτρου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/>
                  <a:t>Η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απόκριση μέτρου μπορεί να </a:t>
                </a:r>
                <a:r>
                  <a:rPr lang="el-GR" sz="1800" dirty="0" smtClean="0"/>
                  <a:t>εκφραστεί </a:t>
                </a:r>
                <a:r>
                  <a:rPr lang="el-GR" sz="1800" dirty="0"/>
                  <a:t>ως το πηλίκο του αθροίσματος των αποστάσεων των μηδενικών από τον μοναδιαίο κύκλο προς το άθροισμα των αποστάσεων των πόλων από τον </a:t>
                </a:r>
                <a:r>
                  <a:rPr lang="el-GR" sz="1800" dirty="0" smtClean="0"/>
                  <a:t>μοναδιαίο </a:t>
                </a:r>
                <a:r>
                  <a:rPr lang="el-GR" sz="1800" dirty="0"/>
                  <a:t>κύκλο, για κάθε τιμή της ψηφιακής συχνότητας </a:t>
                </a:r>
                <a:r>
                  <a:rPr lang="el-GR" sz="1800" dirty="0" smtClean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/>
                  <a:t>Λαμβάνοντας </a:t>
                </a:r>
                <a:r>
                  <a:rPr lang="el-GR" sz="1800" dirty="0" smtClean="0"/>
                  <a:t>επίσης υπόψη ότι </a:t>
                </a:r>
                <a:r>
                  <a:rPr lang="el-GR" sz="1800" dirty="0"/>
                  <a:t>ένα αιτιατό ΓΑΚΜ σύστημα είναι ευσταθές όταν και μόνο όταν όλοι οι πόλοι του βρίσκονται μέσα στον μοναδιαίο κύκλο, καταλήγουμε στο συμπέρασμα πως για μία συγκεκριμένη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:</a:t>
                </a:r>
              </a:p>
              <a:p>
                <a:pPr lvl="1"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είναι επιθυμητή η </a:t>
                </a:r>
                <a:r>
                  <a:rPr lang="el-GR" sz="1800" b="1" dirty="0"/>
                  <a:t>ενίσχυση</a:t>
                </a:r>
                <a:r>
                  <a:rPr lang="el-GR" sz="1800" dirty="0"/>
                  <a:t> του σήματος εισόδου, τότε τοποθετούμε έναν </a:t>
                </a:r>
                <a:r>
                  <a:rPr lang="el-GR" sz="1800" b="1" dirty="0"/>
                  <a:t>πόλο</a:t>
                </a:r>
                <a:r>
                  <a:rPr lang="el-GR" sz="1800" dirty="0"/>
                  <a:t> πολύ κοντά στον μοναδιαίο κύκλο (και φυσικά εντός αυτού) σε γωνία ίση με τη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.</a:t>
                </a:r>
              </a:p>
              <a:p>
                <a:pPr lvl="1"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/>
                  <a:t>Αν είναι επιθυμητή η </a:t>
                </a:r>
                <a:r>
                  <a:rPr lang="el-GR" sz="1800" b="1" dirty="0"/>
                  <a:t>εξασθένιση</a:t>
                </a:r>
                <a:r>
                  <a:rPr lang="el-GR" sz="1800" dirty="0"/>
                  <a:t> του σήματος εισόδου, τότε τοποθετούμε ένα </a:t>
                </a:r>
                <a:r>
                  <a:rPr lang="el-GR" sz="1800" b="1" dirty="0"/>
                  <a:t>μηδενικό</a:t>
                </a:r>
                <a:r>
                  <a:rPr lang="el-GR" sz="1800" dirty="0"/>
                  <a:t> πολύ κοντά στον μοναδιαίο κύκλο σε γωνία ίση με τη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l-GR" sz="1800" dirty="0"/>
                  <a:t>Σε κάθε περίπτωση, </a:t>
                </a:r>
                <a:r>
                  <a:rPr lang="el-GR" sz="1800" dirty="0" smtClean="0"/>
                  <a:t>επιβάλλεται </a:t>
                </a:r>
                <a:r>
                  <a:rPr lang="el-GR" sz="1800" b="1" dirty="0" smtClean="0"/>
                  <a:t>όλοι </a:t>
                </a:r>
                <a:r>
                  <a:rPr lang="el-GR" sz="1800" b="1" dirty="0"/>
                  <a:t>οι πόλοι </a:t>
                </a:r>
                <a:r>
                  <a:rPr lang="el-GR" sz="1800" dirty="0"/>
                  <a:t>του φίλτρου να βρίσκονται </a:t>
                </a:r>
                <a:r>
                  <a:rPr lang="el-GR" sz="1800" b="1" dirty="0" smtClean="0"/>
                  <a:t>μέσα </a:t>
                </a:r>
                <a:r>
                  <a:rPr lang="el-GR" sz="1800" dirty="0"/>
                  <a:t>στον μοναδιαίο κύκλο, </a:t>
                </a:r>
                <a:r>
                  <a:rPr lang="el-GR" sz="1800" dirty="0" smtClean="0"/>
                  <a:t>ώστε το </a:t>
                </a:r>
                <a:r>
                  <a:rPr lang="el-GR" sz="1800" dirty="0"/>
                  <a:t>φίλτρο να παραμένει ευσταθές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706" r="-963" b="-58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58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Φίλτρα Ελάχιστης και Μέγιστης Φάσης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/>
                  <a:t>Η θέση </a:t>
                </a:r>
                <a:r>
                  <a:rPr lang="el-GR" sz="1800" dirty="0" smtClean="0"/>
                  <a:t>των </a:t>
                </a:r>
                <a:r>
                  <a:rPr lang="el-GR" sz="1800" b="1" dirty="0"/>
                  <a:t>μηδενικών</a:t>
                </a:r>
                <a:r>
                  <a:rPr lang="el-GR" sz="1800" dirty="0"/>
                  <a:t> του φίλτρου επηρεάζει </a:t>
                </a:r>
                <a:r>
                  <a:rPr lang="el-GR" sz="1800" dirty="0" smtClean="0"/>
                  <a:t>τη </a:t>
                </a:r>
                <a:r>
                  <a:rPr lang="el-GR" sz="1800" dirty="0"/>
                  <a:t>φάση της απόκρισης </a:t>
                </a:r>
                <a:r>
                  <a:rPr lang="el-GR" sz="1800" dirty="0" smtClean="0"/>
                  <a:t>συχνό-</a:t>
                </a:r>
                <a:r>
                  <a:rPr lang="el-GR" sz="1800" dirty="0" err="1" smtClean="0"/>
                  <a:t>τητας</a:t>
                </a:r>
                <a:r>
                  <a:rPr lang="el-GR" sz="1800" dirty="0"/>
                  <a:t>. Συγκεκριμένα,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σύστημα είναι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lvl="0"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/>
                  <a:t>Ελάχιστης φάσης</a:t>
                </a:r>
                <a:r>
                  <a:rPr lang="el-GR" sz="1800" dirty="0"/>
                  <a:t> όταν όλα τα μηδενικά βρίσκονται εντός του μοναδιαίου κύκλου.</a:t>
                </a:r>
              </a:p>
              <a:p>
                <a:pPr lvl="0"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/>
                  <a:t>Μέγιστης φάσης</a:t>
                </a:r>
                <a:r>
                  <a:rPr lang="el-GR" sz="1800" dirty="0"/>
                  <a:t> όταν όλα τα μηδενικά βρίσκονται εκτός του μοναδιαίου κύκλου.</a:t>
                </a:r>
              </a:p>
              <a:p>
                <a:pPr lvl="0" algn="l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sz="1800" b="1" dirty="0"/>
                  <a:t>Μικτής φάσης</a:t>
                </a:r>
                <a:r>
                  <a:rPr lang="el-GR" sz="1800" dirty="0"/>
                  <a:t> όταν ορισμένα μηδενικά βρίσκονται εντός του μοναδιαίου κύκλου και τα υπόλοιπα εκτός αυτού.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 smtClean="0"/>
                  <a:t>Για παράδειγμα, </a:t>
                </a:r>
                <a:r>
                  <a:rPr lang="el-GR" sz="1800" dirty="0"/>
                  <a:t>το φίλτρο με συνάρτηση μεταφοράς: 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𝑧</m:t>
                      </m:r>
                      <m:r>
                        <a:rPr lang="en-US" sz="1800" i="1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  <m:r>
                            <a:rPr lang="en-US" sz="1800" i="1">
                              <a:latin typeface="Cambria Math"/>
                            </a:rPr>
                            <m:t>−0.2)(</m:t>
                          </m:r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  <m:r>
                            <a:rPr lang="en-US" sz="1800" i="1">
                              <a:latin typeface="Cambria Math"/>
                            </a:rPr>
                            <m:t>+0.4)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  <m:r>
                            <a:rPr lang="en-US" sz="1800" i="1">
                              <a:latin typeface="Cambria Math"/>
                            </a:rPr>
                            <m:t>+0.5)(</m:t>
                          </m:r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  <m:r>
                            <a:rPr lang="en-US" sz="1800" i="1">
                              <a:latin typeface="Cambria Math"/>
                            </a:rPr>
                            <m:t>−0.7)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/>
                  <a:t>είναι ελάχιστης φάσης, επειδή οι θέσεις των μηδενικών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=0.2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=−0.4</m:t>
                    </m:r>
                  </m:oMath>
                </a14:m>
                <a:r>
                  <a:rPr lang="el-GR" sz="1800" dirty="0"/>
                  <a:t> βρίσκονται εντός του μοναδιαίου </a:t>
                </a:r>
                <a:r>
                  <a:rPr lang="el-GR" sz="1800" dirty="0" smtClean="0"/>
                  <a:t>κύκλου</a:t>
                </a:r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9394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Φίλτρα Γραμμικής Φάσης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Τα ψηφιακά φίλτρα έχουν </a:t>
                </a:r>
                <a:r>
                  <a:rPr lang="el-GR" sz="1700" b="1" dirty="0" smtClean="0"/>
                  <a:t>γραμμική </a:t>
                </a:r>
                <a:r>
                  <a:rPr lang="el-GR" sz="1700" b="1" dirty="0"/>
                  <a:t>φάση</a:t>
                </a:r>
                <a:r>
                  <a:rPr lang="el-GR" sz="1700" dirty="0"/>
                  <a:t>, </a:t>
                </a:r>
                <a:r>
                  <a:rPr lang="el-GR" sz="1700" dirty="0" smtClean="0"/>
                  <a:t>όταν η απόκριση </a:t>
                </a:r>
                <a:r>
                  <a:rPr lang="el-GR" sz="1700" dirty="0"/>
                  <a:t>συχνότητας </a:t>
                </a:r>
                <a:r>
                  <a:rPr lang="el-GR" sz="1700" dirty="0" smtClean="0"/>
                  <a:t>μπορεί </a:t>
                </a:r>
                <a:r>
                  <a:rPr lang="el-GR" sz="1700" dirty="0"/>
                  <a:t>να γραφεί ως: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7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7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7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700" i="1">
                          <a:latin typeface="Cambria Math"/>
                        </a:rPr>
                        <m:t>=</m:t>
                      </m:r>
                      <m:r>
                        <a:rPr lang="en-US" sz="1700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l-GR" sz="17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7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7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l-GR" sz="17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700" i="1">
                              <a:latin typeface="Cambria Math"/>
                            </a:rPr>
                            <m:t> </m:t>
                          </m:r>
                          <m:r>
                            <a:rPr lang="en-US" sz="17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700" i="1">
                              <a:latin typeface="Cambria Math"/>
                            </a:rPr>
                            <m:t>−</m:t>
                          </m:r>
                          <m:r>
                            <a:rPr lang="en-US" sz="1700" i="1">
                              <a:latin typeface="Cambria Math"/>
                            </a:rPr>
                            <m:t>𝑗𝑎</m:t>
                          </m:r>
                          <m:r>
                            <a:rPr lang="el-GR" sz="1700" i="1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l-GR" sz="1700" i="1">
                          <a:latin typeface="Cambria Math"/>
                        </a:rPr>
                        <m:t>,  </m:t>
                      </m:r>
                      <m:r>
                        <a:rPr lang="en-US" sz="1700" i="1">
                          <a:latin typeface="Cambria Math"/>
                        </a:rPr>
                        <m:t>𝑎</m:t>
                      </m:r>
                      <m:r>
                        <a:rPr lang="el-GR" sz="1700" i="1">
                          <a:latin typeface="Cambria Math"/>
                        </a:rPr>
                        <m:t>∈</m:t>
                      </m:r>
                      <m:r>
                        <a:rPr lang="en-US" sz="1700" i="1"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lang="el-GR" sz="1700" dirty="0" smtClean="0"/>
              </a:p>
              <a:p>
                <a:pPr marL="355600" lvl="1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/>
                  <a:t>όπου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el-GR" sz="17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7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7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7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700" dirty="0"/>
                  <a:t> είναι μία πραγματική συνάρτηση </a:t>
                </a:r>
                <a:r>
                  <a:rPr lang="el-GR" sz="1700" dirty="0" smtClean="0"/>
                  <a:t>της συχνότητας </a:t>
                </a: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𝜔</m:t>
                    </m:r>
                  </m:oMath>
                </a14:m>
                <a:r>
                  <a:rPr lang="el-GR" sz="1700" dirty="0"/>
                  <a:t>. </a:t>
                </a:r>
                <a:endParaRPr lang="el-GR" sz="1700" dirty="0" smtClean="0"/>
              </a:p>
              <a:p>
                <a:pPr marL="28575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Για </a:t>
                </a:r>
                <a:r>
                  <a:rPr lang="el-GR" sz="1700" dirty="0"/>
                  <a:t>τη φάση της απόκρισης συχνότητας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7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7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7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7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7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700" dirty="0"/>
                  <a:t>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7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700" i="1">
                              <a:latin typeface="Cambria Math"/>
                            </a:rPr>
                            <m:t>𝜑</m:t>
                          </m:r>
                        </m:e>
                        <m:sub>
                          <m:r>
                            <a:rPr lang="en-US" sz="1700" i="1">
                              <a:latin typeface="Cambria Math"/>
                            </a:rPr>
                            <m:t>𝛨</m:t>
                          </m:r>
                        </m:sub>
                      </m:sSub>
                      <m:d>
                        <m:dPr>
                          <m:ctrlPr>
                            <a:rPr lang="el-GR" sz="17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7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7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7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𝛼𝜔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700" i="0">
                                  <a:latin typeface="Cambria Math"/>
                                </a:rPr>
                                <m:t>όταν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700" i="1">
                                  <a:latin typeface="Cambria Math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7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7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700" i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700" i="1"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l-GR" sz="1700" i="1">
                                  <a:latin typeface="Cambria Math"/>
                                </a:rPr>
                                <m:t>≥0</m:t>
                              </m:r>
                            </m:e>
                            <m:e>
                              <m:r>
                                <a:rPr lang="el-GR" sz="17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𝛼𝜔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el-GR" sz="1700" i="0">
                                  <a:latin typeface="Cambria Math"/>
                                </a:rPr>
                                <m:t>όταν</m:t>
                              </m:r>
                              <m:r>
                                <a:rPr lang="el-GR" sz="17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700" i="1">
                                  <a:latin typeface="Cambria Math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l-GR" sz="17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7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7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700" i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700" i="1"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l-GR" sz="1700" i="1">
                                  <a:latin typeface="Cambria Math"/>
                                </a:rPr>
                                <m:t>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7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/>
                  <a:t>Η ικανή και αναγκαία συνθήκη για την επίτευξη </a:t>
                </a:r>
                <a:r>
                  <a:rPr lang="el-GR" sz="1700" b="1" dirty="0"/>
                  <a:t>γραμμικής φάσης </a:t>
                </a:r>
                <a:r>
                  <a:rPr lang="el-GR" sz="1700" dirty="0"/>
                  <a:t>είναι η </a:t>
                </a:r>
                <a:r>
                  <a:rPr lang="el-GR" sz="1700" b="1" dirty="0" smtClean="0"/>
                  <a:t>συμμετρία</a:t>
                </a:r>
                <a:r>
                  <a:rPr lang="el-GR" sz="1700" dirty="0" smtClean="0"/>
                  <a:t> </a:t>
                </a:r>
                <a:r>
                  <a:rPr lang="el-GR" sz="1700" dirty="0"/>
                  <a:t>των συντελεστών της κρουστικής απόκρισης.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700" dirty="0" smtClean="0"/>
                  <a:t>Στα φίλτρα γραμμικής φάσης η </a:t>
                </a:r>
                <a:r>
                  <a:rPr lang="el-GR" sz="1700" dirty="0"/>
                  <a:t>καθυστέρηση ομάδας </a:t>
                </a:r>
                <a:r>
                  <a:rPr lang="el-GR" sz="1700" dirty="0" smtClean="0"/>
                  <a:t>είναι </a:t>
                </a:r>
                <a:r>
                  <a:rPr lang="el-GR" sz="1700" b="1" dirty="0"/>
                  <a:t>σταθερή</a:t>
                </a:r>
                <a:r>
                  <a:rPr lang="el-GR" sz="1700" dirty="0" smtClean="0"/>
                  <a:t>. Άρα όλες </a:t>
                </a:r>
                <a:r>
                  <a:rPr lang="el-GR" sz="1700" dirty="0"/>
                  <a:t>οι συχνότητες του σήματος εισόδου υφίστανται την ίδια καθυστέρηση κατά τη διέλευσή τους από το ψηφιακό φίλτρο και </a:t>
                </a:r>
                <a:r>
                  <a:rPr lang="el-GR" sz="1700" dirty="0" smtClean="0"/>
                  <a:t>έτσι δεν </a:t>
                </a:r>
                <a:r>
                  <a:rPr lang="el-GR" sz="1700" dirty="0"/>
                  <a:t>αλλοιώνεται η δομή του </a:t>
                </a:r>
                <a:r>
                  <a:rPr lang="el-GR" sz="1700" dirty="0" smtClean="0"/>
                  <a:t>σήματος.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700" dirty="0"/>
                  <a:t>H </a:t>
                </a:r>
                <a:r>
                  <a:rPr lang="el-GR" sz="1700" dirty="0"/>
                  <a:t>γραμμική φάση είναι </a:t>
                </a:r>
                <a:r>
                  <a:rPr lang="el-GR" sz="1700" dirty="0" smtClean="0"/>
                  <a:t>ένα σημαντικό </a:t>
                </a:r>
                <a:r>
                  <a:rPr lang="el-GR" sz="1700" b="1" dirty="0"/>
                  <a:t>εγγενές χαρακτηριστικό </a:t>
                </a:r>
                <a:r>
                  <a:rPr lang="el-GR" sz="1700" dirty="0"/>
                  <a:t>στα φίλτρα </a:t>
                </a:r>
                <a:r>
                  <a:rPr lang="el-GR" sz="1700" dirty="0" smtClean="0"/>
                  <a:t>πεπερασμένης </a:t>
                </a:r>
                <a:r>
                  <a:rPr lang="el-GR" sz="1700" dirty="0"/>
                  <a:t>κρουστικής απόκρισης (</a:t>
                </a:r>
                <a:r>
                  <a:rPr lang="el-GR" sz="1700" dirty="0" err="1"/>
                  <a:t>Finite</a:t>
                </a:r>
                <a:r>
                  <a:rPr lang="el-GR" sz="1700" dirty="0"/>
                  <a:t> </a:t>
                </a:r>
                <a:r>
                  <a:rPr lang="el-GR" sz="1700" dirty="0" err="1"/>
                  <a:t>Impulse</a:t>
                </a:r>
                <a:r>
                  <a:rPr lang="el-GR" sz="1700" dirty="0"/>
                  <a:t> </a:t>
                </a:r>
                <a:r>
                  <a:rPr lang="el-GR" sz="1700" dirty="0" err="1"/>
                  <a:t>Response</a:t>
                </a:r>
                <a:r>
                  <a:rPr lang="el-GR" sz="1700" dirty="0"/>
                  <a:t>, FIR</a:t>
                </a:r>
                <a:r>
                  <a:rPr lang="el-GR" sz="1700" dirty="0" smtClean="0"/>
                  <a:t>).</a:t>
                </a:r>
                <a:endParaRPr lang="el-GR" sz="17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" t="-353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260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12700</TotalTime>
  <Words>5652</Words>
  <Application>Microsoft Office PowerPoint</Application>
  <PresentationFormat>On-screen Show (4:3)</PresentationFormat>
  <Paragraphs>572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Ψηφιακή Επεξεργασία Σημάτων</vt:lpstr>
      <vt:lpstr>Ψηφιακά Φίλτρα FIR</vt:lpstr>
      <vt:lpstr>Εισαγωγή  στα Ψηφιακά Φίλτρα</vt:lpstr>
      <vt:lpstr>Εισαγωγή στα Ψηφιακά Φίλτρα</vt:lpstr>
      <vt:lpstr>Εισαγωγή στα Ψηφιακά Φίλτρα</vt:lpstr>
      <vt:lpstr>Έλεγχος Απολαβής (Κέρδους) Φίλτρου</vt:lpstr>
      <vt:lpstr>Έλεγχος Απολαβής (Κέρδους) Φίλτρου</vt:lpstr>
      <vt:lpstr>Φίλτρα Ελάχιστης και Μέγιστης Φάσης</vt:lpstr>
      <vt:lpstr>Φίλτρα Γραμμικής Φάσης</vt:lpstr>
      <vt:lpstr>Ιδανικά Φίλτρα Επιλογής Συχνοτήτων</vt:lpstr>
      <vt:lpstr>Ιδανικά Φίλτρα Επιλογής Συχνοτήτων</vt:lpstr>
      <vt:lpstr>Προδιαγραφές Πραγματικών Ψηφιακών Φίλτρων</vt:lpstr>
      <vt:lpstr>Προδιαγραφές Πραγματικών Ψηφιακών Φίλτρων</vt:lpstr>
      <vt:lpstr>Στάδια Υλοποίησης Ψηφιακών Φίλτρων</vt:lpstr>
      <vt:lpstr>Φίλτρα  Πεπερασμένης Κρουστικής Απόκρισης</vt:lpstr>
      <vt:lpstr>Περιγραφή FIR φίλτρων στο πεδίο του χρόνου</vt:lpstr>
      <vt:lpstr>FIR φίλτρο σαν «γραμμή καθυστέρησης»</vt:lpstr>
      <vt:lpstr>Περιγραφή FIR φίλτρων στο πεδίο της συχνότητας</vt:lpstr>
      <vt:lpstr>Τύποι FIR Φίλτρων Γραμμικής Φάσης</vt:lpstr>
      <vt:lpstr>Μέθοδοι Σχεδίασης  FIR Φίλτρων</vt:lpstr>
      <vt:lpstr>Μέθοδοι Σχεδίασης FIR Φίλτρων</vt:lpstr>
      <vt:lpstr>Μέθοδος Παραθύρων</vt:lpstr>
      <vt:lpstr>Σχεδίαση Φίλτρων FIR Γραμμικής Φάσης με χρήση Παραθύρων</vt:lpstr>
      <vt:lpstr>Κοινά χρησιμοποιούμενες  συναρτήσεις Παραθύρου</vt:lpstr>
      <vt:lpstr>Επιπτώσεις του παραθύρου στα  χαρακτηριστικά του φίλτρου</vt:lpstr>
      <vt:lpstr>Απόκριση συχνότητας κοινά χρησιμοποιούμενων  συναρτήσεων παραθύρου</vt:lpstr>
      <vt:lpstr>Σύγκριση χαρακτηριστικών παραθύρων</vt:lpstr>
      <vt:lpstr>Σύγκριση χαρακτηριστικών παραθύρων</vt:lpstr>
      <vt:lpstr>Μέθοδος Δειγματοληψίας  στη Συχνότητα</vt:lpstr>
      <vt:lpstr>Μέθοδος Δειγματοληψίας στη Συχνότητα</vt:lpstr>
      <vt:lpstr>Μέθοδος Δειγματοληψίας στη Συχνότητα</vt:lpstr>
      <vt:lpstr>Μέθοδος Δειγματοληψίας στη Συχνότητα</vt:lpstr>
      <vt:lpstr>Άσκηση 1</vt:lpstr>
      <vt:lpstr>Άσκηση 1</vt:lpstr>
      <vt:lpstr>Άσκηση 1</vt:lpstr>
      <vt:lpstr>Μέθοδος Άριστης Σχεδίασης  (Ισοκυματική Μέθοδος)</vt:lpstr>
      <vt:lpstr>Ισοκυματική Μέθοδος</vt:lpstr>
      <vt:lpstr>Ισοκυματική Μέθοδος</vt:lpstr>
      <vt:lpstr>Αλγόριθμος Parks–McClellan</vt:lpstr>
      <vt:lpstr>Ισοκυματική Μέθοδος</vt:lpstr>
      <vt:lpstr>Προσδιορισμός τάξης φίλτρου</vt:lpstr>
      <vt:lpstr>Δομές Υλοποίησης FIR Φίλτρων</vt:lpstr>
      <vt:lpstr>Δομές υλοποίησης FIR φίλτρων</vt:lpstr>
      <vt:lpstr>Ευθεία Μορφή</vt:lpstr>
      <vt:lpstr>Άσκηση 2</vt:lpstr>
      <vt:lpstr>Άσκηση 2</vt:lpstr>
      <vt:lpstr>Μορφή Καταρράκτη</vt:lpstr>
      <vt:lpstr>Μορφή Γραμμικής Φάσης</vt:lpstr>
      <vt:lpstr>Φίλτρο Πλέγματος FIR (Lattice FIR)</vt:lpstr>
      <vt:lpstr>Φίλτρο Πλέγματος FIR (Lattice FIR)</vt:lpstr>
      <vt:lpstr>Φίλτρο Πλέγματος FIR (Lattice FIR)</vt:lpstr>
      <vt:lpstr>Άσκηση 3</vt:lpstr>
      <vt:lpstr>Άσκηση 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Michael Paraskevas</cp:lastModifiedBy>
  <cp:revision>459</cp:revision>
  <dcterms:created xsi:type="dcterms:W3CDTF">2012-03-18T08:27:36Z</dcterms:created>
  <dcterms:modified xsi:type="dcterms:W3CDTF">2018-05-17T06:51:05Z</dcterms:modified>
</cp:coreProperties>
</file>